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7" r:id="rId3"/>
    <p:sldId id="268" r:id="rId4"/>
    <p:sldId id="266" r:id="rId5"/>
    <p:sldId id="269" r:id="rId6"/>
    <p:sldId id="258" r:id="rId7"/>
    <p:sldId id="263" r:id="rId8"/>
    <p:sldId id="271" r:id="rId9"/>
    <p:sldId id="264" r:id="rId10"/>
    <p:sldId id="265" r:id="rId11"/>
    <p:sldId id="259" r:id="rId12"/>
    <p:sldId id="270" r:id="rId13"/>
    <p:sldId id="260"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5785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678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693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1978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11/21/2022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3576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5094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81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1631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4071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11/21/2022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3431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11/21/2022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0121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11/21/2022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43082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a:t>Tiempo de vida de los datos</a:t>
            </a:r>
          </a:p>
        </p:txBody>
      </p:sp>
      <p:sp>
        <p:nvSpPr>
          <p:cNvPr id="3" name="Subtítulo 2"/>
          <p:cNvSpPr>
            <a:spLocks noGrp="1"/>
          </p:cNvSpPr>
          <p:nvPr>
            <p:ph type="subTitle" idx="1"/>
          </p:nvPr>
        </p:nvSpPr>
        <p:spPr>
          <a:xfrm>
            <a:off x="1069848" y="4389120"/>
            <a:ext cx="8721852" cy="1069848"/>
          </a:xfrm>
        </p:spPr>
        <p:txBody>
          <a:bodyPr/>
          <a:lstStyle/>
          <a:p>
            <a:r>
              <a:rPr lang="es-ES" dirty="0"/>
              <a:t>Según el lugar donde son declaradas puede haber dos tipos de variables.</a:t>
            </a:r>
          </a:p>
          <a:p>
            <a:endParaRPr lang="en-US" dirty="0"/>
          </a:p>
        </p:txBody>
      </p:sp>
    </p:spTree>
    <p:extLst>
      <p:ext uri="{BB962C8B-B14F-4D97-AF65-F5344CB8AC3E}">
        <p14:creationId xmlns:p14="http://schemas.microsoft.com/office/powerpoint/2010/main" val="184521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19973"/>
            <a:ext cx="10396882" cy="1151965"/>
          </a:xfrm>
        </p:spPr>
        <p:txBody>
          <a:bodyPr/>
          <a:lstStyle/>
          <a:p>
            <a:r>
              <a:rPr lang="es-ES" dirty="0"/>
              <a:t>Ejercicios por referencia</a:t>
            </a:r>
          </a:p>
        </p:txBody>
      </p:sp>
      <p:sp>
        <p:nvSpPr>
          <p:cNvPr id="3" name="Marcador de contenido 2"/>
          <p:cNvSpPr>
            <a:spLocks noGrp="1"/>
          </p:cNvSpPr>
          <p:nvPr>
            <p:ph idx="1"/>
          </p:nvPr>
        </p:nvSpPr>
        <p:spPr>
          <a:xfrm>
            <a:off x="881065" y="1486416"/>
            <a:ext cx="10396883" cy="5019626"/>
          </a:xfrm>
        </p:spPr>
        <p:txBody>
          <a:bodyPr numCol="2">
            <a:normAutofit/>
          </a:bodyPr>
          <a:lstStyle/>
          <a:p>
            <a:pPr marL="0" indent="0">
              <a:spcBef>
                <a:spcPts val="0"/>
              </a:spcBef>
              <a:buNone/>
            </a:pPr>
            <a:r>
              <a:rPr lang="es-ES" cap="none" dirty="0">
                <a:latin typeface="Andalus" panose="02020603050405020304" pitchFamily="18" charset="-78"/>
                <a:cs typeface="Andalus" panose="02020603050405020304" pitchFamily="18" charset="-78"/>
              </a:rPr>
              <a:t>/* paso por referencia. */</a:t>
            </a:r>
          </a:p>
          <a:p>
            <a:pPr marL="0" indent="0">
              <a:spcBef>
                <a:spcPts val="0"/>
              </a:spcBef>
              <a:buNone/>
            </a:pPr>
            <a:r>
              <a:rPr lang="es-ES" cap="none" dirty="0">
                <a:latin typeface="Andalus" panose="02020603050405020304" pitchFamily="18" charset="-78"/>
                <a:cs typeface="Andalus" panose="02020603050405020304" pitchFamily="18" charset="-78"/>
              </a:rPr>
              <a:t> </a:t>
            </a:r>
          </a:p>
          <a:p>
            <a:pPr marL="0" indent="0">
              <a:spcBef>
                <a:spcPts val="0"/>
              </a:spcBef>
              <a:buNone/>
            </a:pPr>
            <a:r>
              <a:rPr lang="es-ES" dirty="0">
                <a:latin typeface="Andalus" panose="02020603050405020304" pitchFamily="18" charset="-78"/>
                <a:cs typeface="Andalus" panose="02020603050405020304" pitchFamily="18" charset="-78"/>
              </a:rPr>
              <a:t>#</a:t>
            </a:r>
            <a:r>
              <a:rPr lang="es-ES" dirty="0" err="1">
                <a:latin typeface="Andalus" panose="02020603050405020304" pitchFamily="18" charset="-78"/>
                <a:cs typeface="Andalus" panose="02020603050405020304" pitchFamily="18" charset="-78"/>
              </a:rPr>
              <a:t>include</a:t>
            </a:r>
            <a:r>
              <a:rPr lang="es-ES" dirty="0">
                <a:latin typeface="Andalus" panose="02020603050405020304" pitchFamily="18" charset="-78"/>
                <a:cs typeface="Andalus" panose="02020603050405020304" pitchFamily="18" charset="-78"/>
              </a:rPr>
              <a:t> &lt;</a:t>
            </a:r>
            <a:r>
              <a:rPr lang="es-ES" dirty="0" err="1">
                <a:latin typeface="Andalus" panose="02020603050405020304" pitchFamily="18" charset="-78"/>
                <a:cs typeface="Andalus" panose="02020603050405020304" pitchFamily="18" charset="-78"/>
              </a:rPr>
              <a:t>iostream</a:t>
            </a:r>
            <a:r>
              <a:rPr lang="es-ES" dirty="0">
                <a:latin typeface="Andalus" panose="02020603050405020304" pitchFamily="18" charset="-78"/>
                <a:cs typeface="Andalus" panose="02020603050405020304" pitchFamily="18" charset="-78"/>
              </a:rPr>
              <a:t>&gt;</a:t>
            </a:r>
          </a:p>
          <a:p>
            <a:pPr marL="0" indent="0">
              <a:spcBef>
                <a:spcPts val="0"/>
              </a:spcBef>
              <a:buNone/>
            </a:pPr>
            <a:r>
              <a:rPr lang="es-ES" dirty="0">
                <a:latin typeface="Andalus" panose="02020603050405020304" pitchFamily="18" charset="-78"/>
                <a:cs typeface="Andalus" panose="02020603050405020304" pitchFamily="18" charset="-78"/>
              </a:rPr>
              <a:t>#</a:t>
            </a:r>
            <a:r>
              <a:rPr lang="es-ES" dirty="0" err="1">
                <a:latin typeface="Andalus" panose="02020603050405020304" pitchFamily="18" charset="-78"/>
                <a:cs typeface="Andalus" panose="02020603050405020304" pitchFamily="18" charset="-78"/>
              </a:rPr>
              <a:t>include</a:t>
            </a:r>
            <a:r>
              <a:rPr lang="es-ES" dirty="0">
                <a:latin typeface="Andalus" panose="02020603050405020304" pitchFamily="18" charset="-78"/>
                <a:cs typeface="Andalus" panose="02020603050405020304" pitchFamily="18" charset="-78"/>
              </a:rPr>
              <a:t> &lt;</a:t>
            </a:r>
            <a:r>
              <a:rPr lang="es-ES" dirty="0" err="1">
                <a:latin typeface="Andalus" panose="02020603050405020304" pitchFamily="18" charset="-78"/>
                <a:cs typeface="Andalus" panose="02020603050405020304" pitchFamily="18" charset="-78"/>
              </a:rPr>
              <a:t>stdio.h</a:t>
            </a:r>
            <a:r>
              <a:rPr lang="es-ES" dirty="0">
                <a:latin typeface="Andalus" panose="02020603050405020304" pitchFamily="18" charset="-78"/>
                <a:cs typeface="Andalus" panose="02020603050405020304" pitchFamily="18" charset="-78"/>
              </a:rPr>
              <a:t>&gt;</a:t>
            </a:r>
          </a:p>
          <a:p>
            <a:pPr marL="0" indent="0">
              <a:spcBef>
                <a:spcPts val="0"/>
              </a:spcBef>
              <a:buNone/>
            </a:pPr>
            <a:r>
              <a:rPr lang="es-ES" dirty="0">
                <a:latin typeface="Andalus" panose="02020603050405020304" pitchFamily="18" charset="-78"/>
                <a:cs typeface="Andalus" panose="02020603050405020304" pitchFamily="18" charset="-78"/>
              </a:rPr>
              <a:t>#</a:t>
            </a:r>
            <a:r>
              <a:rPr lang="es-ES" dirty="0" err="1">
                <a:latin typeface="Andalus" panose="02020603050405020304" pitchFamily="18" charset="-78"/>
                <a:cs typeface="Andalus" panose="02020603050405020304" pitchFamily="18" charset="-78"/>
              </a:rPr>
              <a:t>include</a:t>
            </a:r>
            <a:r>
              <a:rPr lang="es-ES" dirty="0">
                <a:latin typeface="Andalus" panose="02020603050405020304" pitchFamily="18" charset="-78"/>
                <a:cs typeface="Andalus" panose="02020603050405020304" pitchFamily="18" charset="-78"/>
              </a:rPr>
              <a:t> &lt;</a:t>
            </a:r>
            <a:r>
              <a:rPr lang="es-ES" dirty="0" err="1">
                <a:latin typeface="Andalus" panose="02020603050405020304" pitchFamily="18" charset="-78"/>
                <a:cs typeface="Andalus" panose="02020603050405020304" pitchFamily="18" charset="-78"/>
              </a:rPr>
              <a:t>conio.h</a:t>
            </a:r>
            <a:r>
              <a:rPr lang="es-ES" dirty="0">
                <a:latin typeface="Andalus" panose="02020603050405020304" pitchFamily="18" charset="-78"/>
                <a:cs typeface="Andalus" panose="02020603050405020304" pitchFamily="18" charset="-78"/>
              </a:rPr>
              <a:t>&gt;</a:t>
            </a:r>
          </a:p>
          <a:p>
            <a:pPr marL="0" indent="0">
              <a:spcBef>
                <a:spcPts val="0"/>
              </a:spcBef>
              <a:buNone/>
            </a:pPr>
            <a:endParaRPr lang="es-ES" dirty="0">
              <a:latin typeface="Andalus" panose="02020603050405020304" pitchFamily="18" charset="-78"/>
              <a:cs typeface="Andalus" panose="02020603050405020304" pitchFamily="18" charset="-78"/>
            </a:endParaRPr>
          </a:p>
          <a:p>
            <a:pPr marL="0" indent="0">
              <a:spcBef>
                <a:spcPts val="0"/>
              </a:spcBef>
              <a:buNone/>
            </a:pPr>
            <a:r>
              <a:rPr lang="es-ES" dirty="0" err="1">
                <a:latin typeface="Andalus" panose="02020603050405020304" pitchFamily="18" charset="-78"/>
                <a:cs typeface="Andalus" panose="02020603050405020304" pitchFamily="18" charset="-78"/>
              </a:rPr>
              <a:t>void</a:t>
            </a:r>
            <a:r>
              <a:rPr lang="es-ES" dirty="0">
                <a:latin typeface="Andalus" panose="02020603050405020304" pitchFamily="18" charset="-78"/>
                <a:cs typeface="Andalus" panose="02020603050405020304" pitchFamily="18" charset="-78"/>
              </a:rPr>
              <a:t> intercambio(</a:t>
            </a: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*x, </a:t>
            </a: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*y);</a:t>
            </a:r>
          </a:p>
          <a:p>
            <a:pPr marL="0" indent="0">
              <a:spcBef>
                <a:spcPts val="0"/>
              </a:spcBef>
              <a:buNone/>
            </a:pPr>
            <a:endParaRPr lang="es-ES" dirty="0">
              <a:latin typeface="Andalus" panose="02020603050405020304" pitchFamily="18" charset="-78"/>
              <a:cs typeface="Andalus" panose="02020603050405020304" pitchFamily="18" charset="-78"/>
            </a:endParaRPr>
          </a:p>
          <a:p>
            <a:pPr marL="0" indent="0">
              <a:spcBef>
                <a:spcPts val="0"/>
              </a:spcBef>
              <a:buNone/>
            </a:pPr>
            <a:r>
              <a:rPr lang="es-ES" dirty="0" err="1">
                <a:latin typeface="Andalus" panose="02020603050405020304" pitchFamily="18" charset="-78"/>
                <a:cs typeface="Andalus" panose="02020603050405020304" pitchFamily="18" charset="-78"/>
              </a:rPr>
              <a:t>using</a:t>
            </a: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namespace</a:t>
            </a: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std</a:t>
            </a:r>
            <a:r>
              <a:rPr lang="es-ES" dirty="0">
                <a:latin typeface="Andalus" panose="02020603050405020304" pitchFamily="18" charset="-78"/>
                <a:cs typeface="Andalus" panose="02020603050405020304" pitchFamily="18" charset="-78"/>
              </a:rPr>
              <a:t>;</a:t>
            </a:r>
          </a:p>
          <a:p>
            <a:pPr marL="0" indent="0">
              <a:spcBef>
                <a:spcPts val="0"/>
              </a:spcBef>
              <a:buNone/>
            </a:pPr>
            <a:endParaRPr lang="es-ES" dirty="0">
              <a:latin typeface="Andalus" panose="02020603050405020304" pitchFamily="18" charset="-78"/>
              <a:cs typeface="Andalus" panose="02020603050405020304" pitchFamily="18" charset="-78"/>
            </a:endParaRPr>
          </a:p>
          <a:p>
            <a:pPr marL="0" indent="0">
              <a:spcBef>
                <a:spcPts val="0"/>
              </a:spcBef>
              <a:buNone/>
            </a:pP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main</a:t>
            </a:r>
            <a:r>
              <a:rPr lang="es-ES" dirty="0">
                <a:latin typeface="Andalus" panose="02020603050405020304" pitchFamily="18" charset="-78"/>
                <a:cs typeface="Andalus" panose="02020603050405020304" pitchFamily="18" charset="-78"/>
              </a:rPr>
              <a:t>() /* intercambio de valores */</a:t>
            </a:r>
          </a:p>
          <a:p>
            <a:pPr marL="0" indent="0">
              <a:spcBef>
                <a:spcPts val="0"/>
              </a:spcBef>
              <a:buNone/>
            </a:pP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system</a:t>
            </a:r>
            <a:r>
              <a:rPr lang="es-ES" dirty="0">
                <a:latin typeface="Andalus" panose="02020603050405020304" pitchFamily="18" charset="-78"/>
                <a:cs typeface="Andalus" panose="02020603050405020304" pitchFamily="18" charset="-78"/>
              </a:rPr>
              <a:t>("</a:t>
            </a:r>
            <a:r>
              <a:rPr lang="es-ES" dirty="0" err="1">
                <a:latin typeface="Andalus" panose="02020603050405020304" pitchFamily="18" charset="-78"/>
                <a:cs typeface="Andalus" panose="02020603050405020304" pitchFamily="18" charset="-78"/>
              </a:rPr>
              <a:t>cls</a:t>
            </a: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a=1,b=2;</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printf</a:t>
            </a:r>
            <a:r>
              <a:rPr lang="es-ES" dirty="0">
                <a:latin typeface="Andalus" panose="02020603050405020304" pitchFamily="18" charset="-78"/>
                <a:cs typeface="Andalus" panose="02020603050405020304" pitchFamily="18" charset="-78"/>
              </a:rPr>
              <a:t>("valores programa principal:  a=%d y b=%d\n\n",</a:t>
            </a:r>
            <a:r>
              <a:rPr lang="es-ES" dirty="0" err="1">
                <a:latin typeface="Andalus" panose="02020603050405020304" pitchFamily="18" charset="-78"/>
                <a:cs typeface="Andalus" panose="02020603050405020304" pitchFamily="18" charset="-78"/>
              </a:rPr>
              <a:t>a,b</a:t>
            </a: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intercambio(&amp;</a:t>
            </a:r>
            <a:r>
              <a:rPr lang="es-ES" dirty="0" err="1">
                <a:latin typeface="Andalus" panose="02020603050405020304" pitchFamily="18" charset="-78"/>
                <a:cs typeface="Andalus" panose="02020603050405020304" pitchFamily="18" charset="-78"/>
              </a:rPr>
              <a:t>a,&amp;b</a:t>
            </a:r>
            <a:r>
              <a:rPr lang="es-ES" dirty="0">
                <a:latin typeface="Andalus" panose="02020603050405020304" pitchFamily="18" charset="-78"/>
                <a:cs typeface="Andalus" panose="02020603050405020304" pitchFamily="18" charset="-78"/>
              </a:rPr>
              <a:t>); /* llamada */</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printf</a:t>
            </a:r>
            <a:r>
              <a:rPr lang="es-ES" dirty="0">
                <a:latin typeface="Andalus" panose="02020603050405020304" pitchFamily="18" charset="-78"/>
                <a:cs typeface="Andalus" panose="02020603050405020304" pitchFamily="18" charset="-78"/>
              </a:rPr>
              <a:t>("Valores programa principal:  a=%d y b=%d",</a:t>
            </a:r>
            <a:r>
              <a:rPr lang="es-ES" dirty="0" err="1">
                <a:latin typeface="Andalus" panose="02020603050405020304" pitchFamily="18" charset="-78"/>
                <a:cs typeface="Andalus" panose="02020603050405020304" pitchFamily="18" charset="-78"/>
              </a:rPr>
              <a:t>a,b</a:t>
            </a: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getch</a:t>
            </a: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return</a:t>
            </a:r>
            <a:r>
              <a:rPr lang="es-ES" dirty="0">
                <a:latin typeface="Andalus" panose="02020603050405020304" pitchFamily="18" charset="-78"/>
                <a:cs typeface="Andalus" panose="02020603050405020304" pitchFamily="18" charset="-78"/>
              </a:rPr>
              <a:t> 0;</a:t>
            </a:r>
          </a:p>
          <a:p>
            <a:pPr marL="0" indent="0">
              <a:spcBef>
                <a:spcPts val="0"/>
              </a:spcBef>
              <a:buNone/>
            </a:pPr>
            <a:r>
              <a:rPr lang="es-ES" dirty="0">
                <a:latin typeface="Andalus" panose="02020603050405020304" pitchFamily="18" charset="-78"/>
                <a:cs typeface="Andalus" panose="02020603050405020304" pitchFamily="18" charset="-78"/>
              </a:rPr>
              <a:t>}</a:t>
            </a:r>
          </a:p>
          <a:p>
            <a:pPr marL="0" indent="0">
              <a:spcBef>
                <a:spcPts val="0"/>
              </a:spcBef>
              <a:buNone/>
            </a:pPr>
            <a:endParaRPr lang="es-ES" dirty="0">
              <a:latin typeface="Andalus" panose="02020603050405020304" pitchFamily="18" charset="-78"/>
              <a:cs typeface="Andalus" panose="02020603050405020304" pitchFamily="18" charset="-78"/>
            </a:endParaRPr>
          </a:p>
          <a:p>
            <a:pPr marL="0" indent="0">
              <a:spcBef>
                <a:spcPts val="0"/>
              </a:spcBef>
              <a:buNone/>
            </a:pPr>
            <a:r>
              <a:rPr lang="es-ES" dirty="0" err="1">
                <a:latin typeface="Andalus" panose="02020603050405020304" pitchFamily="18" charset="-78"/>
                <a:cs typeface="Andalus" panose="02020603050405020304" pitchFamily="18" charset="-78"/>
              </a:rPr>
              <a:t>void</a:t>
            </a:r>
            <a:r>
              <a:rPr lang="es-ES" dirty="0">
                <a:latin typeface="Andalus" panose="02020603050405020304" pitchFamily="18" charset="-78"/>
                <a:cs typeface="Andalus" panose="02020603050405020304" pitchFamily="18" charset="-78"/>
              </a:rPr>
              <a:t> intercambio (</a:t>
            </a: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*x, </a:t>
            </a: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*y)</a:t>
            </a:r>
          </a:p>
          <a:p>
            <a:pPr marL="0" indent="0">
              <a:spcBef>
                <a:spcPts val="0"/>
              </a:spcBef>
              <a:buNone/>
            </a:pP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int</a:t>
            </a: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aux</a:t>
            </a: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aux</a:t>
            </a:r>
            <a:r>
              <a:rPr lang="es-ES" dirty="0">
                <a:latin typeface="Andalus" panose="02020603050405020304" pitchFamily="18" charset="-78"/>
                <a:cs typeface="Andalus" panose="02020603050405020304" pitchFamily="18" charset="-78"/>
              </a:rPr>
              <a:t>=*x;</a:t>
            </a:r>
          </a:p>
          <a:p>
            <a:pPr marL="0" indent="0">
              <a:spcBef>
                <a:spcPts val="0"/>
              </a:spcBef>
              <a:buNone/>
            </a:pPr>
            <a:r>
              <a:rPr lang="es-ES" dirty="0">
                <a:latin typeface="Andalus" panose="02020603050405020304" pitchFamily="18" charset="-78"/>
                <a:cs typeface="Andalus" panose="02020603050405020304" pitchFamily="18" charset="-78"/>
              </a:rPr>
              <a:t>  *x=*y;</a:t>
            </a:r>
          </a:p>
          <a:p>
            <a:pPr marL="0" indent="0">
              <a:spcBef>
                <a:spcPts val="0"/>
              </a:spcBef>
              <a:buNone/>
            </a:pPr>
            <a:r>
              <a:rPr lang="es-ES" dirty="0">
                <a:latin typeface="Andalus" panose="02020603050405020304" pitchFamily="18" charset="-78"/>
                <a:cs typeface="Andalus" panose="02020603050405020304" pitchFamily="18" charset="-78"/>
              </a:rPr>
              <a:t>  *y=</a:t>
            </a:r>
            <a:r>
              <a:rPr lang="es-ES" dirty="0" err="1">
                <a:latin typeface="Andalus" panose="02020603050405020304" pitchFamily="18" charset="-78"/>
                <a:cs typeface="Andalus" panose="02020603050405020304" pitchFamily="18" charset="-78"/>
              </a:rPr>
              <a:t>aux</a:t>
            </a:r>
            <a:r>
              <a:rPr lang="es-ES" dirty="0">
                <a:latin typeface="Andalus" panose="02020603050405020304" pitchFamily="18" charset="-78"/>
                <a:cs typeface="Andalus" panose="02020603050405020304" pitchFamily="18" charset="-78"/>
              </a:rPr>
              <a:t>;</a:t>
            </a:r>
          </a:p>
          <a:p>
            <a:pPr marL="0" indent="0">
              <a:spcBef>
                <a:spcPts val="0"/>
              </a:spcBef>
              <a:buNone/>
            </a:pPr>
            <a:r>
              <a:rPr lang="es-ES" dirty="0">
                <a:latin typeface="Andalus" panose="02020603050405020304" pitchFamily="18" charset="-78"/>
                <a:cs typeface="Andalus" panose="02020603050405020304" pitchFamily="18" charset="-78"/>
              </a:rPr>
              <a:t>  </a:t>
            </a:r>
            <a:r>
              <a:rPr lang="es-ES" dirty="0" err="1">
                <a:latin typeface="Andalus" panose="02020603050405020304" pitchFamily="18" charset="-78"/>
                <a:cs typeface="Andalus" panose="02020603050405020304" pitchFamily="18" charset="-78"/>
              </a:rPr>
              <a:t>printf</a:t>
            </a:r>
            <a:r>
              <a:rPr lang="es-ES" dirty="0">
                <a:latin typeface="Andalus" panose="02020603050405020304" pitchFamily="18" charset="-78"/>
                <a:cs typeface="Andalus" panose="02020603050405020304" pitchFamily="18" charset="-78"/>
              </a:rPr>
              <a:t>("Valores de la </a:t>
            </a:r>
            <a:r>
              <a:rPr lang="es-ES" dirty="0" err="1">
                <a:latin typeface="Andalus" panose="02020603050405020304" pitchFamily="18" charset="-78"/>
                <a:cs typeface="Andalus" panose="02020603050405020304" pitchFamily="18" charset="-78"/>
              </a:rPr>
              <a:t>funcion</a:t>
            </a:r>
            <a:r>
              <a:rPr lang="es-ES" dirty="0">
                <a:latin typeface="Andalus" panose="02020603050405020304" pitchFamily="18" charset="-78"/>
                <a:cs typeface="Andalus" panose="02020603050405020304" pitchFamily="18" charset="-78"/>
              </a:rPr>
              <a:t>: a=%d y b=%d\n\n", *x, *y);</a:t>
            </a:r>
          </a:p>
          <a:p>
            <a:pPr marL="0" indent="0">
              <a:spcBef>
                <a:spcPts val="0"/>
              </a:spcBef>
              <a:buNone/>
            </a:pPr>
            <a:r>
              <a:rPr lang="es-ES" dirty="0">
                <a:latin typeface="Andalus" panose="02020603050405020304" pitchFamily="18" charset="-78"/>
                <a:cs typeface="Andalus" panose="02020603050405020304" pitchFamily="18" charset="-78"/>
              </a:rPr>
              <a:t>}</a:t>
            </a:r>
          </a:p>
          <a:p>
            <a:pPr marL="0" indent="0">
              <a:spcBef>
                <a:spcPts val="0"/>
              </a:spcBef>
              <a:buNone/>
            </a:pPr>
            <a:endParaRPr lang="es-ES" cap="none" dirty="0"/>
          </a:p>
        </p:txBody>
      </p:sp>
    </p:spTree>
    <p:extLst>
      <p:ext uri="{BB962C8B-B14F-4D97-AF65-F5344CB8AC3E}">
        <p14:creationId xmlns:p14="http://schemas.microsoft.com/office/powerpoint/2010/main" val="28563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Como crear librerías</a:t>
            </a:r>
            <a:endParaRPr lang="en-US" dirty="0"/>
          </a:p>
        </p:txBody>
      </p:sp>
      <p:sp>
        <p:nvSpPr>
          <p:cNvPr id="3" name="Marcador de contenido 2"/>
          <p:cNvSpPr>
            <a:spLocks noGrp="1"/>
          </p:cNvSpPr>
          <p:nvPr>
            <p:ph idx="1"/>
          </p:nvPr>
        </p:nvSpPr>
        <p:spPr/>
        <p:txBody>
          <a:bodyPr/>
          <a:lstStyle/>
          <a:p>
            <a:pPr algn="just"/>
            <a:r>
              <a:rPr lang="es-ES"/>
              <a:t>En los compiladores se incluyen ciertos archivos llamados bibliotecas o librerías. Las bibliotecas contienen el código objeto de muchos programas que permiten hacer cosas comunes, como leer el teclado, escribir en la pantalla, manejar números, realizar funciones matemáticas, etc.</a:t>
            </a:r>
            <a:endParaRPr lang="en-US" dirty="0"/>
          </a:p>
        </p:txBody>
      </p:sp>
      <p:pic>
        <p:nvPicPr>
          <p:cNvPr id="5" name="Imagen 4">
            <a:extLst>
              <a:ext uri="{FF2B5EF4-FFF2-40B4-BE49-F238E27FC236}">
                <a16:creationId xmlns:a16="http://schemas.microsoft.com/office/drawing/2014/main" id="{61F01BDB-B22C-4566-97CE-AD81DF5BE788}"/>
              </a:ext>
            </a:extLst>
          </p:cNvPr>
          <p:cNvPicPr>
            <a:picLocks noChangeAspect="1"/>
          </p:cNvPicPr>
          <p:nvPr/>
        </p:nvPicPr>
        <p:blipFill>
          <a:blip r:embed="rId2"/>
          <a:stretch>
            <a:fillRect/>
          </a:stretch>
        </p:blipFill>
        <p:spPr>
          <a:xfrm>
            <a:off x="3440774" y="3638550"/>
            <a:ext cx="4914541" cy="2203865"/>
          </a:xfrm>
          <a:prstGeom prst="rect">
            <a:avLst/>
          </a:prstGeom>
        </p:spPr>
      </p:pic>
    </p:spTree>
    <p:extLst>
      <p:ext uri="{BB962C8B-B14F-4D97-AF65-F5344CB8AC3E}">
        <p14:creationId xmlns:p14="http://schemas.microsoft.com/office/powerpoint/2010/main" val="140591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C79CFF6-CE19-4ADB-B983-9DA6D34A4648}"/>
              </a:ext>
            </a:extLst>
          </p:cNvPr>
          <p:cNvPicPr>
            <a:picLocks noGrp="1" noChangeAspect="1"/>
          </p:cNvPicPr>
          <p:nvPr>
            <p:ph idx="1"/>
          </p:nvPr>
        </p:nvPicPr>
        <p:blipFill>
          <a:blip r:embed="rId2"/>
          <a:stretch>
            <a:fillRect/>
          </a:stretch>
        </p:blipFill>
        <p:spPr>
          <a:xfrm>
            <a:off x="2854960" y="563881"/>
            <a:ext cx="5984239" cy="5984239"/>
          </a:xfrm>
          <a:prstGeom prst="rect">
            <a:avLst/>
          </a:prstGeom>
        </p:spPr>
      </p:pic>
    </p:spTree>
    <p:extLst>
      <p:ext uri="{BB962C8B-B14F-4D97-AF65-F5344CB8AC3E}">
        <p14:creationId xmlns:p14="http://schemas.microsoft.com/office/powerpoint/2010/main" val="141678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17963" y="721625"/>
            <a:ext cx="846051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2800" dirty="0">
                <a:latin typeface="Arial Unicode MS"/>
              </a:rPr>
              <a:t>CREACIÓN BIBLIOTECA/</a:t>
            </a:r>
            <a:r>
              <a:rPr lang="es-ES" altLang="en-US" sz="2800" dirty="0" err="1">
                <a:latin typeface="Arial Unicode MS"/>
              </a:rPr>
              <a:t>LIBRERIAS</a:t>
            </a:r>
            <a:r>
              <a:rPr lang="es-ES" altLang="en-US" sz="2800" dirty="0">
                <a:latin typeface="Arial Unicode MS"/>
              </a:rPr>
              <a:t>  EN C++</a:t>
            </a:r>
            <a:br>
              <a:rPr lang="es-ES" altLang="en-US" sz="2800" dirty="0">
                <a:latin typeface="Arial Unicode MS"/>
              </a:rPr>
            </a:br>
            <a:br>
              <a:rPr lang="es-ES" altLang="en-US" sz="2800" dirty="0">
                <a:latin typeface="Arial Unicode MS"/>
              </a:rPr>
            </a:br>
            <a:r>
              <a:rPr lang="es-ES" altLang="en-US" sz="2800" dirty="0">
                <a:latin typeface="Arial Unicode MS"/>
              </a:rPr>
              <a:t>1.- Abrir un nuevo archivo</a:t>
            </a:r>
            <a:endParaRPr lang="en-US" altLang="en-US" sz="28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800" dirty="0">
                <a:latin typeface="Arial Unicode MS"/>
              </a:rPr>
              <a:t>2.- Declarar las funciones que se desea generar</a:t>
            </a:r>
            <a:endParaRPr lang="en-US" altLang="en-US" sz="28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800" dirty="0">
                <a:latin typeface="Arial Unicode MS"/>
              </a:rPr>
              <a:t>3.- Crear y definir las funciones</a:t>
            </a:r>
            <a:endParaRPr lang="en-US" altLang="en-US" sz="28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Imagen 2"/>
          <p:cNvPicPr>
            <a:picLocks noChangeAspect="1"/>
          </p:cNvPicPr>
          <p:nvPr/>
        </p:nvPicPr>
        <p:blipFill rotWithShape="1">
          <a:blip r:embed="rId2"/>
          <a:srcRect t="3012" b="4988"/>
          <a:stretch/>
        </p:blipFill>
        <p:spPr>
          <a:xfrm>
            <a:off x="3631843" y="3245392"/>
            <a:ext cx="5751864" cy="2975103"/>
          </a:xfrm>
          <a:prstGeom prst="rect">
            <a:avLst/>
          </a:prstGeom>
        </p:spPr>
      </p:pic>
    </p:spTree>
    <p:extLst>
      <p:ext uri="{BB962C8B-B14F-4D97-AF65-F5344CB8AC3E}">
        <p14:creationId xmlns:p14="http://schemas.microsoft.com/office/powerpoint/2010/main" val="3406861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28437" y="656817"/>
            <a:ext cx="106864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2000" dirty="0">
                <a:latin typeface="Arial Unicode MS"/>
              </a:rPr>
              <a:t>4.- Guardar el archivo con la extensión .H</a:t>
            </a:r>
            <a:endParaRPr lang="en-US" altLang="en-US" sz="2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000" dirty="0">
                <a:latin typeface="Arial Unicode MS"/>
              </a:rPr>
              <a:t>5.- Crear un nuevo archivo</a:t>
            </a:r>
            <a:endParaRPr lang="en-US" altLang="en-US" sz="2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000" dirty="0">
                <a:latin typeface="Arial Unicode MS"/>
              </a:rPr>
              <a:t>6.- Dentro de las declaración de librerías ubicar el nombre de la librería creada</a:t>
            </a:r>
            <a:endParaRPr lang="en-US" altLang="en-US" sz="2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n-US" sz="2000" dirty="0">
                <a:latin typeface="Arial Unicode MS"/>
              </a:rPr>
              <a:t>7.- Dentro del programa llamar a las funciones que se requiera de la librería creada</a:t>
            </a:r>
            <a:endParaRPr lang="en-US" altLang="en-US" sz="20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170546" y="55366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Imagen 1"/>
          <p:cNvPicPr>
            <a:picLocks noChangeAspect="1"/>
          </p:cNvPicPr>
          <p:nvPr/>
        </p:nvPicPr>
        <p:blipFill rotWithShape="1">
          <a:blip r:embed="rId2"/>
          <a:srcRect t="2490" b="5271"/>
          <a:stretch/>
        </p:blipFill>
        <p:spPr>
          <a:xfrm>
            <a:off x="2926053" y="2472744"/>
            <a:ext cx="6953594" cy="3606084"/>
          </a:xfrm>
          <a:prstGeom prst="rect">
            <a:avLst/>
          </a:prstGeom>
        </p:spPr>
      </p:pic>
      <p:cxnSp>
        <p:nvCxnSpPr>
          <p:cNvPr id="6" name="Conector recto de flecha 5"/>
          <p:cNvCxnSpPr/>
          <p:nvPr/>
        </p:nvCxnSpPr>
        <p:spPr>
          <a:xfrm flipV="1">
            <a:off x="1596980" y="3438659"/>
            <a:ext cx="2537138" cy="1107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0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915" y="1246632"/>
            <a:ext cx="10058400" cy="1609344"/>
          </a:xfrm>
        </p:spPr>
        <p:txBody>
          <a:bodyPr>
            <a:normAutofit fontScale="90000"/>
          </a:bodyPr>
          <a:lstStyle/>
          <a:p>
            <a:pPr algn="just"/>
            <a:r>
              <a:rPr lang="es-ES" dirty="0"/>
              <a:t>Tarea</a:t>
            </a:r>
            <a:br>
              <a:rPr lang="es-ES" dirty="0"/>
            </a:br>
            <a:r>
              <a:rPr lang="es-ES" dirty="0"/>
              <a:t>C</a:t>
            </a:r>
            <a:r>
              <a:rPr lang="es-ES" cap="none" dirty="0"/>
              <a:t>rear un programa utilizando librerías, funciones con parámetros, que permita ingresar dos números, obtener el promedio</a:t>
            </a:r>
            <a:endParaRPr lang="en-US" cap="none" dirty="0"/>
          </a:p>
        </p:txBody>
      </p:sp>
    </p:spTree>
    <p:extLst>
      <p:ext uri="{BB962C8B-B14F-4D97-AF65-F5344CB8AC3E}">
        <p14:creationId xmlns:p14="http://schemas.microsoft.com/office/powerpoint/2010/main" val="16523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0455D-ECD4-4D7C-BD98-AFC1C98B74C6}"/>
              </a:ext>
            </a:extLst>
          </p:cNvPr>
          <p:cNvSpPr>
            <a:spLocks noGrp="1"/>
          </p:cNvSpPr>
          <p:nvPr>
            <p:ph type="title"/>
          </p:nvPr>
        </p:nvSpPr>
        <p:spPr/>
        <p:txBody>
          <a:bodyPr/>
          <a:lstStyle/>
          <a:p>
            <a:pPr marL="0" indent="0">
              <a:buNone/>
            </a:pPr>
            <a:r>
              <a:rPr lang="es-ES" sz="5400" b="1" dirty="0"/>
              <a:t>Variables Globales</a:t>
            </a:r>
          </a:p>
        </p:txBody>
      </p:sp>
      <p:sp>
        <p:nvSpPr>
          <p:cNvPr id="3" name="Marcador de contenido 2">
            <a:extLst>
              <a:ext uri="{FF2B5EF4-FFF2-40B4-BE49-F238E27FC236}">
                <a16:creationId xmlns:a16="http://schemas.microsoft.com/office/drawing/2014/main" id="{B9A5FA0E-E53B-41EA-B7DD-7AFD6519832D}"/>
              </a:ext>
            </a:extLst>
          </p:cNvPr>
          <p:cNvSpPr>
            <a:spLocks noGrp="1"/>
          </p:cNvSpPr>
          <p:nvPr>
            <p:ph idx="1"/>
          </p:nvPr>
        </p:nvSpPr>
        <p:spPr/>
        <p:txBody>
          <a:bodyPr/>
          <a:lstStyle/>
          <a:p>
            <a:pPr algn="just"/>
            <a:r>
              <a:rPr lang="es-ES" sz="2000" dirty="0"/>
              <a:t>Las variables permanecen activas durante todo el programa. Se crean al inicio se destruyen de la memoria al finalizar. Pueden ser utilizadas en cualquier función.</a:t>
            </a:r>
          </a:p>
          <a:p>
            <a:pPr algn="just"/>
            <a:r>
              <a:rPr lang="es-ES" dirty="0"/>
              <a:t>Las variables globales son declaradas en el cuerpo principal del código fuente del programa, fuera de todas las funciones, y por lo tanto existen en cualquier parte del código, incluso dentro de las funciones. Las variables globales no se vuelven a crear cada vez que una función en particular es llamada. Los programas suelen utilizar variables globales para almacenar datos que son procesados ​​por muchas funciones diferentes. Un programa de edición de texto simple, por ejemplo, puede cargar el contenido del archivo en que se está trabajando en una variable global.</a:t>
            </a:r>
            <a:endParaRPr lang="es-ES" sz="2000" dirty="0"/>
          </a:p>
          <a:p>
            <a:endParaRPr lang="es-EC" dirty="0"/>
          </a:p>
        </p:txBody>
      </p:sp>
    </p:spTree>
    <p:extLst>
      <p:ext uri="{BB962C8B-B14F-4D97-AF65-F5344CB8AC3E}">
        <p14:creationId xmlns:p14="http://schemas.microsoft.com/office/powerpoint/2010/main" val="325776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0455D-ECD4-4D7C-BD98-AFC1C98B74C6}"/>
              </a:ext>
            </a:extLst>
          </p:cNvPr>
          <p:cNvSpPr>
            <a:spLocks noGrp="1"/>
          </p:cNvSpPr>
          <p:nvPr>
            <p:ph type="title"/>
          </p:nvPr>
        </p:nvSpPr>
        <p:spPr/>
        <p:txBody>
          <a:bodyPr/>
          <a:lstStyle/>
          <a:p>
            <a:r>
              <a:rPr lang="es-ES" sz="5400" b="1" dirty="0"/>
              <a:t>Variables Locales</a:t>
            </a:r>
            <a:endParaRPr lang="es-EC" dirty="0"/>
          </a:p>
        </p:txBody>
      </p:sp>
      <p:sp>
        <p:nvSpPr>
          <p:cNvPr id="3" name="Marcador de contenido 2">
            <a:extLst>
              <a:ext uri="{FF2B5EF4-FFF2-40B4-BE49-F238E27FC236}">
                <a16:creationId xmlns:a16="http://schemas.microsoft.com/office/drawing/2014/main" id="{B9A5FA0E-E53B-41EA-B7DD-7AFD6519832D}"/>
              </a:ext>
            </a:extLst>
          </p:cNvPr>
          <p:cNvSpPr>
            <a:spLocks noGrp="1"/>
          </p:cNvSpPr>
          <p:nvPr>
            <p:ph idx="1"/>
          </p:nvPr>
        </p:nvSpPr>
        <p:spPr/>
        <p:txBody>
          <a:bodyPr/>
          <a:lstStyle/>
          <a:p>
            <a:pPr algn="just"/>
            <a:r>
              <a:rPr lang="es-ES" sz="2000" dirty="0"/>
              <a:t>Las variables son creadas cuando el programa llega a la función en la que están definidas. Al finalizar la función desaparecen de la memoria.</a:t>
            </a:r>
          </a:p>
          <a:p>
            <a:pPr algn="just"/>
            <a:r>
              <a:rPr lang="es-ES" dirty="0"/>
              <a:t>Las variables locales se vuelven a crear cada vez que la función es llamada, o ejecutada. Estas variables no son accesibles para otras funciones o para el programa principal y, como tal</a:t>
            </a:r>
            <a:endParaRPr lang="es-ES" sz="2000" dirty="0"/>
          </a:p>
          <a:p>
            <a:pPr algn="just"/>
            <a:r>
              <a:rPr lang="es-ES" sz="2000" dirty="0"/>
              <a:t>Si dos variables, una global y una local, tienen el mismo nombre, la local prevalecerá sobre la global dentro de la función en que ha sido declarada.</a:t>
            </a:r>
          </a:p>
          <a:p>
            <a:pPr algn="just"/>
            <a:r>
              <a:rPr lang="es-ES" sz="2000" dirty="0"/>
              <a:t>Dos variables locales pueden tener el mismo nombre siempre que estén declaradas en funciones diferentes.</a:t>
            </a:r>
          </a:p>
          <a:p>
            <a:endParaRPr lang="es-EC" dirty="0"/>
          </a:p>
        </p:txBody>
      </p:sp>
    </p:spTree>
    <p:extLst>
      <p:ext uri="{BB962C8B-B14F-4D97-AF65-F5344CB8AC3E}">
        <p14:creationId xmlns:p14="http://schemas.microsoft.com/office/powerpoint/2010/main" val="253718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Diagrama&#10;&#10;Descripción generada automáticamente">
            <a:extLst>
              <a:ext uri="{FF2B5EF4-FFF2-40B4-BE49-F238E27FC236}">
                <a16:creationId xmlns:a16="http://schemas.microsoft.com/office/drawing/2014/main" id="{1A853EA0-E865-4FAE-A017-030B5636D48C}"/>
              </a:ext>
            </a:extLst>
          </p:cNvPr>
          <p:cNvPicPr>
            <a:picLocks noGrp="1" noChangeAspect="1"/>
          </p:cNvPicPr>
          <p:nvPr>
            <p:ph idx="1"/>
          </p:nvPr>
        </p:nvPicPr>
        <p:blipFill>
          <a:blip r:embed="rId2"/>
          <a:stretch>
            <a:fillRect/>
          </a:stretch>
        </p:blipFill>
        <p:spPr>
          <a:xfrm>
            <a:off x="1107440" y="321231"/>
            <a:ext cx="8705665" cy="6099889"/>
          </a:xfrm>
        </p:spPr>
      </p:pic>
    </p:spTree>
    <p:extLst>
      <p:ext uri="{BB962C8B-B14F-4D97-AF65-F5344CB8AC3E}">
        <p14:creationId xmlns:p14="http://schemas.microsoft.com/office/powerpoint/2010/main" val="75649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C2A06-40AE-4394-B3E9-247F5ADBF199}"/>
              </a:ext>
            </a:extLst>
          </p:cNvPr>
          <p:cNvSpPr>
            <a:spLocks noGrp="1"/>
          </p:cNvSpPr>
          <p:nvPr>
            <p:ph type="title"/>
          </p:nvPr>
        </p:nvSpPr>
        <p:spPr/>
        <p:txBody>
          <a:bodyPr/>
          <a:lstStyle/>
          <a:p>
            <a:r>
              <a:rPr lang="es-EC" dirty="0"/>
              <a:t>Ventajas y desventajas</a:t>
            </a:r>
          </a:p>
        </p:txBody>
      </p:sp>
      <p:sp>
        <p:nvSpPr>
          <p:cNvPr id="3" name="Marcador de contenido 2">
            <a:extLst>
              <a:ext uri="{FF2B5EF4-FFF2-40B4-BE49-F238E27FC236}">
                <a16:creationId xmlns:a16="http://schemas.microsoft.com/office/drawing/2014/main" id="{86411DAA-E79D-49C9-89C1-28D7020B35FF}"/>
              </a:ext>
            </a:extLst>
          </p:cNvPr>
          <p:cNvSpPr>
            <a:spLocks noGrp="1"/>
          </p:cNvSpPr>
          <p:nvPr>
            <p:ph idx="1"/>
          </p:nvPr>
        </p:nvSpPr>
        <p:spPr/>
        <p:txBody>
          <a:bodyPr/>
          <a:lstStyle/>
          <a:p>
            <a:pPr algn="just"/>
            <a:r>
              <a:rPr lang="es-ES" dirty="0"/>
              <a:t>Las variables locales hacen que los programas de computadora sean más fáciles de depurar y mantener. Los programadores pueden determinar el punto exacto en el que un programa modifica el valor de una variable local, mientras que las variables globales pueden ser modificadas en cualquier lugar dentro del código fuente. Las variables locales también producen menos interacciones inesperadas con llamadas a funciones, o el mundo exterior, conocidas como efectos secundarios, que las variables globales. Las variables globales son accesibles en funciones en las que no son utilizadas, en contradicción con el concepto de programación modular, en el que el código del programa se compone de bloques o módulos pequeños aislados, por lo que los programadores que favorecen la estructura modular rara vez las utilizan.</a:t>
            </a:r>
            <a:endParaRPr lang="es-EC" dirty="0"/>
          </a:p>
        </p:txBody>
      </p:sp>
    </p:spTree>
    <p:extLst>
      <p:ext uri="{BB962C8B-B14F-4D97-AF65-F5344CB8AC3E}">
        <p14:creationId xmlns:p14="http://schemas.microsoft.com/office/powerpoint/2010/main" val="267625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797194" y="560781"/>
            <a:ext cx="5634876"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a:rPr>
              <a:t>/* Variables </a:t>
            </a:r>
            <a:r>
              <a:rPr kumimoji="0" lang="en-US" altLang="en-US" b="0" i="0" u="none" strike="noStrike" cap="none" normalizeH="0" baseline="0" dirty="0" err="1">
                <a:ln>
                  <a:noFill/>
                </a:ln>
                <a:solidFill>
                  <a:schemeClr val="tx1"/>
                </a:solidFill>
                <a:effectLst/>
                <a:latin typeface="Arial Unicode MS"/>
              </a:rPr>
              <a:t>globales</a:t>
            </a:r>
            <a:r>
              <a:rPr kumimoji="0" lang="en-US" altLang="en-US" b="0" i="0" u="none" strike="noStrike" cap="none" normalizeH="0" baseline="0" dirty="0">
                <a:ln>
                  <a:noFill/>
                </a:ln>
                <a:solidFill>
                  <a:schemeClr val="tx1"/>
                </a:solidFill>
                <a:effectLst/>
                <a:latin typeface="Arial Unicode MS"/>
              </a:rPr>
              <a:t> y locales.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Unicode MS"/>
            </a:endParaRPr>
          </a:p>
          <a:p>
            <a:pPr marL="0" lvl="0" indent="0" eaLnBrk="0" fontAlgn="base" hangingPunct="0">
              <a:lnSpc>
                <a:spcPct val="100000"/>
              </a:lnSpc>
              <a:spcBef>
                <a:spcPct val="0"/>
              </a:spcBef>
              <a:spcAft>
                <a:spcPct val="0"/>
              </a:spcAft>
              <a:buClrTx/>
              <a:buSzTx/>
              <a:buNone/>
            </a:pPr>
            <a:r>
              <a:rPr lang="en-US" altLang="en-US" dirty="0">
                <a:latin typeface="Arial Unicode MS"/>
              </a:rPr>
              <a:t>#include &lt;</a:t>
            </a:r>
            <a:r>
              <a:rPr lang="en-US" altLang="en-US" dirty="0" err="1">
                <a:latin typeface="Arial Unicode MS"/>
              </a:rPr>
              <a:t>iostream</a:t>
            </a:r>
            <a:r>
              <a:rPr lang="en-US" altLang="en-US" dirty="0">
                <a:latin typeface="Arial Unicode MS"/>
              </a:rPr>
              <a:t>&gt;</a:t>
            </a:r>
          </a:p>
          <a:p>
            <a:pPr marL="0" lvl="0" indent="0" eaLnBrk="0" fontAlgn="base" hangingPunct="0">
              <a:lnSpc>
                <a:spcPct val="100000"/>
              </a:lnSpc>
              <a:spcBef>
                <a:spcPct val="0"/>
              </a:spcBef>
              <a:spcAft>
                <a:spcPct val="0"/>
              </a:spcAft>
              <a:buClrTx/>
              <a:buSzTx/>
              <a:buNone/>
            </a:pPr>
            <a:r>
              <a:rPr lang="en-US" altLang="en-US" dirty="0">
                <a:latin typeface="Arial Unicode MS"/>
              </a:rPr>
              <a:t>#include &lt;</a:t>
            </a:r>
            <a:r>
              <a:rPr lang="en-US" altLang="en-US" dirty="0" err="1">
                <a:latin typeface="Arial Unicode MS"/>
              </a:rPr>
              <a:t>stdio.h</a:t>
            </a:r>
            <a:r>
              <a:rPr lang="en-US" altLang="en-US" dirty="0">
                <a:latin typeface="Arial Unicode MS"/>
              </a:rPr>
              <a:t>&gt;</a:t>
            </a:r>
          </a:p>
          <a:p>
            <a:pPr marL="0" lvl="0" indent="0" eaLnBrk="0" fontAlgn="base" hangingPunct="0">
              <a:lnSpc>
                <a:spcPct val="100000"/>
              </a:lnSpc>
              <a:spcBef>
                <a:spcPct val="0"/>
              </a:spcBef>
              <a:spcAft>
                <a:spcPct val="0"/>
              </a:spcAft>
              <a:buClrTx/>
              <a:buSzTx/>
              <a:buNone/>
            </a:pPr>
            <a:r>
              <a:rPr lang="en-US" altLang="en-US" dirty="0">
                <a:latin typeface="Arial Unicode MS"/>
              </a:rPr>
              <a:t>#include &lt;</a:t>
            </a:r>
            <a:r>
              <a:rPr lang="en-US" altLang="en-US" dirty="0" err="1">
                <a:latin typeface="Arial Unicode MS"/>
              </a:rPr>
              <a:t>conio.h</a:t>
            </a:r>
            <a:r>
              <a:rPr lang="en-US" altLang="en-US" dirty="0">
                <a:latin typeface="Arial Unicode MS"/>
              </a:rPr>
              <a:t>&gt;</a:t>
            </a:r>
          </a:p>
          <a:p>
            <a:pPr marL="0" lvl="0" indent="0" eaLnBrk="0" fontAlgn="base" hangingPunct="0">
              <a:lnSpc>
                <a:spcPct val="100000"/>
              </a:lnSpc>
              <a:spcBef>
                <a:spcPct val="0"/>
              </a:spcBef>
              <a:spcAft>
                <a:spcPct val="0"/>
              </a:spcAft>
              <a:buClrTx/>
              <a:buSzTx/>
              <a:buNone/>
            </a:pPr>
            <a:endParaRPr lang="en-US" altLang="en-US" dirty="0">
              <a:latin typeface="Arial Unicode MS"/>
            </a:endParaRPr>
          </a:p>
          <a:p>
            <a:pPr marL="0" lvl="0" indent="0" eaLnBrk="0" fontAlgn="base" hangingPunct="0">
              <a:lnSpc>
                <a:spcPct val="100000"/>
              </a:lnSpc>
              <a:spcBef>
                <a:spcPct val="0"/>
              </a:spcBef>
              <a:spcAft>
                <a:spcPct val="0"/>
              </a:spcAft>
              <a:buClrTx/>
              <a:buSzTx/>
              <a:buNone/>
            </a:pPr>
            <a:r>
              <a:rPr lang="en-US" altLang="en-US" dirty="0">
                <a:latin typeface="Arial Unicode MS"/>
              </a:rPr>
              <a:t>using namespace </a:t>
            </a:r>
            <a:r>
              <a:rPr lang="en-US" altLang="en-US" dirty="0" err="1">
                <a:latin typeface="Arial Unicode MS"/>
              </a:rPr>
              <a:t>std</a:t>
            </a:r>
            <a:r>
              <a:rPr lang="en-US" altLang="en-US" dirty="0">
                <a:latin typeface="Arial Unicode MS"/>
              </a:rPr>
              <a:t>;</a:t>
            </a:r>
          </a:p>
          <a:p>
            <a:pPr marL="0" lvl="0" indent="0" eaLnBrk="0" fontAlgn="base" hangingPunct="0">
              <a:lnSpc>
                <a:spcPct val="100000"/>
              </a:lnSpc>
              <a:spcBef>
                <a:spcPct val="0"/>
              </a:spcBef>
              <a:spcAft>
                <a:spcPct val="0"/>
              </a:spcAft>
              <a:buClrTx/>
              <a:buSzTx/>
              <a:buNone/>
            </a:pPr>
            <a:endParaRPr lang="en-US" altLang="en-US" dirty="0">
              <a:latin typeface="Arial Unicode MS"/>
            </a:endParaRPr>
          </a:p>
          <a:p>
            <a:pPr marL="0" lvl="0" indent="0" eaLnBrk="0" fontAlgn="base" hangingPunct="0">
              <a:lnSpc>
                <a:spcPct val="100000"/>
              </a:lnSpc>
              <a:spcBef>
                <a:spcPct val="0"/>
              </a:spcBef>
              <a:spcAft>
                <a:spcPct val="0"/>
              </a:spcAft>
              <a:buClrTx/>
              <a:buSzTx/>
              <a:buNone/>
            </a:pPr>
            <a:r>
              <a:rPr lang="en-US" altLang="en-US" dirty="0" err="1">
                <a:latin typeface="Arial Unicode MS"/>
              </a:rPr>
              <a:t>int</a:t>
            </a:r>
            <a:r>
              <a:rPr lang="en-US" altLang="en-US" dirty="0">
                <a:latin typeface="Arial Unicode MS"/>
              </a:rPr>
              <a:t> </a:t>
            </a:r>
            <a:r>
              <a:rPr lang="en-US" altLang="en-US" dirty="0" err="1">
                <a:latin typeface="Arial Unicode MS"/>
              </a:rPr>
              <a:t>vglobal</a:t>
            </a:r>
            <a:r>
              <a:rPr lang="en-US" altLang="en-US" dirty="0">
                <a:latin typeface="Arial Unicode MS"/>
              </a:rPr>
              <a:t>=1; </a:t>
            </a:r>
          </a:p>
          <a:p>
            <a:pPr marL="0" lvl="0" indent="0" eaLnBrk="0" fontAlgn="base" hangingPunct="0">
              <a:lnSpc>
                <a:spcPct val="100000"/>
              </a:lnSpc>
              <a:spcBef>
                <a:spcPct val="0"/>
              </a:spcBef>
              <a:spcAft>
                <a:spcPct val="0"/>
              </a:spcAft>
              <a:buClrTx/>
              <a:buSzTx/>
              <a:buNone/>
            </a:pPr>
            <a:endParaRPr lang="en-US" altLang="en-US" dirty="0">
              <a:latin typeface="Arial Unicode MS"/>
            </a:endParaRPr>
          </a:p>
          <a:p>
            <a:pPr marL="0" lvl="0" indent="0" eaLnBrk="0" fontAlgn="base" hangingPunct="0">
              <a:lnSpc>
                <a:spcPct val="100000"/>
              </a:lnSpc>
              <a:spcBef>
                <a:spcPct val="0"/>
              </a:spcBef>
              <a:spcAft>
                <a:spcPct val="0"/>
              </a:spcAft>
              <a:buClrTx/>
              <a:buSzTx/>
              <a:buNone/>
            </a:pPr>
            <a:r>
              <a:rPr lang="en-US" altLang="en-US" dirty="0" err="1">
                <a:latin typeface="Arial Unicode MS"/>
              </a:rPr>
              <a:t>int</a:t>
            </a:r>
            <a:r>
              <a:rPr lang="en-US" altLang="en-US" dirty="0">
                <a:latin typeface="Arial Unicode MS"/>
              </a:rPr>
              <a:t> main()  </a:t>
            </a:r>
          </a:p>
          <a:p>
            <a:pPr marL="0" lvl="0" indent="0" eaLnBrk="0" fontAlgn="base" hangingPunct="0">
              <a:lnSpc>
                <a:spcPct val="100000"/>
              </a:lnSpc>
              <a:spcBef>
                <a:spcPct val="0"/>
              </a:spcBef>
              <a:spcAft>
                <a:spcPct val="0"/>
              </a:spcAft>
              <a:buClrTx/>
              <a:buSzTx/>
              <a:buNone/>
            </a:pPr>
            <a:r>
              <a:rPr lang="en-US" altLang="en-US" dirty="0">
                <a:latin typeface="Arial Unicode MS"/>
              </a:rPr>
              <a:t>{ </a:t>
            </a:r>
          </a:p>
          <a:p>
            <a:pPr marL="0" lvl="0" indent="0" eaLnBrk="0" fontAlgn="base" hangingPunct="0">
              <a:lnSpc>
                <a:spcPct val="100000"/>
              </a:lnSpc>
              <a:spcBef>
                <a:spcPct val="0"/>
              </a:spcBef>
              <a:spcAft>
                <a:spcPct val="0"/>
              </a:spcAft>
              <a:buClrTx/>
              <a:buSzTx/>
              <a:buNone/>
            </a:pPr>
            <a:r>
              <a:rPr lang="en-US" altLang="en-US" dirty="0">
                <a:latin typeface="Arial Unicode MS"/>
              </a:rPr>
              <a:t>  system("</a:t>
            </a:r>
            <a:r>
              <a:rPr lang="en-US" altLang="en-US" dirty="0" err="1">
                <a:latin typeface="Arial Unicode MS"/>
              </a:rPr>
              <a:t>cls</a:t>
            </a:r>
            <a:r>
              <a:rPr lang="en-US" altLang="en-US" dirty="0">
                <a:latin typeface="Arial Unicode MS"/>
              </a:rPr>
              <a:t>");</a:t>
            </a:r>
          </a:p>
          <a:p>
            <a:pPr marL="0" lvl="0" indent="0" eaLnBrk="0" fontAlgn="base" hangingPunct="0">
              <a:lnSpc>
                <a:spcPct val="100000"/>
              </a:lnSpc>
              <a:spcBef>
                <a:spcPct val="0"/>
              </a:spcBef>
              <a:spcAft>
                <a:spcPct val="0"/>
              </a:spcAft>
              <a:buClrTx/>
              <a:buSzTx/>
              <a:buNone/>
            </a:pPr>
            <a:r>
              <a:rPr lang="en-US" altLang="en-US" dirty="0">
                <a:latin typeface="Arial Unicode MS"/>
              </a:rPr>
              <a:t>  </a:t>
            </a:r>
            <a:r>
              <a:rPr lang="en-US" altLang="en-US" dirty="0" err="1">
                <a:latin typeface="Arial Unicode MS"/>
              </a:rPr>
              <a:t>int</a:t>
            </a:r>
            <a:r>
              <a:rPr lang="en-US" altLang="en-US" dirty="0">
                <a:latin typeface="Arial Unicode MS"/>
              </a:rPr>
              <a:t> </a:t>
            </a:r>
            <a:r>
              <a:rPr lang="en-US" altLang="en-US" dirty="0" err="1">
                <a:latin typeface="Arial Unicode MS"/>
              </a:rPr>
              <a:t>vlocal</a:t>
            </a:r>
            <a:r>
              <a:rPr lang="en-US" altLang="en-US" dirty="0">
                <a:latin typeface="Arial Unicode MS"/>
              </a:rPr>
              <a:t>=10; </a:t>
            </a:r>
          </a:p>
          <a:p>
            <a:pPr marL="0" lvl="0" indent="0" eaLnBrk="0" fontAlgn="base" hangingPunct="0">
              <a:lnSpc>
                <a:spcPct val="100000"/>
              </a:lnSpc>
              <a:spcBef>
                <a:spcPct val="0"/>
              </a:spcBef>
              <a:spcAft>
                <a:spcPct val="0"/>
              </a:spcAft>
              <a:buClrTx/>
              <a:buSzTx/>
              <a:buNone/>
            </a:pPr>
            <a:r>
              <a:rPr lang="en-US" altLang="en-US" dirty="0">
                <a:latin typeface="Arial Unicode MS"/>
              </a:rPr>
              <a:t>  </a:t>
            </a:r>
            <a:r>
              <a:rPr lang="en-US" altLang="en-US" dirty="0" err="1">
                <a:latin typeface="Arial Unicode MS"/>
              </a:rPr>
              <a:t>printf</a:t>
            </a:r>
            <a:r>
              <a:rPr lang="en-US" altLang="en-US" dirty="0">
                <a:latin typeface="Arial Unicode MS"/>
              </a:rPr>
              <a:t>("La variable global </a:t>
            </a:r>
            <a:r>
              <a:rPr lang="en-US" altLang="en-US" dirty="0" err="1">
                <a:latin typeface="Arial Unicode MS"/>
              </a:rPr>
              <a:t>es</a:t>
            </a:r>
            <a:r>
              <a:rPr lang="en-US" altLang="en-US" dirty="0">
                <a:latin typeface="Arial Unicode MS"/>
              </a:rPr>
              <a:t> : %d\n\n",</a:t>
            </a:r>
            <a:r>
              <a:rPr lang="en-US" altLang="en-US" dirty="0" err="1">
                <a:latin typeface="Arial Unicode MS"/>
              </a:rPr>
              <a:t>vglobal</a:t>
            </a:r>
            <a:r>
              <a:rPr lang="en-US" altLang="en-US" dirty="0">
                <a:latin typeface="Arial Unicode MS"/>
              </a:rPr>
              <a:t>); </a:t>
            </a:r>
          </a:p>
          <a:p>
            <a:pPr marL="0" lvl="0" indent="0" eaLnBrk="0" fontAlgn="base" hangingPunct="0">
              <a:lnSpc>
                <a:spcPct val="100000"/>
              </a:lnSpc>
              <a:spcBef>
                <a:spcPct val="0"/>
              </a:spcBef>
              <a:spcAft>
                <a:spcPct val="0"/>
              </a:spcAft>
              <a:buClrTx/>
              <a:buSzTx/>
              <a:buNone/>
            </a:pPr>
            <a:r>
              <a:rPr lang="en-US" altLang="en-US" dirty="0">
                <a:latin typeface="Arial Unicode MS"/>
              </a:rPr>
              <a:t>  </a:t>
            </a:r>
            <a:r>
              <a:rPr lang="en-US" altLang="en-US" dirty="0" err="1">
                <a:latin typeface="Arial Unicode MS"/>
              </a:rPr>
              <a:t>printf</a:t>
            </a:r>
            <a:r>
              <a:rPr lang="en-US" altLang="en-US" dirty="0">
                <a:latin typeface="Arial Unicode MS"/>
              </a:rPr>
              <a:t>("La variable local </a:t>
            </a:r>
            <a:r>
              <a:rPr lang="en-US" altLang="en-US" dirty="0" err="1">
                <a:latin typeface="Arial Unicode MS"/>
              </a:rPr>
              <a:t>es</a:t>
            </a:r>
            <a:r>
              <a:rPr lang="en-US" altLang="en-US" dirty="0">
                <a:latin typeface="Arial Unicode MS"/>
              </a:rPr>
              <a:t>: %d\n",</a:t>
            </a:r>
            <a:r>
              <a:rPr lang="en-US" altLang="en-US" dirty="0" err="1">
                <a:latin typeface="Arial Unicode MS"/>
              </a:rPr>
              <a:t>vlocal</a:t>
            </a:r>
            <a:r>
              <a:rPr lang="en-US" altLang="en-US" dirty="0">
                <a:latin typeface="Arial Unicode MS"/>
              </a:rPr>
              <a:t>); </a:t>
            </a:r>
          </a:p>
          <a:p>
            <a:pPr marL="0" lvl="0" indent="0" eaLnBrk="0" fontAlgn="base" hangingPunct="0">
              <a:lnSpc>
                <a:spcPct val="100000"/>
              </a:lnSpc>
              <a:spcBef>
                <a:spcPct val="0"/>
              </a:spcBef>
              <a:spcAft>
                <a:spcPct val="0"/>
              </a:spcAft>
              <a:buClrTx/>
              <a:buSzTx/>
              <a:buNone/>
            </a:pPr>
            <a:r>
              <a:rPr lang="en-US" altLang="en-US" dirty="0">
                <a:latin typeface="Arial Unicode MS"/>
              </a:rPr>
              <a:t>  </a:t>
            </a:r>
            <a:r>
              <a:rPr lang="en-US" altLang="en-US" dirty="0" err="1">
                <a:latin typeface="Arial Unicode MS"/>
              </a:rPr>
              <a:t>getch</a:t>
            </a:r>
            <a:r>
              <a:rPr lang="en-US" altLang="en-US" dirty="0">
                <a:latin typeface="Arial Unicode MS"/>
              </a:rPr>
              <a:t>();</a:t>
            </a:r>
          </a:p>
          <a:p>
            <a:pPr marL="0" lvl="0" indent="0" eaLnBrk="0" fontAlgn="base" hangingPunct="0">
              <a:lnSpc>
                <a:spcPct val="100000"/>
              </a:lnSpc>
              <a:spcBef>
                <a:spcPct val="0"/>
              </a:spcBef>
              <a:spcAft>
                <a:spcPct val="0"/>
              </a:spcAft>
              <a:buClrTx/>
              <a:buSzTx/>
              <a:buNone/>
            </a:pPr>
            <a:r>
              <a:rPr lang="en-US" altLang="en-US" dirty="0">
                <a:latin typeface="Arial Unicode MS"/>
              </a:rPr>
              <a:t>  return 0;</a:t>
            </a:r>
          </a:p>
          <a:p>
            <a:pPr marL="0" lvl="0" indent="0" eaLnBrk="0" fontAlgn="base" hangingPunct="0">
              <a:lnSpc>
                <a:spcPct val="100000"/>
              </a:lnSpc>
              <a:spcBef>
                <a:spcPct val="0"/>
              </a:spcBef>
              <a:spcAft>
                <a:spcPct val="0"/>
              </a:spcAft>
              <a:buClrTx/>
              <a:buSzTx/>
              <a:buNone/>
            </a:pPr>
            <a:r>
              <a:rPr lang="en-US" altLang="en-US" dirty="0">
                <a:latin typeface="Arial Unicode MS"/>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517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609344"/>
          </a:xfrm>
        </p:spPr>
        <p:txBody>
          <a:bodyPr>
            <a:normAutofit/>
          </a:bodyPr>
          <a:lstStyle/>
          <a:p>
            <a:r>
              <a:rPr lang="es-ES" sz="3400"/>
              <a:t>Existen dos formas de enviar parámetros a una función:</a:t>
            </a:r>
            <a:br>
              <a:rPr lang="es-ES" sz="3400"/>
            </a:br>
            <a:endParaRPr lang="es-ES" sz="3400"/>
          </a:p>
        </p:txBody>
      </p:sp>
      <p:sp>
        <p:nvSpPr>
          <p:cNvPr id="3" name="Marcador de contenido 2"/>
          <p:cNvSpPr>
            <a:spLocks noGrp="1"/>
          </p:cNvSpPr>
          <p:nvPr>
            <p:ph idx="1"/>
          </p:nvPr>
        </p:nvSpPr>
        <p:spPr>
          <a:xfrm>
            <a:off x="1069848" y="2121408"/>
            <a:ext cx="4759452" cy="4050792"/>
          </a:xfrm>
        </p:spPr>
        <p:txBody>
          <a:bodyPr>
            <a:normAutofit/>
          </a:bodyPr>
          <a:lstStyle/>
          <a:p>
            <a:pPr marL="0" indent="0">
              <a:buNone/>
            </a:pPr>
            <a:endParaRPr lang="es-ES" sz="1400" dirty="0">
              <a:latin typeface="Andalus" panose="02020603050405020304" pitchFamily="18" charset="-78"/>
              <a:cs typeface="Andalus" panose="02020603050405020304" pitchFamily="18" charset="-78"/>
            </a:endParaRPr>
          </a:p>
          <a:p>
            <a:pPr marL="0" indent="0" algn="just">
              <a:buNone/>
            </a:pPr>
            <a:r>
              <a:rPr lang="es-ES" sz="2800" b="1" dirty="0">
                <a:latin typeface="Andalus" panose="02020603050405020304" pitchFamily="18" charset="-78"/>
                <a:cs typeface="Andalus" panose="02020603050405020304" pitchFamily="18" charset="-78"/>
              </a:rPr>
              <a:t>Por valor: </a:t>
            </a:r>
            <a:r>
              <a:rPr lang="es-ES" sz="2800" dirty="0">
                <a:latin typeface="Andalus" panose="02020603050405020304" pitchFamily="18" charset="-78"/>
                <a:cs typeface="Andalus" panose="02020603050405020304" pitchFamily="18" charset="-78"/>
              </a:rPr>
              <a:t>cualquier cambio que se realice dentro de la función en el argumento enviado, NO afectará al valor original de las variables utilizadas en la llamada. Es como si trabajamos con una copia.</a:t>
            </a:r>
          </a:p>
          <a:p>
            <a:pPr marL="0" indent="0">
              <a:buNone/>
            </a:pPr>
            <a:endParaRPr lang="es-ES" sz="1400" dirty="0">
              <a:latin typeface="Andalus" panose="02020603050405020304" pitchFamily="18" charset="-78"/>
              <a:cs typeface="Andalus" panose="02020603050405020304" pitchFamily="18" charset="-78"/>
            </a:endParaRPr>
          </a:p>
          <a:p>
            <a:pPr marL="0" indent="0">
              <a:buNone/>
            </a:pPr>
            <a:endParaRPr lang="es-ES" sz="1400" dirty="0">
              <a:latin typeface="Andalus" panose="02020603050405020304" pitchFamily="18" charset="-78"/>
              <a:cs typeface="Andalus" panose="02020603050405020304" pitchFamily="18" charset="-78"/>
            </a:endParaRPr>
          </a:p>
          <a:p>
            <a:endParaRPr lang="es-ES" sz="1400" dirty="0"/>
          </a:p>
        </p:txBody>
      </p:sp>
      <p:pic>
        <p:nvPicPr>
          <p:cNvPr id="4" name="Imagen 3" descr="Diagrama&#10;&#10;Descripción generada automáticamente">
            <a:extLst>
              <a:ext uri="{FF2B5EF4-FFF2-40B4-BE49-F238E27FC236}">
                <a16:creationId xmlns:a16="http://schemas.microsoft.com/office/drawing/2014/main" id="{64C79846-AA19-4DC3-BAF1-8509C950ED0E}"/>
              </a:ext>
            </a:extLst>
          </p:cNvPr>
          <p:cNvPicPr>
            <a:picLocks noChangeAspect="1"/>
          </p:cNvPicPr>
          <p:nvPr/>
        </p:nvPicPr>
        <p:blipFill rotWithShape="1">
          <a:blip r:embed="rId2"/>
          <a:srcRect l="3474" r="-3" b="-3"/>
          <a:stretch/>
        </p:blipFill>
        <p:spPr>
          <a:xfrm>
            <a:off x="6361113" y="2193036"/>
            <a:ext cx="4773168" cy="3980688"/>
          </a:xfrm>
          <a:prstGeom prst="rect">
            <a:avLst/>
          </a:prstGeom>
        </p:spPr>
      </p:pic>
    </p:spTree>
    <p:extLst>
      <p:ext uri="{BB962C8B-B14F-4D97-AF65-F5344CB8AC3E}">
        <p14:creationId xmlns:p14="http://schemas.microsoft.com/office/powerpoint/2010/main" val="47079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D9B36F-881E-439B-AD71-1449AAA5AADC}"/>
              </a:ext>
            </a:extLst>
          </p:cNvPr>
          <p:cNvSpPr>
            <a:spLocks noGrp="1"/>
          </p:cNvSpPr>
          <p:nvPr>
            <p:ph idx="1"/>
          </p:nvPr>
        </p:nvSpPr>
        <p:spPr>
          <a:xfrm>
            <a:off x="1069848" y="2121408"/>
            <a:ext cx="4759452" cy="4050792"/>
          </a:xfrm>
        </p:spPr>
        <p:txBody>
          <a:bodyPr>
            <a:normAutofit lnSpcReduction="10000"/>
          </a:bodyPr>
          <a:lstStyle/>
          <a:p>
            <a:pPr marL="0" indent="0" algn="just">
              <a:buNone/>
            </a:pPr>
            <a:r>
              <a:rPr lang="es-ES" b="1" dirty="0">
                <a:latin typeface="Andalus" panose="02020603050405020304" pitchFamily="18" charset="-78"/>
                <a:cs typeface="Andalus" panose="02020603050405020304" pitchFamily="18" charset="-78"/>
              </a:rPr>
              <a:t>Por referencia: </a:t>
            </a:r>
            <a:r>
              <a:rPr lang="es-ES" dirty="0">
                <a:latin typeface="Andalus" panose="02020603050405020304" pitchFamily="18" charset="-78"/>
                <a:cs typeface="Andalus" panose="02020603050405020304" pitchFamily="18" charset="-78"/>
              </a:rPr>
              <a:t>lo que hacemos es enviar a la función la dirección de memoria donde se encuentra la variable o dato. Cualquier modificación SI afectará a las variables utilizadas en la llamada. Trabajamos directamente con el original.</a:t>
            </a:r>
          </a:p>
          <a:p>
            <a:pPr marL="0" indent="0" algn="just">
              <a:buNone/>
            </a:pPr>
            <a:r>
              <a:rPr lang="es-ES" dirty="0">
                <a:latin typeface="Andalus" panose="02020603050405020304" pitchFamily="18" charset="-78"/>
                <a:cs typeface="Andalus" panose="02020603050405020304" pitchFamily="18" charset="-78"/>
              </a:rPr>
              <a:t>Para enviar un valor por referencia se utiliza el símbolo &amp; (</a:t>
            </a:r>
            <a:r>
              <a:rPr lang="es-ES" dirty="0" err="1">
                <a:latin typeface="Andalus" panose="02020603050405020304" pitchFamily="18" charset="-78"/>
                <a:cs typeface="Andalus" panose="02020603050405020304" pitchFamily="18" charset="-78"/>
              </a:rPr>
              <a:t>ampersand</a:t>
            </a:r>
            <a:r>
              <a:rPr lang="es-ES" dirty="0">
                <a:latin typeface="Andalus" panose="02020603050405020304" pitchFamily="18" charset="-78"/>
                <a:cs typeface="Andalus" panose="02020603050405020304" pitchFamily="18" charset="-78"/>
              </a:rPr>
              <a:t>) delante de la variable enviada. Esto le indica al compilador que la función que se ejecutará tendrá que obtener la dirección de memoria en que se encuentra la variable.</a:t>
            </a:r>
          </a:p>
          <a:p>
            <a:endParaRPr lang="es-EC" dirty="0"/>
          </a:p>
        </p:txBody>
      </p:sp>
      <p:pic>
        <p:nvPicPr>
          <p:cNvPr id="5" name="Imagen 4" descr="Diagrama&#10;&#10;Descripción generada automáticamente">
            <a:extLst>
              <a:ext uri="{FF2B5EF4-FFF2-40B4-BE49-F238E27FC236}">
                <a16:creationId xmlns:a16="http://schemas.microsoft.com/office/drawing/2014/main" id="{17BBA05F-3A4D-40EB-A98B-0C2EE06579BD}"/>
              </a:ext>
            </a:extLst>
          </p:cNvPr>
          <p:cNvPicPr>
            <a:picLocks noChangeAspect="1"/>
          </p:cNvPicPr>
          <p:nvPr/>
        </p:nvPicPr>
        <p:blipFill rotWithShape="1">
          <a:blip r:embed="rId2"/>
          <a:srcRect r="4470" b="-1"/>
          <a:stretch/>
        </p:blipFill>
        <p:spPr>
          <a:xfrm>
            <a:off x="6361113" y="2193036"/>
            <a:ext cx="4773168" cy="3980688"/>
          </a:xfrm>
          <a:prstGeom prst="rect">
            <a:avLst/>
          </a:prstGeom>
        </p:spPr>
      </p:pic>
    </p:spTree>
    <p:extLst>
      <p:ext uri="{BB962C8B-B14F-4D97-AF65-F5344CB8AC3E}">
        <p14:creationId xmlns:p14="http://schemas.microsoft.com/office/powerpoint/2010/main" val="75203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54479"/>
            <a:ext cx="10396882" cy="1151965"/>
          </a:xfrm>
        </p:spPr>
        <p:txBody>
          <a:bodyPr/>
          <a:lstStyle/>
          <a:p>
            <a:r>
              <a:rPr lang="es-ES" dirty="0"/>
              <a:t>EJERCICIO por valor</a:t>
            </a:r>
          </a:p>
        </p:txBody>
      </p:sp>
      <p:sp>
        <p:nvSpPr>
          <p:cNvPr id="3" name="Marcador de contenido 2"/>
          <p:cNvSpPr>
            <a:spLocks noGrp="1"/>
          </p:cNvSpPr>
          <p:nvPr>
            <p:ph idx="1"/>
          </p:nvPr>
        </p:nvSpPr>
        <p:spPr>
          <a:xfrm>
            <a:off x="143933" y="1488394"/>
            <a:ext cx="12048067" cy="5115127"/>
          </a:xfrm>
        </p:spPr>
        <p:txBody>
          <a:bodyPr numCol="2">
            <a:normAutofit fontScale="92500" lnSpcReduction="20000"/>
          </a:bodyPr>
          <a:lstStyle/>
          <a:p>
            <a:pPr marL="72000" indent="0">
              <a:spcBef>
                <a:spcPts val="0"/>
              </a:spcBef>
              <a:buNone/>
            </a:pPr>
            <a:r>
              <a:rPr lang="es-ES" sz="2600" cap="none" dirty="0">
                <a:latin typeface="Andalus" panose="02020603050405020304" pitchFamily="18" charset="-78"/>
                <a:cs typeface="Andalus" panose="02020603050405020304" pitchFamily="18" charset="-78"/>
              </a:rPr>
              <a:t>/* paso por valor. */</a:t>
            </a:r>
          </a:p>
          <a:p>
            <a:pPr marL="72000" indent="0">
              <a:spcBef>
                <a:spcPts val="0"/>
              </a:spcBef>
              <a:buNone/>
            </a:pPr>
            <a:r>
              <a:rPr lang="es-ES" sz="2600" cap="none" dirty="0">
                <a:latin typeface="Andalus" panose="02020603050405020304" pitchFamily="18" charset="-78"/>
                <a:cs typeface="Andalus" panose="02020603050405020304" pitchFamily="18" charset="-78"/>
              </a:rPr>
              <a:t> </a:t>
            </a:r>
          </a:p>
          <a:p>
            <a:pPr marL="72000" indent="0">
              <a:spcBef>
                <a:spcPts val="0"/>
              </a:spcBef>
              <a:buNone/>
            </a:pPr>
            <a:r>
              <a:rPr lang="es-ES" sz="2600" dirty="0">
                <a:latin typeface="Andalus" panose="02020603050405020304" pitchFamily="18" charset="-78"/>
                <a:cs typeface="Andalus" panose="02020603050405020304" pitchFamily="18" charset="-78"/>
              </a:rPr>
              <a:t>#</a:t>
            </a:r>
            <a:r>
              <a:rPr lang="es-ES" sz="2600" dirty="0" err="1">
                <a:latin typeface="Andalus" panose="02020603050405020304" pitchFamily="18" charset="-78"/>
                <a:cs typeface="Andalus" panose="02020603050405020304" pitchFamily="18" charset="-78"/>
              </a:rPr>
              <a:t>include</a:t>
            </a:r>
            <a:r>
              <a:rPr lang="es-ES" sz="2600" dirty="0">
                <a:latin typeface="Andalus" panose="02020603050405020304" pitchFamily="18" charset="-78"/>
                <a:cs typeface="Andalus" panose="02020603050405020304" pitchFamily="18" charset="-78"/>
              </a:rPr>
              <a:t> &lt;</a:t>
            </a:r>
            <a:r>
              <a:rPr lang="es-ES" sz="2600" dirty="0" err="1">
                <a:latin typeface="Andalus" panose="02020603050405020304" pitchFamily="18" charset="-78"/>
                <a:cs typeface="Andalus" panose="02020603050405020304" pitchFamily="18" charset="-78"/>
              </a:rPr>
              <a:t>iostream</a:t>
            </a:r>
            <a:r>
              <a:rPr lang="es-ES" sz="2600" dirty="0">
                <a:latin typeface="Andalus" panose="02020603050405020304" pitchFamily="18" charset="-78"/>
                <a:cs typeface="Andalus" panose="02020603050405020304" pitchFamily="18" charset="-78"/>
              </a:rPr>
              <a:t>&gt;</a:t>
            </a:r>
          </a:p>
          <a:p>
            <a:pPr marL="72000" indent="0">
              <a:spcBef>
                <a:spcPts val="0"/>
              </a:spcBef>
              <a:buNone/>
            </a:pPr>
            <a:r>
              <a:rPr lang="es-ES" sz="2600" dirty="0">
                <a:latin typeface="Andalus" panose="02020603050405020304" pitchFamily="18" charset="-78"/>
                <a:cs typeface="Andalus" panose="02020603050405020304" pitchFamily="18" charset="-78"/>
              </a:rPr>
              <a:t>#</a:t>
            </a:r>
            <a:r>
              <a:rPr lang="es-ES" sz="2600" dirty="0" err="1">
                <a:latin typeface="Andalus" panose="02020603050405020304" pitchFamily="18" charset="-78"/>
                <a:cs typeface="Andalus" panose="02020603050405020304" pitchFamily="18" charset="-78"/>
              </a:rPr>
              <a:t>include</a:t>
            </a:r>
            <a:r>
              <a:rPr lang="es-ES" sz="2600" dirty="0">
                <a:latin typeface="Andalus" panose="02020603050405020304" pitchFamily="18" charset="-78"/>
                <a:cs typeface="Andalus" panose="02020603050405020304" pitchFamily="18" charset="-78"/>
              </a:rPr>
              <a:t> &lt;</a:t>
            </a:r>
            <a:r>
              <a:rPr lang="es-ES" sz="2600" dirty="0" err="1">
                <a:latin typeface="Andalus" panose="02020603050405020304" pitchFamily="18" charset="-78"/>
                <a:cs typeface="Andalus" panose="02020603050405020304" pitchFamily="18" charset="-78"/>
              </a:rPr>
              <a:t>stdio.h</a:t>
            </a:r>
            <a:r>
              <a:rPr lang="es-ES" sz="2600" dirty="0">
                <a:latin typeface="Andalus" panose="02020603050405020304" pitchFamily="18" charset="-78"/>
                <a:cs typeface="Andalus" panose="02020603050405020304" pitchFamily="18" charset="-78"/>
              </a:rPr>
              <a:t>&gt;</a:t>
            </a:r>
          </a:p>
          <a:p>
            <a:pPr marL="72000" indent="0">
              <a:spcBef>
                <a:spcPts val="0"/>
              </a:spcBef>
              <a:buNone/>
            </a:pPr>
            <a:r>
              <a:rPr lang="es-ES" sz="2600" dirty="0">
                <a:latin typeface="Andalus" panose="02020603050405020304" pitchFamily="18" charset="-78"/>
                <a:cs typeface="Andalus" panose="02020603050405020304" pitchFamily="18" charset="-78"/>
              </a:rPr>
              <a:t>#</a:t>
            </a:r>
            <a:r>
              <a:rPr lang="es-ES" sz="2600" dirty="0" err="1">
                <a:latin typeface="Andalus" panose="02020603050405020304" pitchFamily="18" charset="-78"/>
                <a:cs typeface="Andalus" panose="02020603050405020304" pitchFamily="18" charset="-78"/>
              </a:rPr>
              <a:t>include</a:t>
            </a:r>
            <a:r>
              <a:rPr lang="es-ES" sz="2600" dirty="0">
                <a:latin typeface="Andalus" panose="02020603050405020304" pitchFamily="18" charset="-78"/>
                <a:cs typeface="Andalus" panose="02020603050405020304" pitchFamily="18" charset="-78"/>
              </a:rPr>
              <a:t> &lt;</a:t>
            </a:r>
            <a:r>
              <a:rPr lang="es-ES" sz="2600" dirty="0" err="1">
                <a:latin typeface="Andalus" panose="02020603050405020304" pitchFamily="18" charset="-78"/>
                <a:cs typeface="Andalus" panose="02020603050405020304" pitchFamily="18" charset="-78"/>
              </a:rPr>
              <a:t>conio.h</a:t>
            </a:r>
            <a:r>
              <a:rPr lang="es-ES" sz="2600" dirty="0">
                <a:latin typeface="Andalus" panose="02020603050405020304" pitchFamily="18" charset="-78"/>
                <a:cs typeface="Andalus" panose="02020603050405020304" pitchFamily="18" charset="-78"/>
              </a:rPr>
              <a:t>&gt;</a:t>
            </a:r>
          </a:p>
          <a:p>
            <a:pPr marL="72000" indent="0">
              <a:spcBef>
                <a:spcPts val="0"/>
              </a:spcBef>
              <a:buNone/>
            </a:pPr>
            <a:endParaRPr lang="es-ES" sz="2600" dirty="0">
              <a:latin typeface="Andalus" panose="02020603050405020304" pitchFamily="18" charset="-78"/>
              <a:cs typeface="Andalus" panose="02020603050405020304" pitchFamily="18" charset="-78"/>
            </a:endParaRPr>
          </a:p>
          <a:p>
            <a:pPr marL="72000" indent="0">
              <a:spcBef>
                <a:spcPts val="0"/>
              </a:spcBef>
              <a:buNone/>
            </a:pPr>
            <a:r>
              <a:rPr lang="es-ES" sz="2600" dirty="0" err="1">
                <a:latin typeface="Andalus" panose="02020603050405020304" pitchFamily="18" charset="-78"/>
                <a:cs typeface="Andalus" panose="02020603050405020304" pitchFamily="18" charset="-78"/>
              </a:rPr>
              <a:t>void</a:t>
            </a:r>
            <a:r>
              <a:rPr lang="es-ES" sz="2600" dirty="0">
                <a:latin typeface="Andalus" panose="02020603050405020304" pitchFamily="18" charset="-78"/>
                <a:cs typeface="Andalus" panose="02020603050405020304" pitchFamily="18" charset="-78"/>
              </a:rPr>
              <a:t> intercambio(</a:t>
            </a: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x, </a:t>
            </a: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y);</a:t>
            </a:r>
          </a:p>
          <a:p>
            <a:pPr marL="72000" indent="0">
              <a:spcBef>
                <a:spcPts val="0"/>
              </a:spcBef>
              <a:buNone/>
            </a:pPr>
            <a:endParaRPr lang="es-ES" sz="2600" dirty="0">
              <a:latin typeface="Andalus" panose="02020603050405020304" pitchFamily="18" charset="-78"/>
              <a:cs typeface="Andalus" panose="02020603050405020304" pitchFamily="18" charset="-78"/>
            </a:endParaRPr>
          </a:p>
          <a:p>
            <a:pPr marL="72000" indent="0">
              <a:spcBef>
                <a:spcPts val="0"/>
              </a:spcBef>
              <a:buNone/>
            </a:pPr>
            <a:r>
              <a:rPr lang="es-ES" sz="2600" dirty="0" err="1">
                <a:latin typeface="Andalus" panose="02020603050405020304" pitchFamily="18" charset="-78"/>
                <a:cs typeface="Andalus" panose="02020603050405020304" pitchFamily="18" charset="-78"/>
              </a:rPr>
              <a:t>using</a:t>
            </a: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namespace</a:t>
            </a: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std</a:t>
            </a:r>
            <a:r>
              <a:rPr lang="es-ES" sz="2600" dirty="0">
                <a:latin typeface="Andalus" panose="02020603050405020304" pitchFamily="18" charset="-78"/>
                <a:cs typeface="Andalus" panose="02020603050405020304" pitchFamily="18" charset="-78"/>
              </a:rPr>
              <a:t>;</a:t>
            </a:r>
          </a:p>
          <a:p>
            <a:pPr marL="72000" indent="0">
              <a:spcBef>
                <a:spcPts val="0"/>
              </a:spcBef>
              <a:buNone/>
            </a:pPr>
            <a:endParaRPr lang="es-ES" sz="2600" dirty="0">
              <a:latin typeface="Andalus" panose="02020603050405020304" pitchFamily="18" charset="-78"/>
              <a:cs typeface="Andalus" panose="02020603050405020304" pitchFamily="18" charset="-78"/>
            </a:endParaRPr>
          </a:p>
          <a:p>
            <a:pPr marL="72000" indent="0">
              <a:spcBef>
                <a:spcPts val="0"/>
              </a:spcBef>
              <a:buNone/>
            </a:pP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main</a:t>
            </a:r>
            <a:r>
              <a:rPr lang="es-ES" sz="2600" dirty="0">
                <a:latin typeface="Andalus" panose="02020603050405020304" pitchFamily="18" charset="-78"/>
                <a:cs typeface="Andalus" panose="02020603050405020304" pitchFamily="18" charset="-78"/>
              </a:rPr>
              <a:t>() /* intercambio de valores */</a:t>
            </a:r>
          </a:p>
          <a:p>
            <a:pPr marL="72000" indent="0">
              <a:spcBef>
                <a:spcPts val="0"/>
              </a:spcBef>
              <a:buNone/>
            </a:pP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system</a:t>
            </a:r>
            <a:r>
              <a:rPr lang="es-ES" sz="2600" dirty="0">
                <a:latin typeface="Andalus" panose="02020603050405020304" pitchFamily="18" charset="-78"/>
                <a:cs typeface="Andalus" panose="02020603050405020304" pitchFamily="18" charset="-78"/>
              </a:rPr>
              <a:t>("</a:t>
            </a:r>
            <a:r>
              <a:rPr lang="es-ES" sz="2600" dirty="0" err="1">
                <a:latin typeface="Andalus" panose="02020603050405020304" pitchFamily="18" charset="-78"/>
                <a:cs typeface="Andalus" panose="02020603050405020304" pitchFamily="18" charset="-78"/>
              </a:rPr>
              <a:t>cls</a:t>
            </a: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a=1,b=2;</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printf</a:t>
            </a:r>
            <a:r>
              <a:rPr lang="es-ES" sz="2600" dirty="0">
                <a:latin typeface="Andalus" panose="02020603050405020304" pitchFamily="18" charset="-78"/>
                <a:cs typeface="Andalus" panose="02020603050405020304" pitchFamily="18" charset="-78"/>
              </a:rPr>
              <a:t>("valores programa principal:  a=%d y b=%d\n\n",</a:t>
            </a:r>
            <a:r>
              <a:rPr lang="es-ES" sz="2600" dirty="0" err="1">
                <a:latin typeface="Andalus" panose="02020603050405020304" pitchFamily="18" charset="-78"/>
                <a:cs typeface="Andalus" panose="02020603050405020304" pitchFamily="18" charset="-78"/>
              </a:rPr>
              <a:t>a,b</a:t>
            </a: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intercambio(</a:t>
            </a:r>
            <a:r>
              <a:rPr lang="es-ES" sz="2600" dirty="0" err="1">
                <a:latin typeface="Andalus" panose="02020603050405020304" pitchFamily="18" charset="-78"/>
                <a:cs typeface="Andalus" panose="02020603050405020304" pitchFamily="18" charset="-78"/>
              </a:rPr>
              <a:t>a,b</a:t>
            </a:r>
            <a:r>
              <a:rPr lang="es-ES" sz="2600" dirty="0">
                <a:latin typeface="Andalus" panose="02020603050405020304" pitchFamily="18" charset="-78"/>
                <a:cs typeface="Andalus" panose="02020603050405020304" pitchFamily="18" charset="-78"/>
              </a:rPr>
              <a:t>); /* llamada */</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printf</a:t>
            </a:r>
            <a:r>
              <a:rPr lang="es-ES" sz="2600" dirty="0">
                <a:latin typeface="Andalus" panose="02020603050405020304" pitchFamily="18" charset="-78"/>
                <a:cs typeface="Andalus" panose="02020603050405020304" pitchFamily="18" charset="-78"/>
              </a:rPr>
              <a:t>("Valores programa principal:  a=%d y b=%d",</a:t>
            </a:r>
            <a:r>
              <a:rPr lang="es-ES" sz="2600" dirty="0" err="1">
                <a:latin typeface="Andalus" panose="02020603050405020304" pitchFamily="18" charset="-78"/>
                <a:cs typeface="Andalus" panose="02020603050405020304" pitchFamily="18" charset="-78"/>
              </a:rPr>
              <a:t>a,b</a:t>
            </a: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getch</a:t>
            </a: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return</a:t>
            </a:r>
            <a:r>
              <a:rPr lang="es-ES" sz="2600" dirty="0">
                <a:latin typeface="Andalus" panose="02020603050405020304" pitchFamily="18" charset="-78"/>
                <a:cs typeface="Andalus" panose="02020603050405020304" pitchFamily="18" charset="-78"/>
              </a:rPr>
              <a:t> 0;</a:t>
            </a:r>
          </a:p>
          <a:p>
            <a:pPr marL="72000" indent="0">
              <a:spcBef>
                <a:spcPts val="0"/>
              </a:spcBef>
              <a:buNone/>
            </a:pPr>
            <a:r>
              <a:rPr lang="es-ES" sz="2600" dirty="0">
                <a:latin typeface="Andalus" panose="02020603050405020304" pitchFamily="18" charset="-78"/>
                <a:cs typeface="Andalus" panose="02020603050405020304" pitchFamily="18" charset="-78"/>
              </a:rPr>
              <a:t>}</a:t>
            </a:r>
          </a:p>
          <a:p>
            <a:pPr marL="72000" indent="0">
              <a:spcBef>
                <a:spcPts val="0"/>
              </a:spcBef>
              <a:buNone/>
            </a:pPr>
            <a:endParaRPr lang="es-ES" sz="2600" dirty="0">
              <a:latin typeface="Andalus" panose="02020603050405020304" pitchFamily="18" charset="-78"/>
              <a:cs typeface="Andalus" panose="02020603050405020304" pitchFamily="18" charset="-78"/>
            </a:endParaRPr>
          </a:p>
          <a:p>
            <a:pPr marL="72000" indent="0">
              <a:spcBef>
                <a:spcPts val="0"/>
              </a:spcBef>
              <a:buNone/>
            </a:pPr>
            <a:r>
              <a:rPr lang="es-ES" sz="2600" dirty="0" err="1">
                <a:latin typeface="Andalus" panose="02020603050405020304" pitchFamily="18" charset="-78"/>
                <a:cs typeface="Andalus" panose="02020603050405020304" pitchFamily="18" charset="-78"/>
              </a:rPr>
              <a:t>void</a:t>
            </a:r>
            <a:r>
              <a:rPr lang="es-ES" sz="2600" dirty="0">
                <a:latin typeface="Andalus" panose="02020603050405020304" pitchFamily="18" charset="-78"/>
                <a:cs typeface="Andalus" panose="02020603050405020304" pitchFamily="18" charset="-78"/>
              </a:rPr>
              <a:t> intercambio (</a:t>
            </a: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x, </a:t>
            </a: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y)</a:t>
            </a:r>
          </a:p>
          <a:p>
            <a:pPr marL="72000" indent="0">
              <a:spcBef>
                <a:spcPts val="0"/>
              </a:spcBef>
              <a:buNone/>
            </a:pP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int</a:t>
            </a: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aux</a:t>
            </a: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aux</a:t>
            </a:r>
            <a:r>
              <a:rPr lang="es-ES" sz="2600" dirty="0">
                <a:latin typeface="Andalus" panose="02020603050405020304" pitchFamily="18" charset="-78"/>
                <a:cs typeface="Andalus" panose="02020603050405020304" pitchFamily="18" charset="-78"/>
              </a:rPr>
              <a:t>=x;</a:t>
            </a:r>
          </a:p>
          <a:p>
            <a:pPr marL="72000" indent="0">
              <a:spcBef>
                <a:spcPts val="0"/>
              </a:spcBef>
              <a:buNone/>
            </a:pPr>
            <a:r>
              <a:rPr lang="es-ES" sz="2600" dirty="0">
                <a:latin typeface="Andalus" panose="02020603050405020304" pitchFamily="18" charset="-78"/>
                <a:cs typeface="Andalus" panose="02020603050405020304" pitchFamily="18" charset="-78"/>
              </a:rPr>
              <a:t>  x=y;</a:t>
            </a:r>
          </a:p>
          <a:p>
            <a:pPr marL="72000" indent="0">
              <a:spcBef>
                <a:spcPts val="0"/>
              </a:spcBef>
              <a:buNone/>
            </a:pPr>
            <a:r>
              <a:rPr lang="es-ES" sz="2600" dirty="0">
                <a:latin typeface="Andalus" panose="02020603050405020304" pitchFamily="18" charset="-78"/>
                <a:cs typeface="Andalus" panose="02020603050405020304" pitchFamily="18" charset="-78"/>
              </a:rPr>
              <a:t>  y=</a:t>
            </a:r>
            <a:r>
              <a:rPr lang="es-ES" sz="2600" dirty="0" err="1">
                <a:latin typeface="Andalus" panose="02020603050405020304" pitchFamily="18" charset="-78"/>
                <a:cs typeface="Andalus" panose="02020603050405020304" pitchFamily="18" charset="-78"/>
              </a:rPr>
              <a:t>aux</a:t>
            </a:r>
            <a:r>
              <a:rPr lang="es-ES" sz="2600" dirty="0">
                <a:latin typeface="Andalus" panose="02020603050405020304" pitchFamily="18" charset="-78"/>
                <a:cs typeface="Andalus" panose="02020603050405020304" pitchFamily="18" charset="-78"/>
              </a:rPr>
              <a:t>;</a:t>
            </a:r>
          </a:p>
          <a:p>
            <a:pPr marL="72000" indent="0">
              <a:spcBef>
                <a:spcPts val="0"/>
              </a:spcBef>
              <a:buNone/>
            </a:pPr>
            <a:r>
              <a:rPr lang="es-ES" sz="2600" dirty="0">
                <a:latin typeface="Andalus" panose="02020603050405020304" pitchFamily="18" charset="-78"/>
                <a:cs typeface="Andalus" panose="02020603050405020304" pitchFamily="18" charset="-78"/>
              </a:rPr>
              <a:t>  </a:t>
            </a:r>
            <a:r>
              <a:rPr lang="es-ES" sz="2600" dirty="0" err="1">
                <a:latin typeface="Andalus" panose="02020603050405020304" pitchFamily="18" charset="-78"/>
                <a:cs typeface="Andalus" panose="02020603050405020304" pitchFamily="18" charset="-78"/>
              </a:rPr>
              <a:t>printf</a:t>
            </a:r>
            <a:r>
              <a:rPr lang="es-ES" sz="2600" dirty="0">
                <a:latin typeface="Andalus" panose="02020603050405020304" pitchFamily="18" charset="-78"/>
                <a:cs typeface="Andalus" panose="02020603050405020304" pitchFamily="18" charset="-78"/>
              </a:rPr>
              <a:t>("Valores de la </a:t>
            </a:r>
            <a:r>
              <a:rPr lang="es-ES" sz="2600" dirty="0" err="1">
                <a:latin typeface="Andalus" panose="02020603050405020304" pitchFamily="18" charset="-78"/>
                <a:cs typeface="Andalus" panose="02020603050405020304" pitchFamily="18" charset="-78"/>
              </a:rPr>
              <a:t>funcion</a:t>
            </a:r>
            <a:r>
              <a:rPr lang="es-ES" sz="2600" dirty="0">
                <a:latin typeface="Andalus" panose="02020603050405020304" pitchFamily="18" charset="-78"/>
                <a:cs typeface="Andalus" panose="02020603050405020304" pitchFamily="18" charset="-78"/>
              </a:rPr>
              <a:t>: a=%d y b=%d\n\n", x, y);</a:t>
            </a:r>
          </a:p>
          <a:p>
            <a:pPr marL="72000" indent="0">
              <a:spcBef>
                <a:spcPts val="0"/>
              </a:spcBef>
              <a:buNone/>
            </a:pPr>
            <a:r>
              <a:rPr lang="es-ES" sz="2600" dirty="0">
                <a:latin typeface="Andalus" panose="02020603050405020304" pitchFamily="18" charset="-78"/>
                <a:cs typeface="Andalus" panose="02020603050405020304" pitchFamily="18" charset="-78"/>
              </a:rPr>
              <a:t>}</a:t>
            </a:r>
          </a:p>
          <a:p>
            <a:pPr marL="0" indent="0">
              <a:buNone/>
            </a:pPr>
            <a:endParaRPr lang="es-ES" dirty="0"/>
          </a:p>
        </p:txBody>
      </p:sp>
    </p:spTree>
    <p:extLst>
      <p:ext uri="{BB962C8B-B14F-4D97-AF65-F5344CB8AC3E}">
        <p14:creationId xmlns:p14="http://schemas.microsoft.com/office/powerpoint/2010/main" val="96643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754</TotalTime>
  <Words>1141</Words>
  <Application>Microsoft Office PowerPoint</Application>
  <PresentationFormat>Panorámica</PresentationFormat>
  <Paragraphs>109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 Unicode MS</vt:lpstr>
      <vt:lpstr>Andalus</vt:lpstr>
      <vt:lpstr>Arial</vt:lpstr>
      <vt:lpstr>Rockwell</vt:lpstr>
      <vt:lpstr>Rockwell Condensed</vt:lpstr>
      <vt:lpstr>Wingdings</vt:lpstr>
      <vt:lpstr>Letras en madera</vt:lpstr>
      <vt:lpstr>Tiempo de vida de los datos</vt:lpstr>
      <vt:lpstr>Variables Globales</vt:lpstr>
      <vt:lpstr>Variables Locales</vt:lpstr>
      <vt:lpstr>Presentación de PowerPoint</vt:lpstr>
      <vt:lpstr>Ventajas y desventajas</vt:lpstr>
      <vt:lpstr>Presentación de PowerPoint</vt:lpstr>
      <vt:lpstr>Existen dos formas de enviar parámetros a una función: </vt:lpstr>
      <vt:lpstr>Presentación de PowerPoint</vt:lpstr>
      <vt:lpstr>EJERCICIO por valor</vt:lpstr>
      <vt:lpstr>Ejercicios por referencia</vt:lpstr>
      <vt:lpstr>Como crear librerías</vt:lpstr>
      <vt:lpstr>Presentación de PowerPoint</vt:lpstr>
      <vt:lpstr>Presentación de PowerPoint</vt:lpstr>
      <vt:lpstr>Presentación de PowerPoint</vt:lpstr>
      <vt:lpstr>Tarea Crear un programa utilizando librerías, funciones con parámetros, que permita ingresar dos números, obtener el promedio</vt:lpstr>
    </vt:vector>
  </TitlesOfParts>
  <Company>Escuela Superior Politecnica de Chimborazo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 globales y locales</dc:title>
  <dc:creator>DTIC SECRETARÍA</dc:creator>
  <cp:lastModifiedBy>User</cp:lastModifiedBy>
  <cp:revision>24</cp:revision>
  <dcterms:created xsi:type="dcterms:W3CDTF">2020-06-22T13:56:52Z</dcterms:created>
  <dcterms:modified xsi:type="dcterms:W3CDTF">2022-11-21T20:20:39Z</dcterms:modified>
</cp:coreProperties>
</file>