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2" r:id="rId46"/>
    <p:sldId id="300" r:id="rId47"/>
    <p:sldId id="301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4" r:id="rId59"/>
    <p:sldId id="313" r:id="rId60"/>
    <p:sldId id="315" r:id="rId61"/>
    <p:sldId id="316" r:id="rId62"/>
    <p:sldId id="317" r:id="rId6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25/11/2024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25/11/2024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praspublicas.gob.ec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2" y="248137"/>
            <a:ext cx="9361715" cy="3180863"/>
          </a:xfrm>
        </p:spPr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3738"/>
            <a:ext cx="9144000" cy="1798150"/>
          </a:xfrm>
        </p:spPr>
        <p:txBody>
          <a:bodyPr>
            <a:normAutofit fontScale="92500" lnSpcReduction="10000"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 </a:t>
            </a:r>
            <a:r>
              <a:rPr lang="es-MX" dirty="0">
                <a:latin typeface="ArialNormal"/>
              </a:rPr>
              <a:t>contratación publica</a:t>
            </a:r>
            <a:endParaRPr lang="es-ES" dirty="0"/>
          </a:p>
          <a:p>
            <a:r>
              <a:rPr lang="es-ES" dirty="0"/>
              <a:t>Periodo: 2024-2S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6740DB-11B1-56D1-B2D7-81772DCEA761}"/>
              </a:ext>
            </a:extLst>
          </p:cNvPr>
          <p:cNvSpPr txBox="1"/>
          <p:nvPr/>
        </p:nvSpPr>
        <p:spPr>
          <a:xfrm>
            <a:off x="2561222" y="1210512"/>
            <a:ext cx="706955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 dirty="0">
                <a:latin typeface="ArialNormal"/>
              </a:rPr>
              <a:t>1.3 ANÁLISIS DE LA LEY DE</a:t>
            </a:r>
          </a:p>
          <a:p>
            <a:pPr algn="l"/>
            <a:r>
              <a:rPr lang="es-MX" sz="3600" b="0" i="0" u="none" strike="noStrike" baseline="0" dirty="0">
                <a:latin typeface="ArialNormal"/>
              </a:rPr>
              <a:t>CONTRATACIONES Y SU REGLAMENTO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4AB480-E4C7-DF57-AD0D-6C4CE321B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2. Principios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889D3D-4236-DB29-6856-4B446AD1D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Transparencia</a:t>
            </a:r>
            <a:r>
              <a:rPr lang="es-MX" sz="2800" dirty="0"/>
              <a:t>: Todos los procesos de contratación deben ser públicos y accesibles, permitiendo la supervisión ciudadana.</a:t>
            </a:r>
          </a:p>
          <a:p>
            <a:pPr marL="0" indent="0" algn="just">
              <a:buNone/>
            </a:pPr>
            <a:r>
              <a:rPr lang="es-MX" sz="2800" b="1" dirty="0">
                <a:effectLst/>
              </a:rPr>
              <a:t>Eficiencia</a:t>
            </a:r>
            <a:r>
              <a:rPr lang="es-MX" sz="2800" dirty="0">
                <a:effectLst/>
              </a:rPr>
              <a:t>: Optimización del uso de los recursos públicos para obtener el mayor beneficio posible.</a:t>
            </a:r>
          </a:p>
          <a:p>
            <a:pPr marL="0" indent="0" algn="just">
              <a:buNone/>
            </a:pPr>
            <a:r>
              <a:rPr lang="es-MX" sz="2800" b="1" dirty="0">
                <a:effectLst/>
              </a:rPr>
              <a:t>Equidad</a:t>
            </a:r>
            <a:r>
              <a:rPr lang="es-MX" sz="2800" dirty="0">
                <a:effectLst/>
              </a:rPr>
              <a:t>: Asegurar que todos los proveedores tengan las mismas oportunidades de participar en los procesos de contratación.</a:t>
            </a:r>
          </a:p>
          <a:p>
            <a:pPr marL="0" indent="0" algn="just">
              <a:buNone/>
            </a:pPr>
            <a:r>
              <a:rPr lang="es-MX" sz="2800" b="1" dirty="0">
                <a:effectLst/>
              </a:rPr>
              <a:t>Legalidad</a:t>
            </a:r>
            <a:r>
              <a:rPr lang="es-MX" sz="2800" dirty="0">
                <a:effectLst/>
              </a:rPr>
              <a:t>: Cumplimiento de las leyes y regulaciones vigentes para evitar irregularidades y corrupción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872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79475-4124-76AA-9255-FD51CFA4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Procedimientos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22A502-DD9A-CC7C-7C43-7B1ACADA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b="1" dirty="0"/>
              <a:t>Licitación Pública</a:t>
            </a:r>
            <a:r>
              <a:rPr lang="es-MX" dirty="0"/>
              <a:t>: Proceso abierto a cualquier proveedor que cumpla con los requisitos establecidos, donde se selecciona la oferta más conveniente.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dirty="0">
                <a:effectLst/>
              </a:rPr>
              <a:t>Contratación Directa</a:t>
            </a:r>
            <a:r>
              <a:rPr lang="es-MX" dirty="0">
                <a:effectLst/>
              </a:rPr>
              <a:t>: Procedimiento excepcional utilizado en casos específicos, como emergencias o cuando el objeto de contratación tiene características únicas.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dirty="0">
                <a:effectLst/>
              </a:rPr>
              <a:t>Concurso de Méritos</a:t>
            </a:r>
            <a:r>
              <a:rPr lang="es-MX" dirty="0">
                <a:effectLst/>
              </a:rPr>
              <a:t>: Selección basada en la evaluación de las capacidades técnicas y profesionales de los oferentes.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dirty="0">
                <a:effectLst/>
              </a:rPr>
              <a:t>Subasta Inversa</a:t>
            </a:r>
            <a:r>
              <a:rPr lang="es-MX" dirty="0">
                <a:effectLst/>
              </a:rPr>
              <a:t>: Proveedores compiten ofreciendo el menor precio para suministrar un bien o servicio.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b="1" dirty="0">
                <a:effectLst/>
              </a:rPr>
              <a:t>Contratos Marco</a:t>
            </a:r>
            <a:r>
              <a:rPr lang="es-MX" dirty="0">
                <a:effectLst/>
              </a:rPr>
              <a:t>: Acuerdos preestablecidos con uno o varios proveedores para la adquisición de bienes o servicios de uso recurrente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121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9280C-9954-413E-BBCE-A9AB8C3C7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4. Control y Supervisión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B11E14-E064-419C-A6C2-5CA6E4A08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Organismos de Control</a:t>
            </a:r>
            <a:r>
              <a:rPr lang="es-MX" sz="3200" dirty="0"/>
              <a:t>: Entidades encargadas de supervisar y auditar los procesos de contratación pública para garantizar el cumplimiento de los principios y normas.</a:t>
            </a:r>
          </a:p>
          <a:p>
            <a:pPr marL="0" indent="0" algn="just">
              <a:buNone/>
            </a:pPr>
            <a:r>
              <a:rPr lang="es-MX" sz="3200" b="1" dirty="0">
                <a:effectLst/>
              </a:rPr>
              <a:t>Participación Ciudadana</a:t>
            </a:r>
            <a:r>
              <a:rPr lang="es-MX" sz="3200" dirty="0">
                <a:effectLst/>
              </a:rPr>
              <a:t>: Mecanismos que permiten a la ciudadanía vigilar y participar en los procesos de contratación, promoviendo la transparencia y la rendición de cuentas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0171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AD346-B9BE-678D-D366-C1B93E860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5. Impacto en la Economía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2B594-506B-F563-6704-19945AD0E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Desarrollo Económico</a:t>
            </a:r>
            <a:r>
              <a:rPr lang="es-MX" sz="2800" dirty="0"/>
              <a:t>: La contratación pública puede dinamizar sectores específicos del mercado, fomentando la innovación y el crecimiento de nuevas industrias.</a:t>
            </a:r>
          </a:p>
          <a:p>
            <a:pPr marL="0" indent="0" algn="just">
              <a:buNone/>
            </a:pPr>
            <a:r>
              <a:rPr lang="es-MX" sz="2800" b="1" dirty="0">
                <a:effectLst/>
              </a:rPr>
              <a:t>Generación de Empleo</a:t>
            </a:r>
            <a:r>
              <a:rPr lang="es-MX" sz="2800" dirty="0">
                <a:effectLst/>
              </a:rPr>
              <a:t>: Los proyectos financiados por el Estado suelen crear empleo tanto directamente como indirectamente.</a:t>
            </a:r>
          </a:p>
          <a:p>
            <a:pPr marL="0" indent="0" algn="just">
              <a:buNone/>
            </a:pPr>
            <a:r>
              <a:rPr lang="es-MX" sz="2800" b="1" dirty="0">
                <a:effectLst/>
              </a:rPr>
              <a:t>Fomento a la Competitividad</a:t>
            </a:r>
            <a:r>
              <a:rPr lang="es-MX" sz="2800" dirty="0">
                <a:effectLst/>
              </a:rPr>
              <a:t>: Los procesos de licitación fomentan la competencia entre proveedores, mejorando la calidad de los bienes y servicios adquiridos y reduciendo costos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9796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F2DE95-05D1-A752-F5EA-019138C8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3600" dirty="0">
                <a:latin typeface="Arial" panose="020B0604020202020204" pitchFamily="34" charset="0"/>
                <a:cs typeface="Arial" panose="020B0604020202020204" pitchFamily="34" charset="0"/>
              </a:rPr>
              <a:t>1.3.2 Generalidades del Reglamento a la Ley Orgánica del Sistema Nacional de Contratación Pública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D1DF1C-B195-4DCB-3F57-E5A8C9E2D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</a:t>
            </a:r>
            <a:r>
              <a:rPr lang="es-MX" sz="3600" b="1" dirty="0"/>
              <a:t>Reglamento a la Ley Orgánica del Sistema Nacional de Contratación Pública</a:t>
            </a:r>
            <a:r>
              <a:rPr lang="es-MX" sz="3600" dirty="0"/>
              <a:t> complementa y desarrolla las disposiciones establecidas en la ley, proporcionando detalles y procedimientos específicos para su implementación.</a:t>
            </a:r>
          </a:p>
          <a:p>
            <a:r>
              <a:rPr lang="es-MX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598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2F201-C35B-FD0F-E4FE-790E913E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 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Objeto y Alcance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BEAC84-1DFC-635F-75BF-0F0E6AE65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Objeto</a:t>
            </a:r>
            <a:r>
              <a:rPr lang="es-MX" sz="3200" dirty="0"/>
              <a:t>: Detallar y normar los procedimientos, obligaciones y derechos establecidos en la Ley Orgánica del Sistema Nacional de Contratación Pública (LOSNCP).</a:t>
            </a:r>
          </a:p>
          <a:p>
            <a:pPr marL="0" indent="0" algn="just">
              <a:buNone/>
            </a:pPr>
            <a:r>
              <a:rPr lang="es-MX" sz="3200" b="1" dirty="0"/>
              <a:t>Alcance</a:t>
            </a:r>
            <a:r>
              <a:rPr lang="es-MX" sz="3200" dirty="0"/>
              <a:t>: Aplicable a todas las entidades y organismos del sector público que realizan procesos de contratación de bienes, servicios y obras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8745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FBCD8-3DC7-D2BF-2D53-FEEFCCEEF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2. Principios Rectores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676A59-A6B6-59A6-AD65-E6BD53EE8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Transparencia</a:t>
            </a:r>
            <a:r>
              <a:rPr lang="es-MX" sz="2800" dirty="0"/>
              <a:t>: Los procedimientos deben ser públicos y accesibles para garantizar la supervisión ciudadana y la rendición de cuentas.</a:t>
            </a:r>
          </a:p>
          <a:p>
            <a:pPr marL="0" indent="0" algn="just">
              <a:buNone/>
            </a:pPr>
            <a:r>
              <a:rPr lang="es-MX" sz="2800" b="1" dirty="0"/>
              <a:t>Eficiencia y Eficacia</a:t>
            </a:r>
            <a:r>
              <a:rPr lang="es-MX" sz="2800" dirty="0"/>
              <a:t>: Los procesos de contratación deben optimizar el uso de los recursos públicos para obtener los mejores resultados.</a:t>
            </a:r>
          </a:p>
          <a:p>
            <a:pPr marL="0" indent="0" algn="just">
              <a:buNone/>
            </a:pPr>
            <a:r>
              <a:rPr lang="es-MX" sz="2800" b="1" dirty="0"/>
              <a:t>Equidad y Competencia</a:t>
            </a:r>
            <a:r>
              <a:rPr lang="es-MX" sz="2800" dirty="0"/>
              <a:t>: Asegurar la igualdad de oportunidades para todos los proveedores, promoviendo la libre competencia.</a:t>
            </a:r>
          </a:p>
          <a:p>
            <a:pPr marL="0" indent="0" algn="just">
              <a:buNone/>
            </a:pPr>
            <a:r>
              <a:rPr lang="es-MX" sz="2800" b="1" dirty="0"/>
              <a:t>Legalidad</a:t>
            </a:r>
            <a:r>
              <a:rPr lang="es-MX" sz="2800" dirty="0"/>
              <a:t>: Cumplir con las normas y regulaciones vigentes para garantizar un marco jurídico claro y seguro.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045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409B7A-9A0B-299D-C2F5-3C7A4CDF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Procedimientos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E4E203-E13B-9502-B19F-A46251553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b="1" dirty="0"/>
              <a:t>Licitación Pública</a:t>
            </a:r>
            <a:r>
              <a:rPr lang="es-MX" dirty="0"/>
              <a:t>: Proceso estándar para la contratación, abierto a cualquier interesado que cumpla con los requisitos.</a:t>
            </a:r>
          </a:p>
          <a:p>
            <a:pPr marL="0" indent="0" algn="just">
              <a:buNone/>
            </a:pPr>
            <a:r>
              <a:rPr lang="es-MX" b="1" dirty="0"/>
              <a:t>Contratación Directa</a:t>
            </a:r>
            <a:r>
              <a:rPr lang="es-MX" dirty="0"/>
              <a:t>: Procedimiento excepcional que se aplica en casos específicos, como emergencias o cuando las características del objeto de contratación lo requieran.</a:t>
            </a:r>
          </a:p>
          <a:p>
            <a:pPr marL="0" indent="0" algn="just">
              <a:buNone/>
            </a:pPr>
            <a:r>
              <a:rPr lang="es-MX" b="1" dirty="0"/>
              <a:t>Concurso de Méritos</a:t>
            </a:r>
            <a:r>
              <a:rPr lang="es-MX" dirty="0"/>
              <a:t>: Evaluación basada en las capacidades técnicas y profesionales de los oferentes.</a:t>
            </a:r>
          </a:p>
          <a:p>
            <a:pPr marL="0" indent="0" algn="just">
              <a:buNone/>
            </a:pPr>
            <a:r>
              <a:rPr lang="es-MX" b="1" dirty="0"/>
              <a:t>Subasta Inversa</a:t>
            </a:r>
            <a:r>
              <a:rPr lang="es-MX" dirty="0"/>
              <a:t>: Los proveedores compiten ofreciendo el menor precio para suministrar un bien o servicio requerido.</a:t>
            </a:r>
          </a:p>
          <a:p>
            <a:pPr marL="0" indent="0" algn="just">
              <a:buNone/>
            </a:pPr>
            <a:r>
              <a:rPr lang="es-MX" b="1" dirty="0"/>
              <a:t>Contratos Marco</a:t>
            </a:r>
            <a:r>
              <a:rPr lang="es-MX" dirty="0"/>
              <a:t>: Acuerdos preestablecidos para la adquisición recurrente de bienes y servicios.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4353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6601B9-B1C6-8148-2562-66089E60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1601"/>
            <a:ext cx="10058400" cy="1635760"/>
          </a:xfrm>
        </p:spPr>
        <p:txBody>
          <a:bodyPr>
            <a:normAutofit fontScale="90000"/>
          </a:bodyPr>
          <a:lstStyle/>
          <a:p>
            <a:b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4. Fases del Procedimiento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02FE7-778A-9DC9-F4F4-866E44D34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400" b="1" dirty="0"/>
              <a:t>Planificación</a:t>
            </a:r>
            <a:r>
              <a:rPr lang="es-MX" sz="2400" dirty="0"/>
              <a:t>: Identificación de necesidades, elaboración del plan anual de contrataciones y presupuesto.</a:t>
            </a:r>
          </a:p>
          <a:p>
            <a:pPr marL="0" indent="0" algn="just">
              <a:buNone/>
            </a:pPr>
            <a:r>
              <a:rPr lang="es-MX" sz="2400" b="1" dirty="0"/>
              <a:t>Preparación del Proceso</a:t>
            </a:r>
            <a:r>
              <a:rPr lang="es-MX" sz="2400" dirty="0"/>
              <a:t>: Definición de especificaciones técnicas, pliegos de condiciones y requisitos para los oferentes.</a:t>
            </a:r>
          </a:p>
          <a:p>
            <a:pPr marL="0" indent="0" algn="just">
              <a:buNone/>
            </a:pPr>
            <a:r>
              <a:rPr lang="es-MX" sz="2400" b="1" dirty="0"/>
              <a:t>Convocatoria</a:t>
            </a:r>
            <a:r>
              <a:rPr lang="es-MX" sz="2400" dirty="0"/>
              <a:t>: Publicación de la convocatoria y plazos para la recepción de ofertas.</a:t>
            </a:r>
          </a:p>
          <a:p>
            <a:pPr marL="0" indent="0" algn="just">
              <a:buNone/>
            </a:pPr>
            <a:r>
              <a:rPr lang="es-MX" sz="2400" b="1" dirty="0"/>
              <a:t>Evaluación y Adjudicación</a:t>
            </a:r>
            <a:r>
              <a:rPr lang="es-MX" sz="2400" dirty="0"/>
              <a:t>: Análisis de las ofertas recibidas y selección de la propuesta más conveniente.</a:t>
            </a:r>
          </a:p>
          <a:p>
            <a:pPr marL="0" indent="0" algn="just">
              <a:buNone/>
            </a:pPr>
            <a:r>
              <a:rPr lang="es-MX" sz="2400" b="1" dirty="0"/>
              <a:t>Contratación y Ejecución</a:t>
            </a:r>
            <a:r>
              <a:rPr lang="es-MX" sz="2400" dirty="0"/>
              <a:t>: Firma del contrato, supervisión de su ejecución y cumplimiento de términos y condiciones.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2773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BEA84-BD5D-7F79-D4EF-E4C09EBB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5. Control y Supervisión</a:t>
            </a:r>
            <a:br>
              <a:rPr lang="es-MX" sz="4800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5C0BA-547C-636A-B57B-FDD47D78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Supervisión Interna</a:t>
            </a:r>
            <a:r>
              <a:rPr lang="es-MX" sz="2800" dirty="0"/>
              <a:t>: Las entidades públicas deben contar con mecanismos internos de control para asegurar la correcta aplicación del reglamento.</a:t>
            </a:r>
          </a:p>
          <a:p>
            <a:pPr marL="0" indent="0" algn="just">
              <a:buNone/>
            </a:pPr>
            <a:r>
              <a:rPr lang="es-MX" sz="2800" b="1" dirty="0"/>
              <a:t>Órganos de Control Externo</a:t>
            </a:r>
            <a:r>
              <a:rPr lang="es-MX" sz="2800" dirty="0"/>
              <a:t>: Entidades como la Contraloría General del Estado tienen la función de fiscalizar y auditar los procesos de contratación pública.</a:t>
            </a:r>
          </a:p>
          <a:p>
            <a:pPr marL="0" indent="0" algn="just">
              <a:buNone/>
            </a:pPr>
            <a:r>
              <a:rPr lang="es-MX" sz="2800" b="1" dirty="0"/>
              <a:t>Participación Ciudadana</a:t>
            </a:r>
            <a:r>
              <a:rPr lang="es-MX" sz="2800" dirty="0"/>
              <a:t>: Mecanismos que permiten a la ciudadanía y organizaciones civiles supervisar y participar en los procesos de contratación, promoviendo la transparencia.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9245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55DDA-3833-3E27-FEC9-ECC87DC4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1.3 La Ley de Contrataciones del Estado y su Reglamento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99725B-2CB7-E1E5-4BFB-C079E0F1D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son marcos normativos que regulan cómo las entidades públicas deben adquirir bienes, servicios y obras. Estos instrumentos legales buscan asegurar que los procesos de contratación sean transparentes, eficientes y justos.</a:t>
            </a:r>
          </a:p>
        </p:txBody>
      </p:sp>
    </p:spTree>
    <p:extLst>
      <p:ext uri="{BB962C8B-B14F-4D97-AF65-F5344CB8AC3E}">
        <p14:creationId xmlns:p14="http://schemas.microsoft.com/office/powerpoint/2010/main" val="419118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0873FC-AA8B-12D8-7F89-2C0483E8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6. Solución de Controversias</a:t>
            </a:r>
            <a:b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12ECD-A9D1-C96B-ABFB-5DE8838B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Mecanismos de Resolución</a:t>
            </a:r>
            <a:r>
              <a:rPr lang="es-MX" sz="3200" dirty="0"/>
              <a:t>: Procedimientos para resolver disputas entre las entidades contratantes y los proveedores, como la mediación y el arbitraje.</a:t>
            </a:r>
          </a:p>
          <a:p>
            <a:pPr marL="0" indent="0" algn="just">
              <a:buNone/>
            </a:pPr>
            <a:r>
              <a:rPr lang="es-MX" sz="3200" b="1" dirty="0"/>
              <a:t>Acciones Administrativas</a:t>
            </a:r>
            <a:r>
              <a:rPr lang="es-MX" sz="3200" dirty="0"/>
              <a:t>: Recursos y apelaciones que pueden interponer los proveedores en caso de desacuerdos o incumplimientos.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0510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B457D0-74C3-54F1-61B9-A3075B776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AE5DE9-0377-FADB-CE35-8CAD6543F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reglamento es esencial para garantizar la correcta aplicación de la ley, proporcionando un marco detallado y operativo que asegure la transparencia, eficiencia y equidad en los procesos de contratación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37974722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3D902E-4D39-C27E-D0CA-A469EFECE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1.4. EL SISTEMA NACIONAL DE</a:t>
            </a:r>
            <a:br>
              <a:rPr lang="es-MX" sz="4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CONTRATACIÓN PÚBLICA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8184A8-9DBB-2A88-D9C7-BEE396CED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</a:t>
            </a:r>
            <a:r>
              <a:rPr lang="es-MX" sz="3600" b="1" dirty="0"/>
              <a:t>Sistema Nacional de Contratación Pública (SNCP)</a:t>
            </a:r>
            <a:r>
              <a:rPr lang="es-MX" sz="3600" dirty="0"/>
              <a:t> en Ecuador es el conjunto de normas, principios, procedimientos y organismos que regulan la contratación de bienes, servicios y obras por parte del sector público. Este sistema se ha diseñado para asegurar que las contrataciones se realicen de manera eficiente, transparente y justa.</a:t>
            </a:r>
          </a:p>
        </p:txBody>
      </p:sp>
    </p:spTree>
    <p:extLst>
      <p:ext uri="{BB962C8B-B14F-4D97-AF65-F5344CB8AC3E}">
        <p14:creationId xmlns:p14="http://schemas.microsoft.com/office/powerpoint/2010/main" val="13929821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B752F-3075-8B82-8D51-2B97B594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Componentes más importantes del SNCP: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2A6CA7-556C-C879-C199-5BC5E58D4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dirty="0"/>
              <a:t>1. </a:t>
            </a:r>
            <a:r>
              <a:rPr lang="es-MX" sz="2400" b="1" dirty="0"/>
              <a:t>Objetivos del SNCP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Transparencia</a:t>
            </a:r>
            <a:r>
              <a:rPr lang="es-MX" sz="2400" dirty="0"/>
              <a:t>: Asegurar que todos los procesos de contratación sean públicos y accesibles, permitiendo la supervisión y rendición de cuentas.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Eficiencia</a:t>
            </a:r>
            <a:r>
              <a:rPr lang="es-MX" sz="2400" dirty="0"/>
              <a:t>: Optimizar el uso de los recursos públicos para obtener el mayor beneficio posible.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Equidad</a:t>
            </a:r>
            <a:r>
              <a:rPr lang="es-MX" sz="2400" dirty="0"/>
              <a:t>: Garantizar que todos los proveedores tengan las mismas oportunidades de participar en los procesos de contratación.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Legalidad</a:t>
            </a:r>
            <a:r>
              <a:rPr lang="es-MX" sz="2400" dirty="0"/>
              <a:t>: Cumplir con todas las leyes y regulaciones aplicables para evitar irregularidades y corrupción.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6941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124F4-3F9F-9101-D3B5-0BF85C551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2. Componentes del SNCP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2A6F14-A34C-6B45-9309-4D3BBED10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es-MX" sz="2400" b="1" dirty="0"/>
              <a:t>Marco Normativo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b="1" dirty="0"/>
              <a:t>Ley Orgánica del Sistema Nacional de Contratación Pública</a:t>
            </a:r>
            <a:r>
              <a:rPr lang="es-MX" sz="2400" dirty="0"/>
              <a:t>: La ley principal que establece las reglas y principios de la contratación pública.</a:t>
            </a:r>
          </a:p>
          <a:p>
            <a:pPr marL="457200" lvl="1" indent="0" algn="just">
              <a:buNone/>
            </a:pPr>
            <a:r>
              <a:rPr lang="es-MX" sz="2400" b="1" dirty="0"/>
              <a:t>Reglamento a la Ley</a:t>
            </a:r>
            <a:r>
              <a:rPr lang="es-MX" sz="2400" dirty="0"/>
              <a:t>: Proporciona detalles y procedimientos específicos para la implementación de la ley.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Entidades y Organismos</a:t>
            </a:r>
            <a:endParaRPr lang="es-MX" sz="2400" dirty="0"/>
          </a:p>
          <a:p>
            <a:pPr marL="457200" lvl="1" indent="0" algn="just">
              <a:buNone/>
            </a:pPr>
            <a:r>
              <a:rPr lang="es-MX" sz="2400" b="1" dirty="0"/>
              <a:t>Servicio Nacional de Contratación Pública (SERCOP)</a:t>
            </a:r>
            <a:r>
              <a:rPr lang="es-MX" sz="2400" dirty="0"/>
              <a:t>: Entidad encargada de regular, supervisar y controlar los procesos de contratación pública.</a:t>
            </a:r>
          </a:p>
          <a:p>
            <a:pPr marL="457200" lvl="1" indent="0" algn="just">
              <a:buNone/>
            </a:pPr>
            <a:r>
              <a:rPr lang="es-MX" sz="2400" b="1" dirty="0"/>
              <a:t>Entidades Contratantes</a:t>
            </a:r>
            <a:r>
              <a:rPr lang="es-MX" sz="2400" dirty="0"/>
              <a:t>: Todas las entidades del sector público que realizan procesos de contratación.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30512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2EC95-7F3C-7DD8-41C1-2E75DDC75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Procedimientos de Contratación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D84E1A-5D95-D51B-CF78-4DD767389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Licitación Pública</a:t>
            </a:r>
            <a:r>
              <a:rPr lang="es-MX" sz="2400" dirty="0"/>
              <a:t>: Procedimiento estándar y más utilizado, abierto a cualquier interesado que cumpla con los requisitos establecidos.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Contratación Directa</a:t>
            </a:r>
            <a:r>
              <a:rPr lang="es-MX" sz="2400" dirty="0"/>
              <a:t>: Procedimiento excepcional utilizado en casos específicos, como emergencias.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Concurso de Méritos</a:t>
            </a:r>
            <a:r>
              <a:rPr lang="es-MX" sz="2400" dirty="0"/>
              <a:t>: Selección basada en la evaluación técnica y profesional de los oferentes.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Subasta Inversa</a:t>
            </a:r>
            <a:r>
              <a:rPr lang="es-MX" sz="2400" dirty="0"/>
              <a:t>: Los proveedores compiten ofreciendo el menor precio para suministrar un bien o servicio requerido.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Contratos Marco</a:t>
            </a:r>
            <a:r>
              <a:rPr lang="es-MX" sz="2400" dirty="0"/>
              <a:t>: Acuerdos preestablecidos para la adquisición recurrente de bienes y servicios.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5131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188E9-5E3F-D895-7EE5-96A5056E7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4. Fases del Proceso de Contratación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931440-0AFA-3488-F935-CEDBF3BE8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Planificación</a:t>
            </a:r>
            <a:r>
              <a:rPr lang="es-MX" sz="2400" dirty="0"/>
              <a:t>: Identificación de necesidades y elaboración del plan anual de contrataciones.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Preparación del Proceso</a:t>
            </a:r>
            <a:r>
              <a:rPr lang="es-MX" sz="2400" dirty="0"/>
              <a:t>: Definición de especificaciones técnicas y elaboración de pliegos de condiciones.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Convocatoria</a:t>
            </a:r>
            <a:r>
              <a:rPr lang="es-MX" sz="2400" dirty="0"/>
              <a:t>: Publicación de la convocatoria y plazo para la recepción de ofertas.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Evaluación y Adjudicación</a:t>
            </a:r>
            <a:r>
              <a:rPr lang="es-MX" sz="2400" dirty="0"/>
              <a:t>: Análisis y evaluación de las ofertas recibidas para seleccionar la propuesta más conveniente.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Ejecución del Contrato</a:t>
            </a:r>
            <a:r>
              <a:rPr lang="es-MX" sz="2400" dirty="0"/>
              <a:t>: Firma del contrato y supervisión de su cumplimiento.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10633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08E51-8AC2-FAB8-D9B3-CAE4AA52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5. Control y Supervisión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8573F4-7502-2D95-8A6D-D75923F02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Supervisión Interna</a:t>
            </a:r>
            <a:r>
              <a:rPr lang="es-MX" sz="2400" dirty="0"/>
              <a:t>: Las entidades públicas deben contar con mecanismos internos de control.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Órganos de Control Externo</a:t>
            </a:r>
            <a:r>
              <a:rPr lang="es-MX" sz="2400" dirty="0"/>
              <a:t>: Entidades como la Contraloría General del Estado tienen la responsabilidad de fiscalizar y auditar los procesos de contratación pública.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Participación Ciudadana</a:t>
            </a:r>
            <a:r>
              <a:rPr lang="es-MX" sz="2400" dirty="0"/>
              <a:t>: Mecanismos que permiten a la ciudadanía vigilar y participar en los procesos de contratación, promoviendo la transparencia.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2973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E0A64-C189-7EF8-CC4A-2F7BAFD3F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Beneficios del SNCP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938C36-3178-B35E-480B-96CA7ECE2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Transparencia y Confianza</a:t>
            </a:r>
            <a:r>
              <a:rPr lang="es-MX" sz="2400" dirty="0"/>
              <a:t>: Mejora la confianza de la ciudadanía en las instituciones públicas.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Ahorro y Eficiencia</a:t>
            </a:r>
            <a:r>
              <a:rPr lang="es-MX" sz="2400" dirty="0"/>
              <a:t>: Reduce costos y tiempos en los procesos de contratación, optimizando el uso de recursos públicos.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Calidad y Sostenibilidad</a:t>
            </a:r>
            <a:r>
              <a:rPr lang="es-MX" sz="2400" dirty="0"/>
              <a:t>: Asegura la adquisición de bienes, servicios y obras de alta calidad, incluyendo criterios de sostenibilidad.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El SNCP es fundamental para el buen funcionamiento del sector público y para asegurar que las contrataciones se realicen de manera justa, eficiente y transparente, beneficiando a toda la sociedad.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0801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5F3FC-1919-DE1E-1137-80B51993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1.41contratación pública y sus órganos.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503BEE-79C9-9D59-7CD1-2C72BC14B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b="1" dirty="0"/>
              <a:t>1. Servicio Nacional de Contratación Pública (SERCOP)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Función Principal</a:t>
            </a:r>
            <a:r>
              <a:rPr lang="es-MX" sz="2400" dirty="0"/>
              <a:t>: Regular, supervisar y controlar los procesos de contratación pública.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Atribuciones</a:t>
            </a:r>
            <a:r>
              <a:rPr lang="es-MX" sz="24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Diseñar y proponer políticas de contratación pública.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Supervisar y auditar los procesos de contratación.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Administrar el sistema de compras públicas en línea.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Capacitar a los funcionarios y proveedores en materia de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5819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2E16A-6C60-F8B5-EB1F-258A5CB70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1. Objetivos Principales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3B57A-F5AA-36B7-0EDF-1E67E263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400" b="1" dirty="0"/>
              <a:t>Transparencia</a:t>
            </a:r>
            <a:r>
              <a:rPr lang="es-MX" sz="2400" dirty="0"/>
              <a:t>: Garantizar que todos los procesos de contratación sean públicos y accesibles, permitiendo la supervisión ciudadana.</a:t>
            </a:r>
          </a:p>
          <a:p>
            <a:pPr marL="0" indent="0" algn="just">
              <a:buNone/>
            </a:pPr>
            <a:r>
              <a:rPr lang="es-MX" sz="2400" b="1" dirty="0"/>
              <a:t>Eficiencia</a:t>
            </a:r>
            <a:r>
              <a:rPr lang="es-MX" sz="2400" dirty="0"/>
              <a:t>: Optimizar el uso de los recursos públicos para obtener el mayor beneficio posible.</a:t>
            </a:r>
          </a:p>
          <a:p>
            <a:pPr marL="0" indent="0" algn="just">
              <a:buNone/>
            </a:pPr>
            <a:r>
              <a:rPr lang="es-MX" sz="2400" b="1" dirty="0"/>
              <a:t>Equidad</a:t>
            </a:r>
            <a:r>
              <a:rPr lang="es-MX" sz="2400" dirty="0"/>
              <a:t>: Asegurar que todos los proveedores tengan las mismas oportunidades de participar en los procesos de contratación.</a:t>
            </a:r>
          </a:p>
          <a:p>
            <a:pPr marL="0" indent="0" algn="just">
              <a:buNone/>
            </a:pPr>
            <a:r>
              <a:rPr lang="es-MX" sz="2400" b="1" dirty="0"/>
              <a:t>Legalidad</a:t>
            </a:r>
            <a:r>
              <a:rPr lang="es-MX" sz="2400" dirty="0"/>
              <a:t>: Cumplir con las leyes y regulaciones vigentes para evitar irregularidades y corrupción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39345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88EBD-980D-DF06-0170-F8DF97AB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Entidades Contratantes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3AD8E5-FC94-9BDD-76BC-3D3135D6D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Definición</a:t>
            </a:r>
            <a:r>
              <a:rPr lang="es-MX" sz="2800" dirty="0"/>
              <a:t>: Son todas las entidades del sector público que realizan procesos de contratación para adquirir bienes, servicios y obras.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Funciones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Identificar las necesidades de bienes, servicios y obras.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Planificar y ejecutar los procesos de contratación.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Velar por el cumplimiento de los principios de transparencia, eficiencia, equidad y legalidad.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Supervisar y evaluar la ejecución de los contratos.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6505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661F9-E6B7-B095-4FD5-9B01D08AA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Contraloría General del Estado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8E3BE8-2020-2525-4774-8CC41AD4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Función Principal</a:t>
            </a:r>
            <a:r>
              <a:rPr lang="es-MX" sz="2800" dirty="0"/>
              <a:t>: Fiscalizar y auditar los procesos de contratación pública para asegurar el uso correcto de los recursos públicos.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Atribuciones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Realizar auditorías e investigaciones sobre los procesos de contratación.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Emitir informes y recomendaciones para mejorar la gestión pública.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Sancionar a las entidades y funcionarios que incumplan las normativas de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7978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35B84-7E5F-D180-6584-996FDBBE0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Proveedores y Contratistas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D8C70-B797-5572-2BBE-5AA2132D8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Definición</a:t>
            </a:r>
            <a:r>
              <a:rPr lang="es-MX" sz="2400" dirty="0"/>
              <a:t>: Personas naturales o jurídicas que participan en los procesos de contratación pública ofreciendo bienes, servicios y obras.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Funciones</a:t>
            </a:r>
            <a:r>
              <a:rPr lang="es-MX" sz="24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Cumplir con los requisitos y plazos establecidos en los procesos de contratación.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Proporcionar bienes, servicios y obras de acuerdo con las especificaciones técnicas y condiciones contractuales.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Colaborar con las entidades contratantes en la supervisión y evaluación de los contratos.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2721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4084B-E1B4-F211-2113-8313E381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/>
              <a:t>5. Participación Ciudadana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FC2DA5-D6CA-C856-50D7-F888E09F6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2800" b="1" dirty="0"/>
              <a:t>Importancia</a:t>
            </a:r>
            <a:r>
              <a:rPr lang="es-MX" sz="2800" dirty="0"/>
              <a:t>: La ciudadanía tiene un rol activo en la supervisión y control de los procesos de contratación pública, promoviendo la transparencia y rendición de cuentas.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800" b="1" dirty="0"/>
              <a:t>Mecanismos</a:t>
            </a:r>
            <a:r>
              <a:rPr lang="es-MX" sz="28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Acceso a la información pública sobre los procesos de contratación.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Participación en consultas públicas y veedurías ciudadanas.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sz="2800" dirty="0"/>
              <a:t>Presentación de denuncias y quejas sobre irregularidades en la contratación pública.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36773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877B9-77E3-9A25-9C95-905F79AA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Fases del Proceso de Contratación Pública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61348D-C3BC-481A-AA9E-23827FC4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00336" y="1826088"/>
            <a:ext cx="10291778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Planificación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Identificación de necesidades y elaboración del plan anual de contrataciones.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Presupuesto y programación de las adquisiciones.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Preparación del Proceso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Definición de especificaciones técnicas y términos de referencia.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Elaboración de pliegos de condiciones y requisitos para los oferentes.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Convocatoria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Publicación de la convocatoria en medios oficiales y plataformas electrónicas.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Recepción de ofertas dentro del plazo establecido.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Evaluación y Adjudicación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Análisis de las ofertas recibidas.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Selección de la oferta más conveniente según los criterios establecidos</a:t>
            </a:r>
            <a:r>
              <a:rPr kumimoji="0" lang="es-MX" altLang="es-MX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8444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480301-29FF-787F-39FD-6D9A23A1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Fases del Proceso de Contratación Pública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DFB521-BB03-CEBC-CD0E-26960CB60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2400" b="1" dirty="0"/>
              <a:t>Ejecución del Contrato</a:t>
            </a:r>
            <a:r>
              <a:rPr lang="es-MX" sz="2400" dirty="0"/>
              <a:t>:</a:t>
            </a:r>
          </a:p>
          <a:p>
            <a:pPr marL="457200" lvl="1" indent="0" algn="just">
              <a:buNone/>
            </a:pPr>
            <a:r>
              <a:rPr lang="es-MX" sz="2400" dirty="0"/>
              <a:t>Firma del contrato y cumplimiento de las obligaciones contractuales.</a:t>
            </a:r>
          </a:p>
          <a:p>
            <a:pPr marL="457200" lvl="1" indent="0" algn="just">
              <a:buNone/>
            </a:pPr>
            <a:r>
              <a:rPr lang="es-MX" sz="2400" dirty="0"/>
              <a:t>Supervisión y seguimiento de la ejecución del contrato.</a:t>
            </a:r>
          </a:p>
          <a:p>
            <a:pPr algn="just">
              <a:buFont typeface="+mj-lt"/>
              <a:buAutoNum type="arabicPeriod"/>
            </a:pPr>
            <a:r>
              <a:rPr lang="es-MX" sz="2400" b="1" dirty="0"/>
              <a:t>Cierre y Liquidación</a:t>
            </a:r>
            <a:r>
              <a:rPr lang="es-MX" sz="2400" dirty="0"/>
              <a:t>:</a:t>
            </a:r>
          </a:p>
          <a:p>
            <a:pPr marL="457200" lvl="1" indent="0" algn="just">
              <a:buNone/>
            </a:pPr>
            <a:r>
              <a:rPr lang="es-MX" sz="2400" dirty="0"/>
              <a:t>Verificación del cumplimiento total de las obligaciones contractuales.</a:t>
            </a:r>
          </a:p>
          <a:p>
            <a:pPr marL="457200" lvl="1" indent="0" algn="just">
              <a:buNone/>
            </a:pPr>
            <a:r>
              <a:rPr lang="es-MX" sz="2400" dirty="0"/>
              <a:t>Liquidación final del contrato y resolución de cualquier controversia pendiente.</a:t>
            </a:r>
          </a:p>
          <a:p>
            <a:pPr algn="just"/>
            <a:r>
              <a:rPr lang="es-MX" sz="2400" dirty="0"/>
              <a:t>Estos órganos y fases aseguran que la contratación pública en Ecuador se realice de manera eficiente, transparente y justa, promoviendo el desarrollo económico y social del país.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61293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9CC83-6E67-5E7E-95B2-8E154047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800" b="0" i="0" u="none" strike="noStrike" baseline="0" dirty="0">
                <a:latin typeface="ArialNormal"/>
              </a:rPr>
              <a:t>1.4.2. Actores del sistema nacional de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contratación pública.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F6F180-5DB6-F129-C42C-6FF4C8B8C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sz="2400" dirty="0"/>
          </a:p>
          <a:p>
            <a:pPr algn="just"/>
            <a:r>
              <a:rPr lang="es-MX" sz="2400" dirty="0"/>
              <a:t>El </a:t>
            </a:r>
            <a:r>
              <a:rPr lang="es-MX" sz="2400" b="1" dirty="0"/>
              <a:t>Sistema Nacional de Contratación Pública (SNCP)</a:t>
            </a:r>
            <a:r>
              <a:rPr lang="es-MX" sz="2400" dirty="0"/>
              <a:t> en Ecuador involucra a varios actores clave que desempeñan roles fundamentales para asegurar la eficiencia, transparencia y legalidad en los procesos de contratación.</a:t>
            </a:r>
          </a:p>
          <a:p>
            <a:r>
              <a:rPr lang="es-MX" sz="2400" dirty="0"/>
              <a:t>1. Servicio Nacional de Contratación Pública (SERCOP)</a:t>
            </a:r>
          </a:p>
          <a:p>
            <a:r>
              <a:rPr lang="es-MX" sz="2400" dirty="0"/>
              <a:t>2. Entidades Contratantes</a:t>
            </a:r>
          </a:p>
          <a:p>
            <a:r>
              <a:rPr lang="es-MX" sz="2400" dirty="0"/>
              <a:t>3. Proveedores y Contratistas</a:t>
            </a:r>
          </a:p>
          <a:p>
            <a:r>
              <a:rPr lang="es-MX" sz="2400" dirty="0"/>
              <a:t>4. Contraloría General del Estado</a:t>
            </a:r>
          </a:p>
          <a:p>
            <a:r>
              <a:rPr lang="es-MX" sz="2400" dirty="0"/>
              <a:t>5. Participación Ciudadana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28733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91F79-075D-461F-8788-0E15B724E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Interacción entre los Actores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C83C23-4227-1F83-8749-353671EF3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/>
              <a:t>Estos actores interactúan para garantizar que los procesos de contratación pública se realicen de acuerdo con los principios de transparencia, eficiencia, equidad y legalidad. La cooperación y la supervisión mutua entre estos actores son esenciales para el funcionamiento efectivo del SNCP y para asegurar la correcta administración de los recursos públicos.</a:t>
            </a:r>
          </a:p>
        </p:txBody>
      </p:sp>
    </p:spTree>
    <p:extLst>
      <p:ext uri="{BB962C8B-B14F-4D97-AF65-F5344CB8AC3E}">
        <p14:creationId xmlns:p14="http://schemas.microsoft.com/office/powerpoint/2010/main" val="2655284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C653EB-2C43-E8A1-57AA-6CB13AD3F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1.4.3 . Herramientas del Sistema Nacional de Contratación Pública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88BE21-94F7-495F-1FFA-27E5BD226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dirty="0"/>
              <a:t>El </a:t>
            </a:r>
            <a:r>
              <a:rPr lang="es-MX" b="1" dirty="0"/>
              <a:t>Sistema Nacional de Contratación Pública (SNCP)</a:t>
            </a:r>
            <a:r>
              <a:rPr lang="es-MX" dirty="0"/>
              <a:t> en Ecuador cuenta con una serie de herramientas diseñadas para facilitar, supervisar y optimizar los procesos de contratación pública. </a:t>
            </a:r>
          </a:p>
          <a:p>
            <a:pPr algn="just"/>
            <a:r>
              <a:rPr lang="es-MX" sz="2800" b="1" dirty="0"/>
              <a:t>1. Portal de Compras Públicas (www.compraspublicas.gob.ec)</a:t>
            </a:r>
          </a:p>
          <a:p>
            <a:pPr marL="0" indent="0" algn="just">
              <a:buNone/>
            </a:pPr>
            <a:r>
              <a:rPr lang="es-MX" b="1" dirty="0"/>
              <a:t>Descripción</a:t>
            </a:r>
            <a:r>
              <a:rPr lang="es-MX" dirty="0"/>
              <a:t>: Plataforma electrónica oficial para la gestión de los procesos de contratación pública en Ecuador.</a:t>
            </a:r>
          </a:p>
          <a:p>
            <a:pPr marL="0" indent="0" algn="just">
              <a:buNone/>
            </a:pPr>
            <a:r>
              <a:rPr lang="es-MX" b="1" dirty="0"/>
              <a:t>Funciones</a:t>
            </a:r>
            <a:r>
              <a:rPr lang="es-MX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Publicación de convocatorias y pliegos de condiciones.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Recepción y evaluación de ofertas.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Registro y seguimiento de contratos.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Consulta de información histórica sobre contrataciones.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55905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A4E80-64A8-90F3-FAE8-0968EA3A1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457" y="159657"/>
            <a:ext cx="10183223" cy="1577703"/>
          </a:xfrm>
        </p:spPr>
        <p:txBody>
          <a:bodyPr>
            <a:normAutofit fontScale="90000"/>
          </a:bodyPr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2. Sistema de Información de Contratación Pública (SICP)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BC140E-E82B-F82C-31E1-FE5A74BA5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Descripción</a:t>
            </a:r>
            <a:r>
              <a:rPr lang="es-MX" sz="3200" dirty="0"/>
              <a:t>: Sistema integrado que almacena y procesa datos sobre los procesos de contratación pública.</a:t>
            </a:r>
          </a:p>
          <a:p>
            <a:pPr marL="0" indent="0" algn="just">
              <a:buNone/>
            </a:pPr>
            <a:r>
              <a:rPr lang="es-MX" sz="3200" b="1" dirty="0"/>
              <a:t>Funciones</a:t>
            </a:r>
            <a:r>
              <a:rPr lang="es-MX" sz="3200" dirty="0"/>
              <a:t>:</a:t>
            </a:r>
          </a:p>
          <a:p>
            <a:pPr marL="457200" lvl="1" indent="0" algn="just">
              <a:buNone/>
            </a:pPr>
            <a:r>
              <a:rPr lang="es-MX" sz="3200" dirty="0"/>
              <a:t>Registro de todas las etapas de los procesos de contratación.</a:t>
            </a:r>
          </a:p>
          <a:p>
            <a:pPr marL="457200" lvl="1" indent="0" algn="just">
              <a:buNone/>
            </a:pPr>
            <a:r>
              <a:rPr lang="es-MX" sz="3200" dirty="0"/>
              <a:t>Generación de estadísticas y reportes.</a:t>
            </a:r>
          </a:p>
          <a:p>
            <a:pPr marL="457200" lvl="1" indent="0" algn="just">
              <a:buNone/>
            </a:pPr>
            <a:r>
              <a:rPr lang="es-MX" sz="3200" dirty="0"/>
              <a:t>Monitoreo y control de la ejecución de los contratos.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502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6DD63-0675-36EF-44DB-77C333B0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2. </a:t>
            </a:r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Procedimientos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0C4AA-E920-2400-C9AD-11963DF15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b="1" dirty="0"/>
              <a:t>Licitación Pública</a:t>
            </a:r>
            <a:r>
              <a:rPr lang="es-MX" dirty="0"/>
              <a:t>: Proceso abierto a cualquier proveedor que cumpla con los requisitos establecidos, donde se selecciona la oferta más conveniente.</a:t>
            </a:r>
          </a:p>
          <a:p>
            <a:pPr marL="0" indent="0" algn="just">
              <a:buNone/>
            </a:pPr>
            <a:r>
              <a:rPr lang="es-MX" b="1" dirty="0"/>
              <a:t>Contratación Directa</a:t>
            </a:r>
            <a:r>
              <a:rPr lang="es-MX" dirty="0"/>
              <a:t>: Procedimiento excepcional utilizado en casos específicos, como emergencias o cuando el objeto de contratación tiene características únicas.</a:t>
            </a:r>
          </a:p>
          <a:p>
            <a:pPr marL="0" indent="0" algn="just">
              <a:buNone/>
            </a:pPr>
            <a:r>
              <a:rPr lang="es-MX" b="1" dirty="0"/>
              <a:t>Concurso de Méritos</a:t>
            </a:r>
            <a:r>
              <a:rPr lang="es-MX" dirty="0"/>
              <a:t>: Selección basada en la evaluación de las capacidades técnicas y profesionales de los oferentes.</a:t>
            </a:r>
          </a:p>
          <a:p>
            <a:pPr marL="0" indent="0" algn="just">
              <a:buNone/>
            </a:pPr>
            <a:r>
              <a:rPr lang="es-MX" b="1" dirty="0"/>
              <a:t>Subasta Inversa</a:t>
            </a:r>
            <a:r>
              <a:rPr lang="es-MX" dirty="0"/>
              <a:t>: Proveedores compiten ofreciendo el menor precio para suministrar un bien o servicio.</a:t>
            </a:r>
          </a:p>
          <a:p>
            <a:pPr marL="0" indent="0" algn="just">
              <a:buNone/>
            </a:pPr>
            <a:r>
              <a:rPr lang="es-MX" b="1" dirty="0"/>
              <a:t>Contratos Marco</a:t>
            </a:r>
            <a:r>
              <a:rPr lang="es-MX" dirty="0"/>
              <a:t>: Acuerdos preestablecidos con uno o varios proveedores para la adquisición de bienes o servicios de uso recurrente.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12512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B7E066-2839-FD56-69FA-9CF3F30F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3. Registro Único de Proveedores (RUP)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FC48CA-0A47-4ECF-61D2-530BE7D06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Descripción</a:t>
            </a:r>
            <a:r>
              <a:rPr lang="es-MX" sz="2800" dirty="0"/>
              <a:t>: Base de datos que contiene la información de los proveedores habilitados para participar en los procesos de contratación pública.</a:t>
            </a:r>
          </a:p>
          <a:p>
            <a:pPr marL="0" indent="0" algn="just">
              <a:buNone/>
            </a:pPr>
            <a:r>
              <a:rPr lang="es-MX" sz="2800" b="1" dirty="0"/>
              <a:t>Funciones</a:t>
            </a:r>
            <a:r>
              <a:rPr lang="es-MX" sz="2800" dirty="0"/>
              <a:t>:</a:t>
            </a:r>
          </a:p>
          <a:p>
            <a:pPr marL="457200" lvl="1" indent="0" algn="just">
              <a:buNone/>
            </a:pPr>
            <a:r>
              <a:rPr lang="es-MX" sz="2800" dirty="0"/>
              <a:t>Inscripción y actualización de datos de proveedores.</a:t>
            </a:r>
          </a:p>
          <a:p>
            <a:pPr marL="457200" lvl="1" indent="0" algn="just">
              <a:buNone/>
            </a:pPr>
            <a:r>
              <a:rPr lang="es-MX" sz="2800" dirty="0"/>
              <a:t>Verificación de cumplimiento de requisitos legales y técnicos.</a:t>
            </a:r>
          </a:p>
          <a:p>
            <a:pPr marL="457200" lvl="1" indent="0" algn="just">
              <a:buNone/>
            </a:pPr>
            <a:r>
              <a:rPr lang="es-MX" sz="2800" dirty="0"/>
              <a:t>Facilitación de la participación de proveedores en los procesos de contratación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74445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6B67C-1EF6-D5AD-DBFC-06DEAF40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"/>
            <a:ext cx="10058400" cy="1480456"/>
          </a:xfrm>
        </p:spPr>
        <p:txBody>
          <a:bodyPr>
            <a:normAutofit fontScale="90000"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br>
              <a:rPr lang="es-MX" sz="4900" b="1" dirty="0"/>
            </a:b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</a:t>
            </a: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Catálogo Electrónico de Productos y Servicios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36F381-2CFC-D77A-6495-E7046BE30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Descripción</a:t>
            </a:r>
            <a:r>
              <a:rPr lang="es-MX" sz="3200" dirty="0"/>
              <a:t>: Herramienta que permite a las entidades contratantes acceder a un listado de bienes y servicios estandarizados y aprobados previamente.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Funciones</a:t>
            </a:r>
            <a:r>
              <a:rPr lang="es-MX" sz="3200" dirty="0"/>
              <a:t>:</a:t>
            </a:r>
          </a:p>
          <a:p>
            <a:pPr marL="457200" lvl="1" indent="0" algn="just">
              <a:buNone/>
            </a:pPr>
            <a:r>
              <a:rPr lang="es-MX" sz="3200" dirty="0"/>
              <a:t>Simplificación de procesos de adquisición recurrentes.</a:t>
            </a:r>
          </a:p>
          <a:p>
            <a:pPr marL="457200" lvl="1" indent="0" algn="just">
              <a:buNone/>
            </a:pPr>
            <a:r>
              <a:rPr lang="es-MX" sz="3200" dirty="0"/>
              <a:t>Mejora en la eficiencia y transparencia de las compras.</a:t>
            </a:r>
          </a:p>
          <a:p>
            <a:pPr marL="457200" lvl="1" indent="0" algn="just">
              <a:buNone/>
            </a:pPr>
            <a:r>
              <a:rPr lang="es-MX" sz="3200" dirty="0"/>
              <a:t>Facilita la comparación y selección de proveedores.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52024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036967-AE41-8D69-018E-72E4062D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5. Subasta Inversa Electrónica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798149-60DA-DA9C-8CEF-378F6EFF4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Descripción</a:t>
            </a:r>
            <a:r>
              <a:rPr lang="es-MX" sz="2800" dirty="0"/>
              <a:t>: Modalidad de contratación en la que los proveedores compiten ofreciendo el menor precio para suministrar un bien o servicio.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Funciones</a:t>
            </a:r>
            <a:r>
              <a:rPr lang="es-MX" sz="2800" dirty="0"/>
              <a:t>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Promoción de la competencia entre proveedores.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Reducción de costos de adquisición para las entidades contratantes.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Transacciones transparentes y equitativas.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07857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B5529-55D7-06DF-BFED-93C80CCE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6. Contratos Marco</a:t>
            </a:r>
            <a:br>
              <a:rPr lang="es-MX" sz="4800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C3F520-148C-96BD-6225-1DBE64B0A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Descripción</a:t>
            </a:r>
            <a:r>
              <a:rPr lang="es-MX" sz="3200" dirty="0"/>
              <a:t>: Acuerdos preestablecidos con proveedores para la adquisición de bienes y servicios de uso recurrente.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Funciones</a:t>
            </a:r>
            <a:r>
              <a:rPr lang="es-MX" sz="3200" dirty="0"/>
              <a:t>:</a:t>
            </a:r>
          </a:p>
          <a:p>
            <a:pPr marL="457200" lvl="1" indent="0" algn="just">
              <a:buNone/>
            </a:pPr>
            <a:r>
              <a:rPr lang="es-MX" sz="3200" dirty="0"/>
              <a:t>Estandarización de términos y condiciones contractuales.</a:t>
            </a:r>
          </a:p>
          <a:p>
            <a:pPr marL="457200" lvl="1" indent="0" algn="just">
              <a:buNone/>
            </a:pPr>
            <a:r>
              <a:rPr lang="es-MX" sz="3200" dirty="0"/>
              <a:t>Agilización de procesos de compra.</a:t>
            </a:r>
          </a:p>
          <a:p>
            <a:pPr marL="457200" lvl="1" indent="0" algn="just">
              <a:buNone/>
            </a:pPr>
            <a:r>
              <a:rPr lang="es-MX" sz="3200" dirty="0"/>
              <a:t>Reducción de costos y tiempos administrativos.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48185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7D63B-1C41-E605-9F28-5F35B05F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7. Mecanismos de Control y Supervisión</a:t>
            </a:r>
            <a:b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B5CD9F-59FD-A215-422E-D3A517DC7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800" b="1" dirty="0"/>
              <a:t>Supervisión Interna</a:t>
            </a:r>
            <a:r>
              <a:rPr lang="es-MX" sz="2800" dirty="0"/>
              <a:t>: Las entidades contratantes deben contar con mecanismos internos de control para asegurar el cumplimiento de las normativas.</a:t>
            </a:r>
          </a:p>
          <a:p>
            <a:pPr marL="0" indent="0" algn="just">
              <a:buNone/>
            </a:pPr>
            <a:r>
              <a:rPr lang="es-MX" sz="2800" b="1" dirty="0"/>
              <a:t>Contraloría General del Estado</a:t>
            </a:r>
            <a:r>
              <a:rPr lang="es-MX" sz="2800" dirty="0"/>
              <a:t>: Entidad encargada de auditar y fiscalizar los procesos de contratación pública.</a:t>
            </a:r>
          </a:p>
          <a:p>
            <a:pPr marL="0" indent="0" algn="just">
              <a:buNone/>
            </a:pPr>
            <a:r>
              <a:rPr lang="es-MX" sz="2800" b="1" dirty="0"/>
              <a:t>Participación Ciudadana</a:t>
            </a:r>
            <a:r>
              <a:rPr lang="es-MX" sz="2800" dirty="0"/>
              <a:t>: Mecanismos que permiten a la ciudadanía vigilar y participar en los procesos de contratación, promoviendo la transparencia.</a:t>
            </a:r>
          </a:p>
          <a:p>
            <a:endParaRPr lang="es-MX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E245D4-89F7-2FA1-ADF7-0440FFFE8D69}"/>
              </a:ext>
            </a:extLst>
          </p:cNvPr>
          <p:cNvSpPr txBox="1"/>
          <p:nvPr/>
        </p:nvSpPr>
        <p:spPr>
          <a:xfrm>
            <a:off x="3048000" y="30592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b="1" dirty="0"/>
              <a:t>Mecanismos de Control y Supervisión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60943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8397A-78DA-D7C6-343F-1607B0F3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8.Capacitación y Asesoría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02A92-86CC-2825-3FD3-73A03A903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08323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Descripción</a:t>
            </a:r>
            <a:r>
              <a:rPr lang="es-MX" sz="2400" dirty="0"/>
              <a:t>: Programas y cursos ofrecidos por el SERCOP y otras entidades para capacitar a los funcionarios públicos y proveedores.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Funciones</a:t>
            </a:r>
            <a:r>
              <a:rPr lang="es-MX" sz="2400" dirty="0"/>
              <a:t>:</a:t>
            </a:r>
          </a:p>
          <a:p>
            <a:pPr marL="457200" lvl="1" indent="0" algn="just">
              <a:buNone/>
            </a:pPr>
            <a:r>
              <a:rPr lang="es-MX" sz="2400" dirty="0"/>
              <a:t>Mejora de las capacidades y conocimientos en materia de contratación pública.</a:t>
            </a:r>
          </a:p>
          <a:p>
            <a:pPr marL="457200" lvl="1" indent="0" algn="just">
              <a:buNone/>
            </a:pPr>
            <a:r>
              <a:rPr lang="es-MX" sz="2400" dirty="0"/>
              <a:t>Promoción de mejores prácticas y cumplimiento normativo.</a:t>
            </a:r>
          </a:p>
          <a:p>
            <a:pPr marL="457200" lvl="1" indent="0" algn="just">
              <a:buNone/>
            </a:pPr>
            <a:r>
              <a:rPr lang="es-MX" sz="2400" dirty="0"/>
              <a:t>Actualización continua sobre cambios en la legislación y procedimientos.</a:t>
            </a:r>
          </a:p>
          <a:p>
            <a:pPr algn="just"/>
            <a:r>
              <a:rPr lang="es-MX" sz="2400" dirty="0"/>
              <a:t>Estas herramientas del SNCP están diseñadas para asegurar que los procesos de contratación pública se realicen de manera eficiente, transparente y equitativa, beneficiando tanto a las entidades contratantes como a los proveedores y la sociedad en general.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91343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75E9E-2ED1-D404-F1D7-F1E3290C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1.4.4. Portal de Compras Públicas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A5EF2B-4491-6423-4379-D9DE92A1F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El Portal de Compras Públicas de Ecuador, accesible en </a:t>
            </a:r>
            <a:r>
              <a:rPr lang="es-MX" sz="3200" dirty="0">
                <a:highlight>
                  <a:srgbClr val="FFFF00"/>
                </a:highlight>
                <a:hlinkClick r:id="rId2"/>
              </a:rPr>
              <a:t>www.compraspublicas.gob.ec</a:t>
            </a:r>
            <a:endParaRPr lang="es-MX" sz="3200" dirty="0">
              <a:highlight>
                <a:srgbClr val="FFFF00"/>
              </a:highlight>
            </a:endParaRPr>
          </a:p>
          <a:p>
            <a:pPr algn="just"/>
            <a:r>
              <a:rPr lang="es-MX" sz="3200" dirty="0"/>
              <a:t>es una plataforma electrónica clave dentro del Sistema Nacional de Contratación Pública (SNCP). Este portal centraliza y facilita la gestión de los procesos de contratación pública, promoviendo la transparencia, eficiencia y participación en las compras del Estado. </a:t>
            </a:r>
            <a:endParaRPr lang="es-MX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767036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9FA60-2F00-8FB8-1C0A-A770039F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Principales características y funciones del Portal de Compras Públicas: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46CC43-11BC-6E5D-13CE-9D03B2935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800" b="1" dirty="0"/>
              <a:t>1. Publicación de Convocatorias</a:t>
            </a:r>
          </a:p>
          <a:p>
            <a:pPr marL="0" indent="0" algn="just">
              <a:buNone/>
            </a:pPr>
            <a:r>
              <a:rPr lang="es-MX" sz="2800" b="1" dirty="0"/>
              <a:t>Accesibilidad</a:t>
            </a:r>
            <a:r>
              <a:rPr lang="es-MX" sz="2800" dirty="0"/>
              <a:t>: Todas las convocatorias para procesos de contratación pública deben ser publicadas en el portal, lo que asegura que cualquier interesado pueda acceder a la información de manera oportuna.</a:t>
            </a:r>
          </a:p>
          <a:p>
            <a:pPr marL="0" indent="0" algn="just">
              <a:buNone/>
            </a:pPr>
            <a:r>
              <a:rPr lang="es-MX" sz="2800" b="1" dirty="0"/>
              <a:t>Información Detallada</a:t>
            </a:r>
            <a:r>
              <a:rPr lang="es-MX" sz="2800" dirty="0"/>
              <a:t>: Las convocatorias incluyen detalles sobre los requisitos, pliegos de condiciones, términos de referencia, plazos y cualquier otra información relevante.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2235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90AEC-51CB-7C07-3405-C7C9D20FE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2. Recepción y Evaluación de Ofertas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1FA048-60AD-06A0-BA5A-C49454D66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Proceso Electrónico</a:t>
            </a:r>
            <a:r>
              <a:rPr lang="es-MX" sz="3200" dirty="0"/>
              <a:t>: Los proveedores pueden presentar sus ofertas de manera electrónica a través del portal, lo que facilita la participación y reduce los tiempos y costos asociados.</a:t>
            </a:r>
          </a:p>
          <a:p>
            <a:pPr marL="0" indent="0" algn="just">
              <a:buNone/>
            </a:pPr>
            <a:r>
              <a:rPr lang="es-MX" sz="3200" b="1" dirty="0"/>
              <a:t>Transparencia</a:t>
            </a:r>
            <a:r>
              <a:rPr lang="es-MX" sz="3200" dirty="0"/>
              <a:t>: La evaluación de las ofertas se realiza de manera transparente y según criterios establecidos en los pliegos de condiciones, con resultados publicados en el portal.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29434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C2DDC9-D2AA-5D75-4DEC-818330ED8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Registro Único de Proveedores (RUP)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BE11EC-F145-4545-BC91-97EC86473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Inscripción</a:t>
            </a:r>
            <a:r>
              <a:rPr lang="es-MX" sz="3200" dirty="0"/>
              <a:t>: El portal permite a los proveedores registrarse y mantener actualizada su información en el Registro Único de Proveedores.</a:t>
            </a:r>
          </a:p>
          <a:p>
            <a:pPr marL="0" indent="0" algn="just">
              <a:buNone/>
            </a:pPr>
            <a:r>
              <a:rPr lang="es-MX" sz="3200" b="1" dirty="0"/>
              <a:t>Verificación de Requisitos</a:t>
            </a:r>
            <a:r>
              <a:rPr lang="es-MX" sz="3200" dirty="0"/>
              <a:t>: Facilita la verificación de los requisitos legales, técnicos y financieros de los proveedores, promoviendo la competencia justa y equitativa.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348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EA52F-291E-4FE0-B22C-6AA05D11B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3. Principios de Contratación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81E97D-D7F8-0E0C-C6A2-6A98E016C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400" b="1" dirty="0"/>
              <a:t>Publicidad</a:t>
            </a:r>
            <a:r>
              <a:rPr lang="es-MX" sz="2400" dirty="0"/>
              <a:t>: Todas las convocatorias y procesos deben ser publicados para dar a conocer las oportunidades a todos los interesados.</a:t>
            </a:r>
          </a:p>
          <a:p>
            <a:pPr marL="0" indent="0" algn="just">
              <a:buNone/>
            </a:pPr>
            <a:r>
              <a:rPr lang="es-MX" sz="2400" b="1" dirty="0"/>
              <a:t>Libre Competencia</a:t>
            </a:r>
            <a:r>
              <a:rPr lang="es-MX" sz="2400" dirty="0"/>
              <a:t>: Fomentar la participación de múltiples proveedores para asegurar las mejores condiciones para el Estado.</a:t>
            </a:r>
          </a:p>
          <a:p>
            <a:pPr marL="0" indent="0" algn="just">
              <a:buNone/>
            </a:pPr>
            <a:r>
              <a:rPr lang="es-MX" sz="2400" b="1" dirty="0"/>
              <a:t>Transparencia</a:t>
            </a:r>
            <a:r>
              <a:rPr lang="es-MX" sz="2400" dirty="0"/>
              <a:t>: Las decisiones deben ser claras y justificadas, permitiendo la supervisión por parte de la ciudadanía y organismos de control.</a:t>
            </a:r>
          </a:p>
          <a:p>
            <a:pPr marL="0" indent="0" algn="just">
              <a:buNone/>
            </a:pPr>
            <a:r>
              <a:rPr lang="es-MX" sz="2400" b="1" dirty="0"/>
              <a:t>Eficiencia</a:t>
            </a:r>
            <a:r>
              <a:rPr lang="es-MX" sz="2400" dirty="0"/>
              <a:t>: Optimización de los recursos disponibles para obtener el mayor beneficio al menor costo.</a:t>
            </a:r>
          </a:p>
          <a:p>
            <a:pPr marL="0" indent="0" algn="just">
              <a:buNone/>
            </a:pPr>
            <a:r>
              <a:rPr lang="es-MX" sz="2400" b="1" dirty="0"/>
              <a:t>Legalidad</a:t>
            </a:r>
            <a:r>
              <a:rPr lang="es-MX" sz="2400" dirty="0"/>
              <a:t>: Asegurar que todos los procedimientos de contratación se realicen de acuerdo con las leyes y regulaciones vigentes.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55700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E8D6B-56F3-B150-F798-0C6710829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737360"/>
          </a:xfrm>
        </p:spPr>
        <p:txBody>
          <a:bodyPr>
            <a:normAutofit fontScale="90000"/>
          </a:bodyPr>
          <a:lstStyle/>
          <a:p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4. Catálogo Electrónico de Productos y Servicios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503CB-E796-D527-05D7-53032B470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Estándares de Calidad</a:t>
            </a:r>
            <a:r>
              <a:rPr lang="es-MX" sz="3200" dirty="0"/>
              <a:t>: Incluye un listado de bienes y servicios estandarizados y aprobados previamente, que las entidades contratantes pueden adquirir de manera eficiente.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Simplificación de Procesos</a:t>
            </a:r>
            <a:r>
              <a:rPr lang="es-MX" sz="3200" dirty="0"/>
              <a:t>: Agiliza los procesos de adquisición recurrentes, permitiendo comparaciones rápidas y selecciones informadas.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15735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AD359-A69B-D3E3-6EE3-FB8CA6FE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5. </a:t>
            </a:r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Subasta Inversa Electrónica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0629BC-0E22-AE83-198A-EDAA2FB2E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Competencia</a:t>
            </a:r>
            <a:r>
              <a:rPr lang="es-MX" sz="3600" dirty="0"/>
              <a:t>: Permite a los proveedores competir ofreciendo el menor precio para suministrar un bien o servicio, optimizando el uso de recursos públicos.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b="1" dirty="0"/>
              <a:t>Transacciones Transparentes</a:t>
            </a:r>
            <a:r>
              <a:rPr lang="es-MX" sz="3600" dirty="0"/>
              <a:t>: Asegura que las transacciones sean transparentes y equitativas, con resultados visibles en el portal.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00946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64DE95-F40D-3A8C-9BC9-33C8834E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6. Seguimiento y Monitoreo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2C8C4D-F8CB-AE90-C7A1-DBD45F160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Transparencia Continua</a:t>
            </a:r>
            <a:r>
              <a:rPr lang="es-MX" sz="3200" dirty="0"/>
              <a:t>: El portal proporciona herramientas para el seguimiento y monitoreo continuo de los procesos de contratación, desde la convocatoria hasta la ejecución del contrato.</a:t>
            </a:r>
          </a:p>
          <a:p>
            <a:pPr marL="0" indent="0" algn="just">
              <a:buNone/>
            </a:pPr>
            <a:r>
              <a:rPr lang="es-MX" sz="3200" b="1" dirty="0"/>
              <a:t>Acceso a Información Histórica</a:t>
            </a:r>
            <a:r>
              <a:rPr lang="es-MX" sz="3200" dirty="0"/>
              <a:t>: Permite acceder a información histórica sobre procesos de contratación, contratos adjudicados y proveedores, facilitando el análisis y la toma de decisiones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20747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D2666-3B86-5A6A-C11C-88163F6F36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C6E61B-1854-BE8C-4AE0-5BE5E49FC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7. Capacitación y Asesoría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3B4507-3B91-8B80-F577-FA1991580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Recursos Educativos</a:t>
            </a:r>
            <a:r>
              <a:rPr lang="es-MX" sz="3200" dirty="0"/>
              <a:t>: Ofrece recursos y materiales educativos para capacitar a funcionarios públicos y proveedores en materia de contratación pública.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Soporte Técnico</a:t>
            </a:r>
            <a:r>
              <a:rPr lang="es-MX" sz="3200" dirty="0"/>
              <a:t>: Proporciona soporte técnico y asesoría a las entidades contratantes y a los proveedores para garantizar el correcto uso de la plataforma.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8989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8F6B6-7BE2-2124-B684-6CAAFDB5D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Beneficios del Portal de Compras Públicas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03E5D4-70EE-B6A5-5C01-F7A3CCB11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2400" b="1" dirty="0"/>
              <a:t>Transparencia y Acceso a la Información</a:t>
            </a:r>
            <a:r>
              <a:rPr lang="es-MX" sz="2400" dirty="0"/>
              <a:t>: Mejora la confianza en el sistema de contratación pública al hacer que toda la información relevante esté disponible de manera pública y accesible.</a:t>
            </a:r>
          </a:p>
          <a:p>
            <a:pPr marL="0" indent="0" algn="just">
              <a:buNone/>
            </a:pPr>
            <a:r>
              <a:rPr lang="es-MX" sz="2400" b="1" dirty="0"/>
              <a:t>Eficiencia y Reducción de Costos</a:t>
            </a:r>
            <a:r>
              <a:rPr lang="es-MX" sz="2400" dirty="0"/>
              <a:t>: Simplifica y agiliza los procesos de contratación, reduciendo los tiempos y costos asociados.</a:t>
            </a:r>
          </a:p>
          <a:p>
            <a:pPr marL="0" indent="0" algn="just">
              <a:buNone/>
            </a:pPr>
            <a:r>
              <a:rPr lang="es-MX" sz="2400" b="1" dirty="0"/>
              <a:t>Fomento de la Competencia</a:t>
            </a:r>
            <a:r>
              <a:rPr lang="es-MX" sz="2400" dirty="0"/>
              <a:t>: Promueve la participación de un mayor número de proveedores, asegurando condiciones de competencia justa y equitativa.</a:t>
            </a:r>
          </a:p>
          <a:p>
            <a:pPr marL="0" indent="0" algn="just">
              <a:buNone/>
            </a:pPr>
            <a:r>
              <a:rPr lang="es-MX" sz="2400" b="1" dirty="0"/>
              <a:t>Facilitación de la Gestión</a:t>
            </a:r>
            <a:r>
              <a:rPr lang="es-MX" sz="2400" dirty="0"/>
              <a:t>: Proporciona herramientas avanzadas para la gestión y supervisión de los procesos de contratación, mejorando la eficiencia y efectividad de las adquisiciones públicas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86517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51EE0-E762-AF1F-BD10-6B101D8A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Portal de Compras Públicas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2E006-BF10-1F26-8F62-9D5580053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Portal de Compras Públicas es una herramienta esencial para el buen funcionamiento del Sistema Nacional de Contratación Pública, asegurando que los procesos de adquisición de bienes, servicios y obras se realicen de manera eficiente, transparente y equitativa.</a:t>
            </a:r>
          </a:p>
        </p:txBody>
      </p:sp>
    </p:spTree>
    <p:extLst>
      <p:ext uri="{BB962C8B-B14F-4D97-AF65-F5344CB8AC3E}">
        <p14:creationId xmlns:p14="http://schemas.microsoft.com/office/powerpoint/2010/main" val="39609291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9B8BF-DE38-142B-A953-2B9A2A9EE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1.4.5. Registro Único de Proveedores -RUP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73EB57-1E67-A62C-842B-78C3BE291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El </a:t>
            </a:r>
            <a:r>
              <a:rPr lang="es-MX" sz="3600" b="1" dirty="0"/>
              <a:t>Registro Único de Proveedores (RUP)</a:t>
            </a:r>
            <a:r>
              <a:rPr lang="es-MX" sz="3600" dirty="0"/>
              <a:t> es una herramienta esencial del Sistema Nacional de Contratación Pública (SNCP) en Ecuador. Este registro permite a los proveedores participar de manera eficiente y organizada en los procesos de contratación pública.</a:t>
            </a:r>
          </a:p>
        </p:txBody>
      </p:sp>
    </p:spTree>
    <p:extLst>
      <p:ext uri="{BB962C8B-B14F-4D97-AF65-F5344CB8AC3E}">
        <p14:creationId xmlns:p14="http://schemas.microsoft.com/office/powerpoint/2010/main" val="23535078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3091A7-DAE9-2314-9417-6DA2D3F6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400" b="1" dirty="0">
                <a:latin typeface="Arial" panose="020B0604020202020204" pitchFamily="34" charset="0"/>
                <a:cs typeface="Arial" panose="020B0604020202020204" pitchFamily="34" charset="0"/>
              </a:rPr>
              <a:t>Objetivo del RUP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F5369A-632E-B1F2-F32B-EE991BDD8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Facilitación de la Participación</a:t>
            </a:r>
            <a:r>
              <a:rPr lang="es-MX" sz="3200" dirty="0"/>
              <a:t>: Permitir que los proveedores ofrezcan sus bienes y servicios al sector público de manera eficiente.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Transparencia y Control</a:t>
            </a:r>
            <a:r>
              <a:rPr lang="es-MX" sz="3200" dirty="0"/>
              <a:t>: Asegurar que todos los proveedores cumplan con los requisitos legales y técnicos necesarios para participar en los procesos de contratación pública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67111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7CBE5-ABD5-9E68-A411-24A8F7BE0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>Proceso de Inscripción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A37CF6-9D5D-3290-C865-CFAB5CA6E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b="1" dirty="0"/>
              <a:t>Registro Inicial</a:t>
            </a:r>
            <a:r>
              <a:rPr lang="es-MX" sz="2800" dirty="0"/>
              <a:t>: Los proveedores deben inscribirse en el RUP a través del portal de compras públicas (www.compraspublicas.gob.ec). Este proceso implica la presentación de documentos  </a:t>
            </a:r>
          </a:p>
          <a:p>
            <a:pPr algn="just"/>
            <a:r>
              <a:rPr lang="es-MX" sz="2800" b="1" dirty="0"/>
              <a:t>Actualización de Datos</a:t>
            </a:r>
            <a:r>
              <a:rPr lang="es-MX" sz="2800" dirty="0"/>
              <a:t>: Los proveedores deben mantener actualizada su información en el RUP, incluyendo la renovación anual y cualquier cambio relevante en sus datos. acrediten la existencia legal de la empresa, su capacidad técnica y su situación financiera.</a:t>
            </a:r>
          </a:p>
        </p:txBody>
      </p:sp>
    </p:spTree>
    <p:extLst>
      <p:ext uri="{BB962C8B-B14F-4D97-AF65-F5344CB8AC3E}">
        <p14:creationId xmlns:p14="http://schemas.microsoft.com/office/powerpoint/2010/main" val="22969156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F67B8-B1D4-9321-8B8C-08D77406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Requisitos para la Inscripción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6291EA-81F8-78A3-B313-76028B72D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sz="2800" b="1" dirty="0"/>
              <a:t>Documentación Legal</a:t>
            </a:r>
            <a:r>
              <a:rPr lang="es-MX" sz="2800" dirty="0"/>
              <a:t>: </a:t>
            </a:r>
          </a:p>
          <a:p>
            <a:pPr algn="just"/>
            <a:r>
              <a:rPr lang="es-MX" sz="2800" dirty="0"/>
              <a:t>Incluye acta de constitución, certificados de existencia legal, RUC (Registro Único de Contribuyentes), entre otros.</a:t>
            </a:r>
          </a:p>
          <a:p>
            <a:pPr algn="just"/>
            <a:r>
              <a:rPr lang="es-MX" sz="2800" dirty="0"/>
              <a:t> </a:t>
            </a:r>
          </a:p>
          <a:p>
            <a:pPr algn="just"/>
            <a:r>
              <a:rPr lang="es-MX" sz="2800" b="1" dirty="0"/>
              <a:t>Capacidad Técnica y Financiera</a:t>
            </a:r>
            <a:r>
              <a:rPr lang="es-MX" sz="2800" dirty="0"/>
              <a:t>:</a:t>
            </a:r>
          </a:p>
          <a:p>
            <a:pPr algn="just"/>
            <a:r>
              <a:rPr lang="es-MX" sz="2800" dirty="0"/>
              <a:t> Acreditar la capacidad técnica y financiera del proveedor para cumplir con los contratos públicos.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b="1" dirty="0"/>
              <a:t>Cumplimiento de Obligaciones Fiscales y Laborales</a:t>
            </a:r>
            <a:r>
              <a:rPr lang="es-MX" sz="2800" dirty="0"/>
              <a:t>:</a:t>
            </a:r>
          </a:p>
          <a:p>
            <a:pPr algn="just"/>
            <a:r>
              <a:rPr lang="es-MX" sz="2800" dirty="0"/>
              <a:t> Demostrar que el proveedor está al día con sus obligaciones fiscales y laborales.</a:t>
            </a:r>
          </a:p>
        </p:txBody>
      </p:sp>
    </p:spTree>
    <p:extLst>
      <p:ext uri="{BB962C8B-B14F-4D97-AF65-F5344CB8AC3E}">
        <p14:creationId xmlns:p14="http://schemas.microsoft.com/office/powerpoint/2010/main" val="1143973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2E7AB-6546-469E-10E8-BCDC9932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4. Control y Supervisión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4EBE1-9D80-73CD-9725-BA4C723F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Organismos de Control</a:t>
            </a:r>
            <a:r>
              <a:rPr lang="es-MX" sz="3200" dirty="0"/>
              <a:t>: Entidades encargadas de supervisar y auditar los procesos de contratación pública para garantizar el cumplimiento de los principios y normas.</a:t>
            </a:r>
          </a:p>
          <a:p>
            <a:pPr marL="0" indent="0" algn="just">
              <a:buNone/>
            </a:pPr>
            <a:r>
              <a:rPr lang="es-MX" sz="3200" b="1" dirty="0"/>
              <a:t>Participación Ciudadana</a:t>
            </a:r>
            <a:r>
              <a:rPr lang="es-MX" sz="3200" dirty="0"/>
              <a:t>: Mecanismos que permiten a la ciudadanía vigilar y participar en los procesos de contratación, promoviendo la transparencia y la rendición de cuentas.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46185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E6C29D-5BF6-14A1-DA54-392074004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1" dirty="0"/>
              <a:t>Beneficios del RUP</a:t>
            </a:r>
            <a:br>
              <a:rPr lang="es-MX" sz="4800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CACB0D-129D-ADE4-CC06-A4B01F182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400" b="1" dirty="0"/>
              <a:t>Acceso a Oportunidades</a:t>
            </a:r>
            <a:r>
              <a:rPr lang="es-MX" sz="2400" dirty="0"/>
              <a:t>: Inscribirse en el RUP permite a los proveedores acceder a una amplia gama de oportunidades de contratación con el sector público.</a:t>
            </a:r>
          </a:p>
          <a:p>
            <a:pPr marL="0" indent="0" algn="just">
              <a:buNone/>
            </a:pPr>
            <a:r>
              <a:rPr lang="es-MX" sz="2400" b="1" dirty="0"/>
              <a:t>Simplificación del Proceso</a:t>
            </a:r>
            <a:r>
              <a:rPr lang="es-MX" sz="2400" dirty="0"/>
              <a:t>: Una vez registrados, los proveedores pueden participar en múltiples procesos de contratación sin necesidad de presentar repetidamente la misma documentación.</a:t>
            </a:r>
          </a:p>
          <a:p>
            <a:pPr marL="0" indent="0" algn="just">
              <a:buNone/>
            </a:pPr>
            <a:r>
              <a:rPr lang="es-MX" sz="2400" b="1" dirty="0"/>
              <a:t>Transparencia</a:t>
            </a:r>
            <a:r>
              <a:rPr lang="es-MX" sz="2400" dirty="0"/>
              <a:t>: El RUP asegura que los procesos de contratación se realicen con proveedores que cumplen con todos los requisitos, promoviendo la competencia justa y equitativa.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80805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775AF-C666-5114-500D-2EE1E1C0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Supervisión y Control</a:t>
            </a:r>
            <a:br>
              <a:rPr lang="es-MX" sz="4800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008EB6-8AD7-8D97-2984-2D953C081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Verificación Continua</a:t>
            </a:r>
            <a:r>
              <a:rPr lang="es-MX" sz="3200" dirty="0"/>
              <a:t>: El SERCOP y otras entidades de control supervisan y verifican continuamente la información proporcionada por los proveedores en el RUP.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Sanciones</a:t>
            </a:r>
            <a:r>
              <a:rPr lang="es-MX" sz="3200" dirty="0"/>
              <a:t>: Los proveedores que incumplan con los requisitos o presenten información falsa pueden ser sancionados, incluyendo la suspensión o eliminación del RUP.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10902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113E10-733C-FFBB-9CA7-00688345A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Impacto del RUP en la Contratación Pública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8864A6-ABD1-DEBA-3D49-6F117677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Mejora en la Transparencia</a:t>
            </a:r>
            <a:r>
              <a:rPr lang="es-MX" sz="2400" dirty="0"/>
              <a:t>: Asegura que solo los proveedores que cumplen con los requisitos puedan participar en los procesos de contratación.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Reducción de la Corrupción</a:t>
            </a:r>
            <a:r>
              <a:rPr lang="es-MX" sz="2400" dirty="0"/>
              <a:t>: Al centralizar la información y mantener un control riguroso, se reduce el riesgo de corrupción y prácticas indebidas.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Eficiencia en los Procesos</a:t>
            </a:r>
            <a:r>
              <a:rPr lang="es-MX" sz="2400" dirty="0"/>
              <a:t>: Facilita y agiliza los procesos de contratación, permitiendo a las entidades públicas contar con una base de datos confiable de proveedores.</a:t>
            </a:r>
          </a:p>
          <a:p>
            <a:pPr algn="just"/>
            <a:r>
              <a:rPr lang="es-MX" sz="2400" dirty="0"/>
              <a:t>El Registro Único de Proveedores (RUP) es, por tanto, una herramienta esencial para asegurar que los procesos de contratación pública en Ecuador sean transparentes, eficientes y justos, beneficiando tanto a las entidades públicas como a los proveedores y a la sociedad en general.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03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D4D12-7C49-B72F-6DC0-D0614A41E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5. Impacto en la Economía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B68A13-7CC4-EB9B-0562-F8E862DC4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Desarrollo Económico</a:t>
            </a:r>
            <a:r>
              <a:rPr lang="es-MX" sz="2800" dirty="0"/>
              <a:t>: La contratación pública puede dinamizar sectores específicos del mercado, fomentando la innovación y el crecimiento de nuevas industrias.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Generación de Empleo</a:t>
            </a:r>
            <a:r>
              <a:rPr lang="es-MX" sz="2800" dirty="0"/>
              <a:t>: Los proyectos financiados por el Estado suelen crear empleo tanto directamente como indirectamente.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800" b="1" dirty="0"/>
              <a:t>Fomento a la Competitividad</a:t>
            </a:r>
            <a:r>
              <a:rPr lang="es-MX" sz="2800" dirty="0"/>
              <a:t>: Los procesos de licitación fomentan la competencia entre proveedores, mejorando la calidad de los bienes y servicios adquiridos y reduciendo costos.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29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47623-3F6C-B8D8-FD5D-72D48E080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1.3.1. Generalidades de la Ley Orgánica</a:t>
            </a:r>
            <a:br>
              <a:rPr lang="es-MX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del Sistema Nacional de Contratación</a:t>
            </a:r>
            <a:br>
              <a:rPr lang="es-MX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Pública.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84E5B0-FD70-8154-C40A-0864662E2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La </a:t>
            </a:r>
            <a:r>
              <a:rPr lang="es-MX" sz="3600" b="1" dirty="0"/>
              <a:t>Ley Orgánica del Sistema Nacional de Contratación Pública</a:t>
            </a:r>
            <a:r>
              <a:rPr lang="es-MX" sz="3600" dirty="0"/>
              <a:t> (LOSNCP) es un marco normativo que regula los procedimientos de contratación de bienes, servicios y obras por parte de las entidades públicas en Ecuador</a:t>
            </a:r>
          </a:p>
        </p:txBody>
      </p:sp>
    </p:spTree>
    <p:extLst>
      <p:ext uri="{BB962C8B-B14F-4D97-AF65-F5344CB8AC3E}">
        <p14:creationId xmlns:p14="http://schemas.microsoft.com/office/powerpoint/2010/main" val="198657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43294D-26CC-DD17-870F-5A323008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>
                <a:latin typeface="Arial" panose="020B0604020202020204" pitchFamily="34" charset="0"/>
                <a:cs typeface="Arial" panose="020B0604020202020204" pitchFamily="34" charset="0"/>
              </a:rPr>
              <a:t>1. Objeto y Ámbito</a:t>
            </a:r>
            <a:br>
              <a:rPr lang="es-MX" sz="4800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000CDD-6BAF-64C9-B2B1-E1A22FD1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3200" b="1" dirty="0"/>
              <a:t>Objeto</a:t>
            </a:r>
            <a:r>
              <a:rPr lang="es-MX" sz="3200" dirty="0"/>
              <a:t>: Establece el Sistema Nacional de Contratación Pública y determina los principios y normas para regular los procedimientos de contratación.</a:t>
            </a:r>
          </a:p>
          <a:p>
            <a:pPr marL="0" indent="0" algn="just">
              <a:buNone/>
            </a:pPr>
            <a:r>
              <a:rPr lang="es-MX" sz="3200" b="1" dirty="0">
                <a:effectLst/>
              </a:rPr>
              <a:t>Ámbito</a:t>
            </a:r>
            <a:r>
              <a:rPr lang="es-MX" sz="3200" dirty="0">
                <a:effectLst/>
              </a:rPr>
              <a:t>: Aplica a todas las entidades públicas, incluyendo organismos y dependencias de las funciones del Estado, organismos electorales, organismos de control y regulación, y entidades del régimen autónomo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75069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12967</TotalTime>
  <Words>4380</Words>
  <Application>Microsoft Office PowerPoint</Application>
  <PresentationFormat>Panorámica</PresentationFormat>
  <Paragraphs>300</Paragraphs>
  <Slides>62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62</vt:i4>
      </vt:variant>
    </vt:vector>
  </HeadingPairs>
  <TitlesOfParts>
    <vt:vector size="68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1.3 La Ley de Contrataciones del Estado y su Reglamento</vt:lpstr>
      <vt:lpstr>1. Objetivos Principales </vt:lpstr>
      <vt:lpstr>2. Procedimientos de Contratación </vt:lpstr>
      <vt:lpstr>3. Principios de Contratación </vt:lpstr>
      <vt:lpstr>4. Control y Supervisión </vt:lpstr>
      <vt:lpstr>5. Impacto en la Economía </vt:lpstr>
      <vt:lpstr>1.3.1. Generalidades de la Ley Orgánica del Sistema Nacional de Contratación Pública.</vt:lpstr>
      <vt:lpstr>1. Objeto y Ámbito </vt:lpstr>
      <vt:lpstr>2. Principios de Contratación </vt:lpstr>
      <vt:lpstr>3. Procedimientos de Contratación </vt:lpstr>
      <vt:lpstr>4. Control y Supervisión </vt:lpstr>
      <vt:lpstr>5. Impacto en la Economía </vt:lpstr>
      <vt:lpstr>1.3.2 Generalidades del Reglamento a la Ley Orgánica del Sistema Nacional de Contratación Pública</vt:lpstr>
      <vt:lpstr>1. Objeto y Alcance </vt:lpstr>
      <vt:lpstr>2. Principios Rectores </vt:lpstr>
      <vt:lpstr>3. Procedimientos de Contratación </vt:lpstr>
      <vt:lpstr>  4. Fases del Procedimiento de Contratación </vt:lpstr>
      <vt:lpstr>5. Control y Supervisión </vt:lpstr>
      <vt:lpstr>6. Solución de Controversias </vt:lpstr>
      <vt:lpstr>Presentación de PowerPoint</vt:lpstr>
      <vt:lpstr>1.4. EL SISTEMA NACIONAL DE CONTRATACIÓN PÚBLICA</vt:lpstr>
      <vt:lpstr>Componentes más importantes del SNCP:</vt:lpstr>
      <vt:lpstr>2. Componentes del SNCP </vt:lpstr>
      <vt:lpstr>3. Procedimientos de Contratación </vt:lpstr>
      <vt:lpstr>4. Fases del Proceso de Contratación </vt:lpstr>
      <vt:lpstr>5. Control y Supervisión </vt:lpstr>
      <vt:lpstr>3. Beneficios del SNCP </vt:lpstr>
      <vt:lpstr>1.41contratación pública y sus órganos.</vt:lpstr>
      <vt:lpstr>2. Entidades Contratantes </vt:lpstr>
      <vt:lpstr>3. Contraloría General del Estado </vt:lpstr>
      <vt:lpstr>4. Proveedores y Contratistas </vt:lpstr>
      <vt:lpstr>5. Participación Ciudadana </vt:lpstr>
      <vt:lpstr>Fases del Proceso de Contratación Pública</vt:lpstr>
      <vt:lpstr>Fases del Proceso de Contratación Pública</vt:lpstr>
      <vt:lpstr>1.4.2. Actores del sistema nacional de contratación pública.</vt:lpstr>
      <vt:lpstr>Interacción entre los Actores</vt:lpstr>
      <vt:lpstr>1.4.3 . Herramientas del Sistema Nacional de Contratación Pública</vt:lpstr>
      <vt:lpstr>2. Sistema de Información de Contratación Pública (SICP) </vt:lpstr>
      <vt:lpstr>3. Registro Único de Proveedores (RUP) </vt:lpstr>
      <vt:lpstr> 4. Catálogo Electrónico de Productos y Servicios </vt:lpstr>
      <vt:lpstr>5. Subasta Inversa Electrónica </vt:lpstr>
      <vt:lpstr>6. Contratos Marco </vt:lpstr>
      <vt:lpstr>7. Mecanismos de Control y Supervisión </vt:lpstr>
      <vt:lpstr>8.Capacitación y Asesoría </vt:lpstr>
      <vt:lpstr>1.4.4. Portal de Compras Públicas</vt:lpstr>
      <vt:lpstr>Principales características y funciones del Portal de Compras Públicas:</vt:lpstr>
      <vt:lpstr>2. Recepción y Evaluación de Ofertas </vt:lpstr>
      <vt:lpstr>3. Registro Único de Proveedores (RUP) </vt:lpstr>
      <vt:lpstr>4. Catálogo Electrónico de Productos y Servicios </vt:lpstr>
      <vt:lpstr>5. Subasta Inversa Electrónica </vt:lpstr>
      <vt:lpstr>6. Seguimiento y Monitoreo </vt:lpstr>
      <vt:lpstr>7. Capacitación y Asesoría </vt:lpstr>
      <vt:lpstr>Beneficios del Portal de Compras Públicas </vt:lpstr>
      <vt:lpstr>Portal de Compras Públicas </vt:lpstr>
      <vt:lpstr>1.4.5. Registro Único de Proveedores -RUP</vt:lpstr>
      <vt:lpstr>Objetivo del RUP </vt:lpstr>
      <vt:lpstr>Proceso de Inscripción</vt:lpstr>
      <vt:lpstr>Requisitos para la Inscripción</vt:lpstr>
      <vt:lpstr>Beneficios del RUP </vt:lpstr>
      <vt:lpstr>Supervisión y Control </vt:lpstr>
      <vt:lpstr>Impacto del RUP en la Contratación Pública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289</cp:revision>
  <cp:lastPrinted>2020-11-05T15:32:25Z</cp:lastPrinted>
  <dcterms:created xsi:type="dcterms:W3CDTF">2020-05-20T19:45:14Z</dcterms:created>
  <dcterms:modified xsi:type="dcterms:W3CDTF">2024-11-26T03:30:52Z</dcterms:modified>
</cp:coreProperties>
</file>