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68" r:id="rId3"/>
    <p:sldId id="269" r:id="rId4"/>
    <p:sldId id="266" r:id="rId5"/>
    <p:sldId id="270" r:id="rId6"/>
    <p:sldId id="267" r:id="rId7"/>
    <p:sldId id="263" r:id="rId8"/>
    <p:sldId id="262" r:id="rId9"/>
    <p:sldId id="264" r:id="rId10"/>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67487" autoAdjust="0"/>
  </p:normalViewPr>
  <p:slideViewPr>
    <p:cSldViewPr snapToGrid="0">
      <p:cViewPr varScale="1">
        <p:scale>
          <a:sx n="84" d="100"/>
          <a:sy n="84" d="100"/>
        </p:scale>
        <p:origin x="174" y="84"/>
      </p:cViewPr>
      <p:guideLst/>
    </p:cSldViewPr>
  </p:slideViewPr>
  <p:notesTextViewPr>
    <p:cViewPr>
      <p:scale>
        <a:sx n="1" d="1"/>
        <a:sy n="1" d="1"/>
      </p:scale>
      <p:origin x="0" y="0"/>
    </p:cViewPr>
  </p:notesTextViewPr>
  <p:notesViewPr>
    <p:cSldViewPr snapToGrid="0">
      <p:cViewPr varScale="1">
        <p:scale>
          <a:sx n="85" d="100"/>
          <a:sy n="85" d="100"/>
        </p:scale>
        <p:origin x="38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3B2889B-A0AC-4482-8592-5C96F2309420}" type="datetimeFigureOut">
              <a:rPr lang="es-ES" smtClean="0"/>
              <a:t>03/10/2024</a:t>
            </a:fld>
            <a:endParaRPr lang="es-ES" dirty="0"/>
          </a:p>
        </p:txBody>
      </p:sp>
      <p:sp>
        <p:nvSpPr>
          <p:cNvPr id="4" name="Marcador de pie de página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número de diapositiva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D529299-61FF-4B93-ADA6-2FD5975D62F6}" type="slidenum">
              <a:rPr lang="es-ES" smtClean="0"/>
              <a:t>‹Nº›</a:t>
            </a:fld>
            <a:endParaRPr lang="es-E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57B0DA-C19F-42AB-92D9-66C614234016}" type="datetime1">
              <a:rPr lang="es-ES" smtClean="0"/>
              <a:pPr/>
              <a:t>03/10/2024</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C849E9A-41F7-4779-A581-48A7C374A227}" type="slidenum">
              <a:rPr lang="es-ES" noProof="0" smtClean="0"/>
              <a:t>‹Nº›</a:t>
            </a:fld>
            <a:endParaRPr lang="es-ES" noProof="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BC849E9A-41F7-4779-A581-48A7C374A227}" type="slidenum">
              <a:rPr lang="es-ES" smtClean="0"/>
              <a:t>1</a:t>
            </a:fld>
            <a:endParaRPr lang="es-ES"/>
          </a:p>
        </p:txBody>
      </p:sp>
    </p:spTree>
    <p:extLst>
      <p:ext uri="{BB962C8B-B14F-4D97-AF65-F5344CB8AC3E}">
        <p14:creationId xmlns:p14="http://schemas.microsoft.com/office/powerpoint/2010/main" val="1062802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noProof="0" dirty="0"/>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2</a:t>
            </a:fld>
            <a:endParaRPr lang="es-ES"/>
          </a:p>
        </p:txBody>
      </p:sp>
    </p:spTree>
    <p:extLst>
      <p:ext uri="{BB962C8B-B14F-4D97-AF65-F5344CB8AC3E}">
        <p14:creationId xmlns:p14="http://schemas.microsoft.com/office/powerpoint/2010/main" val="4192102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noProof="0" dirty="0"/>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3</a:t>
            </a:fld>
            <a:endParaRPr lang="es-ES"/>
          </a:p>
        </p:txBody>
      </p:sp>
    </p:spTree>
    <p:extLst>
      <p:ext uri="{BB962C8B-B14F-4D97-AF65-F5344CB8AC3E}">
        <p14:creationId xmlns:p14="http://schemas.microsoft.com/office/powerpoint/2010/main" val="3871000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noProof="0" dirty="0">
                <a:latin typeface="Segoe UI" panose="020B0502040204020203" pitchFamily="34" charset="0"/>
                <a:cs typeface="Segoe UI" panose="020B0502040204020203" pitchFamily="34" charset="0"/>
              </a:rPr>
              <a:t>Cuando se lleva a cabo una investigación, es fácil ir a una fuente: Wikipedia. Sin embargo, debe incluir una variedad de fuentes en su investigación. Considere las siguientes fuentes: </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¿A quién puedo entrevistar para obtener más información sobre el tema?</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¿Es un tema actual y será relevante para mi público?</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artículos, blogs y revistas pueden incluir algo relacionado con mi tema?</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¿Hay un vídeo en YouTube sobre el tema? En ese caso, ¿de qué trata?</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imágenes puedo encontrar relacionadas con el tema?</a:t>
            </a:r>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4</a:t>
            </a:fld>
            <a:endParaRPr lang="es-ES"/>
          </a:p>
        </p:txBody>
      </p:sp>
    </p:spTree>
    <p:extLst>
      <p:ext uri="{BB962C8B-B14F-4D97-AF65-F5344CB8AC3E}">
        <p14:creationId xmlns:p14="http://schemas.microsoft.com/office/powerpoint/2010/main" val="229596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i="0" noProof="0" dirty="0">
                <a:latin typeface="Segoe UI" panose="020B0502040204020203" pitchFamily="34" charset="0"/>
                <a:cs typeface="Segoe UI" panose="020B0502040204020203" pitchFamily="34" charset="0"/>
              </a:rPr>
              <a:t>Una vez que encuentre las fuentes, puede evaluarlas utilizando las siguientes preguntas: </a:t>
            </a:r>
          </a:p>
          <a:p>
            <a:pPr rtl="0"/>
            <a:endParaRPr lang="es-ES" i="0" noProof="0" dirty="0">
              <a:latin typeface="Segoe UI" panose="020B0502040204020203" pitchFamily="34" charset="0"/>
              <a:cs typeface="Segoe UI" panose="020B0502040204020203" pitchFamily="34" charset="0"/>
            </a:endParaRPr>
          </a:p>
          <a:p>
            <a:pPr rtl="0"/>
            <a:r>
              <a:rPr lang="es-ES" b="1" i="0" noProof="0" dirty="0">
                <a:latin typeface="Segoe UI" panose="020B0502040204020203" pitchFamily="34" charset="0"/>
                <a:cs typeface="Segoe UI" panose="020B0502040204020203" pitchFamily="34" charset="0"/>
              </a:rPr>
              <a:t>Autor: </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¿Quién es el autor?</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¿Por qué debería creer lo que él o ella tiene que decir sobre el tema?</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¿Puede considerarse al autor como un experto en el tema? ¿Cómo lo sabes?</a:t>
            </a:r>
          </a:p>
          <a:p>
            <a:pPr marL="171450" indent="-171450" rtl="0">
              <a:buFont typeface="Arial" panose="020B0604020202020204" pitchFamily="34" charset="0"/>
              <a:buChar char="•"/>
            </a:pPr>
            <a:endParaRPr lang="es-ES" i="0" noProof="0" dirty="0">
              <a:latin typeface="Segoe UI" panose="020B0502040204020203" pitchFamily="34" charset="0"/>
              <a:cs typeface="Segoe UI" panose="020B0502040204020203" pitchFamily="34" charset="0"/>
            </a:endParaRPr>
          </a:p>
          <a:p>
            <a:pPr marL="0" indent="0" rtl="0">
              <a:buFont typeface="Arial" panose="020B0604020202020204" pitchFamily="34" charset="0"/>
              <a:buNone/>
            </a:pPr>
            <a:r>
              <a:rPr lang="es-ES" b="1" i="0" noProof="0" dirty="0">
                <a:latin typeface="Segoe UI" panose="020B0502040204020203" pitchFamily="34" charset="0"/>
                <a:cs typeface="Segoe UI" panose="020B0502040204020203" pitchFamily="34" charset="0"/>
              </a:rPr>
              <a:t>Actualidad: </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¿Qué tan actual es la información de la fuente?</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¿Cuándo se publicó la fuente?</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¿La información está desactualizada?</a:t>
            </a:r>
          </a:p>
          <a:p>
            <a:pPr marL="171450" indent="-171450" rtl="0">
              <a:buFont typeface="Arial" panose="020B0604020202020204" pitchFamily="34" charset="0"/>
              <a:buChar char="•"/>
            </a:pPr>
            <a:endParaRPr lang="es-ES" b="1" i="0" noProof="0" dirty="0">
              <a:latin typeface="Segoe UI" panose="020B0502040204020203" pitchFamily="34" charset="0"/>
              <a:cs typeface="Segoe UI" panose="020B0502040204020203" pitchFamily="34" charset="0"/>
            </a:endParaRPr>
          </a:p>
          <a:p>
            <a:pPr marL="0" indent="0" rtl="0">
              <a:buFont typeface="Arial" panose="020B0604020202020204" pitchFamily="34" charset="0"/>
              <a:buNone/>
            </a:pPr>
            <a:r>
              <a:rPr lang="es-ES" b="1" i="0" noProof="0" dirty="0">
                <a:latin typeface="Segoe UI" panose="020B0502040204020203" pitchFamily="34" charset="0"/>
                <a:cs typeface="Segoe UI" panose="020B0502040204020203" pitchFamily="34" charset="0"/>
              </a:rPr>
              <a:t>Precisión: </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¿El contenido es preciso?</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¿La información se ha presentado de forma objetiva? ¿Incluye los pros y los contras?</a:t>
            </a:r>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5</a:t>
            </a:fld>
            <a:endParaRPr lang="es-ES"/>
          </a:p>
        </p:txBody>
      </p:sp>
    </p:spTree>
    <p:extLst>
      <p:ext uri="{BB962C8B-B14F-4D97-AF65-F5344CB8AC3E}">
        <p14:creationId xmlns:p14="http://schemas.microsoft.com/office/powerpoint/2010/main" val="898123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marL="0" indent="0" rtl="0">
              <a:buNone/>
            </a:pPr>
            <a:r>
              <a:rPr lang="es-ES" noProof="0" dirty="0">
                <a:latin typeface="Segoe UI" panose="020B0502040204020203" pitchFamily="34" charset="0"/>
                <a:cs typeface="Segoe UI" panose="020B0502040204020203" pitchFamily="34" charset="0"/>
              </a:rPr>
              <a:t>Después de consultar una amplia variedad de fuentes, deberá restringir su tema. Por ejemplo, el tema de la seguridad en Internet es muy amplio, pero puede restringirlo para abarcar la seguridad en Internet en relación con las aplicaciones de redes sociales que los adolescentes utilizan excesivamente. Un tema como este es más específico y será relevante para sus compañeros. Algunas preguntas a tener en cuenta para ayudarle a restringir el tema: </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temas de la investigación me interesan más?</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temas de la investigación le interesarán más a mi público?</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temas resultarán más atractivos para el público? ¿Impactantes? ¿Inspiradores?</a:t>
            </a:r>
          </a:p>
          <a:p>
            <a:pPr marL="0" indent="0" rtl="0">
              <a:buFont typeface="Arial" panose="020B0604020202020204" pitchFamily="34" charset="0"/>
              <a:buNone/>
            </a:pPr>
            <a:endParaRPr lang="es-ES" dirty="0"/>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6</a:t>
            </a:fld>
            <a:endParaRPr lang="es-ES"/>
          </a:p>
        </p:txBody>
      </p:sp>
    </p:spTree>
    <p:extLst>
      <p:ext uri="{BB962C8B-B14F-4D97-AF65-F5344CB8AC3E}">
        <p14:creationId xmlns:p14="http://schemas.microsoft.com/office/powerpoint/2010/main" val="4224310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noProof="0" dirty="0">
                <a:latin typeface="Segoe UI" panose="020B0502040204020203" pitchFamily="34" charset="0"/>
                <a:cs typeface="Segoe UI" panose="020B0502040204020203" pitchFamily="34" charset="0"/>
              </a:rPr>
              <a:t>Ahora que ha limitado el tema, puede organizar la investigación en una estructura que funcione. Hay algunos patrones de organización comunes en función del tipo de investigación que se está realizando. </a:t>
            </a:r>
          </a:p>
          <a:p>
            <a:pPr rtl="0"/>
            <a:endParaRPr lang="es-ES" noProof="0" dirty="0">
              <a:latin typeface="Segoe UI" panose="020B0502040204020203" pitchFamily="34" charset="0"/>
              <a:cs typeface="Segoe UI" panose="020B0502040204020203" pitchFamily="34" charset="0"/>
            </a:endParaRPr>
          </a:p>
          <a:p>
            <a:pPr rtl="0"/>
            <a:r>
              <a:rPr lang="es-ES" b="1" noProof="0" dirty="0">
                <a:latin typeface="Segoe UI" panose="020B0502040204020203" pitchFamily="34" charset="0"/>
                <a:cs typeface="Segoe UI" panose="020B0502040204020203" pitchFamily="34" charset="0"/>
              </a:rPr>
              <a:t>Estructuras organizativas: </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Causa y efecto: este tipo de estructura es ideal para explicar las causas y efectos de un tema</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Comparación y contraste: en este patrón se resaltan las similitudes y diferencias del tema</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Explicación del proceso: esta estructura es ideal para explicar una serie de pasos a seguir; </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Definición: puede utilizar esta estructura para asegurarse de que el público comprende lo que quiere transmitir usando ilustraciones, significados, y aclarando conceptos erróneos.</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Clasificación: una estructura organizativa común es agrupar temas o datos similares a los de la investigación. Por ejemplo, en el tema seguridad en Internet sobre las aplicaciones de medios sociales, puede organizar la investigación analizando cada red social un por una</a:t>
            </a:r>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7</a:t>
            </a:fld>
            <a:endParaRPr lang="es-ES"/>
          </a:p>
        </p:txBody>
      </p:sp>
    </p:spTree>
    <p:extLst>
      <p:ext uri="{BB962C8B-B14F-4D97-AF65-F5344CB8AC3E}">
        <p14:creationId xmlns:p14="http://schemas.microsoft.com/office/powerpoint/2010/main" val="1825341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noProof="0" dirty="0">
                <a:latin typeface="Segoe UI" panose="020B0502040204020203" pitchFamily="34" charset="0"/>
                <a:cs typeface="Segoe UI" panose="020B0502040204020203" pitchFamily="34" charset="0"/>
              </a:rPr>
              <a:t>Después de que haya terminado la investigación, es el momento de preparar su presentación. El primer paso del proceso es introducir el tema. Este es un buen momento para conectar el tema con algo que su público pueda relacionar. En otras palabras, ¿por qué las personas deberían escuchar toda la información que va a compartir en su presentación de investigación? ¿Qué beneficio les aporta? También puede incluir un gráfico o una imagen para llamar su atención.</a:t>
            </a:r>
          </a:p>
          <a:p>
            <a:pPr rtl="0"/>
            <a:endParaRPr lang="es-ES" noProof="0" dirty="0">
              <a:latin typeface="Segoe UI" panose="020B0502040204020203" pitchFamily="34" charset="0"/>
              <a:cs typeface="Segoe UI" panose="020B0502040204020203" pitchFamily="34" charset="0"/>
            </a:endParaRPr>
          </a:p>
          <a:p>
            <a:pPr rtl="0"/>
            <a:r>
              <a:rPr lang="es-ES" noProof="0" dirty="0">
                <a:latin typeface="Segoe UI" panose="020B0502040204020203" pitchFamily="34" charset="0"/>
                <a:cs typeface="Segoe UI" panose="020B0502040204020203" pitchFamily="34" charset="0"/>
              </a:rPr>
              <a:t>Duplique esta diapositiva haciendo clic con el botón derecho sobre ella en el panel diapositivas de la izquierda y seleccionar </a:t>
            </a:r>
            <a:r>
              <a:rPr lang="es-ES" b="1" noProof="0" dirty="0">
                <a:latin typeface="Segoe UI" panose="020B0502040204020203" pitchFamily="34" charset="0"/>
                <a:cs typeface="Segoe UI" panose="020B0502040204020203" pitchFamily="34" charset="0"/>
              </a:rPr>
              <a:t>Duplicar diapositiva</a:t>
            </a:r>
            <a:r>
              <a:rPr lang="es-ES" noProof="0" dirty="0">
                <a:latin typeface="Segoe UI" panose="020B0502040204020203" pitchFamily="34" charset="0"/>
                <a:cs typeface="Segoe UI" panose="020B0502040204020203" pitchFamily="34" charset="0"/>
              </a:rPr>
              <a:t>.</a:t>
            </a:r>
          </a:p>
          <a:p>
            <a:pPr rtl="0"/>
            <a:endParaRPr lang="es-ES" noProof="0" dirty="0">
              <a:latin typeface="Segoe UI" panose="020B0502040204020203" pitchFamily="34" charset="0"/>
              <a:cs typeface="Segoe UI" panose="020B0502040204020203" pitchFamily="34" charset="0"/>
            </a:endParaRPr>
          </a:p>
          <a:p>
            <a:pPr rtl="0"/>
            <a:r>
              <a:rPr lang="es-ES" noProof="0" dirty="0">
                <a:latin typeface="Segoe UI" panose="020B0502040204020203" pitchFamily="34" charset="0"/>
                <a:cs typeface="Segoe UI" panose="020B0502040204020203" pitchFamily="34" charset="0"/>
              </a:rPr>
              <a:t>El siguiente paso para la presentación es exponer claramente su argumento o tema. Su profesor puede incluso decir que esta es su tesis. Al exponer su tesis, puede notar que este diseño no es el mejor para su argumento o tema. Puede cambiar el diseño haciendo clic en el menú desplegable junto a la pestaña </a:t>
            </a:r>
            <a:r>
              <a:rPr lang="es-ES" b="1" noProof="0" dirty="0">
                <a:latin typeface="Segoe UI" panose="020B0502040204020203" pitchFamily="34" charset="0"/>
                <a:cs typeface="Segoe UI" panose="020B0502040204020203" pitchFamily="34" charset="0"/>
              </a:rPr>
              <a:t>Diseño</a:t>
            </a:r>
            <a:r>
              <a:rPr lang="es-ES" noProof="0" dirty="0">
                <a:latin typeface="Segoe UI" panose="020B0502040204020203" pitchFamily="34" charset="0"/>
                <a:cs typeface="Segoe UI" panose="020B0502040204020203" pitchFamily="34" charset="0"/>
              </a:rPr>
              <a:t> en la sección del menú </a:t>
            </a:r>
            <a:r>
              <a:rPr lang="es-ES" b="1" noProof="0" dirty="0">
                <a:latin typeface="Segoe UI" panose="020B0502040204020203" pitchFamily="34" charset="0"/>
                <a:cs typeface="Segoe UI" panose="020B0502040204020203" pitchFamily="34" charset="0"/>
              </a:rPr>
              <a:t>Diapositivas</a:t>
            </a:r>
            <a:r>
              <a:rPr lang="es-ES" noProof="0" dirty="0">
                <a:latin typeface="Segoe UI" panose="020B0502040204020203" pitchFamily="34" charset="0"/>
                <a:cs typeface="Segoe UI" panose="020B0502040204020203" pitchFamily="34" charset="0"/>
              </a:rPr>
              <a:t>. Puede elegir entre </a:t>
            </a:r>
            <a:r>
              <a:rPr lang="es-ES" b="1" noProof="0" dirty="0">
                <a:latin typeface="Segoe UI" panose="020B0502040204020203" pitchFamily="34" charset="0"/>
                <a:cs typeface="Segoe UI" panose="020B0502040204020203" pitchFamily="34" charset="0"/>
              </a:rPr>
              <a:t>Dos contenidos</a:t>
            </a:r>
            <a:r>
              <a:rPr lang="es-ES" noProof="0" dirty="0">
                <a:latin typeface="Segoe UI" panose="020B0502040204020203" pitchFamily="34" charset="0"/>
                <a:cs typeface="Segoe UI" panose="020B0502040204020203" pitchFamily="34" charset="0"/>
              </a:rPr>
              <a:t>, </a:t>
            </a:r>
            <a:r>
              <a:rPr lang="es-ES" b="1" noProof="0" dirty="0">
                <a:latin typeface="Segoe UI" panose="020B0502040204020203" pitchFamily="34" charset="0"/>
                <a:cs typeface="Segoe UI" panose="020B0502040204020203" pitchFamily="34" charset="0"/>
              </a:rPr>
              <a:t>Comparación</a:t>
            </a:r>
            <a:r>
              <a:rPr lang="es-ES" noProof="0" dirty="0">
                <a:latin typeface="Segoe UI" panose="020B0502040204020203" pitchFamily="34" charset="0"/>
                <a:cs typeface="Segoe UI" panose="020B0502040204020203" pitchFamily="34" charset="0"/>
              </a:rPr>
              <a:t> o </a:t>
            </a:r>
            <a:r>
              <a:rPr lang="es-ES" b="1" noProof="0" dirty="0">
                <a:latin typeface="Segoe UI" panose="020B0502040204020203" pitchFamily="34" charset="0"/>
                <a:cs typeface="Segoe UI" panose="020B0502040204020203" pitchFamily="34" charset="0"/>
              </a:rPr>
              <a:t>Imagen con leyenda</a:t>
            </a:r>
            <a:r>
              <a:rPr lang="es-ES" noProof="0" dirty="0">
                <a:latin typeface="Segoe UI" panose="020B0502040204020203" pitchFamily="34" charset="0"/>
                <a:cs typeface="Segoe UI" panose="020B0502040204020203" pitchFamily="34" charset="0"/>
              </a:rPr>
              <a:t>. </a:t>
            </a:r>
            <a:r>
              <a:rPr lang="es-ES" i="1" noProof="0" dirty="0">
                <a:latin typeface="Segoe UI" panose="020B0502040204020203" pitchFamily="34" charset="0"/>
                <a:cs typeface="Segoe UI" panose="020B0502040204020203" pitchFamily="34" charset="0"/>
              </a:rPr>
              <a:t>Nota: Un diseño diferente puede cambiar el aspecto de los iconos en esta página.</a:t>
            </a:r>
          </a:p>
          <a:p>
            <a:pPr rtl="0"/>
            <a:endParaRPr lang="es-ES" i="1" noProof="0" dirty="0">
              <a:latin typeface="Segoe UI" panose="020B0502040204020203" pitchFamily="34" charset="0"/>
              <a:cs typeface="Segoe UI" panose="020B0502040204020203" pitchFamily="34" charset="0"/>
            </a:endParaRPr>
          </a:p>
          <a:p>
            <a:pPr rtl="0"/>
            <a:r>
              <a:rPr lang="es-ES" i="0" noProof="0" dirty="0">
                <a:latin typeface="Segoe UI" panose="020B0502040204020203" pitchFamily="34" charset="0"/>
                <a:cs typeface="Segoe UI" panose="020B0502040204020203" pitchFamily="34" charset="0"/>
              </a:rPr>
              <a:t>También querrá exponer sus datos. Ahora, ha terminado la investigación, y ha compartido con su público algunos de los datos más interesantes. Los datos no tienen que ser aburridos; puede comunicar datos de varias formas yendo a la pestaña Insertar. En la pestaña Insertar puede: </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Insertar </a:t>
            </a:r>
            <a:r>
              <a:rPr lang="es-ES" b="1" i="0" noProof="0" dirty="0">
                <a:latin typeface="Segoe UI" panose="020B0502040204020203" pitchFamily="34" charset="0"/>
                <a:cs typeface="Segoe UI" panose="020B0502040204020203" pitchFamily="34" charset="0"/>
              </a:rPr>
              <a:t>imágenes</a:t>
            </a:r>
            <a:r>
              <a:rPr lang="es-ES" i="0" noProof="0" dirty="0">
                <a:latin typeface="Segoe UI" panose="020B0502040204020203" pitchFamily="34" charset="0"/>
                <a:cs typeface="Segoe UI" panose="020B0502040204020203" pitchFamily="34" charset="0"/>
              </a:rPr>
              <a:t> desde su equipo o </a:t>
            </a:r>
            <a:r>
              <a:rPr lang="es-ES" b="1" i="0" noProof="0" dirty="0">
                <a:latin typeface="Segoe UI" panose="020B0502040204020203" pitchFamily="34" charset="0"/>
                <a:cs typeface="Segoe UI" panose="020B0502040204020203" pitchFamily="34" charset="0"/>
              </a:rPr>
              <a:t>en línea</a:t>
            </a:r>
            <a:r>
              <a:rPr lang="es-ES" i="0" noProof="0" dirty="0">
                <a:latin typeface="Segoe UI" panose="020B0502040204020203" pitchFamily="34" charset="0"/>
                <a:cs typeface="Segoe UI" panose="020B0502040204020203" pitchFamily="34" charset="0"/>
              </a:rPr>
              <a:t>.</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Agregar un </a:t>
            </a:r>
            <a:r>
              <a:rPr lang="es-ES" b="1" i="0" noProof="0" dirty="0">
                <a:latin typeface="Segoe UI" panose="020B0502040204020203" pitchFamily="34" charset="0"/>
                <a:cs typeface="Segoe UI" panose="020B0502040204020203" pitchFamily="34" charset="0"/>
              </a:rPr>
              <a:t>gráfico </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Crear algunos </a:t>
            </a:r>
            <a:r>
              <a:rPr lang="es-ES" b="1" i="0" noProof="0" dirty="0">
                <a:latin typeface="Segoe UI" panose="020B0502040204020203" pitchFamily="34" charset="0"/>
                <a:cs typeface="Segoe UI" panose="020B0502040204020203" pitchFamily="34" charset="0"/>
              </a:rPr>
              <a:t>gráficos SmartArt</a:t>
            </a:r>
          </a:p>
          <a:p>
            <a:pPr marL="171450" indent="-171450" rtl="0">
              <a:buFont typeface="Arial" panose="020B0604020202020204" pitchFamily="34" charset="0"/>
              <a:buChar char="•"/>
            </a:pPr>
            <a:r>
              <a:rPr lang="es-ES" i="0" noProof="0" dirty="0">
                <a:latin typeface="Segoe UI" panose="020B0502040204020203" pitchFamily="34" charset="0"/>
                <a:cs typeface="Segoe UI" panose="020B0502040204020203" pitchFamily="34" charset="0"/>
              </a:rPr>
              <a:t>Inserte una variedad de iconos para darle vida a sus datos. Nota: Para cambiar el color de los iconos, seleccione el icono y haga clic en la pestaña </a:t>
            </a:r>
            <a:r>
              <a:rPr lang="es-ES" b="1" i="0" noProof="0" dirty="0">
                <a:latin typeface="Segoe UI" panose="020B0502040204020203" pitchFamily="34" charset="0"/>
                <a:cs typeface="Segoe UI" panose="020B0502040204020203" pitchFamily="34" charset="0"/>
              </a:rPr>
              <a:t>Formato</a:t>
            </a:r>
            <a:r>
              <a:rPr lang="es-ES" i="0" noProof="0" dirty="0">
                <a:latin typeface="Segoe UI" panose="020B0502040204020203" pitchFamily="34" charset="0"/>
                <a:cs typeface="Segoe UI" panose="020B0502040204020203" pitchFamily="34" charset="0"/>
              </a:rPr>
              <a:t> y, después, </a:t>
            </a:r>
            <a:r>
              <a:rPr lang="es-ES" i="0" noProof="0" dirty="0" err="1">
                <a:latin typeface="Segoe UI" panose="020B0502040204020203" pitchFamily="34" charset="0"/>
                <a:cs typeface="Segoe UI" panose="020B0502040204020203" pitchFamily="34" charset="0"/>
              </a:rPr>
              <a:t>en</a:t>
            </a:r>
            <a:r>
              <a:rPr lang="es-ES" b="1" i="0" noProof="0" dirty="0" err="1">
                <a:latin typeface="Segoe UI" panose="020B0502040204020203" pitchFamily="34" charset="0"/>
                <a:cs typeface="Segoe UI" panose="020B0502040204020203" pitchFamily="34" charset="0"/>
              </a:rPr>
              <a:t>Relleno</a:t>
            </a:r>
            <a:r>
              <a:rPr lang="es-ES" b="1" i="0" noProof="0" dirty="0">
                <a:latin typeface="Segoe UI" panose="020B0502040204020203" pitchFamily="34" charset="0"/>
                <a:cs typeface="Segoe UI" panose="020B0502040204020203" pitchFamily="34" charset="0"/>
              </a:rPr>
              <a:t> de gráficos.</a:t>
            </a:r>
            <a:r>
              <a:rPr lang="es-ES" i="0" noProof="0" dirty="0">
                <a:latin typeface="Segoe UI" panose="020B0502040204020203" pitchFamily="34" charset="0"/>
                <a:cs typeface="Segoe UI" panose="020B0502040204020203" pitchFamily="34" charset="0"/>
              </a:rPr>
              <a:t> Desde allí, elegirá un color de la lista o elija </a:t>
            </a:r>
            <a:r>
              <a:rPr lang="es-ES" b="1" i="0" noProof="0" dirty="0">
                <a:latin typeface="Segoe UI" panose="020B0502040204020203" pitchFamily="34" charset="0"/>
                <a:cs typeface="Segoe UI" panose="020B0502040204020203" pitchFamily="34" charset="0"/>
              </a:rPr>
              <a:t>Más colores de relleno </a:t>
            </a:r>
            <a:r>
              <a:rPr lang="es-ES" i="0" noProof="0" dirty="0">
                <a:latin typeface="Segoe UI" panose="020B0502040204020203" pitchFamily="34" charset="0"/>
                <a:cs typeface="Segoe UI" panose="020B0502040204020203" pitchFamily="34" charset="0"/>
              </a:rPr>
              <a:t>para ver más opciones.</a:t>
            </a:r>
          </a:p>
          <a:p>
            <a:pPr rtl="0"/>
            <a:endParaRPr lang="es-ES" noProof="0" dirty="0">
              <a:latin typeface="Segoe UI" panose="020B0502040204020203" pitchFamily="34" charset="0"/>
              <a:cs typeface="Segoe UI" panose="020B0502040204020203" pitchFamily="34" charset="0"/>
            </a:endParaRPr>
          </a:p>
          <a:p>
            <a:pPr rtl="0"/>
            <a:r>
              <a:rPr lang="es-ES" noProof="0" dirty="0">
                <a:latin typeface="Segoe UI" panose="020B0502040204020203" pitchFamily="34" charset="0"/>
                <a:cs typeface="Segoe UI" panose="020B0502040204020203" pitchFamily="34" charset="0"/>
              </a:rPr>
              <a:t>Como esta presentación de investigación es el resultado de su trabajo y búsqueda, es probable que desee asegurarse de que los argumentos o los puntos en su presentación estén fundamentados con datos de sus resultados de investigación. Asegúrese de dar al autor el crédito adecuado por ayudarle a compartir sus ideas. Si una de sus fuentes tiene un vídeo relevante para su tema, puede agregarlo como apoyo adicional. Tenga en cuenta la duración del vídeo y la cantidad de tiempo que tiene para su presentación. Para una presentación de 5 minutos, el vídeo no debería tener más de 30 segundos. </a:t>
            </a:r>
          </a:p>
          <a:p>
            <a:pPr rtl="0"/>
            <a:endParaRPr lang="es-ES" noProof="0" dirty="0">
              <a:latin typeface="Segoe UI" panose="020B0502040204020203" pitchFamily="34" charset="0"/>
              <a:cs typeface="Segoe UI" panose="020B0502040204020203" pitchFamily="34" charset="0"/>
            </a:endParaRPr>
          </a:p>
          <a:p>
            <a:pPr rtl="0"/>
            <a:r>
              <a:rPr lang="es-ES" b="1" i="1" noProof="0" dirty="0">
                <a:latin typeface="Segoe UI" panose="020B0502040204020203" pitchFamily="34" charset="0"/>
                <a:cs typeface="Segoe UI" panose="020B0502040204020203" pitchFamily="34" charset="0"/>
              </a:rPr>
              <a:t>Preguntas que debe tener en cuenta: </a:t>
            </a:r>
          </a:p>
          <a:p>
            <a:pPr marL="228600" indent="-228600" rtl="0">
              <a:buAutoNum type="arabicPeriod"/>
            </a:pPr>
            <a:r>
              <a:rPr lang="es-ES" noProof="0" dirty="0">
                <a:latin typeface="Segoe UI" panose="020B0502040204020203" pitchFamily="34" charset="0"/>
                <a:cs typeface="Segoe UI" panose="020B0502040204020203" pitchFamily="34" charset="0"/>
              </a:rPr>
              <a:t>¿Cómo expondrá al autor de la fuente?</a:t>
            </a:r>
          </a:p>
          <a:p>
            <a:pPr marL="228600" indent="-228600" rtl="0">
              <a:buAutoNum type="arabicPeriod"/>
            </a:pPr>
            <a:r>
              <a:rPr lang="es-ES" noProof="0" dirty="0">
                <a:latin typeface="Segoe UI" panose="020B0502040204020203" pitchFamily="34" charset="0"/>
                <a:cs typeface="Segoe UI" panose="020B0502040204020203" pitchFamily="34" charset="0"/>
              </a:rPr>
              <a:t>¿Necesitará citar la fuente en la diapositiva?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noProof="0"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noProof="0" dirty="0">
                <a:latin typeface="Segoe UI" panose="020B0502040204020203" pitchFamily="34" charset="0"/>
                <a:cs typeface="Segoe UI" panose="020B0502040204020203" pitchFamily="34" charset="0"/>
              </a:rPr>
              <a:t>¿De qué maneras puede interactuar con el público para que se sienta parte de la presentación? Una de las ideas a considerar es realizar un sondeo rápido como: solicitar que levanten la mano, ¿cuántos creen que los uniformes de la escuela son una forma de reducir el </a:t>
            </a:r>
            <a:r>
              <a:rPr lang="es-ES" noProof="0" dirty="0" err="1">
                <a:latin typeface="Segoe UI" panose="020B0502040204020203" pitchFamily="34" charset="0"/>
                <a:cs typeface="Segoe UI" panose="020B0502040204020203" pitchFamily="34" charset="0"/>
              </a:rPr>
              <a:t>bullying</a:t>
            </a:r>
            <a:r>
              <a:rPr lang="es-ES" noProof="0" dirty="0">
                <a:latin typeface="Segoe UI" panose="020B0502040204020203" pitchFamily="34" charset="0"/>
                <a:cs typeface="Segoe UI" panose="020B0502040204020203" pitchFamily="34" charset="0"/>
              </a:rPr>
              <a:t>? Otra sugerencia es pedir que levanten cierto número de dedos para ver si están de acuerdo o no. Por último, puede compartir una historia con la que el público se sienta identificado y que le haga reír.</a:t>
            </a:r>
          </a:p>
          <a:p>
            <a:pPr rtl="0"/>
            <a:endParaRPr lang="es-ES" noProof="0" dirty="0">
              <a:latin typeface="Segoe UI" panose="020B0502040204020203" pitchFamily="34" charset="0"/>
              <a:cs typeface="Segoe UI" panose="020B0502040204020203" pitchFamily="34" charset="0"/>
            </a:endParaRPr>
          </a:p>
          <a:p>
            <a:pPr rtl="0"/>
            <a:r>
              <a:rPr lang="es-ES" noProof="0" dirty="0">
                <a:latin typeface="Segoe UI" panose="020B0502040204020203" pitchFamily="34" charset="0"/>
                <a:cs typeface="Segoe UI" panose="020B0502040204020203" pitchFamily="34" charset="0"/>
              </a:rPr>
              <a:t>Después de los aplausos, es posible que el público tenga algunas preguntas. Esté preparado para responder a algunas de sus preguntas haciendo una lista de inquietudes que considere que podrían preguntarle. También puede compartir la presentación con el público proporcionando el vínculo a la presentación, si desean más información.</a:t>
            </a:r>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8</a:t>
            </a:fld>
            <a:endParaRPr lang="es-ES"/>
          </a:p>
        </p:txBody>
      </p:sp>
    </p:spTree>
    <p:extLst>
      <p:ext uri="{BB962C8B-B14F-4D97-AF65-F5344CB8AC3E}">
        <p14:creationId xmlns:p14="http://schemas.microsoft.com/office/powerpoint/2010/main" val="1335805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noProof="0" dirty="0">
                <a:latin typeface="Segoe UI" panose="020B0502040204020203" pitchFamily="34" charset="0"/>
                <a:cs typeface="Segoe UI" panose="020B0502040204020203" pitchFamily="34" charset="0"/>
              </a:rPr>
              <a:t>Puede usar esta diapositiva como la diapositiva de apertura o de cierre. Si decide usarla como cierre, asegúrese de revisar los puntos principales de su presentación. Una manera creativa de hacerlo es agregar animaciones a los distintos gráficos en una diapositiva. Esta diapositiva tiene cuatro gráficos diferentes y, al ver la presentación, verá que puede hacer clic para mostrar el siguiente gráfico. De forma similar, al revisar los temas principales de la presentación, puede querer que cada punto se muestre al ser abordado. </a:t>
            </a:r>
          </a:p>
          <a:p>
            <a:pPr rtl="0"/>
            <a:endParaRPr lang="es-ES" noProof="0" dirty="0">
              <a:latin typeface="Segoe UI" panose="020B0502040204020203" pitchFamily="34" charset="0"/>
              <a:cs typeface="Segoe UI" panose="020B0502040204020203" pitchFamily="34" charset="0"/>
            </a:endParaRPr>
          </a:p>
          <a:p>
            <a:pPr rtl="0"/>
            <a:r>
              <a:rPr lang="es-ES" b="1" noProof="0" dirty="0">
                <a:latin typeface="Segoe UI" panose="020B0502040204020203" pitchFamily="34" charset="0"/>
                <a:cs typeface="Segoe UI" panose="020B0502040204020203" pitchFamily="34" charset="0"/>
              </a:rPr>
              <a:t>Agregar animación a imágenes y gráficos: </a:t>
            </a:r>
          </a:p>
          <a:p>
            <a:pPr marL="228600" indent="-228600" rtl="0">
              <a:buAutoNum type="arabicPeriod"/>
            </a:pPr>
            <a:r>
              <a:rPr lang="es-ES" noProof="0" dirty="0">
                <a:latin typeface="Segoe UI" panose="020B0502040204020203" pitchFamily="34" charset="0"/>
                <a:cs typeface="Segoe UI" panose="020B0502040204020203" pitchFamily="34" charset="0"/>
              </a:rPr>
              <a:t>Seleccione la imagen o el gráfico.</a:t>
            </a:r>
          </a:p>
          <a:p>
            <a:pPr marL="228600" indent="-228600" rtl="0">
              <a:buAutoNum type="arabicPeriod"/>
            </a:pPr>
            <a:r>
              <a:rPr lang="es-ES" noProof="0" dirty="0">
                <a:latin typeface="Segoe UI" panose="020B0502040204020203" pitchFamily="34" charset="0"/>
                <a:cs typeface="Segoe UI" panose="020B0502040204020203" pitchFamily="34" charset="0"/>
              </a:rPr>
              <a:t>Haga clic en la pestaña Animaciones.</a:t>
            </a:r>
          </a:p>
          <a:p>
            <a:pPr marL="228600" indent="-228600" rtl="0">
              <a:buAutoNum type="arabicPeriod"/>
            </a:pPr>
            <a:r>
              <a:rPr lang="es-ES" noProof="0" dirty="0">
                <a:latin typeface="Segoe UI" panose="020B0502040204020203" pitchFamily="34" charset="0"/>
                <a:cs typeface="Segoe UI" panose="020B0502040204020203" pitchFamily="34" charset="0"/>
              </a:rPr>
              <a:t>Elija una de las opciones. La animación de esta diapositiva es "Dividir". El menú desplegable de la sección Animación ofrece más animaciones que puede usar.</a:t>
            </a:r>
          </a:p>
          <a:p>
            <a:pPr marL="228600" indent="-228600" rtl="0">
              <a:buAutoNum type="arabicPeriod"/>
            </a:pPr>
            <a:r>
              <a:rPr lang="es-ES" noProof="0" dirty="0">
                <a:latin typeface="Segoe UI" panose="020B0502040204020203" pitchFamily="34" charset="0"/>
                <a:cs typeface="Segoe UI" panose="020B0502040204020203" pitchFamily="34" charset="0"/>
              </a:rPr>
              <a:t>Si tiene varios gráficos o imágenes, verá que aparece un número al lado que indica el orden de las animaciones.</a:t>
            </a:r>
          </a:p>
          <a:p>
            <a:pPr marL="228600" indent="-228600" rtl="0">
              <a:buAutoNum type="arabicPeriod"/>
            </a:pPr>
            <a:endParaRPr lang="es-ES" b="1" noProof="0" dirty="0">
              <a:latin typeface="Segoe UI" panose="020B0502040204020203" pitchFamily="34" charset="0"/>
              <a:cs typeface="Segoe UI" panose="020B0502040204020203" pitchFamily="34" charset="0"/>
            </a:endParaRPr>
          </a:p>
          <a:p>
            <a:pPr marL="0" indent="0" rtl="0">
              <a:buNone/>
            </a:pPr>
            <a:r>
              <a:rPr lang="es-ES" b="1" noProof="0" dirty="0">
                <a:latin typeface="Segoe UI" panose="020B0502040204020203" pitchFamily="34" charset="0"/>
                <a:cs typeface="Segoe UI" panose="020B0502040204020203" pitchFamily="34" charset="0"/>
              </a:rPr>
              <a:t>Nota: Seleccione cuidadosamente las animaciones. No desea que el público se confunda con su presentación.</a:t>
            </a:r>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9</a:t>
            </a:fld>
            <a:endParaRPr lang="es-ES"/>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es-ES" noProof="0"/>
              <a:t>Haga clic para modificar el estilo de título del patrón</a:t>
            </a:r>
          </a:p>
        </p:txBody>
      </p:sp>
      <p:sp>
        <p:nvSpPr>
          <p:cNvPr id="3" name="Subtítulo 2">
            <a:extLst>
              <a:ext uri="{FF2B5EF4-FFF2-40B4-BE49-F238E27FC236}">
                <a16:creationId xmlns:a16="http://schemas.microsoft.com/office/drawing/2014/main" id="{A181D6BB-0446-49E8-8677-EADF274E952F}"/>
              </a:ext>
            </a:extLst>
          </p:cNvPr>
          <p:cNvSpPr>
            <a:spLocks noGrp="1"/>
          </p:cNvSpPr>
          <p:nvPr>
            <p:ph type="subTitle" idx="1" hasCustomPrompt="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Marcador de fecha 3">
            <a:extLst>
              <a:ext uri="{FF2B5EF4-FFF2-40B4-BE49-F238E27FC236}">
                <a16:creationId xmlns:a16="http://schemas.microsoft.com/office/drawing/2014/main" id="{535AEE24-534A-40F1-99E4-00B7D5FD9124}"/>
              </a:ext>
            </a:extLst>
          </p:cNvPr>
          <p:cNvSpPr>
            <a:spLocks noGrp="1"/>
          </p:cNvSpPr>
          <p:nvPr>
            <p:ph type="dt" sz="half" idx="10"/>
          </p:nvPr>
        </p:nvSpPr>
        <p:spPr/>
        <p:txBody>
          <a:bodyPr rtlCol="0"/>
          <a:lstStyle/>
          <a:p>
            <a:pPr rtl="0"/>
            <a:fld id="{CCFEA13A-F581-44EE-B451-0D9EB3868A7B}" type="datetime1">
              <a:rPr lang="es-ES" noProof="0" smtClean="0"/>
              <a:t>03/10/2024</a:t>
            </a:fld>
            <a:endParaRPr lang="es-ES" noProof="0"/>
          </a:p>
        </p:txBody>
      </p:sp>
      <p:sp>
        <p:nvSpPr>
          <p:cNvPr id="5" name="Marcador de pie de página 4">
            <a:extLst>
              <a:ext uri="{FF2B5EF4-FFF2-40B4-BE49-F238E27FC236}">
                <a16:creationId xmlns:a16="http://schemas.microsoft.com/office/drawing/2014/main" id="{CD594011-48FF-493D-8286-F62D34552531}"/>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A47D73-EDDA-49A6-BA12-1CA980DA9BC0}"/>
              </a:ext>
            </a:extLst>
          </p:cNvPr>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a:extLst>
              <a:ext uri="{FF2B5EF4-FFF2-40B4-BE49-F238E27FC236}">
                <a16:creationId xmlns:a16="http://schemas.microsoft.com/office/drawing/2014/main" id="{2189B82E-4CA1-47A5-B133-FBD4D8A83983}"/>
              </a:ext>
            </a:extLst>
          </p:cNvPr>
          <p:cNvSpPr>
            <a:spLocks noGrp="1"/>
          </p:cNvSpPr>
          <p:nvPr>
            <p:ph type="body" orient="vert" idx="1" hasCustomPrompt="1"/>
          </p:nvPr>
        </p:nvSpPr>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938A267F-D142-4D04-9F03-6CB099E6FA32}"/>
              </a:ext>
            </a:extLst>
          </p:cNvPr>
          <p:cNvSpPr>
            <a:spLocks noGrp="1"/>
          </p:cNvSpPr>
          <p:nvPr>
            <p:ph type="dt" sz="half" idx="10"/>
          </p:nvPr>
        </p:nvSpPr>
        <p:spPr/>
        <p:txBody>
          <a:bodyPr rtlCol="0"/>
          <a:lstStyle/>
          <a:p>
            <a:pPr rtl="0"/>
            <a:fld id="{E14073E7-9F08-4DD7-A4CD-D15A8877C4DF}" type="datetime1">
              <a:rPr lang="es-ES" noProof="0" smtClean="0"/>
              <a:t>03/10/2024</a:t>
            </a:fld>
            <a:endParaRPr lang="es-ES" noProof="0"/>
          </a:p>
        </p:txBody>
      </p:sp>
      <p:sp>
        <p:nvSpPr>
          <p:cNvPr id="5" name="Marcador de pie de página 4">
            <a:extLst>
              <a:ext uri="{FF2B5EF4-FFF2-40B4-BE49-F238E27FC236}">
                <a16:creationId xmlns:a16="http://schemas.microsoft.com/office/drawing/2014/main" id="{705127CA-154D-4E90-B776-A2EE71F78D2E}"/>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rtlCol="0"/>
          <a:lstStyle/>
          <a:p>
            <a:pPr rtl="0"/>
            <a:r>
              <a:rPr lang="es-ES" noProof="0"/>
              <a:t>Haga clic para modificar el estilo de título del patrón</a:t>
            </a:r>
          </a:p>
        </p:txBody>
      </p:sp>
      <p:sp>
        <p:nvSpPr>
          <p:cNvPr id="3" name="Marcador de posición de texto vertical 2">
            <a:extLst>
              <a:ext uri="{FF2B5EF4-FFF2-40B4-BE49-F238E27FC236}">
                <a16:creationId xmlns:a16="http://schemas.microsoft.com/office/drawing/2014/main" id="{B7A240E1-5EB0-47FD-AA37-BF945D136CC3}"/>
              </a:ext>
            </a:extLst>
          </p:cNvPr>
          <p:cNvSpPr>
            <a:spLocks noGrp="1"/>
          </p:cNvSpPr>
          <p:nvPr>
            <p:ph type="body" orient="vert" idx="1" hasCustomPrompt="1"/>
          </p:nvPr>
        </p:nvSpPr>
        <p:spPr>
          <a:xfrm>
            <a:off x="838200" y="365125"/>
            <a:ext cx="7734300" cy="5811838"/>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A1A14243-F1E4-487A-ABEC-30516A01DF2B}"/>
              </a:ext>
            </a:extLst>
          </p:cNvPr>
          <p:cNvSpPr>
            <a:spLocks noGrp="1"/>
          </p:cNvSpPr>
          <p:nvPr>
            <p:ph type="dt" sz="half" idx="10"/>
          </p:nvPr>
        </p:nvSpPr>
        <p:spPr/>
        <p:txBody>
          <a:bodyPr rtlCol="0"/>
          <a:lstStyle/>
          <a:p>
            <a:pPr rtl="0"/>
            <a:fld id="{910F5AA5-FDE4-40A7-8CD4-A7C2BB9C6D38}" type="datetime1">
              <a:rPr lang="es-ES" noProof="0" smtClean="0"/>
              <a:t>03/10/2024</a:t>
            </a:fld>
            <a:endParaRPr lang="es-ES" noProof="0"/>
          </a:p>
        </p:txBody>
      </p:sp>
      <p:sp>
        <p:nvSpPr>
          <p:cNvPr id="5" name="Marcador de pie de página 4">
            <a:extLst>
              <a:ext uri="{FF2B5EF4-FFF2-40B4-BE49-F238E27FC236}">
                <a16:creationId xmlns:a16="http://schemas.microsoft.com/office/drawing/2014/main" id="{AC358244-98FD-472D-AB8C-075F71C10BF7}"/>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6334F3-0709-471B-A734-C4B404F55B8E}"/>
              </a:ext>
            </a:extLst>
          </p:cNvPr>
          <p:cNvSpPr>
            <a:spLocks noGrp="1"/>
          </p:cNvSpPr>
          <p:nvPr>
            <p:ph type="title"/>
          </p:nvPr>
        </p:nvSpPr>
        <p:spPr/>
        <p:txBody>
          <a:bodyPr rtlCol="0"/>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AF795016-AF78-4708-9C5F-21110C197B03}"/>
              </a:ext>
            </a:extLst>
          </p:cNvPr>
          <p:cNvSpPr>
            <a:spLocks noGrp="1"/>
          </p:cNvSpPr>
          <p:nvPr>
            <p:ph idx="1" hasCustomPrompt="1"/>
          </p:nvPr>
        </p:nvSpPr>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2AAEA2D1-B124-4454-AFDC-EA60A14BA121}"/>
              </a:ext>
            </a:extLst>
          </p:cNvPr>
          <p:cNvSpPr>
            <a:spLocks noGrp="1"/>
          </p:cNvSpPr>
          <p:nvPr>
            <p:ph type="dt" sz="half" idx="10"/>
          </p:nvPr>
        </p:nvSpPr>
        <p:spPr/>
        <p:txBody>
          <a:bodyPr rtlCol="0"/>
          <a:lstStyle/>
          <a:p>
            <a:pPr rtl="0"/>
            <a:fld id="{F681B2BC-B6B9-4D6F-BD26-A69D809B3AF2}" type="datetime1">
              <a:rPr lang="es-ES" noProof="0" smtClean="0"/>
              <a:t>03/10/2024</a:t>
            </a:fld>
            <a:endParaRPr lang="es-ES" noProof="0"/>
          </a:p>
        </p:txBody>
      </p:sp>
      <p:sp>
        <p:nvSpPr>
          <p:cNvPr id="5" name="Marcador de pie de página 4">
            <a:extLst>
              <a:ext uri="{FF2B5EF4-FFF2-40B4-BE49-F238E27FC236}">
                <a16:creationId xmlns:a16="http://schemas.microsoft.com/office/drawing/2014/main" id="{B4F58000-F9D7-4A53-A6C5-E5E8154226B4}"/>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rtlCol="0" anchor="b"/>
          <a:lstStyle>
            <a:lvl1pPr>
              <a:defRPr sz="6000"/>
            </a:lvl1p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3BA27A78-1874-488A-B215-7D763D338186}"/>
              </a:ext>
            </a:extLst>
          </p:cNvPr>
          <p:cNvSpPr>
            <a:spLocks noGrp="1"/>
          </p:cNvSpPr>
          <p:nvPr>
            <p:ph type="body" idx="1" hasCustomPrompt="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Editar estilos de texto del patrón</a:t>
            </a:r>
          </a:p>
        </p:txBody>
      </p:sp>
      <p:sp>
        <p:nvSpPr>
          <p:cNvPr id="4" name="Marcador de fecha 3">
            <a:extLst>
              <a:ext uri="{FF2B5EF4-FFF2-40B4-BE49-F238E27FC236}">
                <a16:creationId xmlns:a16="http://schemas.microsoft.com/office/drawing/2014/main" id="{084BB3D1-3138-4B69-BF5D-4B1A213451CA}"/>
              </a:ext>
            </a:extLst>
          </p:cNvPr>
          <p:cNvSpPr>
            <a:spLocks noGrp="1"/>
          </p:cNvSpPr>
          <p:nvPr>
            <p:ph type="dt" sz="half" idx="10"/>
          </p:nvPr>
        </p:nvSpPr>
        <p:spPr/>
        <p:txBody>
          <a:bodyPr rtlCol="0"/>
          <a:lstStyle/>
          <a:p>
            <a:pPr rtl="0"/>
            <a:fld id="{3E91D457-7D5D-4A63-AD82-2A59F764878B}" type="datetime1">
              <a:rPr lang="es-ES" noProof="0" smtClean="0"/>
              <a:t>03/10/2024</a:t>
            </a:fld>
            <a:endParaRPr lang="es-ES" noProof="0"/>
          </a:p>
        </p:txBody>
      </p:sp>
      <p:sp>
        <p:nvSpPr>
          <p:cNvPr id="5" name="Marcador de pie de página 4">
            <a:extLst>
              <a:ext uri="{FF2B5EF4-FFF2-40B4-BE49-F238E27FC236}">
                <a16:creationId xmlns:a16="http://schemas.microsoft.com/office/drawing/2014/main" id="{0EFF90C5-31F4-4A22-AC00-3FB5ED291B28}"/>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0CAA11-CC97-44E5-AE4D-808FD741A066}"/>
              </a:ext>
            </a:extLst>
          </p:cNvPr>
          <p:cNvSpPr>
            <a:spLocks noGrp="1"/>
          </p:cNvSpPr>
          <p:nvPr>
            <p:ph type="title"/>
          </p:nvPr>
        </p:nvSpPr>
        <p:spPr/>
        <p:txBody>
          <a:bodyPr rtlCol="0"/>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683AB6CB-9460-4BCA-86C5-5F26357AB80F}"/>
              </a:ext>
            </a:extLst>
          </p:cNvPr>
          <p:cNvSpPr>
            <a:spLocks noGrp="1"/>
          </p:cNvSpPr>
          <p:nvPr>
            <p:ph sz="half" idx="1" hasCustomPrompt="1"/>
          </p:nvPr>
        </p:nvSpPr>
        <p:spPr>
          <a:xfrm>
            <a:off x="838200" y="1825625"/>
            <a:ext cx="5181600" cy="435133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contenido 3">
            <a:extLst>
              <a:ext uri="{FF2B5EF4-FFF2-40B4-BE49-F238E27FC236}">
                <a16:creationId xmlns:a16="http://schemas.microsoft.com/office/drawing/2014/main" id="{69FAB0F6-401D-4BAF-A300-65AD684DF961}"/>
              </a:ext>
            </a:extLst>
          </p:cNvPr>
          <p:cNvSpPr>
            <a:spLocks noGrp="1"/>
          </p:cNvSpPr>
          <p:nvPr>
            <p:ph sz="half" idx="2" hasCustomPrompt="1"/>
          </p:nvPr>
        </p:nvSpPr>
        <p:spPr>
          <a:xfrm>
            <a:off x="6172200" y="1825625"/>
            <a:ext cx="5181600" cy="435133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a:extLst>
              <a:ext uri="{FF2B5EF4-FFF2-40B4-BE49-F238E27FC236}">
                <a16:creationId xmlns:a16="http://schemas.microsoft.com/office/drawing/2014/main" id="{C4561BBA-B185-4B45-B152-3D320E15F550}"/>
              </a:ext>
            </a:extLst>
          </p:cNvPr>
          <p:cNvSpPr>
            <a:spLocks noGrp="1"/>
          </p:cNvSpPr>
          <p:nvPr>
            <p:ph type="dt" sz="half" idx="10"/>
          </p:nvPr>
        </p:nvSpPr>
        <p:spPr/>
        <p:txBody>
          <a:bodyPr rtlCol="0"/>
          <a:lstStyle/>
          <a:p>
            <a:pPr rtl="0"/>
            <a:fld id="{FD259CD3-1EDE-4C01-ADB9-ED41AB71BA2B}" type="datetime1">
              <a:rPr lang="es-ES" noProof="0" smtClean="0"/>
              <a:t>03/10/2024</a:t>
            </a:fld>
            <a:endParaRPr lang="es-ES" noProof="0"/>
          </a:p>
        </p:txBody>
      </p:sp>
      <p:sp>
        <p:nvSpPr>
          <p:cNvPr id="6" name="Marcador de pie de página 5">
            <a:extLst>
              <a:ext uri="{FF2B5EF4-FFF2-40B4-BE49-F238E27FC236}">
                <a16:creationId xmlns:a16="http://schemas.microsoft.com/office/drawing/2014/main" id="{D61CD760-96AC-4821-A56B-0B805F2FAD44}"/>
              </a:ext>
            </a:extLst>
          </p:cNvPr>
          <p:cNvSpPr>
            <a:spLocks noGrp="1"/>
          </p:cNvSpPr>
          <p:nvPr>
            <p:ph type="ftr" sz="quarter" idx="11"/>
          </p:nvPr>
        </p:nvSpPr>
        <p:spPr/>
        <p:txBody>
          <a:bodyPr rtlCol="0"/>
          <a:lstStyle/>
          <a:p>
            <a:pPr rtl="0"/>
            <a:endParaRPr lang="es-ES" noProof="0"/>
          </a:p>
        </p:txBody>
      </p:sp>
      <p:sp>
        <p:nvSpPr>
          <p:cNvPr id="7" name="Marcador de número de diapositiva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rtlCol="0"/>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7BF6677F-2712-4810-A3AA-56FA75386D2A}"/>
              </a:ext>
            </a:extLst>
          </p:cNvPr>
          <p:cNvSpPr>
            <a:spLocks noGrp="1"/>
          </p:cNvSpPr>
          <p:nvPr>
            <p:ph type="body" idx="1" hasCustomPrompt="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contenido 3">
            <a:extLst>
              <a:ext uri="{FF2B5EF4-FFF2-40B4-BE49-F238E27FC236}">
                <a16:creationId xmlns:a16="http://schemas.microsoft.com/office/drawing/2014/main" id="{F871B54A-6775-4978-8E19-32694C9B5E38}"/>
              </a:ext>
            </a:extLst>
          </p:cNvPr>
          <p:cNvSpPr>
            <a:spLocks noGrp="1"/>
          </p:cNvSpPr>
          <p:nvPr>
            <p:ph sz="half" idx="2" hasCustomPrompt="1"/>
          </p:nvPr>
        </p:nvSpPr>
        <p:spPr>
          <a:xfrm>
            <a:off x="839788" y="2505075"/>
            <a:ext cx="5157787" cy="368458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texto 4">
            <a:extLst>
              <a:ext uri="{FF2B5EF4-FFF2-40B4-BE49-F238E27FC236}">
                <a16:creationId xmlns:a16="http://schemas.microsoft.com/office/drawing/2014/main" id="{DDBA1303-B245-476D-BD02-A4E4A359F6E7}"/>
              </a:ext>
            </a:extLst>
          </p:cNvPr>
          <p:cNvSpPr>
            <a:spLocks noGrp="1"/>
          </p:cNvSpPr>
          <p:nvPr>
            <p:ph type="body" sz="quarter" idx="3" hasCustomPrompt="1"/>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contenido 5">
            <a:extLst>
              <a:ext uri="{FF2B5EF4-FFF2-40B4-BE49-F238E27FC236}">
                <a16:creationId xmlns:a16="http://schemas.microsoft.com/office/drawing/2014/main" id="{BE8E898F-5B79-46F1-89C1-F827997CC485}"/>
              </a:ext>
            </a:extLst>
          </p:cNvPr>
          <p:cNvSpPr>
            <a:spLocks noGrp="1"/>
          </p:cNvSpPr>
          <p:nvPr>
            <p:ph sz="quarter" idx="4" hasCustomPrompt="1"/>
          </p:nvPr>
        </p:nvSpPr>
        <p:spPr>
          <a:xfrm>
            <a:off x="6172200" y="2505075"/>
            <a:ext cx="5183188" cy="368458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a:extLst>
              <a:ext uri="{FF2B5EF4-FFF2-40B4-BE49-F238E27FC236}">
                <a16:creationId xmlns:a16="http://schemas.microsoft.com/office/drawing/2014/main" id="{6B417A4D-2EC9-4294-BFF4-EAE22EE1099A}"/>
              </a:ext>
            </a:extLst>
          </p:cNvPr>
          <p:cNvSpPr>
            <a:spLocks noGrp="1"/>
          </p:cNvSpPr>
          <p:nvPr>
            <p:ph type="dt" sz="half" idx="10"/>
          </p:nvPr>
        </p:nvSpPr>
        <p:spPr/>
        <p:txBody>
          <a:bodyPr rtlCol="0"/>
          <a:lstStyle/>
          <a:p>
            <a:pPr rtl="0"/>
            <a:fld id="{73DB34E8-A1E6-443F-9AFB-CE03C9C18031}" type="datetime1">
              <a:rPr lang="es-ES" noProof="0" smtClean="0"/>
              <a:t>03/10/2024</a:t>
            </a:fld>
            <a:endParaRPr lang="es-ES" noProof="0"/>
          </a:p>
        </p:txBody>
      </p:sp>
      <p:sp>
        <p:nvSpPr>
          <p:cNvPr id="8" name="Marcador de pie de página 7">
            <a:extLst>
              <a:ext uri="{FF2B5EF4-FFF2-40B4-BE49-F238E27FC236}">
                <a16:creationId xmlns:a16="http://schemas.microsoft.com/office/drawing/2014/main" id="{6150E317-3602-42A1-BB7F-0184072E8D5F}"/>
              </a:ext>
            </a:extLst>
          </p:cNvPr>
          <p:cNvSpPr>
            <a:spLocks noGrp="1"/>
          </p:cNvSpPr>
          <p:nvPr>
            <p:ph type="ftr" sz="quarter" idx="11"/>
          </p:nvPr>
        </p:nvSpPr>
        <p:spPr/>
        <p:txBody>
          <a:bodyPr rtlCol="0"/>
          <a:lstStyle/>
          <a:p>
            <a:pPr rtl="0"/>
            <a:endParaRPr lang="es-ES" noProof="0"/>
          </a:p>
        </p:txBody>
      </p:sp>
      <p:sp>
        <p:nvSpPr>
          <p:cNvPr id="9" name="Marcador de número de diapositiva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9F68FC-5755-447A-8D7F-9ADED3E994A3}"/>
              </a:ext>
            </a:extLst>
          </p:cNvPr>
          <p:cNvSpPr>
            <a:spLocks noGrp="1"/>
          </p:cNvSpPr>
          <p:nvPr>
            <p:ph type="title"/>
          </p:nvPr>
        </p:nvSpPr>
        <p:spPr/>
        <p:txBody>
          <a:bodyPr rtlCol="0"/>
          <a:lstStyle/>
          <a:p>
            <a:pPr rtl="0"/>
            <a:r>
              <a:rPr lang="es-ES" noProof="0"/>
              <a:t>Haga clic para modificar el estilo de título del patrón</a:t>
            </a:r>
          </a:p>
        </p:txBody>
      </p:sp>
      <p:sp>
        <p:nvSpPr>
          <p:cNvPr id="3" name="Marcador de fecha 2">
            <a:extLst>
              <a:ext uri="{FF2B5EF4-FFF2-40B4-BE49-F238E27FC236}">
                <a16:creationId xmlns:a16="http://schemas.microsoft.com/office/drawing/2014/main" id="{8AB50287-81AA-46CA-8CB3-53A7F8313741}"/>
              </a:ext>
            </a:extLst>
          </p:cNvPr>
          <p:cNvSpPr>
            <a:spLocks noGrp="1"/>
          </p:cNvSpPr>
          <p:nvPr>
            <p:ph type="dt" sz="half" idx="10"/>
          </p:nvPr>
        </p:nvSpPr>
        <p:spPr/>
        <p:txBody>
          <a:bodyPr rtlCol="0"/>
          <a:lstStyle/>
          <a:p>
            <a:pPr rtl="0"/>
            <a:fld id="{08A3D929-2E43-4BD0-8932-BDDCF7115A72}" type="datetime1">
              <a:rPr lang="es-ES" noProof="0" smtClean="0"/>
              <a:t>03/10/2024</a:t>
            </a:fld>
            <a:endParaRPr lang="es-ES" noProof="0"/>
          </a:p>
        </p:txBody>
      </p:sp>
      <p:sp>
        <p:nvSpPr>
          <p:cNvPr id="4" name="Marcador de pie de página 3">
            <a:extLst>
              <a:ext uri="{FF2B5EF4-FFF2-40B4-BE49-F238E27FC236}">
                <a16:creationId xmlns:a16="http://schemas.microsoft.com/office/drawing/2014/main" id="{2F1BA4AA-02C9-459E-9362-3DA60E3B5972}"/>
              </a:ext>
            </a:extLst>
          </p:cNvPr>
          <p:cNvSpPr>
            <a:spLocks noGrp="1"/>
          </p:cNvSpPr>
          <p:nvPr>
            <p:ph type="ftr" sz="quarter" idx="11"/>
          </p:nvPr>
        </p:nvSpPr>
        <p:spPr/>
        <p:txBody>
          <a:bodyPr rtlCol="0"/>
          <a:lstStyle/>
          <a:p>
            <a:pPr rtl="0"/>
            <a:endParaRPr lang="es-ES" noProof="0"/>
          </a:p>
        </p:txBody>
      </p:sp>
      <p:sp>
        <p:nvSpPr>
          <p:cNvPr id="5" name="Marcador de número de diapositiva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6ACAA5-F8E7-46E9-8BA7-A510948B62CC}"/>
              </a:ext>
            </a:extLst>
          </p:cNvPr>
          <p:cNvSpPr>
            <a:spLocks noGrp="1"/>
          </p:cNvSpPr>
          <p:nvPr>
            <p:ph type="dt" sz="half" idx="10"/>
          </p:nvPr>
        </p:nvSpPr>
        <p:spPr/>
        <p:txBody>
          <a:bodyPr rtlCol="0"/>
          <a:lstStyle/>
          <a:p>
            <a:pPr rtl="0"/>
            <a:fld id="{1893B6F2-1230-4FC9-8E3F-79AEF6131C56}" type="datetime1">
              <a:rPr lang="es-ES" noProof="0" smtClean="0"/>
              <a:t>03/10/2024</a:t>
            </a:fld>
            <a:endParaRPr lang="es-ES" noProof="0"/>
          </a:p>
        </p:txBody>
      </p:sp>
      <p:sp>
        <p:nvSpPr>
          <p:cNvPr id="3" name="Marcador de pie de página 2">
            <a:extLst>
              <a:ext uri="{FF2B5EF4-FFF2-40B4-BE49-F238E27FC236}">
                <a16:creationId xmlns:a16="http://schemas.microsoft.com/office/drawing/2014/main" id="{D1F2DEE8-5654-4DCA-A8D0-D883E52B6FBC}"/>
              </a:ext>
            </a:extLst>
          </p:cNvPr>
          <p:cNvSpPr>
            <a:spLocks noGrp="1"/>
          </p:cNvSpPr>
          <p:nvPr>
            <p:ph type="ftr" sz="quarter" idx="11"/>
          </p:nvPr>
        </p:nvSpPr>
        <p:spPr/>
        <p:txBody>
          <a:bodyPr rtlCol="0"/>
          <a:lstStyle/>
          <a:p>
            <a:pPr rtl="0"/>
            <a:endParaRPr lang="es-ES" noProof="0"/>
          </a:p>
        </p:txBody>
      </p:sp>
      <p:sp>
        <p:nvSpPr>
          <p:cNvPr id="4" name="Marcador de número de diapositiva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rtlCol="0" anchor="b"/>
          <a:lstStyle>
            <a:lvl1pPr>
              <a:defRPr sz="3200"/>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3840D456-F0A3-4789-A310-A23F01B2EC00}"/>
              </a:ext>
            </a:extLst>
          </p:cNvPr>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texto 3">
            <a:extLst>
              <a:ext uri="{FF2B5EF4-FFF2-40B4-BE49-F238E27FC236}">
                <a16:creationId xmlns:a16="http://schemas.microsoft.com/office/drawing/2014/main" id="{CB8A8B05-7071-44D4-80F7-3E8191C9A49B}"/>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a:extLst>
              <a:ext uri="{FF2B5EF4-FFF2-40B4-BE49-F238E27FC236}">
                <a16:creationId xmlns:a16="http://schemas.microsoft.com/office/drawing/2014/main" id="{E5D8562E-E6F1-449B-909C-98426BA86B36}"/>
              </a:ext>
            </a:extLst>
          </p:cNvPr>
          <p:cNvSpPr>
            <a:spLocks noGrp="1"/>
          </p:cNvSpPr>
          <p:nvPr>
            <p:ph type="dt" sz="half" idx="10"/>
          </p:nvPr>
        </p:nvSpPr>
        <p:spPr/>
        <p:txBody>
          <a:bodyPr rtlCol="0"/>
          <a:lstStyle/>
          <a:p>
            <a:pPr rtl="0"/>
            <a:fld id="{88FB6A04-260B-4FFE-8F2A-FEB12261C2DC}" type="datetime1">
              <a:rPr lang="es-ES" noProof="0" smtClean="0"/>
              <a:t>03/10/2024</a:t>
            </a:fld>
            <a:endParaRPr lang="es-ES" noProof="0"/>
          </a:p>
        </p:txBody>
      </p:sp>
      <p:sp>
        <p:nvSpPr>
          <p:cNvPr id="6" name="Marcador de pie de página 5">
            <a:extLst>
              <a:ext uri="{FF2B5EF4-FFF2-40B4-BE49-F238E27FC236}">
                <a16:creationId xmlns:a16="http://schemas.microsoft.com/office/drawing/2014/main" id="{7EB47A9A-FB08-407B-A73A-0AC513F0FD5A}"/>
              </a:ext>
            </a:extLst>
          </p:cNvPr>
          <p:cNvSpPr>
            <a:spLocks noGrp="1"/>
          </p:cNvSpPr>
          <p:nvPr>
            <p:ph type="ftr" sz="quarter" idx="11"/>
          </p:nvPr>
        </p:nvSpPr>
        <p:spPr/>
        <p:txBody>
          <a:bodyPr rtlCol="0"/>
          <a:lstStyle/>
          <a:p>
            <a:pPr rtl="0"/>
            <a:endParaRPr lang="es-ES" noProof="0"/>
          </a:p>
        </p:txBody>
      </p:sp>
      <p:sp>
        <p:nvSpPr>
          <p:cNvPr id="7" name="Marcador de número de diapositiva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rtlCol="0" anchor="b"/>
          <a:lstStyle>
            <a:lvl1pPr>
              <a:defRPr sz="3200"/>
            </a:lvl1pPr>
          </a:lstStyle>
          <a:p>
            <a:pPr rtl="0"/>
            <a:r>
              <a:rPr lang="es-ES" noProof="0"/>
              <a:t>Haga clic para modificar el estilo de título del patrón</a:t>
            </a:r>
          </a:p>
        </p:txBody>
      </p:sp>
      <p:sp>
        <p:nvSpPr>
          <p:cNvPr id="3" name="Marcador de posición de imagen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4" name="Marcador de texto 3">
            <a:extLst>
              <a:ext uri="{FF2B5EF4-FFF2-40B4-BE49-F238E27FC236}">
                <a16:creationId xmlns:a16="http://schemas.microsoft.com/office/drawing/2014/main" id="{0024828F-334F-4A50-850D-10684F245271}"/>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a:extLst>
              <a:ext uri="{FF2B5EF4-FFF2-40B4-BE49-F238E27FC236}">
                <a16:creationId xmlns:a16="http://schemas.microsoft.com/office/drawing/2014/main" id="{533293F4-2B70-4BB5-A982-219E4133E251}"/>
              </a:ext>
            </a:extLst>
          </p:cNvPr>
          <p:cNvSpPr>
            <a:spLocks noGrp="1"/>
          </p:cNvSpPr>
          <p:nvPr>
            <p:ph type="dt" sz="half" idx="10"/>
          </p:nvPr>
        </p:nvSpPr>
        <p:spPr/>
        <p:txBody>
          <a:bodyPr rtlCol="0"/>
          <a:lstStyle/>
          <a:p>
            <a:pPr rtl="0"/>
            <a:fld id="{160380BB-68F6-4722-8836-9771C61C079D}" type="datetime1">
              <a:rPr lang="es-ES" noProof="0" smtClean="0"/>
              <a:t>03/10/2024</a:t>
            </a:fld>
            <a:endParaRPr lang="es-ES" noProof="0"/>
          </a:p>
        </p:txBody>
      </p:sp>
      <p:sp>
        <p:nvSpPr>
          <p:cNvPr id="6" name="Marcador de pie de página 5">
            <a:extLst>
              <a:ext uri="{FF2B5EF4-FFF2-40B4-BE49-F238E27FC236}">
                <a16:creationId xmlns:a16="http://schemas.microsoft.com/office/drawing/2014/main" id="{C4F9A86F-B378-4759-B50E-2E0BFAE62463}"/>
              </a:ext>
            </a:extLst>
          </p:cNvPr>
          <p:cNvSpPr>
            <a:spLocks noGrp="1"/>
          </p:cNvSpPr>
          <p:nvPr>
            <p:ph type="ftr" sz="quarter" idx="11"/>
          </p:nvPr>
        </p:nvSpPr>
        <p:spPr/>
        <p:txBody>
          <a:bodyPr rtlCol="0"/>
          <a:lstStyle/>
          <a:p>
            <a:pPr rtl="0"/>
            <a:endParaRPr lang="es-ES" noProof="0"/>
          </a:p>
        </p:txBody>
      </p:sp>
      <p:sp>
        <p:nvSpPr>
          <p:cNvPr id="7" name="Marcador de número de diapositiva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73E74190-7635-4D8A-8DAF-C2C0DAF2DD13}" type="datetime1">
              <a:rPr lang="es-ES" noProof="0" smtClean="0"/>
              <a:t>03/10/2024</a:t>
            </a:fld>
            <a:endParaRPr lang="es-ES" noProof="0"/>
          </a:p>
        </p:txBody>
      </p:sp>
      <p:sp>
        <p:nvSpPr>
          <p:cNvPr id="5" name="Marcador de pie de página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s-ES" noProof="0"/>
          </a:p>
        </p:txBody>
      </p:sp>
      <p:sp>
        <p:nvSpPr>
          <p:cNvPr id="6" name="Marcador de número de diapositiva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4.svg"/><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5.svg"/><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6.svg"/><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7.svg"/><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61AC0E-7195-4ACF-AA0A-5E2923A987F7}"/>
              </a:ext>
            </a:extLst>
          </p:cNvPr>
          <p:cNvSpPr>
            <a:spLocks noGrp="1"/>
          </p:cNvSpPr>
          <p:nvPr>
            <p:ph type="ctrTitle"/>
          </p:nvPr>
        </p:nvSpPr>
        <p:spPr>
          <a:xfrm>
            <a:off x="4654295" y="4522156"/>
            <a:ext cx="5609222" cy="1363215"/>
          </a:xfrm>
        </p:spPr>
        <p:txBody>
          <a:bodyPr rtlCol="0" anchor="t">
            <a:normAutofit fontScale="90000"/>
          </a:bodyPr>
          <a:lstStyle/>
          <a:p>
            <a:pPr algn="l"/>
            <a:r>
              <a:rPr lang="es-ES" sz="4400" dirty="0">
                <a:latin typeface="Franklin Gothic Book" panose="020B0503020102020204" pitchFamily="34" charset="0"/>
              </a:rPr>
              <a:t>Como nace una idea de investigación?</a:t>
            </a:r>
            <a:br>
              <a:rPr lang="es-ES" sz="4400" dirty="0">
                <a:latin typeface="Franklin Gothic Book" panose="020B0503020102020204" pitchFamily="34" charset="0"/>
              </a:rPr>
            </a:br>
            <a:endParaRPr lang="es-ES" sz="4400" dirty="0">
              <a:latin typeface="Franklin Gothic Book" panose="020B0503020102020204" pitchFamily="34" charset="0"/>
              <a:cs typeface="Segoe UI" panose="020B0502040204020203" pitchFamily="34" charset="0"/>
            </a:endParaRPr>
          </a:p>
        </p:txBody>
      </p:sp>
      <p:sp>
        <p:nvSpPr>
          <p:cNvPr id="29" name="Forma libre: Forma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orma libre: Forma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orma libre: Forma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orma libre: Forma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áfico 8" descr="Libro abierto">
            <a:extLst>
              <a:ext uri="{FF2B5EF4-FFF2-40B4-BE49-F238E27FC236}">
                <a16:creationId xmlns:a16="http://schemas.microsoft.com/office/drawing/2014/main" id="{93E427C7-0218-4592-82DA-2431E4BF87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250" y="164573"/>
            <a:ext cx="1636279" cy="1636279"/>
          </a:xfrm>
          <a:prstGeom prst="rect">
            <a:avLst/>
          </a:prstGeom>
        </p:spPr>
      </p:pic>
      <p:sp>
        <p:nvSpPr>
          <p:cNvPr id="37" name="Elipse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Elipse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áfico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80302" y="1293093"/>
            <a:ext cx="1827742" cy="1827742"/>
          </a:xfrm>
          <a:prstGeom prst="rect">
            <a:avLst/>
          </a:prstGeom>
        </p:spPr>
      </p:pic>
      <p:pic>
        <p:nvPicPr>
          <p:cNvPr id="7" name="Gráfico 6" descr="Pizarra">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0924" y="3621724"/>
            <a:ext cx="2594886" cy="2594886"/>
          </a:xfrm>
          <a:prstGeom prst="rect">
            <a:avLst/>
          </a:prstGeom>
        </p:spPr>
      </p:pic>
      <p:sp>
        <p:nvSpPr>
          <p:cNvPr id="41" name="Forma libre: Forma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orma libre: Forma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áfico 10" descr="Libros en estantería">
            <a:extLst>
              <a:ext uri="{FF2B5EF4-FFF2-40B4-BE49-F238E27FC236}">
                <a16:creationId xmlns:a16="http://schemas.microsoft.com/office/drawing/2014/main" id="{18A239E6-97C0-4A74-8E7A-C9FD39A8C92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725024" y="327889"/>
            <a:ext cx="2260711" cy="2260711"/>
          </a:xfrm>
          <a:prstGeom prst="rect">
            <a:avLst/>
          </a:prstGeom>
        </p:spPr>
      </p:pic>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C824B-4279-4D47-92DD-71F5353FAA23}"/>
              </a:ext>
            </a:extLst>
          </p:cNvPr>
          <p:cNvSpPr>
            <a:spLocks noGrp="1"/>
          </p:cNvSpPr>
          <p:nvPr>
            <p:ph type="title"/>
          </p:nvPr>
        </p:nvSpPr>
        <p:spPr>
          <a:xfrm>
            <a:off x="283308" y="169573"/>
            <a:ext cx="10515600" cy="1325563"/>
          </a:xfrm>
        </p:spPr>
        <p:txBody>
          <a:bodyPr rtlCol="0"/>
          <a:lstStyle/>
          <a:p>
            <a:pPr rtl="0"/>
            <a:r>
              <a:rPr lang="es-ES">
                <a:latin typeface="Franklin Gothic Book" panose="020B0503020102020204" pitchFamily="34" charset="0"/>
                <a:cs typeface="Segoe UI" panose="020B0502040204020203" pitchFamily="34" charset="0"/>
              </a:rPr>
              <a:t>Recopile su investigación con Investigador</a:t>
            </a:r>
          </a:p>
        </p:txBody>
      </p:sp>
      <p:sp>
        <p:nvSpPr>
          <p:cNvPr id="8" name="Elipse 7">
            <a:extLst>
              <a:ext uri="{FF2B5EF4-FFF2-40B4-BE49-F238E27FC236}">
                <a16:creationId xmlns:a16="http://schemas.microsoft.com/office/drawing/2014/main" id="{E5585411-DE61-42EC-8DAB-BA853F129791}"/>
              </a:ext>
            </a:extLst>
          </p:cNvPr>
          <p:cNvSpPr/>
          <p:nvPr/>
        </p:nvSpPr>
        <p:spPr>
          <a:xfrm>
            <a:off x="363331" y="1495136"/>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3600" b="1">
                <a:latin typeface="Segoe UI" panose="020B0502040204020203" pitchFamily="34" charset="0"/>
                <a:cs typeface="Segoe UI" panose="020B0502040204020203" pitchFamily="34" charset="0"/>
              </a:rPr>
              <a:t>1</a:t>
            </a:r>
          </a:p>
        </p:txBody>
      </p:sp>
      <p:pic>
        <p:nvPicPr>
          <p:cNvPr id="4" name="Imagen 3" descr="Captura de pantalla de un documento de investigación.&#10;&#10;Descripción generada con confianza muy alta">
            <a:extLst>
              <a:ext uri="{FF2B5EF4-FFF2-40B4-BE49-F238E27FC236}">
                <a16:creationId xmlns:a16="http://schemas.microsoft.com/office/drawing/2014/main" id="{CA38661C-A76F-46FD-B34B-75411EEC7E5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03839" y="1609970"/>
            <a:ext cx="2553761" cy="2489573"/>
          </a:xfrm>
          <a:prstGeom prst="rect">
            <a:avLst/>
          </a:prstGeom>
          <a:ln>
            <a:noFill/>
          </a:ln>
          <a:effectLst>
            <a:outerShdw blurRad="292100" dist="139700" dir="2700000" algn="tl" rotWithShape="0">
              <a:srgbClr val="333333">
                <a:alpha val="65000"/>
              </a:srgbClr>
            </a:outerShdw>
          </a:effectLst>
        </p:spPr>
      </p:pic>
      <p:sp>
        <p:nvSpPr>
          <p:cNvPr id="5" name="Cuadro de texto 4">
            <a:extLst>
              <a:ext uri="{FF2B5EF4-FFF2-40B4-BE49-F238E27FC236}">
                <a16:creationId xmlns:a16="http://schemas.microsoft.com/office/drawing/2014/main" id="{25AD4F61-E023-4530-BF03-8BC2D825D0BF}"/>
              </a:ext>
            </a:extLst>
          </p:cNvPr>
          <p:cNvSpPr txBox="1"/>
          <p:nvPr/>
        </p:nvSpPr>
        <p:spPr>
          <a:xfrm>
            <a:off x="1103839" y="4397884"/>
            <a:ext cx="10835119" cy="3061864"/>
          </a:xfrm>
          <a:prstGeom prst="rect">
            <a:avLst/>
          </a:prstGeom>
          <a:noFill/>
        </p:spPr>
        <p:txBody>
          <a:bodyPr wrap="square" rtlCol="0">
            <a:spAutoFit/>
          </a:bodyPr>
          <a:lstStyle/>
          <a:p>
            <a:r>
              <a:rPr lang="es-ES" dirty="0">
                <a:latin typeface="Segoe UI" panose="020B0502040204020203" pitchFamily="34" charset="0"/>
                <a:cs typeface="Segoe UI" panose="020B0502040204020203" pitchFamily="34" charset="0"/>
              </a:rPr>
              <a:t>1</a:t>
            </a:r>
            <a:endParaRPr lang="es-EC" dirty="0">
              <a:effectLst/>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¿Alguna vez te has preguntado por qué las cosas son como son?</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¿Has notado un problema que necesita una solución?</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¿Te has interesado en un tema en particular?</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a:p>
            <a:pPr rtl="0"/>
            <a:endParaRPr lang="es-ES" dirty="0">
              <a:latin typeface="Segoe UI" panose="020B0502040204020203" pitchFamily="34" charset="0"/>
              <a:cs typeface="Segoe UI" panose="020B0502040204020203" pitchFamily="34" charset="0"/>
            </a:endParaRPr>
          </a:p>
        </p:txBody>
      </p:sp>
      <p:sp>
        <p:nvSpPr>
          <p:cNvPr id="9" name="Elipse 8">
            <a:extLst>
              <a:ext uri="{FF2B5EF4-FFF2-40B4-BE49-F238E27FC236}">
                <a16:creationId xmlns:a16="http://schemas.microsoft.com/office/drawing/2014/main" id="{6D1E12A6-FA7A-477F-8C87-308C5B84B139}"/>
              </a:ext>
            </a:extLst>
          </p:cNvPr>
          <p:cNvSpPr/>
          <p:nvPr/>
        </p:nvSpPr>
        <p:spPr>
          <a:xfrm>
            <a:off x="4454685" y="1497701"/>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3600" b="1">
                <a:latin typeface="Segoe UI" panose="020B0502040204020203" pitchFamily="34" charset="0"/>
                <a:cs typeface="Segoe UI" panose="020B0502040204020203" pitchFamily="34" charset="0"/>
              </a:rPr>
              <a:t>2</a:t>
            </a:r>
          </a:p>
        </p:txBody>
      </p:sp>
      <p:pic>
        <p:nvPicPr>
          <p:cNvPr id="6" name="Imagen 5" descr="Captura de pantalla de un documento de investigación.">
            <a:extLst>
              <a:ext uri="{FF2B5EF4-FFF2-40B4-BE49-F238E27FC236}">
                <a16:creationId xmlns:a16="http://schemas.microsoft.com/office/drawing/2014/main" id="{6DA968F2-5A94-4613-A504-B78257B6B05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133609" y="1609970"/>
            <a:ext cx="6667621" cy="247800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349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ipse 6">
            <a:extLst>
              <a:ext uri="{FF2B5EF4-FFF2-40B4-BE49-F238E27FC236}">
                <a16:creationId xmlns:a16="http://schemas.microsoft.com/office/drawing/2014/main" id="{80E468E0-1E2D-4439-A9A0-6DAD141DA9B9}"/>
              </a:ext>
              <a:ext uri="{C183D7F6-B498-43B3-948B-1728B52AA6E4}">
                <adec:decorative xmlns:adec="http://schemas.microsoft.com/office/drawing/2017/decorative" val="1"/>
              </a:ext>
            </a:extLst>
          </p:cNvPr>
          <p:cNvSpPr/>
          <p:nvPr/>
        </p:nvSpPr>
        <p:spPr>
          <a:xfrm>
            <a:off x="257908" y="212395"/>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3600" b="1">
                <a:latin typeface="Segoe UI" panose="020B0502040204020203" pitchFamily="34" charset="0"/>
                <a:cs typeface="Segoe UI" panose="020B0502040204020203" pitchFamily="34" charset="0"/>
              </a:rPr>
              <a:t>3</a:t>
            </a:r>
          </a:p>
        </p:txBody>
      </p:sp>
      <p:sp>
        <p:nvSpPr>
          <p:cNvPr id="3" name="Cuadro de texto 2">
            <a:extLst>
              <a:ext uri="{FF2B5EF4-FFF2-40B4-BE49-F238E27FC236}">
                <a16:creationId xmlns:a16="http://schemas.microsoft.com/office/drawing/2014/main" id="{4F08F965-B293-47B3-B684-4631A57C9685}"/>
              </a:ext>
            </a:extLst>
          </p:cNvPr>
          <p:cNvSpPr txBox="1"/>
          <p:nvPr/>
        </p:nvSpPr>
        <p:spPr>
          <a:xfrm>
            <a:off x="257908" y="1035170"/>
            <a:ext cx="11180718" cy="5492786"/>
          </a:xfrm>
          <a:prstGeom prst="rect">
            <a:avLst/>
          </a:prstGeom>
          <a:noFill/>
        </p:spPr>
        <p:txBody>
          <a:bodyPr wrap="square" rtlCol="0">
            <a:spAutoFit/>
          </a:bodyPr>
          <a:lstStyle/>
          <a:p>
            <a:endParaRPr lang="es-EC" dirty="0">
              <a:effectLst/>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3600" b="1" dirty="0">
                <a:effectLst/>
                <a:latin typeface="Times New Roman" panose="02020603050405020304" pitchFamily="18" charset="0"/>
                <a:ea typeface="Times New Roman" panose="02020603050405020304" pitchFamily="18" charset="0"/>
                <a:cs typeface="Times New Roman" panose="02020603050405020304" pitchFamily="18" charset="0"/>
              </a:rPr>
              <a:t>Experiencia personal:</a:t>
            </a:r>
            <a:r>
              <a:rPr lang="es-EC" sz="3600" dirty="0">
                <a:effectLst/>
                <a:latin typeface="Times New Roman" panose="02020603050405020304" pitchFamily="18" charset="0"/>
                <a:ea typeface="Times New Roman" panose="02020603050405020304" pitchFamily="18" charset="0"/>
                <a:cs typeface="Times New Roman" panose="02020603050405020304" pitchFamily="18" charset="0"/>
              </a:rPr>
              <a:t> Vivir situaciones cotidianas</a:t>
            </a:r>
            <a:endParaRPr lang="es-EC" sz="3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3600" b="1" dirty="0">
                <a:effectLst/>
                <a:latin typeface="Times New Roman" panose="02020603050405020304" pitchFamily="18" charset="0"/>
                <a:ea typeface="Times New Roman" panose="02020603050405020304" pitchFamily="18" charset="0"/>
                <a:cs typeface="Times New Roman" panose="02020603050405020304" pitchFamily="18" charset="0"/>
              </a:rPr>
              <a:t>Literatura:</a:t>
            </a:r>
            <a:r>
              <a:rPr lang="es-EC" sz="3600" dirty="0">
                <a:effectLst/>
                <a:latin typeface="Times New Roman" panose="02020603050405020304" pitchFamily="18" charset="0"/>
                <a:ea typeface="Times New Roman" panose="02020603050405020304" pitchFamily="18" charset="0"/>
                <a:cs typeface="Times New Roman" panose="02020603050405020304" pitchFamily="18" charset="0"/>
              </a:rPr>
              <a:t> Artículos científicos, libros, tesis</a:t>
            </a:r>
            <a:endParaRPr lang="es-EC" sz="3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3600" b="1" dirty="0">
                <a:effectLst/>
                <a:latin typeface="Times New Roman" panose="02020603050405020304" pitchFamily="18" charset="0"/>
                <a:ea typeface="Times New Roman" panose="02020603050405020304" pitchFamily="18" charset="0"/>
                <a:cs typeface="Times New Roman" panose="02020603050405020304" pitchFamily="18" charset="0"/>
              </a:rPr>
              <a:t>Observación:</a:t>
            </a:r>
            <a:r>
              <a:rPr lang="es-EC" sz="3600" dirty="0">
                <a:effectLst/>
                <a:latin typeface="Times New Roman" panose="02020603050405020304" pitchFamily="18" charset="0"/>
                <a:ea typeface="Times New Roman" panose="02020603050405020304" pitchFamily="18" charset="0"/>
                <a:cs typeface="Times New Roman" panose="02020603050405020304" pitchFamily="18" charset="0"/>
              </a:rPr>
              <a:t> Fenómenos sociales, naturales o artificiales</a:t>
            </a:r>
            <a:endParaRPr lang="es-EC" sz="3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3600" b="1" dirty="0">
                <a:effectLst/>
                <a:latin typeface="Times New Roman" panose="02020603050405020304" pitchFamily="18" charset="0"/>
                <a:ea typeface="Times New Roman" panose="02020603050405020304" pitchFamily="18" charset="0"/>
                <a:cs typeface="Times New Roman" panose="02020603050405020304" pitchFamily="18" charset="0"/>
              </a:rPr>
              <a:t>Teorías:</a:t>
            </a:r>
            <a:r>
              <a:rPr lang="es-EC" sz="3600" dirty="0">
                <a:effectLst/>
                <a:latin typeface="Times New Roman" panose="02020603050405020304" pitchFamily="18" charset="0"/>
                <a:ea typeface="Times New Roman" panose="02020603050405020304" pitchFamily="18" charset="0"/>
                <a:cs typeface="Times New Roman" panose="02020603050405020304" pitchFamily="18" charset="0"/>
              </a:rPr>
              <a:t> Contradicciones o lagunas en teorías existentes</a:t>
            </a:r>
            <a:endParaRPr lang="es-EC" sz="3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3600" b="1" dirty="0">
                <a:effectLst/>
                <a:latin typeface="Times New Roman" panose="02020603050405020304" pitchFamily="18" charset="0"/>
                <a:ea typeface="Times New Roman" panose="02020603050405020304" pitchFamily="18" charset="0"/>
                <a:cs typeface="Times New Roman" panose="02020603050405020304" pitchFamily="18" charset="0"/>
              </a:rPr>
              <a:t>Conversaciones:</a:t>
            </a:r>
            <a:r>
              <a:rPr lang="es-EC" sz="3600" dirty="0">
                <a:effectLst/>
                <a:latin typeface="Times New Roman" panose="02020603050405020304" pitchFamily="18" charset="0"/>
                <a:ea typeface="Times New Roman" panose="02020603050405020304" pitchFamily="18" charset="0"/>
                <a:cs typeface="Times New Roman" panose="02020603050405020304" pitchFamily="18" charset="0"/>
              </a:rPr>
              <a:t> Intercambios con colegas, expertos o el público en general</a:t>
            </a:r>
            <a:endParaRPr lang="es-EC"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7580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0D9B4E-C292-45AA-8116-562703040382}"/>
              </a:ext>
            </a:extLst>
          </p:cNvPr>
          <p:cNvSpPr>
            <a:spLocks noGrp="1"/>
          </p:cNvSpPr>
          <p:nvPr>
            <p:ph type="title"/>
          </p:nvPr>
        </p:nvSpPr>
        <p:spPr>
          <a:xfrm>
            <a:off x="2257213" y="816337"/>
            <a:ext cx="7783933" cy="966744"/>
          </a:xfrm>
        </p:spPr>
        <p:txBody>
          <a:bodyPr rtlCol="0" anchor="ctr">
            <a:normAutofit/>
          </a:bodyPr>
          <a:lstStyle/>
          <a:p>
            <a:pPr>
              <a:lnSpc>
                <a:spcPct val="107000"/>
              </a:lnSpc>
              <a:spcAft>
                <a:spcPts val="800"/>
              </a:spcAft>
            </a:pPr>
            <a:r>
              <a:rPr lang="es-EC" sz="3200" b="1" dirty="0">
                <a:effectLst/>
                <a:latin typeface="Times New Roman" panose="02020603050405020304" pitchFamily="18" charset="0"/>
                <a:ea typeface="Times New Roman" panose="02020603050405020304" pitchFamily="18" charset="0"/>
                <a:cs typeface="Times New Roman" panose="02020603050405020304" pitchFamily="18" charset="0"/>
              </a:rPr>
              <a:t>El proceso de generación de ideas</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Gráfico 4" descr="Libro abierto">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3" name="Marcador de contenido 2">
            <a:extLst>
              <a:ext uri="{FF2B5EF4-FFF2-40B4-BE49-F238E27FC236}">
                <a16:creationId xmlns:a16="http://schemas.microsoft.com/office/drawing/2014/main" id="{81072FAC-EEE9-4F26-A784-BC07EACCBE9F}"/>
              </a:ext>
            </a:extLst>
          </p:cNvPr>
          <p:cNvSpPr>
            <a:spLocks noGrp="1"/>
          </p:cNvSpPr>
          <p:nvPr>
            <p:ph idx="1"/>
          </p:nvPr>
        </p:nvSpPr>
        <p:spPr>
          <a:xfrm>
            <a:off x="2257215" y="1977390"/>
            <a:ext cx="8939872" cy="5113523"/>
          </a:xfrm>
        </p:spPr>
        <p:txBody>
          <a:bodyPr vert="horz" lIns="91440" tIns="45720" rIns="91440" bIns="45720" rtlCol="0" anchor="t">
            <a:normAutofit fontScale="25000" lnSpcReduction="20000"/>
          </a:bodyPr>
          <a:lstStyle/>
          <a:p>
            <a:endParaRPr lang="es-EC" dirty="0">
              <a:effectLst/>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16000" dirty="0">
                <a:effectLst/>
                <a:latin typeface="Times New Roman" panose="02020603050405020304" pitchFamily="18" charset="0"/>
                <a:ea typeface="Times New Roman" panose="02020603050405020304" pitchFamily="18" charset="0"/>
                <a:cs typeface="Times New Roman" panose="02020603050405020304" pitchFamily="18" charset="0"/>
              </a:rPr>
              <a:t>Identificar un tema de interés</a:t>
            </a:r>
            <a:endParaRPr lang="es-EC" sz="16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16000" dirty="0">
                <a:effectLst/>
                <a:latin typeface="Times New Roman" panose="02020603050405020304" pitchFamily="18" charset="0"/>
                <a:ea typeface="Times New Roman" panose="02020603050405020304" pitchFamily="18" charset="0"/>
                <a:cs typeface="Times New Roman" panose="02020603050405020304" pitchFamily="18" charset="0"/>
              </a:rPr>
              <a:t>Realizar una búsqueda bibliográfica</a:t>
            </a:r>
            <a:endParaRPr lang="es-EC" sz="16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16000" dirty="0">
                <a:effectLst/>
                <a:latin typeface="Times New Roman" panose="02020603050405020304" pitchFamily="18" charset="0"/>
                <a:ea typeface="Times New Roman" panose="02020603050405020304" pitchFamily="18" charset="0"/>
                <a:cs typeface="Times New Roman" panose="02020603050405020304" pitchFamily="18" charset="0"/>
              </a:rPr>
              <a:t>Formular preguntas de investigación</a:t>
            </a:r>
            <a:endParaRPr lang="es-EC" sz="16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16000" dirty="0">
                <a:effectLst/>
                <a:latin typeface="Times New Roman" panose="02020603050405020304" pitchFamily="18" charset="0"/>
                <a:ea typeface="Times New Roman" panose="02020603050405020304" pitchFamily="18" charset="0"/>
                <a:cs typeface="Times New Roman" panose="02020603050405020304" pitchFamily="18" charset="0"/>
              </a:rPr>
              <a:t>Evaluar la viabilidad de la idea</a:t>
            </a:r>
            <a:endParaRPr lang="es-EC" sz="16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Gráfico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81659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DE5079-B185-4DE0-AF2C-AE4B7709FBC3}"/>
              </a:ext>
            </a:extLst>
          </p:cNvPr>
          <p:cNvSpPr>
            <a:spLocks noGrp="1"/>
          </p:cNvSpPr>
          <p:nvPr>
            <p:ph type="title"/>
          </p:nvPr>
        </p:nvSpPr>
        <p:spPr>
          <a:xfrm>
            <a:off x="2257214" y="514351"/>
            <a:ext cx="9096586" cy="1371600"/>
          </a:xfrm>
        </p:spPr>
        <p:txBody>
          <a:bodyPr rtlCol="0" anchor="ctr">
            <a:normAutofit/>
          </a:bodyPr>
          <a:lstStyle/>
          <a:p>
            <a:pPr>
              <a:lnSpc>
                <a:spcPct val="107000"/>
              </a:lnSpc>
              <a:spcAft>
                <a:spcPts val="800"/>
              </a:spcAft>
            </a:pPr>
            <a:r>
              <a:rPr lang="es-EC" sz="3200" b="1" dirty="0">
                <a:effectLst/>
                <a:latin typeface="Times New Roman" panose="02020603050405020304" pitchFamily="18" charset="0"/>
                <a:ea typeface="Times New Roman" panose="02020603050405020304" pitchFamily="18" charset="0"/>
                <a:cs typeface="Times New Roman" panose="02020603050405020304" pitchFamily="18" charset="0"/>
              </a:rPr>
              <a:t>Características de una buena idea de investigación</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Marcador de contenido 4" descr="Balanza de justicia">
            <a:extLst>
              <a:ext uri="{FF2B5EF4-FFF2-40B4-BE49-F238E27FC236}">
                <a16:creationId xmlns:a16="http://schemas.microsoft.com/office/drawing/2014/main" id="{53025FED-9BCD-4BE9-B74C-707E5FD740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3" name="Marcador de contenido 2">
            <a:extLst>
              <a:ext uri="{FF2B5EF4-FFF2-40B4-BE49-F238E27FC236}">
                <a16:creationId xmlns:a16="http://schemas.microsoft.com/office/drawing/2014/main" id="{89B4E0E8-07C8-4A23-99E2-20D6DFD6FA7A}"/>
              </a:ext>
            </a:extLst>
          </p:cNvPr>
          <p:cNvSpPr>
            <a:spLocks noGrp="1"/>
          </p:cNvSpPr>
          <p:nvPr>
            <p:ph idx="1"/>
          </p:nvPr>
        </p:nvSpPr>
        <p:spPr>
          <a:xfrm>
            <a:off x="2257215" y="1632673"/>
            <a:ext cx="8801849" cy="5225327"/>
          </a:xfrm>
        </p:spPr>
        <p:txBody>
          <a:bodyPr vert="horz" lIns="91440" tIns="45720" rIns="91440" bIns="45720" rtlCol="0" anchor="t">
            <a:normAutofit fontScale="85000" lnSpcReduction="20000"/>
          </a:bodyPr>
          <a:lstStyle/>
          <a:p>
            <a:endParaRPr lang="es-EC" dirty="0">
              <a:effectLst/>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4000" b="1" dirty="0">
                <a:effectLst/>
                <a:latin typeface="Times New Roman" panose="02020603050405020304" pitchFamily="18" charset="0"/>
                <a:ea typeface="Times New Roman" panose="02020603050405020304" pitchFamily="18" charset="0"/>
                <a:cs typeface="Times New Roman" panose="02020603050405020304" pitchFamily="18" charset="0"/>
              </a:rPr>
              <a:t>Relevancia:</a:t>
            </a:r>
            <a:r>
              <a:rPr lang="es-EC" sz="4000" dirty="0">
                <a:effectLst/>
                <a:latin typeface="Times New Roman" panose="02020603050405020304" pitchFamily="18" charset="0"/>
                <a:ea typeface="Times New Roman" panose="02020603050405020304" pitchFamily="18" charset="0"/>
                <a:cs typeface="Times New Roman" panose="02020603050405020304" pitchFamily="18" charset="0"/>
              </a:rPr>
              <a:t> Contribuye al conocimiento existente</a:t>
            </a:r>
            <a:endParaRPr lang="es-EC" sz="4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4000" b="1" dirty="0">
                <a:effectLst/>
                <a:latin typeface="Times New Roman" panose="02020603050405020304" pitchFamily="18" charset="0"/>
                <a:ea typeface="Times New Roman" panose="02020603050405020304" pitchFamily="18" charset="0"/>
                <a:cs typeface="Times New Roman" panose="02020603050405020304" pitchFamily="18" charset="0"/>
              </a:rPr>
              <a:t>Originalidad:</a:t>
            </a:r>
            <a:r>
              <a:rPr lang="es-EC" sz="4000" dirty="0">
                <a:effectLst/>
                <a:latin typeface="Times New Roman" panose="02020603050405020304" pitchFamily="18" charset="0"/>
                <a:ea typeface="Times New Roman" panose="02020603050405020304" pitchFamily="18" charset="0"/>
                <a:cs typeface="Times New Roman" panose="02020603050405020304" pitchFamily="18" charset="0"/>
              </a:rPr>
              <a:t> Aporta una nueva perspectiva</a:t>
            </a:r>
            <a:endParaRPr lang="es-EC" sz="4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4000" b="1" dirty="0">
                <a:effectLst/>
                <a:latin typeface="Times New Roman" panose="02020603050405020304" pitchFamily="18" charset="0"/>
                <a:ea typeface="Times New Roman" panose="02020603050405020304" pitchFamily="18" charset="0"/>
                <a:cs typeface="Times New Roman" panose="02020603050405020304" pitchFamily="18" charset="0"/>
              </a:rPr>
              <a:t>Viabilidad:</a:t>
            </a:r>
            <a:r>
              <a:rPr lang="es-EC" sz="4000" dirty="0">
                <a:effectLst/>
                <a:latin typeface="Times New Roman" panose="02020603050405020304" pitchFamily="18" charset="0"/>
                <a:ea typeface="Times New Roman" panose="02020603050405020304" pitchFamily="18" charset="0"/>
                <a:cs typeface="Times New Roman" panose="02020603050405020304" pitchFamily="18" charset="0"/>
              </a:rPr>
              <a:t> Es posible de investigar con los recursos disponibles</a:t>
            </a:r>
            <a:endParaRPr lang="es-EC" sz="4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4000" b="1" dirty="0">
                <a:effectLst/>
                <a:latin typeface="Times New Roman" panose="02020603050405020304" pitchFamily="18" charset="0"/>
                <a:ea typeface="Times New Roman" panose="02020603050405020304" pitchFamily="18" charset="0"/>
                <a:cs typeface="Times New Roman" panose="02020603050405020304" pitchFamily="18" charset="0"/>
              </a:rPr>
              <a:t>Claridad:</a:t>
            </a:r>
            <a:r>
              <a:rPr lang="es-EC" sz="4000" dirty="0">
                <a:effectLst/>
                <a:latin typeface="Times New Roman" panose="02020603050405020304" pitchFamily="18" charset="0"/>
                <a:ea typeface="Times New Roman" panose="02020603050405020304" pitchFamily="18" charset="0"/>
                <a:cs typeface="Times New Roman" panose="02020603050405020304" pitchFamily="18" charset="0"/>
              </a:rPr>
              <a:t> La pregunta de investigación es clara y concisa</a:t>
            </a:r>
            <a:endParaRPr lang="es-EC" sz="4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s-EC" sz="4000" b="1" dirty="0">
                <a:effectLst/>
                <a:latin typeface="Times New Roman" panose="02020603050405020304" pitchFamily="18" charset="0"/>
                <a:ea typeface="Times New Roman" panose="02020603050405020304" pitchFamily="18" charset="0"/>
                <a:cs typeface="Times New Roman" panose="02020603050405020304" pitchFamily="18" charset="0"/>
              </a:rPr>
              <a:t>Ética:</a:t>
            </a:r>
            <a:r>
              <a:rPr lang="es-EC" sz="4000" dirty="0">
                <a:effectLst/>
                <a:latin typeface="Times New Roman" panose="02020603050405020304" pitchFamily="18" charset="0"/>
                <a:ea typeface="Times New Roman" panose="02020603050405020304" pitchFamily="18" charset="0"/>
                <a:cs typeface="Times New Roman" panose="02020603050405020304" pitchFamily="18" charset="0"/>
              </a:rPr>
              <a:t> Respeta los principios éticos de la investigación</a:t>
            </a:r>
            <a:endParaRPr lang="es-EC" sz="4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Marcador de contenido 4">
            <a:extLst>
              <a:ext uri="{FF2B5EF4-FFF2-40B4-BE49-F238E27FC236}">
                <a16:creationId xmlns:a16="http://schemas.microsoft.com/office/drawing/2014/main" id="{17062073-5027-4AA3-AB16-4D2C8C505AF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882630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34CEF4-01D3-4AF7-9E84-F43030ACA972}"/>
              </a:ext>
            </a:extLst>
          </p:cNvPr>
          <p:cNvSpPr>
            <a:spLocks noGrp="1"/>
          </p:cNvSpPr>
          <p:nvPr>
            <p:ph type="title"/>
          </p:nvPr>
        </p:nvSpPr>
        <p:spPr>
          <a:xfrm>
            <a:off x="2257213" y="816336"/>
            <a:ext cx="8441267" cy="1495543"/>
          </a:xfrm>
        </p:spPr>
        <p:txBody>
          <a:bodyPr rtlCol="0" anchor="ctr">
            <a:normAutofit/>
          </a:bodyPr>
          <a:lstStyle/>
          <a:p>
            <a:pPr>
              <a:lnSpc>
                <a:spcPct val="107000"/>
              </a:lnSpc>
              <a:spcAft>
                <a:spcPts val="800"/>
              </a:spcAft>
            </a:pPr>
            <a:r>
              <a:rPr lang="es-EC" sz="4000" b="1" dirty="0">
                <a:effectLst/>
                <a:latin typeface="Times New Roman" panose="02020603050405020304" pitchFamily="18" charset="0"/>
                <a:ea typeface="Times New Roman" panose="02020603050405020304" pitchFamily="18" charset="0"/>
                <a:cs typeface="Times New Roman" panose="02020603050405020304" pitchFamily="18" charset="0"/>
              </a:rPr>
              <a:t>Ejemplos de ideas de investigación</a:t>
            </a:r>
            <a:endParaRPr lang="es-EC" sz="4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Gráfico 3" descr="Libros en una estantería">
            <a:extLst>
              <a:ext uri="{FF2B5EF4-FFF2-40B4-BE49-F238E27FC236}">
                <a16:creationId xmlns:a16="http://schemas.microsoft.com/office/drawing/2014/main" id="{3DE94ADA-0031-43D4-A79A-B89B959930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3" name="Marcador de contenido 2">
            <a:extLst>
              <a:ext uri="{FF2B5EF4-FFF2-40B4-BE49-F238E27FC236}">
                <a16:creationId xmlns:a16="http://schemas.microsoft.com/office/drawing/2014/main" id="{31EFD88C-EC41-4850-9D1D-676D6AEE0358}"/>
              </a:ext>
            </a:extLst>
          </p:cNvPr>
          <p:cNvSpPr>
            <a:spLocks noGrp="1"/>
          </p:cNvSpPr>
          <p:nvPr>
            <p:ph idx="1"/>
          </p:nvPr>
        </p:nvSpPr>
        <p:spPr>
          <a:xfrm>
            <a:off x="2257214" y="2104846"/>
            <a:ext cx="9096585" cy="4250234"/>
          </a:xfrm>
        </p:spPr>
        <p:txBody>
          <a:bodyPr vert="horz" lIns="91440" tIns="45720" rIns="91440" bIns="45720" rtlCol="0" anchor="t">
            <a:normAutofit/>
          </a:bodyPr>
          <a:lstStyle/>
          <a:p>
            <a:pPr marL="342900" lvl="0" indent="-342900">
              <a:lnSpc>
                <a:spcPct val="107000"/>
              </a:lnSpc>
              <a:spcAft>
                <a:spcPts val="800"/>
              </a:spcAft>
              <a:buFont typeface="Arial" panose="020B0604020202020204" pitchFamily="34" charset="0"/>
              <a:buChar char="•"/>
              <a:tabLst>
                <a:tab pos="457200" algn="l"/>
              </a:tabLst>
            </a:pPr>
            <a:r>
              <a:rPr lang="es-MX" sz="3000" b="1" dirty="0"/>
              <a:t>Enfermedades crónicas y prevención </a:t>
            </a:r>
          </a:p>
          <a:p>
            <a:pPr marL="342900" lvl="0" indent="-342900">
              <a:lnSpc>
                <a:spcPct val="107000"/>
              </a:lnSpc>
              <a:spcAft>
                <a:spcPts val="800"/>
              </a:spcAft>
              <a:buFont typeface="Arial" panose="020B0604020202020204" pitchFamily="34" charset="0"/>
              <a:buChar char="•"/>
              <a:tabLst>
                <a:tab pos="457200" algn="l"/>
              </a:tabLs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Impacto de la dieta mediterránea en la prevención de la diabetes tipo 2 en adultos mayores.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Efectividad de programas de ejercicio físico para mejorar la calidad de vida de pacientes con enfermedades cardiovasculares.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Relación entre el estrés laboral y el desarrollo de enfermedades autoinmunes.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Impacto de la contaminación del aire en el desarrollo de enfermedades respiratorias en niños.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r>
              <a:rPr lang="es-MX" sz="1400" b="1" dirty="0"/>
              <a:t>.</a:t>
            </a:r>
            <a:endParaRPr lang="es-MX" sz="1400" dirty="0"/>
          </a:p>
          <a:p>
            <a:endParaRPr lang="es-MX" sz="1400" b="1" dirty="0"/>
          </a:p>
        </p:txBody>
      </p:sp>
      <p:pic>
        <p:nvPicPr>
          <p:cNvPr id="8" name="Gráfico 7">
            <a:extLst>
              <a:ext uri="{FF2B5EF4-FFF2-40B4-BE49-F238E27FC236}">
                <a16:creationId xmlns:a16="http://schemas.microsoft.com/office/drawing/2014/main" id="{984A409A-26BF-476C-858A-CFA0EBFAB6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9707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648CF1-C72A-4313-8FC7-BF6DD4642AFE}"/>
              </a:ext>
            </a:extLst>
          </p:cNvPr>
          <p:cNvSpPr>
            <a:spLocks noGrp="1"/>
          </p:cNvSpPr>
          <p:nvPr>
            <p:ph type="title"/>
          </p:nvPr>
        </p:nvSpPr>
        <p:spPr>
          <a:xfrm>
            <a:off x="2165532" y="816337"/>
            <a:ext cx="9188267" cy="5225326"/>
          </a:xfrm>
        </p:spPr>
        <p:txBody>
          <a:bodyPr rtlCol="0" anchor="ctr">
            <a:normAutofit/>
          </a:bodyPr>
          <a:lstStyle/>
          <a:p>
            <a:pPr marL="342900" lvl="0" indent="-342900">
              <a:lnSpc>
                <a:spcPct val="107000"/>
              </a:lnSpc>
              <a:spcAft>
                <a:spcPts val="800"/>
              </a:spcAft>
              <a:buFont typeface="Arial" panose="020B0604020202020204" pitchFamily="34" charset="0"/>
              <a:buChar char="•"/>
              <a:tabLst>
                <a:tab pos="457200" algn="l"/>
              </a:tabLst>
            </a:pPr>
            <a:r>
              <a:rPr lang="es-MX" sz="2800" b="1" dirty="0">
                <a:effectLst/>
                <a:latin typeface="Calibri" panose="020F0502020204030204" pitchFamily="34" charset="0"/>
                <a:ea typeface="Calibri" panose="020F0502020204030204" pitchFamily="34" charset="0"/>
                <a:cs typeface="Times New Roman" panose="02020603050405020304" pitchFamily="18" charset="0"/>
              </a:rPr>
              <a:t>Salud mental</a:t>
            </a:r>
            <a:br>
              <a:rPr lang="es-MX" sz="2800" b="1" dirty="0">
                <a:effectLst/>
                <a:latin typeface="Calibri" panose="020F0502020204030204" pitchFamily="34" charset="0"/>
                <a:ea typeface="Calibri" panose="020F0502020204030204" pitchFamily="34" charset="0"/>
                <a:cs typeface="Times New Roman" panose="02020603050405020304" pitchFamily="18" charset="0"/>
              </a:rPr>
            </a:br>
            <a:br>
              <a:rPr lang="es-EC" sz="2800" dirty="0">
                <a:effectLst/>
                <a:latin typeface="Calibri" panose="020F0502020204030204" pitchFamily="34" charset="0"/>
                <a:ea typeface="Calibri" panose="020F0502020204030204" pitchFamily="34" charset="0"/>
                <a:cs typeface="Times New Roman" panose="02020603050405020304" pitchFamily="18" charset="0"/>
              </a:rPr>
            </a:br>
            <a:r>
              <a:rPr lang="es-MX" sz="2800" b="1" dirty="0">
                <a:effectLst/>
                <a:latin typeface="Calibri" panose="020F0502020204030204" pitchFamily="34" charset="0"/>
                <a:ea typeface="Calibri" panose="020F0502020204030204" pitchFamily="34" charset="0"/>
                <a:cs typeface="Times New Roman" panose="02020603050405020304" pitchFamily="18" charset="0"/>
              </a:rPr>
              <a:t>Efectividad de terapias cognitivo-conductuales para tratar la ansiedad en adolescentes.</a:t>
            </a:r>
            <a:br>
              <a:rPr lang="es-EC" sz="2800" dirty="0">
                <a:effectLst/>
                <a:latin typeface="Calibri" panose="020F0502020204030204" pitchFamily="34" charset="0"/>
                <a:ea typeface="Calibri" panose="020F0502020204030204" pitchFamily="34" charset="0"/>
                <a:cs typeface="Times New Roman" panose="02020603050405020304" pitchFamily="18" charset="0"/>
              </a:rPr>
            </a:br>
            <a:r>
              <a:rPr lang="es-MX" sz="2800" b="1" dirty="0">
                <a:effectLst/>
                <a:latin typeface="Calibri" panose="020F0502020204030204" pitchFamily="34" charset="0"/>
                <a:ea typeface="Calibri" panose="020F0502020204030204" pitchFamily="34" charset="0"/>
                <a:cs typeface="Times New Roman" panose="02020603050405020304" pitchFamily="18" charset="0"/>
              </a:rPr>
              <a:t>Relación entre el uso de redes sociales y los trastornos del sueño en jóvenes adultos.</a:t>
            </a:r>
            <a:br>
              <a:rPr lang="es-EC" sz="2800" dirty="0">
                <a:effectLst/>
                <a:latin typeface="Calibri" panose="020F0502020204030204" pitchFamily="34" charset="0"/>
                <a:ea typeface="Calibri" panose="020F0502020204030204" pitchFamily="34" charset="0"/>
                <a:cs typeface="Times New Roman" panose="02020603050405020304" pitchFamily="18" charset="0"/>
              </a:rPr>
            </a:br>
            <a:r>
              <a:rPr lang="es-MX" sz="2800" b="1" dirty="0">
                <a:effectLst/>
                <a:latin typeface="Calibri" panose="020F0502020204030204" pitchFamily="34" charset="0"/>
                <a:ea typeface="Calibri" panose="020F0502020204030204" pitchFamily="34" charset="0"/>
                <a:cs typeface="Times New Roman" panose="02020603050405020304" pitchFamily="18" charset="0"/>
              </a:rPr>
              <a:t>Impacto del aislamiento social en la salud mental de personas mayores.</a:t>
            </a:r>
            <a:br>
              <a:rPr lang="es-EC" sz="2800" dirty="0">
                <a:effectLst/>
                <a:latin typeface="Calibri" panose="020F0502020204030204" pitchFamily="34" charset="0"/>
                <a:ea typeface="Calibri" panose="020F0502020204030204" pitchFamily="34" charset="0"/>
                <a:cs typeface="Times New Roman" panose="02020603050405020304" pitchFamily="18" charset="0"/>
              </a:rPr>
            </a:br>
            <a:r>
              <a:rPr lang="es-MX" sz="2800" b="1" dirty="0">
                <a:effectLst/>
                <a:latin typeface="Calibri" panose="020F0502020204030204" pitchFamily="34" charset="0"/>
                <a:ea typeface="Calibri" panose="020F0502020204030204" pitchFamily="34" charset="0"/>
                <a:cs typeface="Times New Roman" panose="02020603050405020304" pitchFamily="18" charset="0"/>
              </a:rPr>
              <a:t>Desarrollo de programas de intervención para prevenir el suicidio en poblaciones vulnerables.</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Gráfico 3" descr="Pizarra">
            <a:extLst>
              <a:ext uri="{FF2B5EF4-FFF2-40B4-BE49-F238E27FC236}">
                <a16:creationId xmlns:a16="http://schemas.microsoft.com/office/drawing/2014/main" id="{A4298283-DDB8-4365-95A1-90935E16BE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pic>
        <p:nvPicPr>
          <p:cNvPr id="8" name="Gráfico 7">
            <a:extLst>
              <a:ext uri="{FF2B5EF4-FFF2-40B4-BE49-F238E27FC236}">
                <a16:creationId xmlns:a16="http://schemas.microsoft.com/office/drawing/2014/main" id="{B6C7BDF7-D7AC-4209-A6A9-11B953F882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51489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Gráfico 3" descr="Chat">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3" name="Marcador de contenido 2">
            <a:extLst>
              <a:ext uri="{FF2B5EF4-FFF2-40B4-BE49-F238E27FC236}">
                <a16:creationId xmlns:a16="http://schemas.microsoft.com/office/drawing/2014/main" id="{3BF933A4-33C5-4102-BBB0-9B15EFF2F292}"/>
              </a:ext>
            </a:extLst>
          </p:cNvPr>
          <p:cNvSpPr>
            <a:spLocks noGrp="1"/>
          </p:cNvSpPr>
          <p:nvPr>
            <p:ph idx="1"/>
          </p:nvPr>
        </p:nvSpPr>
        <p:spPr>
          <a:xfrm>
            <a:off x="2257214" y="552092"/>
            <a:ext cx="9609543" cy="6176512"/>
          </a:xfrm>
        </p:spPr>
        <p:txBody>
          <a:bodyPr vert="horz" lIns="91440" tIns="45720" rIns="91440" bIns="45720" rtlCol="0" anchor="t">
            <a:normAutofit fontScale="92500" lnSpcReduction="10000"/>
          </a:bodyPr>
          <a:lstStyle/>
          <a:p>
            <a:pPr marL="342900" lvl="0" indent="-342900">
              <a:lnSpc>
                <a:spcPct val="107000"/>
              </a:lnSpc>
              <a:spcAft>
                <a:spcPts val="800"/>
              </a:spcAft>
              <a:buFont typeface="Arial" panose="020B0604020202020204" pitchFamily="34" charset="0"/>
              <a:buChar char="•"/>
              <a:tabLst>
                <a:tab pos="457200" algn="l"/>
              </a:tabLst>
            </a:pPr>
            <a:r>
              <a:rPr lang="es-MX" sz="3000" b="1" dirty="0">
                <a:effectLst/>
                <a:latin typeface="Calibri" panose="020F0502020204030204" pitchFamily="34" charset="0"/>
                <a:ea typeface="Calibri" panose="020F0502020204030204" pitchFamily="34" charset="0"/>
                <a:cs typeface="Times New Roman" panose="02020603050405020304" pitchFamily="18" charset="0"/>
              </a:rPr>
              <a:t>Salud pública y políticas sanitarias</a:t>
            </a:r>
            <a:endParaRPr lang="es-EC" sz="3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Impacto de las políticas de vacunación en la reducción de enfermedades infecciosas en una comunidad.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Desigualdades en el acceso a servicios de salud en poblaciones marginadas.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Evaluación de la efectividad de programas de promoción de la salud en escuelas.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Análisis de los factores que influyen en la adherencia a tratamientos crónicos.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Nuevas tecnologías en salud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Aplicación de la inteligencia artificial en el diagnóstico temprano de enfermedades como el cáncer.</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s-MX" sz="2400" b="1" dirty="0">
                <a:effectLst/>
                <a:latin typeface="Calibri" panose="020F0502020204030204" pitchFamily="34" charset="0"/>
                <a:ea typeface="Calibri" panose="020F0502020204030204" pitchFamily="34" charset="0"/>
                <a:cs typeface="Times New Roman" panose="02020603050405020304" pitchFamily="18" charset="0"/>
              </a:rPr>
              <a:t>Desarrollo de dispositivos móviles para el monitoreo de enfermedades crónicas.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rtl="0">
              <a:lnSpc>
                <a:spcPct val="100000"/>
              </a:lnSpc>
            </a:pPr>
            <a:endParaRPr lang="es-ES" sz="2000" dirty="0">
              <a:latin typeface="Franklin Gothic Book" panose="020B0503020102020204" pitchFamily="34" charset="0"/>
            </a:endParaRPr>
          </a:p>
        </p:txBody>
      </p:sp>
      <p:pic>
        <p:nvPicPr>
          <p:cNvPr id="8" name="Gráfico 7">
            <a:extLst>
              <a:ext uri="{FF2B5EF4-FFF2-40B4-BE49-F238E27FC236}">
                <a16:creationId xmlns:a16="http://schemas.microsoft.com/office/drawing/2014/main" id="{590430A8-7125-464C-98BA-3409573DB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2880909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áfico 10" descr="Libros en estantería">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0041" y="982364"/>
            <a:ext cx="2659472" cy="2659472"/>
          </a:xfrm>
          <a:prstGeom prst="rect">
            <a:avLst/>
          </a:prstGeom>
        </p:spPr>
      </p:pic>
      <p:cxnSp>
        <p:nvCxnSpPr>
          <p:cNvPr id="16" name="Conector recto 15">
            <a:extLst>
              <a:ext uri="{FF2B5EF4-FFF2-40B4-BE49-F238E27FC236}">
                <a16:creationId xmlns:a16="http://schemas.microsoft.com/office/drawing/2014/main" id="{DFDA47BC-3069-47F5-8257-24B3B1F76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áfico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90143" y="983211"/>
            <a:ext cx="2646677" cy="2646677"/>
          </a:xfrm>
          <a:prstGeom prst="rect">
            <a:avLst/>
          </a:prstGeom>
        </p:spPr>
      </p:pic>
      <p:cxnSp>
        <p:nvCxnSpPr>
          <p:cNvPr id="20" name="Conector recto 19">
            <a:extLst>
              <a:ext uri="{FF2B5EF4-FFF2-40B4-BE49-F238E27FC236}">
                <a16:creationId xmlns:a16="http://schemas.microsoft.com/office/drawing/2014/main" id="{942B920A-73AD-402A-8EEF-B88E1A9398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áfico 6" descr="Pizarra">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56859" y="982364"/>
            <a:ext cx="2648371" cy="2648371"/>
          </a:xfrm>
          <a:prstGeom prst="rect">
            <a:avLst/>
          </a:prstGeom>
        </p:spPr>
      </p:pic>
      <p:cxnSp>
        <p:nvCxnSpPr>
          <p:cNvPr id="22" name="Conector recto 21">
            <a:extLst>
              <a:ext uri="{FF2B5EF4-FFF2-40B4-BE49-F238E27FC236}">
                <a16:creationId xmlns:a16="http://schemas.microsoft.com/office/drawing/2014/main" id="{00C9EB70-BC82-414A-BF8D-AD7FC67276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áfico 8" descr="Libro abierto">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25269" y="1004677"/>
            <a:ext cx="2648372" cy="2648372"/>
          </a:xfrm>
          <a:prstGeom prst="rect">
            <a:avLst/>
          </a:prstGeom>
        </p:spPr>
      </p:pic>
      <p:sp>
        <p:nvSpPr>
          <p:cNvPr id="18" name="Rectángulo 17">
            <a:extLst>
              <a:ext uri="{FF2B5EF4-FFF2-40B4-BE49-F238E27FC236}">
                <a16:creationId xmlns:a16="http://schemas.microsoft.com/office/drawing/2014/main" id="{7AE95D8F-9825-4222-8846-E3461598C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ítulo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rtlCol="0">
            <a:normAutofit/>
          </a:bodyPr>
          <a:lstStyle/>
          <a:p>
            <a:pPr rtl="0"/>
            <a:r>
              <a:rPr lang="es-ES" sz="5400" dirty="0">
                <a:solidFill>
                  <a:srgbClr val="FFFFFF"/>
                </a:solidFill>
                <a:latin typeface="Franklin Gothic Book" panose="020B0503020102020204" pitchFamily="34" charset="0"/>
                <a:cs typeface="Segoe UI" panose="020B0502040204020203" pitchFamily="34" charset="0"/>
              </a:rPr>
              <a:t>Muchas Gracias</a:t>
            </a:r>
          </a:p>
        </p:txBody>
      </p:sp>
      <p:cxnSp>
        <p:nvCxnSpPr>
          <p:cNvPr id="24" name="Conector recto 23">
            <a:extLst>
              <a:ext uri="{FF2B5EF4-FFF2-40B4-BE49-F238E27FC236}">
                <a16:creationId xmlns:a16="http://schemas.microsoft.com/office/drawing/2014/main" id="{3217665F-0036-444A-8D4A-33AF36A36A4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8200" y="5738691"/>
            <a:ext cx="105410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8495_TF44781794_Win32" id="{96504355-EB54-4859-9E89-12AA0E61A23B}" vid="{773C8283-3F8A-4472-B643-F541AAF26B1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Presentación de investigación</Template>
  <TotalTime>22</TotalTime>
  <Words>1683</Words>
  <Application>Microsoft Office PowerPoint</Application>
  <PresentationFormat>Panorámica</PresentationFormat>
  <Paragraphs>117</Paragraphs>
  <Slides>9</Slides>
  <Notes>9</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9</vt:i4>
      </vt:variant>
    </vt:vector>
  </HeadingPairs>
  <TitlesOfParts>
    <vt:vector size="17" baseType="lpstr">
      <vt:lpstr>Arial</vt:lpstr>
      <vt:lpstr>Calibri</vt:lpstr>
      <vt:lpstr>Calibri Light</vt:lpstr>
      <vt:lpstr>Courier New</vt:lpstr>
      <vt:lpstr>Franklin Gothic Book</vt:lpstr>
      <vt:lpstr>Segoe UI</vt:lpstr>
      <vt:lpstr>Times New Roman</vt:lpstr>
      <vt:lpstr>Tema de Office</vt:lpstr>
      <vt:lpstr>Como nace una idea de investigación? </vt:lpstr>
      <vt:lpstr>Recopile su investigación con Investigador</vt:lpstr>
      <vt:lpstr>Presentación de PowerPoint</vt:lpstr>
      <vt:lpstr>El proceso de generación de ideas</vt:lpstr>
      <vt:lpstr>Características de una buena idea de investigación</vt:lpstr>
      <vt:lpstr>Ejemplos de ideas de investigación</vt:lpstr>
      <vt:lpstr>Salud mental  Efectividad de terapias cognitivo-conductuales para tratar la ansiedad en adolescentes. Relación entre el uso de redes sociales y los trastornos del sueño en jóvenes adultos. Impacto del aislamiento social en la salud mental de personas mayores. Desarrollo de programas de intervención para prevenir el suicidio en poblaciones vulnerables.</vt:lpstr>
      <vt:lpstr>Presentación de PowerPoint</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Como nace una idea de investigación? </dc:title>
  <dc:creator>Angelica Salome Herrera Molina</dc:creator>
  <cp:lastModifiedBy>Angelica Salome Herrera Molina</cp:lastModifiedBy>
  <cp:revision>2</cp:revision>
  <dcterms:created xsi:type="dcterms:W3CDTF">2024-10-03T10:55:16Z</dcterms:created>
  <dcterms:modified xsi:type="dcterms:W3CDTF">2024-10-03T11:18:05Z</dcterms:modified>
</cp:coreProperties>
</file>