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ED2BEF-D5A9-4B26-8710-EF913C7370DE}" type="datetimeFigureOut">
              <a:rPr lang="es-EC" smtClean="0"/>
              <a:t>31/1/2022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D83966E-BFCE-42AA-A66B-F59BACBC5AF6}"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57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ED2BEF-D5A9-4B26-8710-EF913C7370DE}" type="datetimeFigureOut">
              <a:rPr lang="es-EC" smtClean="0"/>
              <a:t>31/1/2022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D83966E-BFCE-42AA-A66B-F59BACBC5AF6}" type="slidenum">
              <a:rPr lang="es-EC" smtClean="0"/>
              <a:t>‹Nº›</a:t>
            </a:fld>
            <a:endParaRPr lang="es-EC"/>
          </a:p>
        </p:txBody>
      </p:sp>
    </p:spTree>
    <p:extLst>
      <p:ext uri="{BB962C8B-B14F-4D97-AF65-F5344CB8AC3E}">
        <p14:creationId xmlns:p14="http://schemas.microsoft.com/office/powerpoint/2010/main" val="327082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ED2BEF-D5A9-4B26-8710-EF913C7370DE}" type="datetimeFigureOut">
              <a:rPr lang="es-EC" smtClean="0"/>
              <a:t>31/1/2022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D83966E-BFCE-42AA-A66B-F59BACBC5AF6}" type="slidenum">
              <a:rPr lang="es-EC" smtClean="0"/>
              <a:t>‹Nº›</a:t>
            </a:fld>
            <a:endParaRPr lang="es-EC"/>
          </a:p>
        </p:txBody>
      </p:sp>
    </p:spTree>
    <p:extLst>
      <p:ext uri="{BB962C8B-B14F-4D97-AF65-F5344CB8AC3E}">
        <p14:creationId xmlns:p14="http://schemas.microsoft.com/office/powerpoint/2010/main" val="184129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ED2BEF-D5A9-4B26-8710-EF913C7370DE}" type="datetimeFigureOut">
              <a:rPr lang="es-EC" smtClean="0"/>
              <a:t>31/1/2022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D83966E-BFCE-42AA-A66B-F59BACBC5AF6}" type="slidenum">
              <a:rPr lang="es-EC" smtClean="0"/>
              <a:t>‹Nº›</a:t>
            </a:fld>
            <a:endParaRPr lang="es-EC"/>
          </a:p>
        </p:txBody>
      </p:sp>
    </p:spTree>
    <p:extLst>
      <p:ext uri="{BB962C8B-B14F-4D97-AF65-F5344CB8AC3E}">
        <p14:creationId xmlns:p14="http://schemas.microsoft.com/office/powerpoint/2010/main" val="394555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ED2BEF-D5A9-4B26-8710-EF913C7370DE}" type="datetimeFigureOut">
              <a:rPr lang="es-EC" smtClean="0"/>
              <a:t>31/1/2022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D83966E-BFCE-42AA-A66B-F59BACBC5AF6}"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49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ED2BEF-D5A9-4B26-8710-EF913C7370DE}" type="datetimeFigureOut">
              <a:rPr lang="es-EC" smtClean="0"/>
              <a:t>31/1/2022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D83966E-BFCE-42AA-A66B-F59BACBC5AF6}" type="slidenum">
              <a:rPr lang="es-EC" smtClean="0"/>
              <a:t>‹Nº›</a:t>
            </a:fld>
            <a:endParaRPr lang="es-EC"/>
          </a:p>
        </p:txBody>
      </p:sp>
    </p:spTree>
    <p:extLst>
      <p:ext uri="{BB962C8B-B14F-4D97-AF65-F5344CB8AC3E}">
        <p14:creationId xmlns:p14="http://schemas.microsoft.com/office/powerpoint/2010/main" val="235213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ED2BEF-D5A9-4B26-8710-EF913C7370DE}" type="datetimeFigureOut">
              <a:rPr lang="es-EC" smtClean="0"/>
              <a:t>31/1/2022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D83966E-BFCE-42AA-A66B-F59BACBC5AF6}" type="slidenum">
              <a:rPr lang="es-EC" smtClean="0"/>
              <a:t>‹Nº›</a:t>
            </a:fld>
            <a:endParaRPr lang="es-EC"/>
          </a:p>
        </p:txBody>
      </p:sp>
    </p:spTree>
    <p:extLst>
      <p:ext uri="{BB962C8B-B14F-4D97-AF65-F5344CB8AC3E}">
        <p14:creationId xmlns:p14="http://schemas.microsoft.com/office/powerpoint/2010/main" val="216599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ED2BEF-D5A9-4B26-8710-EF913C7370DE}" type="datetimeFigureOut">
              <a:rPr lang="es-EC" smtClean="0"/>
              <a:t>31/1/2022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D83966E-BFCE-42AA-A66B-F59BACBC5AF6}" type="slidenum">
              <a:rPr lang="es-EC" smtClean="0"/>
              <a:t>‹Nº›</a:t>
            </a:fld>
            <a:endParaRPr lang="es-EC"/>
          </a:p>
        </p:txBody>
      </p:sp>
    </p:spTree>
    <p:extLst>
      <p:ext uri="{BB962C8B-B14F-4D97-AF65-F5344CB8AC3E}">
        <p14:creationId xmlns:p14="http://schemas.microsoft.com/office/powerpoint/2010/main" val="90738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ED2BEF-D5A9-4B26-8710-EF913C7370DE}" type="datetimeFigureOut">
              <a:rPr lang="es-EC" smtClean="0"/>
              <a:t>31/1/2022</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FD83966E-BFCE-42AA-A66B-F59BACBC5AF6}" type="slidenum">
              <a:rPr lang="es-EC" smtClean="0"/>
              <a:t>‹Nº›</a:t>
            </a:fld>
            <a:endParaRPr lang="es-EC"/>
          </a:p>
        </p:txBody>
      </p:sp>
    </p:spTree>
    <p:extLst>
      <p:ext uri="{BB962C8B-B14F-4D97-AF65-F5344CB8AC3E}">
        <p14:creationId xmlns:p14="http://schemas.microsoft.com/office/powerpoint/2010/main" val="145791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ED2BEF-D5A9-4B26-8710-EF913C7370DE}" type="datetimeFigureOut">
              <a:rPr lang="es-EC" smtClean="0"/>
              <a:t>31/1/2022</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83966E-BFCE-42AA-A66B-F59BACBC5AF6}" type="slidenum">
              <a:rPr lang="es-EC" smtClean="0"/>
              <a:t>‹Nº›</a:t>
            </a:fld>
            <a:endParaRPr lang="es-EC"/>
          </a:p>
        </p:txBody>
      </p:sp>
    </p:spTree>
    <p:extLst>
      <p:ext uri="{BB962C8B-B14F-4D97-AF65-F5344CB8AC3E}">
        <p14:creationId xmlns:p14="http://schemas.microsoft.com/office/powerpoint/2010/main" val="302088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ED2BEF-D5A9-4B26-8710-EF913C7370DE}" type="datetimeFigureOut">
              <a:rPr lang="es-EC" smtClean="0"/>
              <a:t>31/1/2022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D83966E-BFCE-42AA-A66B-F59BACBC5AF6}" type="slidenum">
              <a:rPr lang="es-EC" smtClean="0"/>
              <a:t>‹Nº›</a:t>
            </a:fld>
            <a:endParaRPr lang="es-EC"/>
          </a:p>
        </p:txBody>
      </p:sp>
    </p:spTree>
    <p:extLst>
      <p:ext uri="{BB962C8B-B14F-4D97-AF65-F5344CB8AC3E}">
        <p14:creationId xmlns:p14="http://schemas.microsoft.com/office/powerpoint/2010/main" val="167392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ED2BEF-D5A9-4B26-8710-EF913C7370DE}" type="datetimeFigureOut">
              <a:rPr lang="es-EC" smtClean="0"/>
              <a:t>31/1/2022</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D83966E-BFCE-42AA-A66B-F59BACBC5AF6}"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881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b="1" dirty="0"/>
              <a:t>Árboles</a:t>
            </a:r>
            <a:endParaRPr lang="es-EC" dirty="0"/>
          </a:p>
        </p:txBody>
      </p:sp>
      <p:sp>
        <p:nvSpPr>
          <p:cNvPr id="3" name="Subtítulo 2"/>
          <p:cNvSpPr>
            <a:spLocks noGrp="1"/>
          </p:cNvSpPr>
          <p:nvPr>
            <p:ph type="subTitle" idx="1"/>
          </p:nvPr>
        </p:nvSpPr>
        <p:spPr/>
        <p:txBody>
          <a:bodyPr/>
          <a:lstStyle/>
          <a:p>
            <a:r>
              <a:rPr lang="es-EC" dirty="0" err="1"/>
              <a:t>Busquedas</a:t>
            </a:r>
            <a:endParaRPr lang="es-EC" dirty="0"/>
          </a:p>
        </p:txBody>
      </p:sp>
    </p:spTree>
    <p:extLst>
      <p:ext uri="{BB962C8B-B14F-4D97-AF65-F5344CB8AC3E}">
        <p14:creationId xmlns:p14="http://schemas.microsoft.com/office/powerpoint/2010/main" val="193829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Búsqueda en profundidad</a:t>
            </a:r>
            <a:endParaRPr lang="es-EC" dirty="0"/>
          </a:p>
        </p:txBody>
      </p:sp>
      <p:sp>
        <p:nvSpPr>
          <p:cNvPr id="3" name="Marcador de contenido 2"/>
          <p:cNvSpPr>
            <a:spLocks noGrp="1"/>
          </p:cNvSpPr>
          <p:nvPr>
            <p:ph idx="1"/>
          </p:nvPr>
        </p:nvSpPr>
        <p:spPr/>
        <p:txBody>
          <a:bodyPr/>
          <a:lstStyle/>
          <a:p>
            <a:r>
              <a:rPr lang="es-EC" b="1" dirty="0"/>
              <a:t>Recorrido in-orden: </a:t>
            </a:r>
            <a:r>
              <a:rPr lang="es-EC" dirty="0"/>
              <a:t>Se recorre en in-orden el primer sub-árbol, luego se recorre la raíz y al final se recorre en in-orden los demás sub-árboles.</a:t>
            </a:r>
          </a:p>
          <a:p>
            <a:endParaRPr lang="es-EC" dirty="0"/>
          </a:p>
        </p:txBody>
      </p:sp>
      <p:pic>
        <p:nvPicPr>
          <p:cNvPr id="7170" name="Picture 2" descr="árb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030" y="2471593"/>
            <a:ext cx="557212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93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Búsqueda en amplitud.</a:t>
            </a:r>
            <a:endParaRPr lang="es-EC" dirty="0"/>
          </a:p>
        </p:txBody>
      </p:sp>
      <p:sp>
        <p:nvSpPr>
          <p:cNvPr id="3" name="Marcador de contenido 2"/>
          <p:cNvSpPr>
            <a:spLocks noGrp="1"/>
          </p:cNvSpPr>
          <p:nvPr>
            <p:ph idx="1"/>
          </p:nvPr>
        </p:nvSpPr>
        <p:spPr/>
        <p:txBody>
          <a:bodyPr/>
          <a:lstStyle/>
          <a:p>
            <a:r>
              <a:rPr lang="es-EC" dirty="0"/>
              <a:t>Se recorre primero la raíz, luego se recorren los demás nodos ordenados por el nivel al que pertenecen en orden de Izquierda a derecha.</a:t>
            </a:r>
          </a:p>
          <a:p>
            <a:r>
              <a:rPr lang="es-EC" dirty="0"/>
              <a:t>Este tipo de búsqueda se caracteriza por que la búsqueda se hace nivel por nivel y de izquierda a derecha.</a:t>
            </a:r>
          </a:p>
          <a:p>
            <a:endParaRPr lang="es-EC" dirty="0"/>
          </a:p>
        </p:txBody>
      </p:sp>
      <p:pic>
        <p:nvPicPr>
          <p:cNvPr id="8194" name="Picture 2" descr="Búsqueda en amplitud en árb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292" y="2894819"/>
            <a:ext cx="5300490" cy="331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03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Ejercicios</a:t>
            </a:r>
          </a:p>
        </p:txBody>
      </p:sp>
      <p:pic>
        <p:nvPicPr>
          <p:cNvPr id="10" name="Marcador de contenido 9"/>
          <p:cNvPicPr>
            <a:picLocks noGrp="1" noChangeAspect="1"/>
          </p:cNvPicPr>
          <p:nvPr>
            <p:ph idx="1"/>
          </p:nvPr>
        </p:nvPicPr>
        <p:blipFill rotWithShape="1">
          <a:blip r:embed="rId2"/>
          <a:srcRect l="52979" t="48127" r="33805" b="35132"/>
          <a:stretch/>
        </p:blipFill>
        <p:spPr>
          <a:xfrm>
            <a:off x="4019495" y="2558161"/>
            <a:ext cx="3485128" cy="2482214"/>
          </a:xfrm>
          <a:prstGeom prst="rect">
            <a:avLst/>
          </a:prstGeom>
        </p:spPr>
      </p:pic>
      <p:sp>
        <p:nvSpPr>
          <p:cNvPr id="7" name="AutoShape 8" descr="Resultado de imagen para ejemplos de arboles program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 name="Imagen 8"/>
          <p:cNvPicPr>
            <a:picLocks noChangeAspect="1"/>
          </p:cNvPicPr>
          <p:nvPr/>
        </p:nvPicPr>
        <p:blipFill rotWithShape="1">
          <a:blip r:embed="rId2"/>
          <a:srcRect l="32645" t="32174" r="49142" b="39657"/>
          <a:stretch/>
        </p:blipFill>
        <p:spPr>
          <a:xfrm>
            <a:off x="553791" y="2292440"/>
            <a:ext cx="3465704" cy="3013656"/>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66" y="2761011"/>
            <a:ext cx="2761494" cy="2545085"/>
          </a:xfrm>
          <a:prstGeom prst="rect">
            <a:avLst/>
          </a:prstGeom>
        </p:spPr>
      </p:pic>
    </p:spTree>
    <p:extLst>
      <p:ext uri="{BB962C8B-B14F-4D97-AF65-F5344CB8AC3E}">
        <p14:creationId xmlns:p14="http://schemas.microsoft.com/office/powerpoint/2010/main" val="64659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Árbol n-ario</a:t>
            </a:r>
            <a:endParaRPr lang="es-EC" dirty="0"/>
          </a:p>
        </p:txBody>
      </p:sp>
      <p:sp>
        <p:nvSpPr>
          <p:cNvPr id="3" name="Marcador de contenido 2"/>
          <p:cNvSpPr>
            <a:spLocks noGrp="1"/>
          </p:cNvSpPr>
          <p:nvPr>
            <p:ph idx="1"/>
          </p:nvPr>
        </p:nvSpPr>
        <p:spPr/>
        <p:txBody>
          <a:bodyPr/>
          <a:lstStyle/>
          <a:p>
            <a:r>
              <a:rPr lang="es-EC" dirty="0"/>
              <a:t>los arboles </a:t>
            </a:r>
            <a:r>
              <a:rPr lang="es-EC" b="1" dirty="0"/>
              <a:t>n-arios </a:t>
            </a:r>
            <a:r>
              <a:rPr lang="es-EC" dirty="0"/>
              <a:t>son aquellos arboles donde el </a:t>
            </a:r>
            <a:r>
              <a:rPr lang="es-EC" b="1" dirty="0"/>
              <a:t>número máximo de hijos por nodo</a:t>
            </a:r>
            <a:r>
              <a:rPr lang="es-EC" dirty="0"/>
              <a:t> es de </a:t>
            </a:r>
            <a:r>
              <a:rPr lang="es-EC" b="1" dirty="0"/>
              <a:t>N</a:t>
            </a:r>
            <a:r>
              <a:rPr lang="es-EC" dirty="0"/>
              <a:t>, en la figura podemos apreciar dos árboles con grado 2 y grado 3, estos dos arboles también los podemos definir como Árbol n-ario con n = 2 y n=3 respectivamente.</a:t>
            </a:r>
          </a:p>
          <a:p>
            <a:endParaRPr lang="es-EC" dirty="0"/>
          </a:p>
        </p:txBody>
      </p:sp>
      <p:pic>
        <p:nvPicPr>
          <p:cNvPr id="1026" name="Picture 2" descr="árb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193" y="2843742"/>
            <a:ext cx="5105400"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90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Árboles binarios</a:t>
            </a:r>
            <a:endParaRPr lang="es-EC" dirty="0"/>
          </a:p>
        </p:txBody>
      </p:sp>
      <p:sp>
        <p:nvSpPr>
          <p:cNvPr id="3" name="Marcador de contenido 2"/>
          <p:cNvSpPr>
            <a:spLocks noGrp="1"/>
          </p:cNvSpPr>
          <p:nvPr>
            <p:ph idx="1"/>
          </p:nvPr>
        </p:nvSpPr>
        <p:spPr/>
        <p:txBody>
          <a:bodyPr/>
          <a:lstStyle/>
          <a:p>
            <a:r>
              <a:rPr lang="es-EC" dirty="0"/>
              <a:t>Esta estructura se caracteriza por que cada nodo solo puede tener máximo 2 hijo, dicho de otra manera es un Árbol n-ario de Grado 2.</a:t>
            </a:r>
          </a:p>
          <a:p>
            <a:endParaRPr lang="es-EC" dirty="0"/>
          </a:p>
        </p:txBody>
      </p:sp>
      <p:pic>
        <p:nvPicPr>
          <p:cNvPr id="2050" name="Picture 2" descr="árb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537" y="2804900"/>
            <a:ext cx="2837007" cy="282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1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Árbol binario lleno</a:t>
            </a:r>
            <a:endParaRPr lang="es-EC" dirty="0"/>
          </a:p>
        </p:txBody>
      </p:sp>
      <p:sp>
        <p:nvSpPr>
          <p:cNvPr id="3" name="Marcador de contenido 2"/>
          <p:cNvSpPr>
            <a:spLocks noGrp="1"/>
          </p:cNvSpPr>
          <p:nvPr>
            <p:ph idx="1"/>
          </p:nvPr>
        </p:nvSpPr>
        <p:spPr/>
        <p:txBody>
          <a:bodyPr/>
          <a:lstStyle/>
          <a:p>
            <a:r>
              <a:rPr lang="es-EC" dirty="0"/>
              <a:t> Es un Árbol lleno en donde todos las Hojas están en el mismo </a:t>
            </a:r>
            <a:r>
              <a:rPr lang="es-EC" b="1" dirty="0"/>
              <a:t>Nivel.</a:t>
            </a:r>
          </a:p>
          <a:p>
            <a:endParaRPr lang="es-EC" dirty="0"/>
          </a:p>
        </p:txBody>
      </p:sp>
      <p:pic>
        <p:nvPicPr>
          <p:cNvPr id="3074" name="Picture 2" descr="árb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997" y="2389909"/>
            <a:ext cx="5050675" cy="250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3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Árbol binario perfecto</a:t>
            </a:r>
            <a:endParaRPr lang="es-EC" dirty="0"/>
          </a:p>
        </p:txBody>
      </p:sp>
      <p:sp>
        <p:nvSpPr>
          <p:cNvPr id="3" name="Marcador de contenido 2"/>
          <p:cNvSpPr>
            <a:spLocks noGrp="1"/>
          </p:cNvSpPr>
          <p:nvPr>
            <p:ph idx="1"/>
          </p:nvPr>
        </p:nvSpPr>
        <p:spPr/>
        <p:txBody>
          <a:bodyPr/>
          <a:lstStyle/>
          <a:p>
            <a:r>
              <a:rPr lang="es-EC" dirty="0"/>
              <a:t>En la imagen podemos apreciar que el árbol de la izquierda tiene todas sus hojas al mismo nivel y que además esta lleno, lo que lo convierte en un árbol binario perfecto. Sin embargo, del lado derecho podemos ver que aunque el árbol esta lleno no tiene todas las hojas al mismo nivel lo que hace que no sea un árbol binario perfecto pero si lleno. 2 hijos con excepción de la Raíz.</a:t>
            </a:r>
          </a:p>
        </p:txBody>
      </p:sp>
      <p:pic>
        <p:nvPicPr>
          <p:cNvPr id="4098" name="Picture 2" descr="árb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464" y="3179406"/>
            <a:ext cx="7041863" cy="327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4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Recorrido sobre Árboles</a:t>
            </a:r>
            <a:endParaRPr lang="es-EC" dirty="0"/>
          </a:p>
        </p:txBody>
      </p:sp>
      <p:sp>
        <p:nvSpPr>
          <p:cNvPr id="3" name="Marcador de contenido 2"/>
          <p:cNvSpPr>
            <a:spLocks noGrp="1"/>
          </p:cNvSpPr>
          <p:nvPr>
            <p:ph idx="1"/>
          </p:nvPr>
        </p:nvSpPr>
        <p:spPr/>
        <p:txBody>
          <a:bodyPr/>
          <a:lstStyle/>
          <a:p>
            <a:r>
              <a:rPr lang="es-EC" dirty="0"/>
              <a:t>Los recorridos son algoritmos que nos permiten recorrer un árbol en un orden especifico, los recorridos nos pueden ayudar encontrar un nodo en el árbol, o buscar una posición determinada para insertar o eliminar un nodo.</a:t>
            </a:r>
          </a:p>
          <a:p>
            <a:r>
              <a:rPr lang="es-EC" dirty="0"/>
              <a:t>Básicamente podemos catalogar las búsqueda en dos tipos, las búsqueda en profundidad y las búsquedas en amplitud.</a:t>
            </a:r>
          </a:p>
          <a:p>
            <a:endParaRPr lang="es-EC" dirty="0"/>
          </a:p>
        </p:txBody>
      </p:sp>
    </p:spTree>
    <p:extLst>
      <p:ext uri="{BB962C8B-B14F-4D97-AF65-F5344CB8AC3E}">
        <p14:creationId xmlns:p14="http://schemas.microsoft.com/office/powerpoint/2010/main" val="165650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Búsquedas no informadas</a:t>
            </a:r>
            <a:endParaRPr lang="es-EC" dirty="0"/>
          </a:p>
        </p:txBody>
      </p:sp>
      <p:sp>
        <p:nvSpPr>
          <p:cNvPr id="3" name="Marcador de contenido 2"/>
          <p:cNvSpPr>
            <a:spLocks noGrp="1"/>
          </p:cNvSpPr>
          <p:nvPr>
            <p:ph idx="1"/>
          </p:nvPr>
        </p:nvSpPr>
        <p:spPr/>
        <p:txBody>
          <a:bodyPr>
            <a:normAutofit fontScale="92500" lnSpcReduction="20000"/>
          </a:bodyPr>
          <a:lstStyle/>
          <a:p>
            <a:r>
              <a:rPr lang="es-EC" dirty="0"/>
              <a:t>Las búsquedas no informadas son aquellas en que se realiza el viaje por todo el árbol sin tener una pista de donde pueda estar el dato deseado. Este tipo de búsquedas también se conocen como búsquedas a ciegas.</a:t>
            </a:r>
          </a:p>
          <a:p>
            <a:endParaRPr lang="es-EC" dirty="0"/>
          </a:p>
          <a:p>
            <a:r>
              <a:rPr lang="es-EC" dirty="0"/>
              <a:t>ejemplo:</a:t>
            </a:r>
          </a:p>
          <a:p>
            <a:pPr algn="just"/>
            <a:r>
              <a:rPr lang="es-EC" dirty="0"/>
              <a:t>Imagine que vamos por la carretera y de repente encontramos dos caminos, el problema a </a:t>
            </a:r>
            <a:r>
              <a:rPr lang="es-EC" dirty="0" err="1"/>
              <a:t>qui</a:t>
            </a:r>
            <a:r>
              <a:rPr lang="es-EC" dirty="0"/>
              <a:t> es que uno después de 50 kilómetros esta en construcción y el otro nos lleva a nuestro destino, sin embargo ninguno de los caminos tiene señalamiento. Lo que tendríamos que hacer es recorrer el primero camino y después de 50 kilómetros encontrarnos con que el camino esta en construcción, entonces tendríamos que regresar para irnos por el segundo </a:t>
            </a:r>
            <a:r>
              <a:rPr lang="es-EC" dirty="0" err="1"/>
              <a:t>camino,el</a:t>
            </a:r>
            <a:r>
              <a:rPr lang="es-EC" dirty="0"/>
              <a:t> cual nos lleva a nuestro destino(Para esto ya recorrimos los 50 kilómetros de ida y los 50 kilómetros de regreso lo que nos da 100 kilómetros mas a nuestra ruta).</a:t>
            </a:r>
          </a:p>
          <a:p>
            <a:pPr algn="just"/>
            <a:r>
              <a:rPr lang="es-EC" dirty="0"/>
              <a:t>A este tipo de escenarios en los cuales las búsquedas de hacen a ciegas los conocemos como búsquedas no informadas.</a:t>
            </a:r>
          </a:p>
          <a:p>
            <a:pPr marL="0" indent="0">
              <a:buNone/>
            </a:pPr>
            <a:endParaRPr lang="es-EC" dirty="0"/>
          </a:p>
        </p:txBody>
      </p:sp>
    </p:spTree>
    <p:extLst>
      <p:ext uri="{BB962C8B-B14F-4D97-AF65-F5344CB8AC3E}">
        <p14:creationId xmlns:p14="http://schemas.microsoft.com/office/powerpoint/2010/main" val="119341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Búsqueda en profundidad</a:t>
            </a:r>
            <a:endParaRPr lang="es-EC" dirty="0"/>
          </a:p>
        </p:txBody>
      </p:sp>
      <p:sp>
        <p:nvSpPr>
          <p:cNvPr id="3" name="Marcador de contenido 2"/>
          <p:cNvSpPr>
            <a:spLocks noGrp="1"/>
          </p:cNvSpPr>
          <p:nvPr>
            <p:ph idx="1"/>
          </p:nvPr>
        </p:nvSpPr>
        <p:spPr/>
        <p:txBody>
          <a:bodyPr/>
          <a:lstStyle/>
          <a:p>
            <a:r>
              <a:rPr lang="es-EC" b="1" dirty="0"/>
              <a:t>Recorrido   Pre-orden: </a:t>
            </a:r>
            <a:r>
              <a:rPr lang="es-EC" dirty="0"/>
              <a:t>El recorrido inicia en la Raíz y luego se recorre en pre-orden cada unos de los sub-árboles de izquierda a derecha.</a:t>
            </a:r>
          </a:p>
          <a:p>
            <a:endParaRPr lang="es-EC" dirty="0"/>
          </a:p>
        </p:txBody>
      </p:sp>
      <p:pic>
        <p:nvPicPr>
          <p:cNvPr id="5122" name="Picture 2" descr="árb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5" y="2573482"/>
            <a:ext cx="55340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9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dirty="0"/>
              <a:t>Búsqueda en profundidad</a:t>
            </a:r>
            <a:endParaRPr lang="es-EC" dirty="0"/>
          </a:p>
        </p:txBody>
      </p:sp>
      <p:sp>
        <p:nvSpPr>
          <p:cNvPr id="3" name="Marcador de contenido 2"/>
          <p:cNvSpPr>
            <a:spLocks noGrp="1"/>
          </p:cNvSpPr>
          <p:nvPr>
            <p:ph idx="1"/>
          </p:nvPr>
        </p:nvSpPr>
        <p:spPr/>
        <p:txBody>
          <a:bodyPr/>
          <a:lstStyle/>
          <a:p>
            <a:r>
              <a:rPr lang="es-EC" b="1" dirty="0"/>
              <a:t>Recorrido Pos-orden: </a:t>
            </a:r>
            <a:r>
              <a:rPr lang="es-EC" dirty="0"/>
              <a:t>Se recorre el pos-orden cada uno de los sub-árboles y al final se recorre la raíz.</a:t>
            </a:r>
          </a:p>
          <a:p>
            <a:endParaRPr lang="es-EC" dirty="0"/>
          </a:p>
        </p:txBody>
      </p:sp>
      <p:pic>
        <p:nvPicPr>
          <p:cNvPr id="6146" name="Picture 2" descr="árb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2422091"/>
            <a:ext cx="55626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332289"/>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140</TotalTime>
  <Words>559</Words>
  <Application>Microsoft Office PowerPoint</Application>
  <PresentationFormat>Panorámica</PresentationFormat>
  <Paragraphs>29</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Calibri</vt:lpstr>
      <vt:lpstr>Calibri Light</vt:lpstr>
      <vt:lpstr>Retrospección</vt:lpstr>
      <vt:lpstr>Árboles</vt:lpstr>
      <vt:lpstr>Árbol n-ario</vt:lpstr>
      <vt:lpstr>Árboles binarios</vt:lpstr>
      <vt:lpstr>Árbol binario lleno</vt:lpstr>
      <vt:lpstr>Árbol binario perfecto</vt:lpstr>
      <vt:lpstr>Recorrido sobre Árboles</vt:lpstr>
      <vt:lpstr>Búsquedas no informadas</vt:lpstr>
      <vt:lpstr>Búsqueda en profundidad</vt:lpstr>
      <vt:lpstr>Búsqueda en profundidad</vt:lpstr>
      <vt:lpstr>Búsqueda en profundidad</vt:lpstr>
      <vt:lpstr>Búsqueda en amplitud.</vt:lpstr>
      <vt:lpstr>Ejercicios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Árboles</dc:title>
  <dc:creator>Pc</dc:creator>
  <cp:lastModifiedBy>Lady Marieliza Espinoza Tinoco</cp:lastModifiedBy>
  <cp:revision>13</cp:revision>
  <dcterms:created xsi:type="dcterms:W3CDTF">2020-01-13T17:37:59Z</dcterms:created>
  <dcterms:modified xsi:type="dcterms:W3CDTF">2022-01-31T19:45:10Z</dcterms:modified>
</cp:coreProperties>
</file>