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300" r:id="rId3"/>
    <p:sldId id="315" r:id="rId4"/>
    <p:sldId id="313" r:id="rId5"/>
    <p:sldId id="336" r:id="rId6"/>
    <p:sldId id="314" r:id="rId7"/>
    <p:sldId id="320" r:id="rId8"/>
    <p:sldId id="321" r:id="rId9"/>
    <p:sldId id="322" r:id="rId10"/>
    <p:sldId id="316" r:id="rId11"/>
    <p:sldId id="317" r:id="rId12"/>
    <p:sldId id="318" r:id="rId13"/>
    <p:sldId id="319" r:id="rId14"/>
    <p:sldId id="323" r:id="rId15"/>
    <p:sldId id="324" r:id="rId16"/>
    <p:sldId id="332" r:id="rId17"/>
    <p:sldId id="333" r:id="rId18"/>
    <p:sldId id="335" r:id="rId19"/>
    <p:sldId id="325" r:id="rId20"/>
    <p:sldId id="326" r:id="rId21"/>
    <p:sldId id="328" r:id="rId22"/>
    <p:sldId id="327" r:id="rId23"/>
    <p:sldId id="329" r:id="rId24"/>
    <p:sldId id="330" r:id="rId25"/>
    <p:sldId id="337" r:id="rId26"/>
    <p:sldId id="338" r:id="rId27"/>
    <p:sldId id="334" r:id="rId2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4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26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934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4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75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82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4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409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48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57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32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628-88B5-4675-AD58-1813EE2922D7}" type="datetimeFigureOut">
              <a:rPr lang="es-EC" smtClean="0"/>
              <a:t>2023/06/26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7AB1-3B3E-4AF0-8D92-BCDAC2B245E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47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ideo" Target="https://www.youtube.com/embed/TV2d1owmOJg?start=488&amp;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ideo" Target="https://www.youtube.com/embed/vXAqP6Ca8lM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 Normativa general de dibujo técnico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F7C65-DA8B-2A66-5C5B-B5A2E95C8967}"/>
              </a:ext>
            </a:extLst>
          </p:cNvPr>
          <p:cNvSpPr txBox="1"/>
          <p:nvPr/>
        </p:nvSpPr>
        <p:spPr>
          <a:xfrm>
            <a:off x="1609725" y="2388107"/>
            <a:ext cx="8047102" cy="401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 fontAlgn="base"/>
            <a:endParaRPr lang="es-MX" sz="48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1.3.1. Formatos (tipos y aplicación).</a:t>
            </a:r>
            <a:endParaRPr lang="es-EC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1.3.2. Acuerdos de rotulación.</a:t>
            </a:r>
            <a:endParaRPr lang="es-EC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1.3.3. Cajetín,  tarjeta o cuadro para rotulación.</a:t>
            </a:r>
            <a:endParaRPr lang="es-EC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1.3.4. Normas básicas del rotulado.</a:t>
            </a:r>
            <a:endParaRPr lang="es-EC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_trad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1.3.5. Caligrafía  técnica.</a:t>
            </a:r>
            <a:endParaRPr lang="es-EC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_trad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1.3.6. Proporciones de la caligrafía técnica</a:t>
            </a:r>
            <a:endParaRPr lang="es-MX" sz="48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C" sz="4800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521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12" y="4554014"/>
            <a:ext cx="1448521" cy="1434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1.3.3. Cajetín,  tarjeta o cuadro para rotulación.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3F3C0-C6B7-C0E8-5B11-EC142892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6"/>
          <a:stretch/>
        </p:blipFill>
        <p:spPr>
          <a:xfrm>
            <a:off x="1335951" y="2413967"/>
            <a:ext cx="8537999" cy="38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676625-D44A-B984-F5E0-B875D3A20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8" r="59231" b="6590"/>
          <a:stretch/>
        </p:blipFill>
        <p:spPr>
          <a:xfrm rot="5400000">
            <a:off x="602757" y="1893841"/>
            <a:ext cx="3739636" cy="4858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3E2A3-4DAA-EBD7-42B2-183CFC53B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46" t="8384" r="30880" b="8209"/>
          <a:stretch/>
        </p:blipFill>
        <p:spPr>
          <a:xfrm rot="5400000">
            <a:off x="6113963" y="1837359"/>
            <a:ext cx="2480846" cy="4802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1.3.3. Cajetín,  tarjeta o cuadro para rotulación.</a:t>
            </a:r>
          </a:p>
        </p:txBody>
      </p:sp>
    </p:spTree>
    <p:extLst>
      <p:ext uri="{BB962C8B-B14F-4D97-AF65-F5344CB8AC3E}">
        <p14:creationId xmlns:p14="http://schemas.microsoft.com/office/powerpoint/2010/main" val="228070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676625-D44A-B984-F5E0-B875D3A20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8" r="59231" b="6590"/>
          <a:stretch/>
        </p:blipFill>
        <p:spPr>
          <a:xfrm rot="5400000">
            <a:off x="602757" y="1893841"/>
            <a:ext cx="3739636" cy="4858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03E2A3-4DAA-EBD7-42B2-183CFC53B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46" t="8384" r="30880" b="8209"/>
          <a:stretch/>
        </p:blipFill>
        <p:spPr>
          <a:xfrm rot="5400000">
            <a:off x="6113963" y="1837359"/>
            <a:ext cx="2480846" cy="4802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Cajetín,  tarjeta o cuadro para rotulación.</a:t>
            </a:r>
          </a:p>
        </p:txBody>
      </p:sp>
    </p:spTree>
    <p:extLst>
      <p:ext uri="{BB962C8B-B14F-4D97-AF65-F5344CB8AC3E}">
        <p14:creationId xmlns:p14="http://schemas.microsoft.com/office/powerpoint/2010/main" val="354192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Normas básicas del rotulado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71375-02B2-9C50-07F3-84A5D236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112" y="2609185"/>
            <a:ext cx="8035480" cy="38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Normas básicas del rotulado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57010-4D8C-5DD1-39BE-B168ED1F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94" y="2539444"/>
            <a:ext cx="5938984" cy="41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0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Normas básicas del rotulado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9BA64-D810-598B-3785-628EAD131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2435892"/>
            <a:ext cx="8529588" cy="43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Normas básicas del rotulado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BC78F-73E2-67EF-90A5-4E9BF2711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93" y="2351492"/>
            <a:ext cx="4343948" cy="44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Normas básicas del rotulado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BC78F-73E2-67EF-90A5-4E9BF2711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93" y="2351492"/>
            <a:ext cx="4343948" cy="44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22777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1.3.4. Normas básicas del rotulado</a:t>
            </a:r>
          </a:p>
        </p:txBody>
      </p:sp>
      <p:pic>
        <p:nvPicPr>
          <p:cNvPr id="2" name="Online Media 1" title="ROTULADO FORMATO DIN A4">
            <a:hlinkClick r:id="" action="ppaction://media"/>
            <a:extLst>
              <a:ext uri="{FF2B5EF4-FFF2-40B4-BE49-F238E27FC236}">
                <a16:creationId xmlns:a16="http://schemas.microsoft.com/office/drawing/2014/main" id="{86B5DD1A-40F0-877B-BC49-98185241ED3F}"/>
              </a:ext>
            </a:extLst>
          </p:cNvPr>
          <p:cNvPicPr>
            <a:picLocks noRot="1" noChangeAspect="1"/>
          </p:cNvPicPr>
          <p:nvPr>
            <a:videoFile r:link="rId1"/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12808" y="2379379"/>
            <a:ext cx="7545225" cy="42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16933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1.3.5. Caligrafía Técnica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6F88F-2B52-876C-4804-1BE2112F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9" y="2907323"/>
            <a:ext cx="9497121" cy="31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192504" y="1815695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1756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240631" y="3699011"/>
            <a:ext cx="4143676" cy="2629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1.3.1. Formatos (tipos y aplicación).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130801" y="2434389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8455-30E8-E234-660A-400E07DD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90" y="-78998"/>
            <a:ext cx="545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16933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1.3.5. Caligrafía Técnica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AEB8F-3ED8-48B5-C4EE-6A07AE21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775" y="2311886"/>
            <a:ext cx="9906000" cy="1862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3DD64-1363-801B-7C0C-C327ECF01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4" y="4174129"/>
            <a:ext cx="9906000" cy="1212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9EE81A-8B56-2253-E5FF-303051671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448" y="5220782"/>
            <a:ext cx="6833479" cy="15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8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16933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1.3.5. Caligrafía Técnica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AEB8F-3ED8-48B5-C4EE-6A07AE210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3" y="2311886"/>
            <a:ext cx="9525842" cy="1862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3DD64-1363-801B-7C0C-C327ECF01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4" y="4174129"/>
            <a:ext cx="9578368" cy="12128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9EE81A-8B56-2253-E5FF-303051671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448" y="5220782"/>
            <a:ext cx="6833479" cy="15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6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169331" y="1583788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1.3.5. Caligrafía Técnica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7CA82-7B49-5697-3134-C09EA1F4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1" y="2156414"/>
            <a:ext cx="3646052" cy="470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FDB86-8A03-EAE9-0A92-5A1429EBD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860" y="2373840"/>
            <a:ext cx="34769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9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1261-01AC-8489-25C9-9E8B615DAB08}"/>
              </a:ext>
            </a:extLst>
          </p:cNvPr>
          <p:cNvSpPr txBox="1"/>
          <p:nvPr/>
        </p:nvSpPr>
        <p:spPr>
          <a:xfrm>
            <a:off x="169331" y="1583561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1.3.6. Proporciones de la Caligrafía Técnica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A38338-387F-B9B5-32D8-6B5834935997}"/>
              </a:ext>
            </a:extLst>
          </p:cNvPr>
          <p:cNvGrpSpPr/>
          <p:nvPr/>
        </p:nvGrpSpPr>
        <p:grpSpPr>
          <a:xfrm>
            <a:off x="101193" y="2286895"/>
            <a:ext cx="9117980" cy="4292194"/>
            <a:chOff x="213485" y="2349459"/>
            <a:chExt cx="9117980" cy="42921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001753-492B-F38C-EA33-3A2811136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3485" y="2349459"/>
              <a:ext cx="9117980" cy="429219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406E1A-729D-ACD4-BDB9-4DCCC297A858}"/>
                </a:ext>
              </a:extLst>
            </p:cNvPr>
            <p:cNvSpPr/>
            <p:nvPr/>
          </p:nvSpPr>
          <p:spPr>
            <a:xfrm>
              <a:off x="7790060" y="3971557"/>
              <a:ext cx="1193037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5EFA42-71F5-ADF8-2031-A3F630FEE969}"/>
                </a:ext>
              </a:extLst>
            </p:cNvPr>
            <p:cNvSpPr/>
            <p:nvPr/>
          </p:nvSpPr>
          <p:spPr>
            <a:xfrm>
              <a:off x="6474710" y="4495556"/>
              <a:ext cx="1193037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B469C5-061B-38B6-ED54-968341213976}"/>
                </a:ext>
              </a:extLst>
            </p:cNvPr>
            <p:cNvSpPr/>
            <p:nvPr/>
          </p:nvSpPr>
          <p:spPr>
            <a:xfrm>
              <a:off x="454583" y="5038744"/>
              <a:ext cx="1193037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17149F-2967-4850-301F-230F9FACB885}"/>
                </a:ext>
              </a:extLst>
            </p:cNvPr>
            <p:cNvSpPr/>
            <p:nvPr/>
          </p:nvSpPr>
          <p:spPr>
            <a:xfrm>
              <a:off x="7122246" y="6266783"/>
              <a:ext cx="1774513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59803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D79EDD-7137-D185-75C1-6C5F092CB6EE}"/>
              </a:ext>
            </a:extLst>
          </p:cNvPr>
          <p:cNvGrpSpPr/>
          <p:nvPr/>
        </p:nvGrpSpPr>
        <p:grpSpPr>
          <a:xfrm>
            <a:off x="1455123" y="2395741"/>
            <a:ext cx="7052970" cy="4428180"/>
            <a:chOff x="1494264" y="2429820"/>
            <a:chExt cx="6768790" cy="42589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512263-C0B5-C86A-1B85-11AD9EA1B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4264" y="2429820"/>
              <a:ext cx="6768790" cy="425892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9C40AC-85B9-4A7D-013A-885515C12ABE}"/>
                </a:ext>
              </a:extLst>
            </p:cNvPr>
            <p:cNvSpPr/>
            <p:nvPr/>
          </p:nvSpPr>
          <p:spPr>
            <a:xfrm>
              <a:off x="3874308" y="2529627"/>
              <a:ext cx="1193037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94ED64-0390-F816-13F1-333DE117F539}"/>
                </a:ext>
              </a:extLst>
            </p:cNvPr>
            <p:cNvSpPr/>
            <p:nvPr/>
          </p:nvSpPr>
          <p:spPr>
            <a:xfrm>
              <a:off x="6825504" y="3726588"/>
              <a:ext cx="1193037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A33842-009A-916D-288B-94C84984D9D2}"/>
                </a:ext>
              </a:extLst>
            </p:cNvPr>
            <p:cNvSpPr/>
            <p:nvPr/>
          </p:nvSpPr>
          <p:spPr>
            <a:xfrm>
              <a:off x="1642946" y="3673051"/>
              <a:ext cx="1193037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E82836-EBC1-88E4-B1CD-61C3B9C437D3}"/>
                </a:ext>
              </a:extLst>
            </p:cNvPr>
            <p:cNvSpPr/>
            <p:nvPr/>
          </p:nvSpPr>
          <p:spPr>
            <a:xfrm>
              <a:off x="3685622" y="6216104"/>
              <a:ext cx="1193037" cy="298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BBF3AF-FBBF-0ACA-E766-2F5DC72A035E}"/>
              </a:ext>
            </a:extLst>
          </p:cNvPr>
          <p:cNvSpPr txBox="1"/>
          <p:nvPr/>
        </p:nvSpPr>
        <p:spPr>
          <a:xfrm>
            <a:off x="169331" y="1583561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1.3.6. Proporciones de la Caligrafía Técnica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36A23B-782C-4AA7-DC15-197D9B860227}"/>
              </a:ext>
            </a:extLst>
          </p:cNvPr>
          <p:cNvCxnSpPr>
            <a:cxnSpLocks/>
          </p:cNvCxnSpPr>
          <p:nvPr/>
        </p:nvCxnSpPr>
        <p:spPr>
          <a:xfrm>
            <a:off x="2796117" y="2876550"/>
            <a:ext cx="738716" cy="211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1FFF00-E1DD-19F7-7554-228ADCD94E3D}"/>
              </a:ext>
            </a:extLst>
          </p:cNvPr>
          <p:cNvSpPr txBox="1"/>
          <p:nvPr/>
        </p:nvSpPr>
        <p:spPr>
          <a:xfrm>
            <a:off x="2150533" y="2659039"/>
            <a:ext cx="12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1/3 = 6.66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765D6-50CD-6D36-F945-F70D10DD963D}"/>
              </a:ext>
            </a:extLst>
          </p:cNvPr>
          <p:cNvSpPr txBox="1"/>
          <p:nvPr/>
        </p:nvSpPr>
        <p:spPr>
          <a:xfrm>
            <a:off x="2101850" y="3158452"/>
            <a:ext cx="143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2/3 = 13.32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3CB156-A86A-85B8-5C8A-752739FD3298}"/>
              </a:ext>
            </a:extLst>
          </p:cNvPr>
          <p:cNvCxnSpPr>
            <a:cxnSpLocks/>
          </p:cNvCxnSpPr>
          <p:nvPr/>
        </p:nvCxnSpPr>
        <p:spPr>
          <a:xfrm>
            <a:off x="3031067" y="3381286"/>
            <a:ext cx="623375" cy="65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E18FF61-E5FF-9CA0-5D03-5AE9EC33B76E}"/>
              </a:ext>
            </a:extLst>
          </p:cNvPr>
          <p:cNvSpPr txBox="1"/>
          <p:nvPr/>
        </p:nvSpPr>
        <p:spPr>
          <a:xfrm>
            <a:off x="3738483" y="2459533"/>
            <a:ext cx="12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Ej. Altura 20 </a:t>
            </a:r>
            <a:r>
              <a:rPr lang="es-EC" dirty="0" err="1"/>
              <a:t>mm.</a:t>
            </a:r>
            <a:endParaRPr lang="es-EC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5CFB2270-0BD1-9565-7F33-B239E400D5C9}"/>
              </a:ext>
            </a:extLst>
          </p:cNvPr>
          <p:cNvSpPr txBox="1"/>
          <p:nvPr/>
        </p:nvSpPr>
        <p:spPr>
          <a:xfrm>
            <a:off x="2101850" y="3599145"/>
            <a:ext cx="12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1/3 = 6.66</a:t>
            </a:r>
          </a:p>
        </p:txBody>
      </p:sp>
      <p:cxnSp>
        <p:nvCxnSpPr>
          <p:cNvPr id="1026" name="Straight Arrow Connector 1025">
            <a:extLst>
              <a:ext uri="{FF2B5EF4-FFF2-40B4-BE49-F238E27FC236}">
                <a16:creationId xmlns:a16="http://schemas.microsoft.com/office/drawing/2014/main" id="{CFCFF3F6-BBE4-A1CA-7A7E-57FB385C89E5}"/>
              </a:ext>
            </a:extLst>
          </p:cNvPr>
          <p:cNvCxnSpPr>
            <a:cxnSpLocks/>
          </p:cNvCxnSpPr>
          <p:nvPr/>
        </p:nvCxnSpPr>
        <p:spPr>
          <a:xfrm flipV="1">
            <a:off x="3115108" y="3629374"/>
            <a:ext cx="517092" cy="16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>
            <a:extLst>
              <a:ext uri="{FF2B5EF4-FFF2-40B4-BE49-F238E27FC236}">
                <a16:creationId xmlns:a16="http://schemas.microsoft.com/office/drawing/2014/main" id="{FDFFFDB7-2ACB-A776-BBD6-1CBF61C37F4A}"/>
              </a:ext>
            </a:extLst>
          </p:cNvPr>
          <p:cNvSpPr txBox="1"/>
          <p:nvPr/>
        </p:nvSpPr>
        <p:spPr>
          <a:xfrm>
            <a:off x="3702296" y="3874080"/>
            <a:ext cx="155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26.66 = 1 1/3 x Altura letra</a:t>
            </a:r>
          </a:p>
        </p:txBody>
      </p:sp>
    </p:spTree>
    <p:extLst>
      <p:ext uri="{BB962C8B-B14F-4D97-AF65-F5344CB8AC3E}">
        <p14:creationId xmlns:p14="http://schemas.microsoft.com/office/powerpoint/2010/main" val="176036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BBF3AF-FBBF-0ACA-E766-2F5DC72A035E}"/>
              </a:ext>
            </a:extLst>
          </p:cNvPr>
          <p:cNvSpPr txBox="1"/>
          <p:nvPr/>
        </p:nvSpPr>
        <p:spPr>
          <a:xfrm>
            <a:off x="169331" y="1583561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1.3.6. Proporciones de la Caligrafía Técnica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23E5B-E90E-F789-E77C-11BC4BDE18F4}"/>
              </a:ext>
            </a:extLst>
          </p:cNvPr>
          <p:cNvGrpSpPr/>
          <p:nvPr/>
        </p:nvGrpSpPr>
        <p:grpSpPr>
          <a:xfrm>
            <a:off x="370571" y="2526632"/>
            <a:ext cx="9164855" cy="4094278"/>
            <a:chOff x="370571" y="2526632"/>
            <a:chExt cx="9164855" cy="40942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856327-9AD6-17EC-873F-24F18C9AB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904"/>
            <a:stretch/>
          </p:blipFill>
          <p:spPr>
            <a:xfrm>
              <a:off x="370571" y="2526632"/>
              <a:ext cx="9164855" cy="40942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8675F-1221-8BCD-E865-0871958D95AC}"/>
                </a:ext>
              </a:extLst>
            </p:cNvPr>
            <p:cNvSpPr/>
            <p:nvPr/>
          </p:nvSpPr>
          <p:spPr>
            <a:xfrm>
              <a:off x="1784483" y="2998095"/>
              <a:ext cx="1887555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DA1727-6D1F-6179-EC11-FE2B7692D02F}"/>
                </a:ext>
              </a:extLst>
            </p:cNvPr>
            <p:cNvSpPr/>
            <p:nvPr/>
          </p:nvSpPr>
          <p:spPr>
            <a:xfrm>
              <a:off x="1827797" y="3776617"/>
              <a:ext cx="1887555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453829-51DD-C6DE-7C16-435D7A2929F0}"/>
                </a:ext>
              </a:extLst>
            </p:cNvPr>
            <p:cNvSpPr/>
            <p:nvPr/>
          </p:nvSpPr>
          <p:spPr>
            <a:xfrm>
              <a:off x="1685831" y="4565043"/>
              <a:ext cx="1887555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1F5EFC-0244-B59A-EBAA-BC59A19234F4}"/>
                </a:ext>
              </a:extLst>
            </p:cNvPr>
            <p:cNvSpPr/>
            <p:nvPr/>
          </p:nvSpPr>
          <p:spPr>
            <a:xfrm>
              <a:off x="5303326" y="5361273"/>
              <a:ext cx="1087849" cy="245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9EF4A7-3A66-E0FC-3460-8F5DAB0B8AB3}"/>
                </a:ext>
              </a:extLst>
            </p:cNvPr>
            <p:cNvSpPr/>
            <p:nvPr/>
          </p:nvSpPr>
          <p:spPr>
            <a:xfrm>
              <a:off x="646031" y="6201879"/>
              <a:ext cx="1235708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45748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BBF3AF-FBBF-0ACA-E766-2F5DC72A035E}"/>
              </a:ext>
            </a:extLst>
          </p:cNvPr>
          <p:cNvSpPr txBox="1"/>
          <p:nvPr/>
        </p:nvSpPr>
        <p:spPr>
          <a:xfrm>
            <a:off x="169331" y="1583561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1.3.6. Proporciones de la Caligrafía Técnica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8E9B7-5431-48AF-12E8-58516A27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" y="2567823"/>
            <a:ext cx="9853062" cy="408401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7A4B20-A708-6FE5-94F0-0A358786DC29}"/>
              </a:ext>
            </a:extLst>
          </p:cNvPr>
          <p:cNvGrpSpPr/>
          <p:nvPr/>
        </p:nvGrpSpPr>
        <p:grpSpPr>
          <a:xfrm>
            <a:off x="235819" y="3585298"/>
            <a:ext cx="8940130" cy="2964693"/>
            <a:chOff x="235819" y="3585298"/>
            <a:chExt cx="8940130" cy="29646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12D61E-BA77-DD18-BE74-708E6F917866}"/>
                </a:ext>
              </a:extLst>
            </p:cNvPr>
            <p:cNvSpPr/>
            <p:nvPr/>
          </p:nvSpPr>
          <p:spPr>
            <a:xfrm>
              <a:off x="1582353" y="3609299"/>
              <a:ext cx="1887555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2646DD4-6E01-84FA-16E7-718681FDB285}"/>
                </a:ext>
              </a:extLst>
            </p:cNvPr>
            <p:cNvSpPr/>
            <p:nvPr/>
          </p:nvSpPr>
          <p:spPr>
            <a:xfrm>
              <a:off x="5289131" y="3585299"/>
              <a:ext cx="1887555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9AEA0D-7473-05F8-6FFA-0A99B80E1EE2}"/>
                </a:ext>
              </a:extLst>
            </p:cNvPr>
            <p:cNvSpPr/>
            <p:nvPr/>
          </p:nvSpPr>
          <p:spPr>
            <a:xfrm>
              <a:off x="7288394" y="3585298"/>
              <a:ext cx="1887555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3904DB-9F09-53BD-11EB-0FD68AAD5335}"/>
                </a:ext>
              </a:extLst>
            </p:cNvPr>
            <p:cNvSpPr/>
            <p:nvPr/>
          </p:nvSpPr>
          <p:spPr>
            <a:xfrm>
              <a:off x="5400839" y="4602773"/>
              <a:ext cx="1887555" cy="24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463636-B892-682A-C846-44A36262680C}"/>
                </a:ext>
              </a:extLst>
            </p:cNvPr>
            <p:cNvSpPr/>
            <p:nvPr/>
          </p:nvSpPr>
          <p:spPr>
            <a:xfrm>
              <a:off x="235819" y="4634564"/>
              <a:ext cx="1253353" cy="206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A8CF74-9C82-9F7D-323C-DCCC04CBD916}"/>
                </a:ext>
              </a:extLst>
            </p:cNvPr>
            <p:cNvSpPr/>
            <p:nvPr/>
          </p:nvSpPr>
          <p:spPr>
            <a:xfrm>
              <a:off x="4147486" y="6268822"/>
              <a:ext cx="1488106" cy="281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7443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219916" cy="14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Online Media 1" title="CALIGRAFIA TECNICA">
            <a:hlinkClick r:id="" action="ppaction://media"/>
            <a:extLst>
              <a:ext uri="{FF2B5EF4-FFF2-40B4-BE49-F238E27FC236}">
                <a16:creationId xmlns:a16="http://schemas.microsoft.com/office/drawing/2014/main" id="{797F7DE3-E385-D85C-7F80-D7EC526F28E3}"/>
              </a:ext>
            </a:extLst>
          </p:cNvPr>
          <p:cNvPicPr>
            <a:picLocks noRot="1" noChangeAspect="1"/>
          </p:cNvPicPr>
          <p:nvPr>
            <a:videoFile r:link="rId1"/>
            <p:custDataLst>
              <p:tags r:id="rId2"/>
            </p:custDataLst>
          </p:nvPr>
        </p:nvPicPr>
        <p:blipFill>
          <a:blip r:embed="rId5">
            <a:lum bright="19000"/>
          </a:blip>
          <a:stretch>
            <a:fillRect/>
          </a:stretch>
        </p:blipFill>
        <p:spPr>
          <a:xfrm>
            <a:off x="1414914" y="2399913"/>
            <a:ext cx="7584708" cy="4285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9399A-677A-B1CF-BAB3-218EC2013363}"/>
              </a:ext>
            </a:extLst>
          </p:cNvPr>
          <p:cNvSpPr txBox="1"/>
          <p:nvPr/>
        </p:nvSpPr>
        <p:spPr>
          <a:xfrm>
            <a:off x="169331" y="1583561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1.3.6. Proporciones de la Caligrafía Técnica</a:t>
            </a:r>
          </a:p>
        </p:txBody>
      </p:sp>
    </p:spTree>
    <p:extLst>
      <p:ext uri="{BB962C8B-B14F-4D97-AF65-F5344CB8AC3E}">
        <p14:creationId xmlns:p14="http://schemas.microsoft.com/office/powerpoint/2010/main" val="26276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1.3.1. Formatos (tipos y aplicación).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FB0F8-2138-B3D7-AA4B-1BC8ADC5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53" y="2680899"/>
            <a:ext cx="7366872" cy="38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1.3.2. Acuerdos de rotulación.</a:t>
            </a:r>
            <a:endParaRPr lang="es-MX" sz="3600" b="1" u="sng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0E3AB-7966-B999-287F-4C3E461B1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92" y="2405633"/>
            <a:ext cx="4829269" cy="43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8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1.3.2. Acuerdos de rotulación.</a:t>
            </a:r>
            <a:endParaRPr lang="es-MX" sz="3600" b="1" u="sng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3A2F0-B716-0834-4F70-824BBA75F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731" y="2565560"/>
            <a:ext cx="2984195" cy="42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4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1.3.2. Acuerdos de rotulación.</a:t>
            </a:r>
            <a:endParaRPr lang="es-MX" sz="3600" b="1" u="sng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6A489-2EA1-242E-76A5-129A3D59CF61}"/>
              </a:ext>
            </a:extLst>
          </p:cNvPr>
          <p:cNvSpPr txBox="1"/>
          <p:nvPr/>
        </p:nvSpPr>
        <p:spPr>
          <a:xfrm>
            <a:off x="1676633" y="2532870"/>
            <a:ext cx="8047102" cy="401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l" fontAlgn="base"/>
            <a:r>
              <a:rPr lang="es-MX" sz="4800" dirty="0">
                <a:solidFill>
                  <a:srgbClr val="555555"/>
                </a:solidFill>
                <a:latin typeface="Helvetica" panose="020B0604020202020204" pitchFamily="34" charset="0"/>
              </a:rPr>
              <a:t>La lámina debe poseer un recuadro destinado a la representación de las vistas y al cajetín. El recuadro estará realizado a 5 mm del borde de la lámina, excepto en el lado izquierdo que será de al menos 20 mm (según el formato) para posibilitar el archivo de la lámina o plano.</a:t>
            </a:r>
            <a:endParaRPr lang="es-EC" sz="4800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1.3.2. Acuerdos de rotulación.</a:t>
            </a:r>
            <a:endParaRPr lang="es-MX" sz="3600" b="1" u="sng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6A489-2EA1-242E-76A5-129A3D59CF61}"/>
              </a:ext>
            </a:extLst>
          </p:cNvPr>
          <p:cNvSpPr txBox="1"/>
          <p:nvPr/>
        </p:nvSpPr>
        <p:spPr>
          <a:xfrm>
            <a:off x="1676633" y="2532870"/>
            <a:ext cx="8047102" cy="401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l" fontAlgn="base"/>
            <a:r>
              <a:rPr lang="es-MX" sz="4800" dirty="0">
                <a:solidFill>
                  <a:srgbClr val="555555"/>
                </a:solidFill>
                <a:latin typeface="Helvetica" panose="020B0604020202020204" pitchFamily="34" charset="0"/>
              </a:rPr>
              <a:t>La disposición del cajetín de rotulación o cajetín de datos, será la parte inferior de la lámina en el caso del formato ISO A4, y en la parte inferior derecha para el resto de formatos.</a:t>
            </a:r>
          </a:p>
          <a:p>
            <a:pPr algn="l" fontAlgn="base"/>
            <a:endParaRPr lang="es-MX" sz="4800" dirty="0">
              <a:solidFill>
                <a:srgbClr val="555555"/>
              </a:solidFill>
              <a:latin typeface="Helvetica" panose="020B0604020202020204" pitchFamily="34" charset="0"/>
            </a:endParaRPr>
          </a:p>
          <a:p>
            <a:pPr algn="l" fontAlgn="base"/>
            <a:r>
              <a:rPr lang="es-MX" sz="4800" dirty="0">
                <a:solidFill>
                  <a:srgbClr val="555555"/>
                </a:solidFill>
                <a:latin typeface="Helvetica" panose="020B0604020202020204" pitchFamily="34" charset="0"/>
              </a:rPr>
              <a:t>La altura depende del tipo de cajetín que se </a:t>
            </a:r>
            <a:r>
              <a:rPr lang="es-MX" sz="4800" dirty="0" err="1">
                <a:solidFill>
                  <a:srgbClr val="555555"/>
                </a:solidFill>
                <a:latin typeface="Helvetica" panose="020B0604020202020204" pitchFamily="34" charset="0"/>
              </a:rPr>
              <a:t>utilizace</a:t>
            </a:r>
            <a:r>
              <a:rPr lang="es-MX" sz="4800" dirty="0">
                <a:solidFill>
                  <a:srgbClr val="555555"/>
                </a:solidFill>
                <a:latin typeface="Helvetica" panose="020B0604020202020204" pitchFamily="34" charset="0"/>
              </a:rPr>
              <a:t>, puede variar entre los 51 mm y los 36 mm del cajetín de la imagen de abajo.</a:t>
            </a:r>
            <a:endParaRPr lang="es-EC" sz="4800" dirty="0">
              <a:solidFill>
                <a:srgbClr val="00408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2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1.3.2. Acuerdos de rotulación.</a:t>
            </a:r>
            <a:endParaRPr lang="es-MX" sz="3600" b="1" u="sng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5CB29-700E-3DE6-A91B-3FF297F4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051" y="2859891"/>
            <a:ext cx="8504035" cy="29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8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63DBA6-2B34-E7D0-DDC8-71BEE4B13840}"/>
              </a:ext>
            </a:extLst>
          </p:cNvPr>
          <p:cNvSpPr txBox="1"/>
          <p:nvPr/>
        </p:nvSpPr>
        <p:spPr>
          <a:xfrm>
            <a:off x="2060253" y="64560"/>
            <a:ext cx="3064771" cy="4831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UNIDAD 1</a:t>
            </a:r>
          </a:p>
        </p:txBody>
      </p:sp>
      <p:pic>
        <p:nvPicPr>
          <p:cNvPr id="1028" name="Picture 4" descr="4.1. Misión y Visión UNACH - PORTAFOLIO DE INFORMÁTICA">
            <a:extLst>
              <a:ext uri="{FF2B5EF4-FFF2-40B4-BE49-F238E27FC236}">
                <a16:creationId xmlns:a16="http://schemas.microsoft.com/office/drawing/2014/main" id="{ADBE5A11-4BC4-0A0C-E9C7-D6A4F957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5817" y="169254"/>
            <a:ext cx="4539390" cy="15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958D-8E3B-97D4-859D-CED78FA5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" y="4582589"/>
            <a:ext cx="1767091" cy="1749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DEAACA-0D48-503B-EF0D-B2F460665950}"/>
              </a:ext>
            </a:extLst>
          </p:cNvPr>
          <p:cNvSpPr txBox="1"/>
          <p:nvPr/>
        </p:nvSpPr>
        <p:spPr>
          <a:xfrm>
            <a:off x="634171" y="1653643"/>
            <a:ext cx="8981705" cy="66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u="sng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1.3.2. Acuerdos de rotulación.</a:t>
            </a:r>
            <a:endParaRPr lang="es-MX" sz="3600" b="1" u="sng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FDF4AC-938E-6451-1BBF-FE3251883F09}"/>
              </a:ext>
            </a:extLst>
          </p:cNvPr>
          <p:cNvSpPr txBox="1"/>
          <p:nvPr/>
        </p:nvSpPr>
        <p:spPr>
          <a:xfrm>
            <a:off x="646031" y="589177"/>
            <a:ext cx="4539390" cy="99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3800" b="1" dirty="0">
                <a:solidFill>
                  <a:srgbClr val="0040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INTRODUCCIÓN Y GENERALIDADES DEL DIBUJO TÉCNICO</a:t>
            </a:r>
            <a:endParaRPr lang="en-US" sz="3800" b="1" dirty="0">
              <a:solidFill>
                <a:srgbClr val="0040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6A489-2EA1-242E-76A5-129A3D59CF61}"/>
              </a:ext>
            </a:extLst>
          </p:cNvPr>
          <p:cNvSpPr txBox="1"/>
          <p:nvPr/>
        </p:nvSpPr>
        <p:spPr>
          <a:xfrm>
            <a:off x="1676633" y="2532870"/>
            <a:ext cx="8047102" cy="401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l" fontAlgn="base"/>
            <a:r>
              <a:rPr lang="es-MX" sz="4800" dirty="0">
                <a:solidFill>
                  <a:srgbClr val="555555"/>
                </a:solidFill>
                <a:latin typeface="Helvetica" panose="020B0604020202020204" pitchFamily="34" charset="0"/>
              </a:rPr>
              <a:t>En el dibujo de conjunto, el cajetín de rotulación lleva asociado un espacio para recoger la información de las piezas que forman el conjunto. Este espacio se llama cajetín de despiece o lista de despiece, lo podéis ver en: Cajetín y lista de despiece.</a:t>
            </a:r>
          </a:p>
          <a:p>
            <a:pPr algn="l" fontAlgn="base"/>
            <a:endParaRPr lang="es-MX" sz="4800" dirty="0">
              <a:solidFill>
                <a:srgbClr val="555555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9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EBA08B1F_239C_4E3D_9E45_B67FF23D8C1E&quot;,&quot;SourceFullName&quot;:&quot;https://www.youtube.com/embed/TV2d1owmOJg?start=488&amp;feature=oembed&quot;,&quot;LastUpdate&quot;:&quot;2022-12-21 5:27 PM&quot;,&quot;UpdatedBy&quot;:&quot;jeort&quot;,&quot;IsLinked&quot;:false,&quot;IsBrokenLink&quot;:false,&quot;Type&quot;: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A6BC3184_98AE_470D_B25E_CEF6740BE51D&quot;,&quot;SourceFullName&quot;:&quot;https://www.youtube.com/embed/vXAqP6Ca8lM?feature=oembed&quot;,&quot;LastUpdate&quot;:&quot;2022-12-21 5:25 PM&quot;,&quot;UpdatedBy&quot;:&quot;jeort&quot;,&quot;IsLinked&quot;:false,&quot;IsBrokenLink&quot;:false,&quot;Type&quot;:2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629</Words>
  <Application>Microsoft Office PowerPoint</Application>
  <PresentationFormat>A4 Paper (210x297 mm)</PresentationFormat>
  <Paragraphs>98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Eduardo</dc:creator>
  <cp:lastModifiedBy>Jorge Eduardo Ortiz Maldonado</cp:lastModifiedBy>
  <cp:revision>78</cp:revision>
  <dcterms:created xsi:type="dcterms:W3CDTF">2022-12-12T14:46:27Z</dcterms:created>
  <dcterms:modified xsi:type="dcterms:W3CDTF">2023-06-27T03:10:56Z</dcterms:modified>
</cp:coreProperties>
</file>