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57" r:id="rId3"/>
    <p:sldId id="258" r:id="rId4"/>
    <p:sldId id="297" r:id="rId5"/>
    <p:sldId id="298" r:id="rId6"/>
    <p:sldId id="301" r:id="rId7"/>
    <p:sldId id="302" r:id="rId8"/>
    <p:sldId id="303" r:id="rId9"/>
    <p:sldId id="293" r:id="rId10"/>
    <p:sldId id="277" r:id="rId11"/>
    <p:sldId id="304" r:id="rId12"/>
    <p:sldId id="305" r:id="rId13"/>
    <p:sldId id="280" r:id="rId14"/>
    <p:sldId id="306" r:id="rId15"/>
    <p:sldId id="307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380F-2580-455B-A6FF-D2F67E4009AB}" type="datetimeFigureOut">
              <a:rPr lang="es-MX" smtClean="0"/>
              <a:t>31/05/2025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803F-B356-46E8-85A5-E29E6CCAA13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8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4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D0CAD-3048-4039-9E37-B9CCCAD9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D61C7-EE04-4A39-AE07-F5B1439F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F6E7D-09B5-4FD8-B348-733897E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1CF8C8-7C67-4F73-B948-390B0ECB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A1A7D-A879-4A5C-A6CC-EFDB45A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42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7E9B-CDAE-4A4A-A066-B2F852D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44CFB-BE68-4120-A501-D5800E73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F4456-BDE2-4C14-8240-F2D60573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7D93F3-95E1-4E87-A3DA-DF4FCED5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81243-1E09-43A4-9B1C-DC85218F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9191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5DC3D-E506-49A3-824F-457DAC2B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CC48D-F00F-488C-AC4E-C631331A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EFDB4-5EF9-453E-9B4E-9FE6FC9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8F0C-15EF-4D82-9163-AD58AB0F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C7E3-9AF2-4B06-BA3C-1219889D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25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76021-1B01-4161-AE0C-FBD767E5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4DA4-508A-41C1-9C0C-4E8C0E7D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3C59B-377B-42FB-B12E-67064DC5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35795-AF21-4DC9-A6F8-EF6DD042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686EC6-7072-40AA-B27B-52572D8F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88E57-748C-4B70-AF84-EBF4DEA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A69E90-C635-4D45-86E1-DFBF49E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737DB-6A2A-41AB-9091-D9A9AEC2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46905-6576-4572-9736-9AF4296A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8E01-ECFB-4F46-89EC-7C1F627F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7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16539-60C0-4F93-BDCC-7F7AE4F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6E20F-653E-4FA7-891F-DBBEF53B8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03E3F-2582-4879-8D21-92A124EF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682DB6-5B5A-4B0C-A0D8-A3819DA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9B934-D391-4CBA-B714-6FC2B40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BF41E-643A-4019-8A1A-E0A1EF29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8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191C-01E0-4D71-B5D0-133C32C9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A5308-F28B-4F49-A35D-B03683D9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37460-84C2-4A9F-8241-CB73D036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450F2C-42D1-41BE-8E96-790081C4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662FA-2628-4F74-8B04-E8E88740E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475513-4E3D-4137-BFCE-551B8704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69148F-9B07-42C3-AFBC-8692E91D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9D2BA0-8737-4815-AF18-A2CBBD0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241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7E6FA-F635-44A2-9673-DB80B6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157EC-8CCA-48F5-906F-ADBF27EE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0C3AC-8F25-41B4-A52C-82AA25EF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45E84C-30D1-42DF-9620-73F2B8AC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02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442E74-BB0F-4895-9FDF-3F323AE2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8A3848-7CD2-4500-8012-B8303634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774F6E-6F63-4ACD-96C5-4113F90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2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3FAF0-F235-4AAF-89C6-6F89E721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E196B2-1536-4AA3-A113-526375B37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DA2DFC-19F7-49B8-9B2F-081BC16A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E0298-A269-48A1-9727-0CFE257E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B62A42-2EE8-46AF-A7D6-0C60B308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935263-7D22-422E-8A11-E2E5BEFC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14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B66A-6867-40F1-8DCB-9A749DD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356812-51C4-4FED-947C-639A904F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1595B-FDB3-4506-9DBB-D78FC638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B9394-899C-4733-84D3-47AAAA1A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58774-C030-4CD5-870E-44DB7536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614D1-69D6-476A-ACFE-C7B623FA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4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899F5A-60D2-457C-B0EA-DE85BDC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89BF8-0592-4ACF-B22E-573C17F7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C03ED-C284-4FFB-96DC-ABD1F80B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DC8C-BCF8-4AA9-8F75-33F21BB91CE2}" type="datetimeFigureOut">
              <a:rPr lang="es-EC" smtClean="0"/>
              <a:t>31/5/2025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0629E-224D-46D7-9242-3FA18D57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4FCEE-F4EF-40C6-8529-902505C53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C112-C264-431B-8032-F72FE31931D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46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5323976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>INVESTIGACIÓN JURÍDICA </a:t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Dr. Carlos Ernesto, Herrera Acosta PhD.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>
                <a:solidFill>
                  <a:schemeClr val="bg1"/>
                </a:solidFill>
              </a:rPr>
              <a:t>ceherrera@Unach.edu.ec</a:t>
            </a: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667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y validación del instrumento de investigación del articulo académico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Presentación y validación del instrumento de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Control de lectura</a:t>
            </a:r>
            <a:endParaRPr lang="es-EC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9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4 </a:t>
            </a:r>
            <a:r>
              <a:rPr lang="es-ES" b="1" dirty="0" smtClean="0">
                <a:latin typeface="Palatino Linotype" panose="02040502050505030304" pitchFamily="18" charset="0"/>
              </a:rPr>
              <a:t>de junio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METODOLOGÍA DE LA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 smtClean="0">
                <a:latin typeface="Palatino Linotype" panose="02040502050505030304" pitchFamily="18" charset="0"/>
              </a:rPr>
              <a:t>Población, muestra y muestreo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Analizar de </a:t>
            </a:r>
            <a:r>
              <a:rPr lang="es-MX" b="1" dirty="0">
                <a:latin typeface="Palatino Linotype" panose="02040502050505030304" pitchFamily="18" charset="0"/>
              </a:rPr>
              <a:t>manera critica </a:t>
            </a:r>
            <a:r>
              <a:rPr lang="es-MX" b="1" dirty="0" smtClean="0">
                <a:latin typeface="Palatino Linotype" panose="02040502050505030304" pitchFamily="18" charset="0"/>
              </a:rPr>
              <a:t>los procesos para seleccionar la población</a:t>
            </a:r>
            <a:r>
              <a:rPr lang="es-MX" b="1" dirty="0">
                <a:latin typeface="Palatino Linotype" panose="02040502050505030304" pitchFamily="18" charset="0"/>
              </a:rPr>
              <a:t>, muestra y muestreo </a:t>
            </a:r>
            <a:r>
              <a:rPr lang="es-MX" b="1" dirty="0" smtClean="0">
                <a:latin typeface="Palatino Linotype" panose="02040502050505030304" pitchFamily="18" charset="0"/>
              </a:rPr>
              <a:t>para garantizar la </a:t>
            </a:r>
            <a:r>
              <a:rPr lang="es-MX" b="1" dirty="0">
                <a:latin typeface="Palatino Linotype" panose="02040502050505030304" pitchFamily="18" charset="0"/>
              </a:rPr>
              <a:t>validez, pertinencia y representatividad de los datos en estudios </a:t>
            </a:r>
            <a:r>
              <a:rPr lang="es-MX" b="1" dirty="0" smtClean="0">
                <a:latin typeface="Palatino Linotype" panose="02040502050505030304" pitchFamily="18" charset="0"/>
              </a:rPr>
              <a:t>jurídicos.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7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2.4. POBLACIÓN, MUESTRA Y MUESTREO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2.4.1. Población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2.4.2</a:t>
            </a:r>
            <a:r>
              <a:rPr lang="es-MX" sz="2000" b="1" dirty="0">
                <a:latin typeface="Palatino Linotype" panose="02040502050505030304" pitchFamily="18" charset="0"/>
              </a:rPr>
              <a:t>. Muestra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2.4.3</a:t>
            </a:r>
            <a:r>
              <a:rPr lang="es-MX" sz="2000" b="1" dirty="0">
                <a:latin typeface="Palatino Linotype" panose="02040502050505030304" pitchFamily="18" charset="0"/>
              </a:rPr>
              <a:t>. Muestreo</a:t>
            </a:r>
          </a:p>
        </p:txBody>
      </p:sp>
    </p:spTree>
    <p:extLst>
      <p:ext uri="{BB962C8B-B14F-4D97-AF65-F5344CB8AC3E}">
        <p14:creationId xmlns:p14="http://schemas.microsoft.com/office/powerpoint/2010/main" val="309090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232229"/>
            <a:ext cx="1100182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Cuestionario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¿</a:t>
            </a:r>
            <a:r>
              <a:rPr lang="es-MX" b="1" dirty="0">
                <a:latin typeface="Palatino Linotype" panose="02040502050505030304" pitchFamily="18" charset="0"/>
              </a:rPr>
              <a:t>Cómo se define la población en el contexto jurídico y estadístico?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¿Qué criterios se utilizan para clasificar la población según su territorio y movimiento migratorio?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¿Cuál es la diferencia entre población finita, infinita, hipotética y real en estadística?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¿De qué manera los componentes de la población influyen en su estudio demográfico y legal?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¿Por qué es importante distinguir entre población de derecho y de hecho en investigaciones jurídicas?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¿Cuáles son las principales diferencias entre la muestra probabilística y la no probabilística en investigación jurídica?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¿Cómo influye el método de muestreo en la validez y generalización de los resultados jurídicos?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¿Qué ventajas ofrece el muestreo intencional en estudios de casos jurídicos específicos?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¿En qué situaciones es recomendable usar un muestreo no probabilístico en investigaciones legales?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¿Cómo afecta la elección del tipo de muestra a la representatividad en estudios jurídicos?</a:t>
            </a:r>
          </a:p>
          <a:p>
            <a:endParaRPr lang="es-MX" b="1" dirty="0" smtClean="0">
              <a:latin typeface="Palatino Linotype" panose="02040502050505030304" pitchFamily="18" charset="0"/>
            </a:endParaRPr>
          </a:p>
          <a:p>
            <a:r>
              <a:rPr lang="es-MX" b="1" dirty="0">
                <a:latin typeface="Palatino Linotype" panose="02040502050505030304" pitchFamily="18" charset="0"/>
              </a:rPr>
              <a:t> 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3.2. Lección oral. Plan de clase aplicando metodología IDEA sobre los temas semanales  </a:t>
            </a:r>
            <a:endParaRPr lang="es-MX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9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6 </a:t>
            </a:r>
            <a:r>
              <a:rPr lang="es-ES" b="1" dirty="0" smtClean="0">
                <a:latin typeface="Palatino Linotype" panose="02040502050505030304" pitchFamily="18" charset="0"/>
              </a:rPr>
              <a:t>de junio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METODOLOGÍA DE LA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 smtClean="0">
                <a:latin typeface="Palatino Linotype" panose="02040502050505030304" pitchFamily="18" charset="0"/>
              </a:rPr>
              <a:t>Población, muestra y muestreo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Analizar de </a:t>
            </a:r>
            <a:r>
              <a:rPr lang="es-MX" b="1" dirty="0">
                <a:latin typeface="Palatino Linotype" panose="02040502050505030304" pitchFamily="18" charset="0"/>
              </a:rPr>
              <a:t>manera critica </a:t>
            </a:r>
            <a:r>
              <a:rPr lang="es-MX" b="1" dirty="0" smtClean="0">
                <a:latin typeface="Palatino Linotype" panose="02040502050505030304" pitchFamily="18" charset="0"/>
              </a:rPr>
              <a:t>los procesos para seleccionar la población</a:t>
            </a:r>
            <a:r>
              <a:rPr lang="es-MX" b="1" dirty="0">
                <a:latin typeface="Palatino Linotype" panose="02040502050505030304" pitchFamily="18" charset="0"/>
              </a:rPr>
              <a:t>, muestra y muestreo </a:t>
            </a:r>
            <a:r>
              <a:rPr lang="es-MX" b="1" dirty="0" smtClean="0">
                <a:latin typeface="Palatino Linotype" panose="02040502050505030304" pitchFamily="18" charset="0"/>
              </a:rPr>
              <a:t>para garantizar la </a:t>
            </a:r>
            <a:r>
              <a:rPr lang="es-MX" b="1" dirty="0">
                <a:latin typeface="Palatino Linotype" panose="02040502050505030304" pitchFamily="18" charset="0"/>
              </a:rPr>
              <a:t>validez, pertinencia y representatividad de los datos en estudios </a:t>
            </a:r>
            <a:r>
              <a:rPr lang="es-MX" b="1" dirty="0" smtClean="0">
                <a:latin typeface="Palatino Linotype" panose="02040502050505030304" pitchFamily="18" charset="0"/>
              </a:rPr>
              <a:t>jurídicos.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4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2.4. POBLACIÓN, MUESTRA Y MUESTREO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2.4.1. Población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2.4.2</a:t>
            </a:r>
            <a:r>
              <a:rPr lang="es-MX" sz="2000" b="1" dirty="0">
                <a:latin typeface="Palatino Linotype" panose="02040502050505030304" pitchFamily="18" charset="0"/>
              </a:rPr>
              <a:t>. Muestra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2.4.3</a:t>
            </a:r>
            <a:r>
              <a:rPr lang="es-MX" sz="2000" b="1" dirty="0">
                <a:latin typeface="Palatino Linotype" panose="02040502050505030304" pitchFamily="18" charset="0"/>
              </a:rPr>
              <a:t>. Muestreo</a:t>
            </a:r>
          </a:p>
        </p:txBody>
      </p:sp>
    </p:spTree>
    <p:extLst>
      <p:ext uri="{BB962C8B-B14F-4D97-AF65-F5344CB8AC3E}">
        <p14:creationId xmlns:p14="http://schemas.microsoft.com/office/powerpoint/2010/main" val="20122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117356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246792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1: </a:t>
            </a:r>
          </a:p>
          <a:p>
            <a:pPr algn="just"/>
            <a:r>
              <a:rPr lang="es-MX" sz="2000" b="1" dirty="0">
                <a:latin typeface="Palatino Linotype" panose="02040502050505030304" pitchFamily="18" charset="0"/>
              </a:rPr>
              <a:t>Lección oral. Plan de clase aplicando metodología IDEA sobre los temas semanales </a:t>
            </a:r>
            <a:endParaRPr lang="es-MX" sz="2000" b="1" dirty="0" smtClean="0">
              <a:latin typeface="Palatino Linotype" panose="02040502050505030304" pitchFamily="18" charset="0"/>
            </a:endParaRPr>
          </a:p>
          <a:p>
            <a:pPr algn="just"/>
            <a:endParaRPr lang="es-MX" sz="2000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2: </a:t>
            </a:r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Estructuración de la informe de investigación, elaboración de la introducción y corrección del estado del arte. 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3</a:t>
            </a:r>
          </a:p>
          <a:p>
            <a:pPr algn="just"/>
            <a:r>
              <a:rPr lang="es-MX" sz="2000" b="1" dirty="0" smtClean="0">
                <a:latin typeface="Palatino Linotype" panose="02040502050505030304" pitchFamily="18" charset="0"/>
              </a:rPr>
              <a:t>Aplicación del instrumento de investigación del artículo académico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4429932"/>
            <a:ext cx="3023055" cy="19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9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574302"/>
            <a:ext cx="111786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9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latin typeface="Palatino Linotype" panose="02040502050505030304" pitchFamily="18" charset="0"/>
              </a:rPr>
              <a:t>2 de junio de 2025</a:t>
            </a:r>
            <a:endParaRPr lang="es-ES" b="1" i="0" dirty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UNIDAD II: </a:t>
            </a:r>
            <a:r>
              <a:rPr lang="es-MX" b="1" dirty="0">
                <a:latin typeface="Palatino Linotype" panose="02040502050505030304" pitchFamily="18" charset="0"/>
              </a:rPr>
              <a:t>METODOLOGÍA DE LA INVESTIGACIÓN </a:t>
            </a:r>
            <a:r>
              <a:rPr lang="es-MX" b="1" dirty="0" smtClean="0">
                <a:latin typeface="Palatino Linotype" panose="02040502050505030304" pitchFamily="18" charset="0"/>
              </a:rPr>
              <a:t>JURÍDICA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TEMA:  </a:t>
            </a:r>
            <a:r>
              <a:rPr lang="es-MX" b="1" dirty="0" smtClean="0">
                <a:latin typeface="Palatino Linotype" panose="02040502050505030304" pitchFamily="18" charset="0"/>
              </a:rPr>
              <a:t>Población, muestra y muestreo</a:t>
            </a:r>
          </a:p>
          <a:p>
            <a:pPr>
              <a:lnSpc>
                <a:spcPct val="150000"/>
              </a:lnSpc>
            </a:pPr>
            <a:endParaRPr lang="es-ES" sz="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endParaRPr lang="es-ES" b="1" i="0" dirty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sz="800" b="1" i="0" dirty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latin typeface="Palatino Linotype" panose="02040502050505030304" pitchFamily="18" charset="0"/>
              </a:rPr>
              <a:t>Analizar de </a:t>
            </a:r>
            <a:r>
              <a:rPr lang="es-MX" b="1" dirty="0">
                <a:latin typeface="Palatino Linotype" panose="02040502050505030304" pitchFamily="18" charset="0"/>
              </a:rPr>
              <a:t>manera critica </a:t>
            </a:r>
            <a:r>
              <a:rPr lang="es-MX" b="1" dirty="0" smtClean="0">
                <a:latin typeface="Palatino Linotype" panose="02040502050505030304" pitchFamily="18" charset="0"/>
              </a:rPr>
              <a:t>los procesos para seleccionar la población</a:t>
            </a:r>
            <a:r>
              <a:rPr lang="es-MX" b="1" dirty="0">
                <a:latin typeface="Palatino Linotype" panose="02040502050505030304" pitchFamily="18" charset="0"/>
              </a:rPr>
              <a:t>, muestra y muestreo </a:t>
            </a:r>
            <a:r>
              <a:rPr lang="es-MX" b="1" dirty="0" smtClean="0">
                <a:latin typeface="Palatino Linotype" panose="02040502050505030304" pitchFamily="18" charset="0"/>
              </a:rPr>
              <a:t>para garantizar la </a:t>
            </a:r>
            <a:r>
              <a:rPr lang="es-MX" b="1" dirty="0">
                <a:latin typeface="Palatino Linotype" panose="02040502050505030304" pitchFamily="18" charset="0"/>
              </a:rPr>
              <a:t>validez, pertinencia y representatividad de los datos en estudios </a:t>
            </a:r>
            <a:r>
              <a:rPr lang="es-MX" b="1" dirty="0" smtClean="0">
                <a:latin typeface="Palatino Linotype" panose="02040502050505030304" pitchFamily="18" charset="0"/>
              </a:rPr>
              <a:t>jurídicos.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MX" sz="800" b="1" i="0" dirty="0">
              <a:solidFill>
                <a:srgbClr val="555555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 Dinámica de grupo </a:t>
            </a:r>
          </a:p>
          <a:p>
            <a:pPr algn="just">
              <a:lnSpc>
                <a:spcPct val="150000"/>
              </a:lnSpc>
            </a:pPr>
            <a:endParaRPr lang="es-MX" sz="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Tutoriales </a:t>
            </a:r>
            <a:endParaRPr lang="es-ES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>
              <a:lnSpc>
                <a:spcPct val="200000"/>
              </a:lnSpc>
            </a:pPr>
            <a:endParaRPr lang="es-ES" sz="2000" b="1" dirty="0">
              <a:latin typeface="Palatino Linotype" panose="02040502050505030304" pitchFamily="18" charset="0"/>
            </a:endParaRPr>
          </a:p>
          <a:p>
            <a:pPr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2.4. POBLACIÓN, MUESTRA Y MUESTREO</a:t>
            </a:r>
          </a:p>
          <a:p>
            <a:pPr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2.4.1. Población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2.4.2</a:t>
            </a:r>
            <a:r>
              <a:rPr lang="es-MX" sz="2000" b="1" dirty="0">
                <a:latin typeface="Palatino Linotype" panose="02040502050505030304" pitchFamily="18" charset="0"/>
              </a:rPr>
              <a:t>. Muestra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2.4.3</a:t>
            </a:r>
            <a:r>
              <a:rPr lang="es-MX" sz="2000" b="1" dirty="0">
                <a:latin typeface="Palatino Linotype" panose="02040502050505030304" pitchFamily="18" charset="0"/>
              </a:rPr>
              <a:t>. Muestreo</a:t>
            </a:r>
          </a:p>
        </p:txBody>
      </p:sp>
    </p:spTree>
    <p:extLst>
      <p:ext uri="{BB962C8B-B14F-4D97-AF65-F5344CB8AC3E}">
        <p14:creationId xmlns:p14="http://schemas.microsoft.com/office/powerpoint/2010/main" val="396097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75540" y="154086"/>
            <a:ext cx="5240922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POBLACIÓN: TIPOS DE POBLACIÓN </a:t>
            </a:r>
            <a:endParaRPr lang="es-MX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36728" y="2920621"/>
            <a:ext cx="2156347" cy="7096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POBLACIÓN </a:t>
            </a:r>
            <a:endParaRPr lang="es-MX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75540" y="931787"/>
            <a:ext cx="213369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Conocida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75540" y="1738925"/>
            <a:ext cx="213369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Desconocida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75540" y="2802231"/>
            <a:ext cx="213369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Finita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75540" y="3692908"/>
            <a:ext cx="213369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Infinita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475540" y="4704900"/>
            <a:ext cx="213369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Participante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475540" y="5595577"/>
            <a:ext cx="2133690" cy="58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No participante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46460" y="4271747"/>
            <a:ext cx="2070002" cy="5868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Directa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46460" y="5357609"/>
            <a:ext cx="2070002" cy="5868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Indirecta </a:t>
            </a:r>
          </a:p>
        </p:txBody>
      </p:sp>
      <p:pic>
        <p:nvPicPr>
          <p:cNvPr id="1026" name="Picture 2" descr="Tesis de Éxito - ¿Qué es una población y muestra? 🤔⁣ ⁣ ✓ La población se  considera como el universo, y la muestra, como el extracto de ese universo  y tiene q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5083" r="5672" b="15679"/>
          <a:stretch/>
        </p:blipFill>
        <p:spPr bwMode="auto">
          <a:xfrm>
            <a:off x="7387772" y="822270"/>
            <a:ext cx="3280228" cy="29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de flecha 15"/>
          <p:cNvCxnSpPr>
            <a:stCxn id="6" idx="3"/>
            <a:endCxn id="7" idx="1"/>
          </p:cNvCxnSpPr>
          <p:nvPr/>
        </p:nvCxnSpPr>
        <p:spPr>
          <a:xfrm flipV="1">
            <a:off x="2593075" y="1225214"/>
            <a:ext cx="882465" cy="20502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6" idx="3"/>
          </p:cNvCxnSpPr>
          <p:nvPr/>
        </p:nvCxnSpPr>
        <p:spPr>
          <a:xfrm flipV="1">
            <a:off x="2593075" y="2032352"/>
            <a:ext cx="882465" cy="12431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6" idx="3"/>
            <a:endCxn id="9" idx="1"/>
          </p:cNvCxnSpPr>
          <p:nvPr/>
        </p:nvCxnSpPr>
        <p:spPr>
          <a:xfrm flipV="1">
            <a:off x="2593075" y="3095658"/>
            <a:ext cx="882465" cy="179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6" idx="3"/>
            <a:endCxn id="10" idx="1"/>
          </p:cNvCxnSpPr>
          <p:nvPr/>
        </p:nvCxnSpPr>
        <p:spPr>
          <a:xfrm>
            <a:off x="2593075" y="3275463"/>
            <a:ext cx="882465" cy="710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6" idx="3"/>
            <a:endCxn id="11" idx="1"/>
          </p:cNvCxnSpPr>
          <p:nvPr/>
        </p:nvCxnSpPr>
        <p:spPr>
          <a:xfrm>
            <a:off x="2593075" y="3275463"/>
            <a:ext cx="882465" cy="17228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6" idx="3"/>
            <a:endCxn id="12" idx="1"/>
          </p:cNvCxnSpPr>
          <p:nvPr/>
        </p:nvCxnSpPr>
        <p:spPr>
          <a:xfrm>
            <a:off x="2593075" y="3275463"/>
            <a:ext cx="882465" cy="2613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1" idx="3"/>
            <a:endCxn id="13" idx="1"/>
          </p:cNvCxnSpPr>
          <p:nvPr/>
        </p:nvCxnSpPr>
        <p:spPr>
          <a:xfrm flipV="1">
            <a:off x="5609230" y="4565174"/>
            <a:ext cx="1037230" cy="43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ector recto de flecha 1026"/>
          <p:cNvCxnSpPr>
            <a:stCxn id="11" idx="3"/>
            <a:endCxn id="14" idx="1"/>
          </p:cNvCxnSpPr>
          <p:nvPr/>
        </p:nvCxnSpPr>
        <p:spPr>
          <a:xfrm>
            <a:off x="5609230" y="4998327"/>
            <a:ext cx="1037230" cy="652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99551" y="243200"/>
            <a:ext cx="6615529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MUESTRA: FORMAS PARA OBTENER LA MUESTRA </a:t>
            </a:r>
            <a:endParaRPr lang="es-MX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lase población muestra y muestreo |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7" y="909409"/>
            <a:ext cx="4126140" cy="30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lculadora de tamaño de muestra | Question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60" y="3911738"/>
            <a:ext cx="5374368" cy="24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TERMINACIÓN DEL TAMAÑO DE MUESTRA - ppt descarg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12599" r="10822" b="6448"/>
          <a:stretch/>
        </p:blipFill>
        <p:spPr bwMode="auto">
          <a:xfrm>
            <a:off x="7082972" y="909409"/>
            <a:ext cx="3512457" cy="27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4666343" y="1612926"/>
            <a:ext cx="2278743" cy="47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MUESTREO </a:t>
            </a:r>
            <a:endParaRPr lang="es-MX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3417" y="4908998"/>
            <a:ext cx="6025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https://</a:t>
            </a:r>
            <a:r>
              <a:rPr lang="es-MX" b="1" dirty="0" smtClean="0"/>
              <a:t>www.questionpro.com/es/calculadora-de-muestra.html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https://www.qualtrics.com/es-la/gestion-de-la-experiencia/investigacion/calcular-tomano-muestra</a:t>
            </a:r>
            <a:r>
              <a:rPr lang="es-MX" dirty="0"/>
              <a:t>/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6760" y="4123168"/>
            <a:ext cx="5403397" cy="579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 algn="ctr">
              <a:defRPr sz="24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 smtClean="0"/>
              <a:t>CALCULADORA TAMAÑO DE LA MUESTRA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8564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tadística básica: Tipos de muestre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1" y="1146627"/>
            <a:ext cx="9811658" cy="4920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4189960" y="385020"/>
            <a:ext cx="544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 MUESTREO: TIPOS DE MUESTREO</a:t>
            </a:r>
            <a:endParaRPr lang="es-MX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80571" y="2902857"/>
            <a:ext cx="2917372" cy="812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MUESTREO PROBABILÍSTICO 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65700" y="660792"/>
            <a:ext cx="24862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/>
              <a:t> </a:t>
            </a:r>
            <a:r>
              <a:rPr lang="es-MX" b="1" dirty="0" smtClean="0"/>
              <a:t>MUESTREO ALEATORIO SIMPLE</a:t>
            </a:r>
            <a:endParaRPr lang="es-MX" b="1" dirty="0"/>
          </a:p>
        </p:txBody>
      </p:sp>
      <p:sp>
        <p:nvSpPr>
          <p:cNvPr id="8" name="Rectángulo 7"/>
          <p:cNvSpPr/>
          <p:nvPr/>
        </p:nvSpPr>
        <p:spPr>
          <a:xfrm>
            <a:off x="4165701" y="1977739"/>
            <a:ext cx="24862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MUESTREO ESTRATIFICADO</a:t>
            </a:r>
            <a:endParaRPr lang="es-MX" b="1" dirty="0"/>
          </a:p>
        </p:txBody>
      </p:sp>
      <p:sp>
        <p:nvSpPr>
          <p:cNvPr id="10" name="Rectángulo 9"/>
          <p:cNvSpPr/>
          <p:nvPr/>
        </p:nvSpPr>
        <p:spPr>
          <a:xfrm>
            <a:off x="4165701" y="3392491"/>
            <a:ext cx="250677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MUESTREO POR CONGLOMERADOS </a:t>
            </a:r>
            <a:endParaRPr lang="es-MX" b="1" dirty="0"/>
          </a:p>
        </p:txBody>
      </p:sp>
      <p:sp>
        <p:nvSpPr>
          <p:cNvPr id="12" name="Rectángulo 11"/>
          <p:cNvSpPr/>
          <p:nvPr/>
        </p:nvSpPr>
        <p:spPr>
          <a:xfrm>
            <a:off x="4272281" y="4856755"/>
            <a:ext cx="227312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MUESTREO SISTEMÁTICO</a:t>
            </a:r>
            <a:endParaRPr lang="es-MX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286171" y="697470"/>
            <a:ext cx="342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Muestreo al azar 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286170" y="1992255"/>
            <a:ext cx="342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Muestreo por porcentajes % y frecuencias 23 estratos 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286171" y="3392490"/>
            <a:ext cx="342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Muestreo por porcentajes % y frecuencias 23 por conglomerados </a:t>
            </a:r>
            <a:endParaRPr lang="es-MX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86171" y="4579755"/>
            <a:ext cx="3425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</a:t>
            </a:r>
            <a:r>
              <a:rPr lang="es-MX" b="1" dirty="0"/>
              <a:t>elige un elemento inicial al azar y luego se selecciona un elemento adicional cada cierto número</a:t>
            </a:r>
          </a:p>
        </p:txBody>
      </p:sp>
      <p:cxnSp>
        <p:nvCxnSpPr>
          <p:cNvPr id="5" name="Conector recto de flecha 4"/>
          <p:cNvCxnSpPr>
            <a:stCxn id="4" idx="3"/>
            <a:endCxn id="6" idx="1"/>
          </p:cNvCxnSpPr>
          <p:nvPr/>
        </p:nvCxnSpPr>
        <p:spPr>
          <a:xfrm flipV="1">
            <a:off x="3497943" y="983958"/>
            <a:ext cx="667757" cy="2325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4" idx="3"/>
            <a:endCxn id="8" idx="1"/>
          </p:cNvCxnSpPr>
          <p:nvPr/>
        </p:nvCxnSpPr>
        <p:spPr>
          <a:xfrm flipV="1">
            <a:off x="3497943" y="2300905"/>
            <a:ext cx="667758" cy="10083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4" idx="3"/>
            <a:endCxn id="10" idx="1"/>
          </p:cNvCxnSpPr>
          <p:nvPr/>
        </p:nvCxnSpPr>
        <p:spPr>
          <a:xfrm>
            <a:off x="3497943" y="3309257"/>
            <a:ext cx="667758" cy="406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4" idx="3"/>
            <a:endCxn id="12" idx="1"/>
          </p:cNvCxnSpPr>
          <p:nvPr/>
        </p:nvCxnSpPr>
        <p:spPr>
          <a:xfrm>
            <a:off x="3497943" y="3309257"/>
            <a:ext cx="774338" cy="1870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1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80571" y="2902857"/>
            <a:ext cx="2917372" cy="812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MUESTREO NO PROBABILÍSTICO </a:t>
            </a:r>
            <a:endParaRPr lang="es-MX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31755" y="689819"/>
            <a:ext cx="30531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82C64"/>
                </a:solidFill>
                <a:latin typeface="Fira Sans"/>
              </a:rPr>
              <a:t> </a:t>
            </a:r>
            <a:r>
              <a:rPr lang="es-MX" b="1" dirty="0" smtClean="0">
                <a:solidFill>
                  <a:srgbClr val="0000CC"/>
                </a:solidFill>
                <a:latin typeface="Fira Sans"/>
              </a:rPr>
              <a:t>MUESTREO POR CONVENIENCIA</a:t>
            </a:r>
            <a:endParaRPr lang="es-MX" b="1" i="0" dirty="0">
              <a:solidFill>
                <a:srgbClr val="0000CC"/>
              </a:solidFill>
              <a:effectLst/>
              <a:latin typeface="Fira San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0500" y="1860451"/>
            <a:ext cx="30444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  <a:latin typeface="Fira Sans"/>
              </a:rPr>
              <a:t>MUESTREO CONSECUTIVO</a:t>
            </a:r>
            <a:endParaRPr lang="es-MX" b="1" dirty="0">
              <a:solidFill>
                <a:srgbClr val="0000CC"/>
              </a:solidFill>
              <a:latin typeface="Fira San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64982" y="3013670"/>
            <a:ext cx="298671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  <a:latin typeface="Fira Sans"/>
              </a:rPr>
              <a:t>MUESTREO POR CUOTAS</a:t>
            </a:r>
            <a:endParaRPr lang="es-MX" b="1" dirty="0">
              <a:solidFill>
                <a:srgbClr val="0000CC"/>
              </a:solidFill>
              <a:latin typeface="Fira San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27676" y="4158734"/>
            <a:ext cx="302402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  <a:latin typeface="Fira Sans"/>
              </a:rPr>
              <a:t>MUESTREO INTENCIONAL O POR JUICIO</a:t>
            </a:r>
            <a:endParaRPr lang="es-MX" b="1" dirty="0">
              <a:solidFill>
                <a:srgbClr val="0000CC"/>
              </a:solidFill>
              <a:latin typeface="Fira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14851" y="5633109"/>
            <a:ext cx="30700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CC"/>
                </a:solidFill>
                <a:latin typeface="Fira Sans"/>
              </a:rPr>
              <a:t>MUESTREO DE BOLA DE NIEVE</a:t>
            </a:r>
            <a:endParaRPr lang="es-MX" b="1" dirty="0">
              <a:solidFill>
                <a:srgbClr val="0000CC"/>
              </a:solidFill>
              <a:latin typeface="Fira San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69944" y="551319"/>
            <a:ext cx="364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</a:t>
            </a:r>
            <a:r>
              <a:rPr lang="es-MX" b="1" dirty="0"/>
              <a:t>seleccionan en función de su facilidad de acceso o disponibilidad para el investigador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069944" y="1860451"/>
            <a:ext cx="364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Se </a:t>
            </a:r>
            <a:r>
              <a:rPr lang="es-MX" b="1" dirty="0"/>
              <a:t>seleccionan los participantes del estudio en orden secuencial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069944" y="2892584"/>
            <a:ext cx="364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seleccionan </a:t>
            </a:r>
            <a:r>
              <a:rPr lang="es-MX" b="1" dirty="0"/>
              <a:t>a los participantes </a:t>
            </a:r>
            <a:r>
              <a:rPr lang="es-MX" b="1" dirty="0" smtClean="0"/>
              <a:t>por ciertos </a:t>
            </a:r>
            <a:r>
              <a:rPr lang="es-MX" b="1" dirty="0"/>
              <a:t>atributos </a:t>
            </a:r>
            <a:r>
              <a:rPr lang="es-MX" b="1" dirty="0" smtClean="0"/>
              <a:t>o </a:t>
            </a:r>
            <a:r>
              <a:rPr lang="es-MX" b="1" dirty="0"/>
              <a:t>características demográficas.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069944" y="4158734"/>
            <a:ext cx="364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</a:t>
            </a:r>
            <a:r>
              <a:rPr lang="es-MX" b="1" dirty="0" smtClean="0"/>
              <a:t>on </a:t>
            </a:r>
            <a:r>
              <a:rPr lang="es-MX" b="1" dirty="0"/>
              <a:t>seleccionados deliberadamente por el investigador en función de su conocimiento y juicio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069944" y="5424884"/>
            <a:ext cx="364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</a:t>
            </a:r>
            <a:r>
              <a:rPr lang="es-MX" b="1" dirty="0"/>
              <a:t>basa en las redes y conexiones de una comunidad para identificar a posibles participantes</a:t>
            </a:r>
          </a:p>
        </p:txBody>
      </p:sp>
      <p:cxnSp>
        <p:nvCxnSpPr>
          <p:cNvPr id="14" name="Conector recto de flecha 13"/>
          <p:cNvCxnSpPr>
            <a:stCxn id="4" idx="3"/>
            <a:endCxn id="2" idx="1"/>
          </p:cNvCxnSpPr>
          <p:nvPr/>
        </p:nvCxnSpPr>
        <p:spPr>
          <a:xfrm flipV="1">
            <a:off x="3497943" y="1012985"/>
            <a:ext cx="1233812" cy="2296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4" idx="3"/>
            <a:endCxn id="3" idx="1"/>
          </p:cNvCxnSpPr>
          <p:nvPr/>
        </p:nvCxnSpPr>
        <p:spPr>
          <a:xfrm flipV="1">
            <a:off x="3497943" y="2183617"/>
            <a:ext cx="1242557" cy="1125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4" idx="3"/>
          </p:cNvCxnSpPr>
          <p:nvPr/>
        </p:nvCxnSpPr>
        <p:spPr>
          <a:xfrm>
            <a:off x="3497943" y="3309257"/>
            <a:ext cx="12670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4" idx="3"/>
            <a:endCxn id="6" idx="1"/>
          </p:cNvCxnSpPr>
          <p:nvPr/>
        </p:nvCxnSpPr>
        <p:spPr>
          <a:xfrm>
            <a:off x="3497943" y="3309257"/>
            <a:ext cx="1229733" cy="1311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4" idx="3"/>
            <a:endCxn id="7" idx="1"/>
          </p:cNvCxnSpPr>
          <p:nvPr/>
        </p:nvCxnSpPr>
        <p:spPr>
          <a:xfrm>
            <a:off x="3497943" y="3309257"/>
            <a:ext cx="1216908" cy="26470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4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79424"/>
              </p:ext>
            </p:extLst>
          </p:nvPr>
        </p:nvGraphicFramePr>
        <p:xfrm>
          <a:off x="1009936" y="1095652"/>
          <a:ext cx="9812739" cy="520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0913">
                  <a:extLst>
                    <a:ext uri="{9D8B030D-6E8A-4147-A177-3AD203B41FA5}">
                      <a16:colId xmlns:a16="http://schemas.microsoft.com/office/drawing/2014/main" val="2990158025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val="3745203316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val="148039525"/>
                    </a:ext>
                  </a:extLst>
                </a:gridCol>
              </a:tblGrid>
              <a:tr h="888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CARACTERÍSTICA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MUESTREO PROBABILÍSTICO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MUESTREO NO PROBABILÍSTICO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44237"/>
                  </a:ext>
                </a:extLst>
              </a:tr>
              <a:tr h="916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Probabilidad de selección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Conocida y no nula para todos los elementos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Desconocida, depende del criterio del investigador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68927"/>
                  </a:ext>
                </a:extLst>
              </a:tr>
              <a:tr h="916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Representatividad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Alta, permite generalización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Baja, limitada generalización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2268"/>
                  </a:ext>
                </a:extLst>
              </a:tr>
              <a:tr h="568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Costo y tiempo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Elevado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Bajo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07806"/>
                  </a:ext>
                </a:extLst>
              </a:tr>
              <a:tr h="916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Aplicación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Estudios explicativos, experimentales, </a:t>
                      </a: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cuantitativos, inferencia estadística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Estudios exploratorios, </a:t>
                      </a:r>
                      <a:r>
                        <a:rPr lang="es-MX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descriptivos, correlacionales  poblaciones </a:t>
                      </a: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inaccesibles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55568"/>
                  </a:ext>
                </a:extLst>
              </a:tr>
              <a:tr h="921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Ejemplo en derecho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Análisis de sentencias en todos los juzgados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Selección de juzgados con sentencias </a:t>
                      </a:r>
                      <a:r>
                        <a:rPr lang="es-MX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en el área penal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016875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221456" y="395918"/>
            <a:ext cx="7638822" cy="406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MUESTREO </a:t>
            </a:r>
            <a:r>
              <a:rPr lang="es-MX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PROBABILÍSTICO Y </a:t>
            </a:r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PROBABILÍSTICO</a:t>
            </a:r>
          </a:p>
        </p:txBody>
      </p:sp>
    </p:spTree>
    <p:extLst>
      <p:ext uri="{BB962C8B-B14F-4D97-AF65-F5344CB8AC3E}">
        <p14:creationId xmlns:p14="http://schemas.microsoft.com/office/powerpoint/2010/main" val="1905401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660</Words>
  <Application>Microsoft Office PowerPoint</Application>
  <PresentationFormat>Panorámica</PresentationFormat>
  <Paragraphs>171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Fira Sans</vt:lpstr>
      <vt:lpstr>Open Sans</vt:lpstr>
      <vt:lpstr>Palatino Linotype</vt:lpstr>
      <vt:lpstr>Times New Roman</vt:lpstr>
      <vt:lpstr>Tema de Office</vt:lpstr>
      <vt:lpstr>INVESTIGACIÓN JURÍDICA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SYSTEMarket</cp:lastModifiedBy>
  <cp:revision>61</cp:revision>
  <dcterms:created xsi:type="dcterms:W3CDTF">2024-09-10T14:06:18Z</dcterms:created>
  <dcterms:modified xsi:type="dcterms:W3CDTF">2025-05-31T10:31:10Z</dcterms:modified>
</cp:coreProperties>
</file>