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7AFA-A692-47FF-B8D2-95367326342C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B784-E8A3-41A4-B916-392B53BE2D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30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7AFA-A692-47FF-B8D2-95367326342C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B784-E8A3-41A4-B916-392B53BE2D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862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7AFA-A692-47FF-B8D2-95367326342C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B784-E8A3-41A4-B916-392B53BE2D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23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7AFA-A692-47FF-B8D2-95367326342C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B784-E8A3-41A4-B916-392B53BE2D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7AFA-A692-47FF-B8D2-95367326342C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B784-E8A3-41A4-B916-392B53BE2D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230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7AFA-A692-47FF-B8D2-95367326342C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B784-E8A3-41A4-B916-392B53BE2D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550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7AFA-A692-47FF-B8D2-95367326342C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B784-E8A3-41A4-B916-392B53BE2D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791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7AFA-A692-47FF-B8D2-95367326342C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B784-E8A3-41A4-B916-392B53BE2D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513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7AFA-A692-47FF-B8D2-95367326342C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B784-E8A3-41A4-B916-392B53BE2D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364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7AFA-A692-47FF-B8D2-95367326342C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B784-E8A3-41A4-B916-392B53BE2D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776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7AFA-A692-47FF-B8D2-95367326342C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B784-E8A3-41A4-B916-392B53BE2D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9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07AFA-A692-47FF-B8D2-95367326342C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0B784-E8A3-41A4-B916-392B53BE2D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761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Trastornos por abuso de sustancias 4</a:t>
            </a:r>
            <a:b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75" y="235318"/>
            <a:ext cx="1621677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09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 dirty="0"/>
              <a:t>Complicaciones crónicas</a:t>
            </a:r>
            <a:r>
              <a:rPr lang="es-ES" dirty="0"/>
              <a:t>.</a:t>
            </a:r>
          </a:p>
          <a:p>
            <a:r>
              <a:rPr lang="es-ES" dirty="0"/>
              <a:t>- Las derivadas de la vía de consumo: disminución de la capacidad vital respiratoria.</a:t>
            </a:r>
          </a:p>
          <a:p>
            <a:r>
              <a:rPr lang="es-ES" dirty="0"/>
              <a:t>- Disminución de la fertilidad.</a:t>
            </a:r>
          </a:p>
          <a:p>
            <a:r>
              <a:rPr lang="es-ES" dirty="0"/>
              <a:t>- Aumento de la velocidad de flujo cerebral con riesgo vascular a largo plazo.</a:t>
            </a:r>
          </a:p>
          <a:p>
            <a:r>
              <a:rPr lang="es-ES" dirty="0"/>
              <a:t>- Síndrome “</a:t>
            </a:r>
            <a:r>
              <a:rPr lang="es-ES" dirty="0" err="1"/>
              <a:t>amotivacional</a:t>
            </a:r>
            <a:r>
              <a:rPr lang="es-ES" dirty="0"/>
              <a:t>”: desinterés y apatía en consumidores habituales, que desaparecen con la abstinencia.</a:t>
            </a:r>
          </a:p>
          <a:p>
            <a:r>
              <a:rPr lang="es-ES" dirty="0"/>
              <a:t>- Puede dar lugar a episodios de </a:t>
            </a:r>
            <a:r>
              <a:rPr lang="es-ES" i="1" dirty="0"/>
              <a:t>flashback</a:t>
            </a:r>
            <a:r>
              <a:rPr lang="es-ES" dirty="0"/>
              <a:t>: alteraciones perceptivas y de pensamiento sin consumo reciente, similares a las del consumo agudo.</a:t>
            </a:r>
          </a:p>
          <a:p>
            <a:r>
              <a:rPr lang="es-ES" dirty="0"/>
              <a:t>El </a:t>
            </a:r>
            <a:r>
              <a:rPr lang="es-ES" b="1" dirty="0"/>
              <a:t>tratamiento </a:t>
            </a:r>
            <a:r>
              <a:rPr lang="es-ES" dirty="0"/>
              <a:t>de la adicción se realiza con psicoterapia.</a:t>
            </a:r>
          </a:p>
          <a:p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Cannabis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7461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edad de inicio de consumo de sustancias en España se sitúa en torno a los 13-14 años, siendo frecuente la secuencia alcohol </a:t>
            </a:r>
          </a:p>
          <a:p>
            <a:r>
              <a:rPr lang="es-ES" dirty="0"/>
              <a:t> </a:t>
            </a:r>
          </a:p>
          <a:p>
            <a:pPr marL="0" indent="0">
              <a:buNone/>
            </a:pPr>
            <a:r>
              <a:rPr lang="en-US" dirty="0"/>
              <a:t>→ </a:t>
            </a:r>
            <a:r>
              <a:rPr lang="es-ES" dirty="0"/>
              <a:t>tabaco </a:t>
            </a:r>
            <a:r>
              <a:rPr lang="en-US" dirty="0"/>
              <a:t>→ </a:t>
            </a:r>
            <a:r>
              <a:rPr lang="es-ES" dirty="0"/>
              <a:t>cannabis </a:t>
            </a:r>
            <a:r>
              <a:rPr lang="en-US" dirty="0"/>
              <a:t>→ </a:t>
            </a:r>
            <a:r>
              <a:rPr lang="es-ES" dirty="0"/>
              <a:t>otras sustancias. </a:t>
            </a:r>
          </a:p>
          <a:p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b="1" i="1" dirty="0"/>
              <a:t>Adolescencia y adicciones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27417"/>
            <a:ext cx="287165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89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i="1" dirty="0" smtClean="0"/>
              <a:t>Adolescencia y adicciones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862149"/>
            <a:ext cx="10515600" cy="5852160"/>
          </a:xfrm>
        </p:spPr>
        <p:txBody>
          <a:bodyPr>
            <a:normAutofit fontScale="92500"/>
          </a:bodyPr>
          <a:lstStyle/>
          <a:p>
            <a:r>
              <a:rPr lang="es-ES" dirty="0"/>
              <a:t>El alcohol es la droga más consumida.</a:t>
            </a:r>
          </a:p>
          <a:p>
            <a:r>
              <a:rPr lang="es-ES" dirty="0"/>
              <a:t>Entre los principales problemas relacionados con el consumo en la adolescencia encontramos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• Intoxicación aguda.</a:t>
            </a:r>
          </a:p>
          <a:p>
            <a:pPr marL="0" indent="0">
              <a:buNone/>
            </a:pPr>
            <a:r>
              <a:rPr lang="es-ES" dirty="0"/>
              <a:t>• Problemas escolares y legales.</a:t>
            </a:r>
          </a:p>
          <a:p>
            <a:pPr marL="0" indent="0">
              <a:buNone/>
            </a:pPr>
            <a:r>
              <a:rPr lang="es-ES" dirty="0"/>
              <a:t>• Sexo no planificado: implica embarazos no deseados y contagio de ETS.</a:t>
            </a:r>
          </a:p>
          <a:p>
            <a:pPr marL="0" indent="0">
              <a:buNone/>
            </a:pPr>
            <a:r>
              <a:rPr lang="es-ES" dirty="0"/>
              <a:t>• Problemas afectivos: es importante la relación entre el alcohol y el suicidio.</a:t>
            </a:r>
          </a:p>
          <a:p>
            <a:pPr marL="0" indent="0">
              <a:buNone/>
            </a:pPr>
            <a:r>
              <a:rPr lang="es-ES" dirty="0"/>
              <a:t>Siempre hay que sospechar consumo de tóxicos en los adolescentes que presentan cambios bruscos de conducta o crisis epilépticas sin antecedentes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223" y="1828800"/>
            <a:ext cx="5488577" cy="276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0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i="1" dirty="0"/>
              <a:t>Otras drogas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Anfetaminas</a:t>
            </a:r>
            <a:endParaRPr lang="es-ES" dirty="0"/>
          </a:p>
          <a:p>
            <a:r>
              <a:rPr lang="es-ES" b="1" dirty="0"/>
              <a:t>Drogas de diseño </a:t>
            </a:r>
            <a:endParaRPr lang="es-ES" dirty="0"/>
          </a:p>
          <a:p>
            <a:r>
              <a:rPr lang="es-ES" b="1" dirty="0" err="1"/>
              <a:t>Fenciclidina</a:t>
            </a:r>
            <a:r>
              <a:rPr lang="es-ES" b="1" dirty="0"/>
              <a:t> (PCP o “polvo de ángel”)</a:t>
            </a:r>
            <a:endParaRPr lang="es-ES" dirty="0"/>
          </a:p>
          <a:p>
            <a:r>
              <a:rPr lang="es-ES" b="1" dirty="0"/>
              <a:t>Alucinógenos</a:t>
            </a:r>
            <a:endParaRPr lang="es-ES" dirty="0"/>
          </a:p>
          <a:p>
            <a:r>
              <a:rPr lang="es-ES" b="1" dirty="0"/>
              <a:t>Cannabis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8922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Anfetaminas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Son </a:t>
            </a:r>
            <a:r>
              <a:rPr lang="es-ES" dirty="0" err="1"/>
              <a:t>psicoestimulantes</a:t>
            </a:r>
            <a:r>
              <a:rPr lang="es-ES" dirty="0"/>
              <a:t>.</a:t>
            </a:r>
          </a:p>
          <a:p>
            <a:r>
              <a:rPr lang="es-ES" dirty="0"/>
              <a:t>Tienen algunos usos médicos: en el trastorno por déficit de atención-hiperactividad y en depresiones resistentes.</a:t>
            </a:r>
          </a:p>
          <a:p>
            <a:r>
              <a:rPr lang="es-ES" dirty="0"/>
              <a:t>La vía de administración puede ser oral o intravenosa.</a:t>
            </a:r>
          </a:p>
          <a:p>
            <a:r>
              <a:rPr lang="es-ES" dirty="0"/>
              <a:t>Al igual que la cocaína, pueden producir clínica psicótica y exacerbar o desencadenar cuadros psicóticos previos.</a:t>
            </a:r>
          </a:p>
          <a:p>
            <a:r>
              <a:rPr lang="es-ES" dirty="0"/>
              <a:t>Generan tolerancia y abstinencia, básicamente psíquica, como la cocaína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11" y="230188"/>
            <a:ext cx="3749857" cy="191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8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Drogas de diseño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smtClean="0"/>
              <a:t>Su </a:t>
            </a:r>
            <a:r>
              <a:rPr lang="es-ES" dirty="0"/>
              <a:t>uso va en aumento. Son derivados de anfetaminas con efectos mixtos, </a:t>
            </a:r>
            <a:r>
              <a:rPr lang="es-ES" dirty="0" err="1"/>
              <a:t>psicoestimulantes</a:t>
            </a:r>
            <a:r>
              <a:rPr lang="es-ES" dirty="0"/>
              <a:t> y alucinógenos. Son conocidas el éxtasis o MDMA (</a:t>
            </a:r>
            <a:r>
              <a:rPr lang="es-ES" dirty="0" err="1"/>
              <a:t>metilendioximetanfetamina</a:t>
            </a:r>
            <a:r>
              <a:rPr lang="es-ES" dirty="0"/>
              <a:t>), GHB, NDMA.</a:t>
            </a:r>
          </a:p>
          <a:p>
            <a:r>
              <a:rPr lang="es-ES" dirty="0"/>
              <a:t>Ejercen su acción sobre el sistema </a:t>
            </a:r>
            <a:r>
              <a:rPr lang="es-ES" dirty="0" err="1"/>
              <a:t>serotoninérgico</a:t>
            </a:r>
            <a:r>
              <a:rPr lang="es-ES" dirty="0"/>
              <a:t>.</a:t>
            </a:r>
          </a:p>
          <a:p>
            <a:r>
              <a:rPr lang="es-ES" dirty="0"/>
              <a:t>Pueden dar lugar a un cuadro </a:t>
            </a:r>
            <a:r>
              <a:rPr lang="es-ES" dirty="0" err="1"/>
              <a:t>serotoninérgico</a:t>
            </a:r>
            <a:r>
              <a:rPr lang="es-ES" dirty="0"/>
              <a:t> agudo, fulminante y a veces fatal: hipertermia, HTA, coma y muerte</a:t>
            </a:r>
          </a:p>
          <a:p>
            <a:r>
              <a:rPr lang="es-ES" dirty="0"/>
              <a:t>Son neurotóxicas: producen lesiones permanentes en vías de transmisión </a:t>
            </a:r>
            <a:r>
              <a:rPr lang="es-ES" dirty="0" err="1"/>
              <a:t>serotoninérgica</a:t>
            </a:r>
            <a:r>
              <a:rPr lang="es-ES" dirty="0"/>
              <a:t>, estudiadas con técnicas de </a:t>
            </a:r>
            <a:r>
              <a:rPr lang="es-ES" dirty="0" err="1"/>
              <a:t>neuroimagen</a:t>
            </a:r>
            <a:r>
              <a:rPr lang="es-ES" dirty="0"/>
              <a:t> dinámica (SPECT y PET).</a:t>
            </a:r>
          </a:p>
          <a:p>
            <a:r>
              <a:rPr lang="es-ES" dirty="0"/>
              <a:t>Pueden desencadenar episodios psicóticos.</a:t>
            </a:r>
          </a:p>
          <a:p>
            <a:r>
              <a:rPr lang="es-ES" dirty="0"/>
              <a:t>El manejo de la intoxicación consiste en tratamiento </a:t>
            </a:r>
            <a:r>
              <a:rPr lang="es-ES" dirty="0" err="1"/>
              <a:t>sintomático,sueroterapia</a:t>
            </a:r>
            <a:r>
              <a:rPr lang="es-ES" dirty="0"/>
              <a:t>, observación y, en caso de ingesta reciente de la última pastilla (menos de 1-2 horas), lavado gástrico y administración de carbón activado.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382" y="472281"/>
            <a:ext cx="39064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7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err="1" smtClean="0"/>
              <a:t>Fenciclidina</a:t>
            </a:r>
            <a:r>
              <a:rPr lang="es-ES" b="1" dirty="0" smtClean="0"/>
              <a:t> (PCP o “polvo de ángel”)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Ejerce </a:t>
            </a:r>
            <a:r>
              <a:rPr lang="es-ES" dirty="0"/>
              <a:t>acción sobre receptores NMDA del </a:t>
            </a:r>
            <a:r>
              <a:rPr lang="es-ES" dirty="0" err="1"/>
              <a:t>glutamato</a:t>
            </a:r>
            <a:r>
              <a:rPr lang="es-ES" dirty="0"/>
              <a:t>, principal neurotransmisor excitador del SNC.</a:t>
            </a:r>
          </a:p>
          <a:p>
            <a:r>
              <a:rPr lang="es-ES" dirty="0"/>
              <a:t>Es usado como anestésico en veterinaria.</a:t>
            </a:r>
          </a:p>
          <a:p>
            <a:r>
              <a:rPr lang="es-ES" dirty="0"/>
              <a:t>La intoxicación aguda da lugar a cuadros de intensa agitación y violencia asociada a incoordinación motriz, disartria, </a:t>
            </a:r>
            <a:r>
              <a:rPr lang="es-ES" dirty="0" err="1"/>
              <a:t>hiperacusia</a:t>
            </a:r>
            <a:r>
              <a:rPr lang="es-ES" dirty="0"/>
              <a:t> y </a:t>
            </a:r>
            <a:r>
              <a:rPr lang="es-ES" dirty="0" err="1"/>
              <a:t>nistagmo</a:t>
            </a:r>
            <a:r>
              <a:rPr lang="es-ES" dirty="0"/>
              <a:t> (vertical).</a:t>
            </a:r>
          </a:p>
          <a:p>
            <a:r>
              <a:rPr lang="es-ES" dirty="0"/>
              <a:t>No genera dependencia.</a:t>
            </a:r>
          </a:p>
          <a:p>
            <a:r>
              <a:rPr lang="es-ES" dirty="0"/>
              <a:t>El </a:t>
            </a:r>
            <a:r>
              <a:rPr lang="es-ES" b="1" dirty="0"/>
              <a:t>tratamiento </a:t>
            </a:r>
            <a:r>
              <a:rPr lang="es-ES" dirty="0"/>
              <a:t>es sintomático.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092" y="4759778"/>
            <a:ext cx="3692707" cy="191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2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Alucinógenos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Ejercen su acción central sobre el sistema </a:t>
            </a:r>
            <a:r>
              <a:rPr lang="es-ES" dirty="0" err="1"/>
              <a:t>serotoninérgico</a:t>
            </a:r>
            <a:r>
              <a:rPr lang="es-ES" dirty="0"/>
              <a:t>, y en menor grado sobre el </a:t>
            </a:r>
            <a:r>
              <a:rPr lang="es-ES" dirty="0" err="1"/>
              <a:t>noradrenérgico</a:t>
            </a:r>
            <a:r>
              <a:rPr lang="es-ES" dirty="0"/>
              <a:t> y </a:t>
            </a:r>
            <a:r>
              <a:rPr lang="es-ES" dirty="0" err="1"/>
              <a:t>dopaminérgico</a:t>
            </a:r>
            <a:r>
              <a:rPr lang="es-ES" dirty="0"/>
              <a:t>.</a:t>
            </a:r>
          </a:p>
          <a:p>
            <a:r>
              <a:rPr lang="es-ES" dirty="0"/>
              <a:t>El más conocido es el LSD (lisérgico </a:t>
            </a:r>
            <a:r>
              <a:rPr lang="es-ES" dirty="0" err="1"/>
              <a:t>dietil</a:t>
            </a:r>
            <a:r>
              <a:rPr lang="es-ES" dirty="0"/>
              <a:t> amida), también hongos como el peyote o cactus, y la </a:t>
            </a:r>
            <a:r>
              <a:rPr lang="es-ES" dirty="0" err="1"/>
              <a:t>ketamina</a:t>
            </a:r>
            <a:r>
              <a:rPr lang="es-ES" dirty="0"/>
              <a:t>.</a:t>
            </a:r>
          </a:p>
          <a:p>
            <a:r>
              <a:rPr lang="es-ES" dirty="0"/>
              <a:t>No generan tolerancia ni síndrome de abstinencia.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04" y="4360817"/>
            <a:ext cx="2790825" cy="1219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883" y="117566"/>
            <a:ext cx="2710408" cy="15018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015" y="4232367"/>
            <a:ext cx="2200956" cy="20667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7216" y="4532811"/>
            <a:ext cx="2181225" cy="177908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6428" y="4360817"/>
            <a:ext cx="1752600" cy="22751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3026" y="452437"/>
            <a:ext cx="1430927" cy="223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69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Alucinógenos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• </a:t>
            </a:r>
            <a:r>
              <a:rPr lang="es-ES" b="1" dirty="0"/>
              <a:t>Físicamente </a:t>
            </a:r>
            <a:r>
              <a:rPr lang="es-ES" dirty="0"/>
              <a:t>produce clínica de actividad adrenérgica: taquicardia,</a:t>
            </a:r>
          </a:p>
          <a:p>
            <a:pPr marL="0" indent="0">
              <a:buNone/>
            </a:pPr>
            <a:r>
              <a:rPr lang="es-ES" dirty="0"/>
              <a:t>hipertensión, midriasis, sudación.</a:t>
            </a:r>
          </a:p>
          <a:p>
            <a:r>
              <a:rPr lang="es-ES" dirty="0" smtClean="0"/>
              <a:t>Pueden </a:t>
            </a:r>
            <a:r>
              <a:rPr lang="es-ES" dirty="0"/>
              <a:t>dar crisis intensas de pánico y despersonalización (“mal viaje”).</a:t>
            </a:r>
          </a:p>
          <a:p>
            <a:r>
              <a:rPr lang="es-ES" dirty="0"/>
              <a:t>Pueden exacerbar o desencadenar clínica psicótica en sujetos con predisposición.</a:t>
            </a:r>
          </a:p>
          <a:p>
            <a:r>
              <a:rPr lang="es-ES" dirty="0"/>
              <a:t>Son típicas las experiencias de </a:t>
            </a:r>
            <a:r>
              <a:rPr lang="es-ES" i="1" dirty="0"/>
              <a:t>flashback</a:t>
            </a:r>
            <a:r>
              <a:rPr lang="es-ES" dirty="0"/>
              <a:t>, incluso tras un tiempo sin consumirlas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2509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Cannabis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373187"/>
            <a:ext cx="10515600" cy="4803776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Es la sustancia de abuso ilegal más consumida.</a:t>
            </a:r>
          </a:p>
          <a:p>
            <a:r>
              <a:rPr lang="es-ES" dirty="0"/>
              <a:t>Tiene algunos usos médicos: antiemético (especialmente tras quimioterapia), analgésico, </a:t>
            </a:r>
            <a:r>
              <a:rPr lang="es-ES" dirty="0" err="1"/>
              <a:t>miorrelajante</a:t>
            </a:r>
            <a:r>
              <a:rPr lang="es-ES" dirty="0"/>
              <a:t>.</a:t>
            </a:r>
          </a:p>
          <a:p>
            <a:endParaRPr lang="es-ES" b="1" dirty="0" smtClean="0"/>
          </a:p>
          <a:p>
            <a:endParaRPr lang="es-ES" b="1" dirty="0"/>
          </a:p>
          <a:p>
            <a:r>
              <a:rPr lang="es-ES" b="1" dirty="0" smtClean="0"/>
              <a:t>Mecanismo </a:t>
            </a:r>
            <a:r>
              <a:rPr lang="es-ES" b="1" dirty="0"/>
              <a:t>de acción</a:t>
            </a:r>
            <a:endParaRPr lang="es-ES" dirty="0"/>
          </a:p>
          <a:p>
            <a:r>
              <a:rPr lang="es-ES" dirty="0"/>
              <a:t>El cannabis se une en el SNC a receptores específicos (</a:t>
            </a:r>
            <a:r>
              <a:rPr lang="es-ES" dirty="0" err="1"/>
              <a:t>endocannábicos</a:t>
            </a:r>
            <a:r>
              <a:rPr lang="es-ES" dirty="0"/>
              <a:t>).</a:t>
            </a:r>
          </a:p>
          <a:p>
            <a:r>
              <a:rPr lang="es-ES" dirty="0"/>
              <a:t>Induce tolerancia que inicialmente es inversa: la producción de </a:t>
            </a:r>
            <a:r>
              <a:rPr lang="es-ES" dirty="0" err="1"/>
              <a:t>metabolitos</a:t>
            </a:r>
            <a:r>
              <a:rPr lang="es-ES" dirty="0"/>
              <a:t> activos se acumula y pequeñas dosis hacen más efecto; aunque con el uso continuado pasa a ser directa.</a:t>
            </a:r>
          </a:p>
          <a:p>
            <a:r>
              <a:rPr lang="es-ES" dirty="0"/>
              <a:t>No produce síndrome físico de abstinencia, sí inquietud psíquica y disforia de duración breve.</a:t>
            </a:r>
          </a:p>
          <a:p>
            <a:r>
              <a:rPr lang="es-ES" dirty="0"/>
              <a:t> 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902" y="0"/>
            <a:ext cx="2200275" cy="13731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045" y="2610394"/>
            <a:ext cx="3579223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4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Cannabis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2365011"/>
            <a:ext cx="10515600" cy="3811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 smtClean="0"/>
              <a:t>Farmacocinética</a:t>
            </a:r>
            <a:endParaRPr lang="es-ES" dirty="0" smtClean="0"/>
          </a:p>
          <a:p>
            <a:r>
              <a:rPr lang="es-ES" dirty="0" smtClean="0"/>
              <a:t>Absorción respiratoria. La vía de administración habitual es la fumada. Es muy </a:t>
            </a:r>
            <a:r>
              <a:rPr lang="es-ES" dirty="0" err="1" smtClean="0"/>
              <a:t>lipofílico</a:t>
            </a:r>
            <a:r>
              <a:rPr lang="es-ES" dirty="0" smtClean="0"/>
              <a:t> y atraviesa fácilmente barrera </a:t>
            </a:r>
            <a:r>
              <a:rPr lang="es-ES" dirty="0" err="1" smtClean="0"/>
              <a:t>hematoencefálica</a:t>
            </a:r>
            <a:r>
              <a:rPr lang="es-ES" dirty="0" smtClean="0"/>
              <a:t>.</a:t>
            </a:r>
          </a:p>
          <a:p>
            <a:r>
              <a:rPr lang="es-ES" dirty="0" smtClean="0"/>
              <a:t>Sus </a:t>
            </a:r>
            <a:r>
              <a:rPr lang="es-ES" dirty="0" err="1" smtClean="0"/>
              <a:t>metabolitos</a:t>
            </a:r>
            <a:r>
              <a:rPr lang="es-ES" dirty="0" smtClean="0"/>
              <a:t> se acumulan en hígado y el ritmo de excreción es lento. Pueden detectarse en orina semanas después del consumo.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887" y="117566"/>
            <a:ext cx="4917456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405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715</Words>
  <Application>Microsoft Office PowerPoint</Application>
  <PresentationFormat>Panorámica</PresentationFormat>
  <Paragraphs>73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Trastornos por abuso de sustancias 4 </vt:lpstr>
      <vt:lpstr>Otras drogas </vt:lpstr>
      <vt:lpstr>Anfetaminas </vt:lpstr>
      <vt:lpstr>Drogas de diseño  </vt:lpstr>
      <vt:lpstr>Fenciclidina (PCP o “polvo de ángel”) </vt:lpstr>
      <vt:lpstr>Alucinógenos </vt:lpstr>
      <vt:lpstr>Alucinógenos </vt:lpstr>
      <vt:lpstr>Cannabis </vt:lpstr>
      <vt:lpstr>Cannabis </vt:lpstr>
      <vt:lpstr>Cannabis </vt:lpstr>
      <vt:lpstr> Adolescencia y adicciones </vt:lpstr>
      <vt:lpstr>Adolescencia y adicciones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Trastornos por abuso de sustancias 4 </dc:title>
  <dc:creator>INTEL</dc:creator>
  <cp:lastModifiedBy>INTEL</cp:lastModifiedBy>
  <cp:revision>3</cp:revision>
  <dcterms:created xsi:type="dcterms:W3CDTF">2022-07-26T21:22:34Z</dcterms:created>
  <dcterms:modified xsi:type="dcterms:W3CDTF">2022-07-26T23:21:53Z</dcterms:modified>
</cp:coreProperties>
</file>