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6" r:id="rId9"/>
    <p:sldId id="267" r:id="rId10"/>
    <p:sldId id="263" r:id="rId11"/>
    <p:sldId id="264" r:id="rId12"/>
    <p:sldId id="265"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3" r:id="rId28"/>
    <p:sldId id="280" r:id="rId29"/>
    <p:sldId id="284" r:id="rId30"/>
    <p:sldId id="285" r:id="rId31"/>
    <p:sldId id="286" r:id="rId32"/>
    <p:sldId id="287" r:id="rId33"/>
    <p:sldId id="288" r:id="rId34"/>
    <p:sldId id="289" r:id="rId35"/>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75" d="100"/>
          <a:sy n="75" d="100"/>
        </p:scale>
        <p:origin x="902"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84866D-D798-83D7-7D5B-560E169F3E6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44BD9445-60D2-12C3-63E6-0ADDA8719D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E762FF62-57F1-B00E-16B4-7187C518556E}"/>
              </a:ext>
            </a:extLst>
          </p:cNvPr>
          <p:cNvSpPr>
            <a:spLocks noGrp="1"/>
          </p:cNvSpPr>
          <p:nvPr>
            <p:ph type="dt" sz="half" idx="10"/>
          </p:nvPr>
        </p:nvSpPr>
        <p:spPr/>
        <p:txBody>
          <a:bodyPr/>
          <a:lstStyle/>
          <a:p>
            <a:fld id="{38E6D4C7-7AAF-4FFD-9B69-F133EEBF445F}" type="datetimeFigureOut">
              <a:rPr lang="es-EC" smtClean="0"/>
              <a:t>17/11/2024</a:t>
            </a:fld>
            <a:endParaRPr lang="es-EC"/>
          </a:p>
        </p:txBody>
      </p:sp>
      <p:sp>
        <p:nvSpPr>
          <p:cNvPr id="5" name="Marcador de pie de página 4">
            <a:extLst>
              <a:ext uri="{FF2B5EF4-FFF2-40B4-BE49-F238E27FC236}">
                <a16:creationId xmlns:a16="http://schemas.microsoft.com/office/drawing/2014/main" id="{A22B13CF-B14C-C7AF-353E-2CDE320DEC6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6CED327-CFA8-11C6-5FAF-3D0AD1C9D81B}"/>
              </a:ext>
            </a:extLst>
          </p:cNvPr>
          <p:cNvSpPr>
            <a:spLocks noGrp="1"/>
          </p:cNvSpPr>
          <p:nvPr>
            <p:ph type="sldNum" sz="quarter" idx="12"/>
          </p:nvPr>
        </p:nvSpPr>
        <p:spPr/>
        <p:txBody>
          <a:bodyPr/>
          <a:lstStyle/>
          <a:p>
            <a:fld id="{D8C76492-476D-4CB5-8565-A33B17C939DA}" type="slidenum">
              <a:rPr lang="es-EC" smtClean="0"/>
              <a:t>‹Nº›</a:t>
            </a:fld>
            <a:endParaRPr lang="es-EC"/>
          </a:p>
        </p:txBody>
      </p:sp>
    </p:spTree>
    <p:extLst>
      <p:ext uri="{BB962C8B-B14F-4D97-AF65-F5344CB8AC3E}">
        <p14:creationId xmlns:p14="http://schemas.microsoft.com/office/powerpoint/2010/main" val="172318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7B19F3-8BBB-E03F-E78B-E499A291D0C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D2927569-A764-6757-1C78-E8AD3B5836E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8F81F58E-FF6B-15CB-B6C5-D685EF818F1D}"/>
              </a:ext>
            </a:extLst>
          </p:cNvPr>
          <p:cNvSpPr>
            <a:spLocks noGrp="1"/>
          </p:cNvSpPr>
          <p:nvPr>
            <p:ph type="dt" sz="half" idx="10"/>
          </p:nvPr>
        </p:nvSpPr>
        <p:spPr/>
        <p:txBody>
          <a:bodyPr/>
          <a:lstStyle/>
          <a:p>
            <a:fld id="{38E6D4C7-7AAF-4FFD-9B69-F133EEBF445F}" type="datetimeFigureOut">
              <a:rPr lang="es-EC" smtClean="0"/>
              <a:t>17/11/2024</a:t>
            </a:fld>
            <a:endParaRPr lang="es-EC"/>
          </a:p>
        </p:txBody>
      </p:sp>
      <p:sp>
        <p:nvSpPr>
          <p:cNvPr id="5" name="Marcador de pie de página 4">
            <a:extLst>
              <a:ext uri="{FF2B5EF4-FFF2-40B4-BE49-F238E27FC236}">
                <a16:creationId xmlns:a16="http://schemas.microsoft.com/office/drawing/2014/main" id="{E15A2493-5411-3365-7A7D-1D229939F55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081D53F-838C-7579-4555-81821351A511}"/>
              </a:ext>
            </a:extLst>
          </p:cNvPr>
          <p:cNvSpPr>
            <a:spLocks noGrp="1"/>
          </p:cNvSpPr>
          <p:nvPr>
            <p:ph type="sldNum" sz="quarter" idx="12"/>
          </p:nvPr>
        </p:nvSpPr>
        <p:spPr/>
        <p:txBody>
          <a:bodyPr/>
          <a:lstStyle/>
          <a:p>
            <a:fld id="{D8C76492-476D-4CB5-8565-A33B17C939DA}" type="slidenum">
              <a:rPr lang="es-EC" smtClean="0"/>
              <a:t>‹Nº›</a:t>
            </a:fld>
            <a:endParaRPr lang="es-EC"/>
          </a:p>
        </p:txBody>
      </p:sp>
    </p:spTree>
    <p:extLst>
      <p:ext uri="{BB962C8B-B14F-4D97-AF65-F5344CB8AC3E}">
        <p14:creationId xmlns:p14="http://schemas.microsoft.com/office/powerpoint/2010/main" val="4030847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894C3D0-A2D1-3CCD-F924-DED3FB9F77C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866D7F06-3CB2-472E-F07E-3B0976F8301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B0320569-686F-25E1-9AC8-F623E28B114C}"/>
              </a:ext>
            </a:extLst>
          </p:cNvPr>
          <p:cNvSpPr>
            <a:spLocks noGrp="1"/>
          </p:cNvSpPr>
          <p:nvPr>
            <p:ph type="dt" sz="half" idx="10"/>
          </p:nvPr>
        </p:nvSpPr>
        <p:spPr/>
        <p:txBody>
          <a:bodyPr/>
          <a:lstStyle/>
          <a:p>
            <a:fld id="{38E6D4C7-7AAF-4FFD-9B69-F133EEBF445F}" type="datetimeFigureOut">
              <a:rPr lang="es-EC" smtClean="0"/>
              <a:t>17/11/2024</a:t>
            </a:fld>
            <a:endParaRPr lang="es-EC"/>
          </a:p>
        </p:txBody>
      </p:sp>
      <p:sp>
        <p:nvSpPr>
          <p:cNvPr id="5" name="Marcador de pie de página 4">
            <a:extLst>
              <a:ext uri="{FF2B5EF4-FFF2-40B4-BE49-F238E27FC236}">
                <a16:creationId xmlns:a16="http://schemas.microsoft.com/office/drawing/2014/main" id="{E75FACF3-C065-CA40-FD07-4F096FBC03E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12E0A8B-310C-1F0C-C82A-30058A16D4E7}"/>
              </a:ext>
            </a:extLst>
          </p:cNvPr>
          <p:cNvSpPr>
            <a:spLocks noGrp="1"/>
          </p:cNvSpPr>
          <p:nvPr>
            <p:ph type="sldNum" sz="quarter" idx="12"/>
          </p:nvPr>
        </p:nvSpPr>
        <p:spPr/>
        <p:txBody>
          <a:bodyPr/>
          <a:lstStyle/>
          <a:p>
            <a:fld id="{D8C76492-476D-4CB5-8565-A33B17C939DA}" type="slidenum">
              <a:rPr lang="es-EC" smtClean="0"/>
              <a:t>‹Nº›</a:t>
            </a:fld>
            <a:endParaRPr lang="es-EC"/>
          </a:p>
        </p:txBody>
      </p:sp>
    </p:spTree>
    <p:extLst>
      <p:ext uri="{BB962C8B-B14F-4D97-AF65-F5344CB8AC3E}">
        <p14:creationId xmlns:p14="http://schemas.microsoft.com/office/powerpoint/2010/main" val="164733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84AB8A-BA7C-8B16-29AA-74972DEA2A17}"/>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F43AC91B-C752-C3B3-7459-FC5A4231E7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6C812127-3164-830A-C34E-22D4D992712C}"/>
              </a:ext>
            </a:extLst>
          </p:cNvPr>
          <p:cNvSpPr>
            <a:spLocks noGrp="1"/>
          </p:cNvSpPr>
          <p:nvPr>
            <p:ph type="dt" sz="half" idx="10"/>
          </p:nvPr>
        </p:nvSpPr>
        <p:spPr/>
        <p:txBody>
          <a:bodyPr/>
          <a:lstStyle/>
          <a:p>
            <a:fld id="{38E6D4C7-7AAF-4FFD-9B69-F133EEBF445F}" type="datetimeFigureOut">
              <a:rPr lang="es-EC" smtClean="0"/>
              <a:t>17/11/2024</a:t>
            </a:fld>
            <a:endParaRPr lang="es-EC"/>
          </a:p>
        </p:txBody>
      </p:sp>
      <p:sp>
        <p:nvSpPr>
          <p:cNvPr id="5" name="Marcador de pie de página 4">
            <a:extLst>
              <a:ext uri="{FF2B5EF4-FFF2-40B4-BE49-F238E27FC236}">
                <a16:creationId xmlns:a16="http://schemas.microsoft.com/office/drawing/2014/main" id="{BCFE04B1-6285-7D55-1478-E28FEB6DF80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6BF76FE-87A5-C91C-CF87-8D608E9EA5B5}"/>
              </a:ext>
            </a:extLst>
          </p:cNvPr>
          <p:cNvSpPr>
            <a:spLocks noGrp="1"/>
          </p:cNvSpPr>
          <p:nvPr>
            <p:ph type="sldNum" sz="quarter" idx="12"/>
          </p:nvPr>
        </p:nvSpPr>
        <p:spPr/>
        <p:txBody>
          <a:bodyPr/>
          <a:lstStyle/>
          <a:p>
            <a:fld id="{D8C76492-476D-4CB5-8565-A33B17C939DA}" type="slidenum">
              <a:rPr lang="es-EC" smtClean="0"/>
              <a:t>‹Nº›</a:t>
            </a:fld>
            <a:endParaRPr lang="es-EC"/>
          </a:p>
        </p:txBody>
      </p:sp>
    </p:spTree>
    <p:extLst>
      <p:ext uri="{BB962C8B-B14F-4D97-AF65-F5344CB8AC3E}">
        <p14:creationId xmlns:p14="http://schemas.microsoft.com/office/powerpoint/2010/main" val="2880377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F3D9A6-66D1-8B97-D567-5153B913988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8186F708-C4BC-1ED3-E0B3-575F01322C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31B0255-B841-1B4D-DE5B-06E0291988D7}"/>
              </a:ext>
            </a:extLst>
          </p:cNvPr>
          <p:cNvSpPr>
            <a:spLocks noGrp="1"/>
          </p:cNvSpPr>
          <p:nvPr>
            <p:ph type="dt" sz="half" idx="10"/>
          </p:nvPr>
        </p:nvSpPr>
        <p:spPr/>
        <p:txBody>
          <a:bodyPr/>
          <a:lstStyle/>
          <a:p>
            <a:fld id="{38E6D4C7-7AAF-4FFD-9B69-F133EEBF445F}" type="datetimeFigureOut">
              <a:rPr lang="es-EC" smtClean="0"/>
              <a:t>17/11/2024</a:t>
            </a:fld>
            <a:endParaRPr lang="es-EC"/>
          </a:p>
        </p:txBody>
      </p:sp>
      <p:sp>
        <p:nvSpPr>
          <p:cNvPr id="5" name="Marcador de pie de página 4">
            <a:extLst>
              <a:ext uri="{FF2B5EF4-FFF2-40B4-BE49-F238E27FC236}">
                <a16:creationId xmlns:a16="http://schemas.microsoft.com/office/drawing/2014/main" id="{32AEE85F-130B-6701-40EC-D925F0B6BD47}"/>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9766FEE-F8E9-50DA-D429-871380FE37E7}"/>
              </a:ext>
            </a:extLst>
          </p:cNvPr>
          <p:cNvSpPr>
            <a:spLocks noGrp="1"/>
          </p:cNvSpPr>
          <p:nvPr>
            <p:ph type="sldNum" sz="quarter" idx="12"/>
          </p:nvPr>
        </p:nvSpPr>
        <p:spPr/>
        <p:txBody>
          <a:bodyPr/>
          <a:lstStyle/>
          <a:p>
            <a:fld id="{D8C76492-476D-4CB5-8565-A33B17C939DA}" type="slidenum">
              <a:rPr lang="es-EC" smtClean="0"/>
              <a:t>‹Nº›</a:t>
            </a:fld>
            <a:endParaRPr lang="es-EC"/>
          </a:p>
        </p:txBody>
      </p:sp>
    </p:spTree>
    <p:extLst>
      <p:ext uri="{BB962C8B-B14F-4D97-AF65-F5344CB8AC3E}">
        <p14:creationId xmlns:p14="http://schemas.microsoft.com/office/powerpoint/2010/main" val="1886975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6E1D6A-3784-7BDF-4084-D0DBB142B1D7}"/>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440312A-4ED4-6C89-935C-FC7F8D2A5F2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DC887DD7-7D6B-5496-A0DA-764A76CC5F5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B654FB22-957B-0042-C5A4-28DA08A88342}"/>
              </a:ext>
            </a:extLst>
          </p:cNvPr>
          <p:cNvSpPr>
            <a:spLocks noGrp="1"/>
          </p:cNvSpPr>
          <p:nvPr>
            <p:ph type="dt" sz="half" idx="10"/>
          </p:nvPr>
        </p:nvSpPr>
        <p:spPr/>
        <p:txBody>
          <a:bodyPr/>
          <a:lstStyle/>
          <a:p>
            <a:fld id="{38E6D4C7-7AAF-4FFD-9B69-F133EEBF445F}" type="datetimeFigureOut">
              <a:rPr lang="es-EC" smtClean="0"/>
              <a:t>17/11/2024</a:t>
            </a:fld>
            <a:endParaRPr lang="es-EC"/>
          </a:p>
        </p:txBody>
      </p:sp>
      <p:sp>
        <p:nvSpPr>
          <p:cNvPr id="6" name="Marcador de pie de página 5">
            <a:extLst>
              <a:ext uri="{FF2B5EF4-FFF2-40B4-BE49-F238E27FC236}">
                <a16:creationId xmlns:a16="http://schemas.microsoft.com/office/drawing/2014/main" id="{65817D48-08C3-1F3B-6486-B1AC18D08F0A}"/>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10F2DCA7-6A96-99BB-D6A3-6F68D5F86528}"/>
              </a:ext>
            </a:extLst>
          </p:cNvPr>
          <p:cNvSpPr>
            <a:spLocks noGrp="1"/>
          </p:cNvSpPr>
          <p:nvPr>
            <p:ph type="sldNum" sz="quarter" idx="12"/>
          </p:nvPr>
        </p:nvSpPr>
        <p:spPr/>
        <p:txBody>
          <a:bodyPr/>
          <a:lstStyle/>
          <a:p>
            <a:fld id="{D8C76492-476D-4CB5-8565-A33B17C939DA}" type="slidenum">
              <a:rPr lang="es-EC" smtClean="0"/>
              <a:t>‹Nº›</a:t>
            </a:fld>
            <a:endParaRPr lang="es-EC"/>
          </a:p>
        </p:txBody>
      </p:sp>
    </p:spTree>
    <p:extLst>
      <p:ext uri="{BB962C8B-B14F-4D97-AF65-F5344CB8AC3E}">
        <p14:creationId xmlns:p14="http://schemas.microsoft.com/office/powerpoint/2010/main" val="153914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190DF9-9137-6A4D-8B7F-3820AD6FA5B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4A89DBEB-315C-2BE0-5F36-6B0195C998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DBCF88-1060-7FF6-4A4A-932CC94ADF8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F23F9ECE-1CF6-152B-DE8C-0702037E77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91E6048-C77E-AADD-4158-541BF95E644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4A15FD17-5493-023D-D0CA-59B904C95504}"/>
              </a:ext>
            </a:extLst>
          </p:cNvPr>
          <p:cNvSpPr>
            <a:spLocks noGrp="1"/>
          </p:cNvSpPr>
          <p:nvPr>
            <p:ph type="dt" sz="half" idx="10"/>
          </p:nvPr>
        </p:nvSpPr>
        <p:spPr/>
        <p:txBody>
          <a:bodyPr/>
          <a:lstStyle/>
          <a:p>
            <a:fld id="{38E6D4C7-7AAF-4FFD-9B69-F133EEBF445F}" type="datetimeFigureOut">
              <a:rPr lang="es-EC" smtClean="0"/>
              <a:t>17/11/2024</a:t>
            </a:fld>
            <a:endParaRPr lang="es-EC"/>
          </a:p>
        </p:txBody>
      </p:sp>
      <p:sp>
        <p:nvSpPr>
          <p:cNvPr id="8" name="Marcador de pie de página 7">
            <a:extLst>
              <a:ext uri="{FF2B5EF4-FFF2-40B4-BE49-F238E27FC236}">
                <a16:creationId xmlns:a16="http://schemas.microsoft.com/office/drawing/2014/main" id="{2F97DA40-28B5-3069-6C1E-62A8C7BBBD3C}"/>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E3BDEB73-C734-55D6-8741-A2FF02916086}"/>
              </a:ext>
            </a:extLst>
          </p:cNvPr>
          <p:cNvSpPr>
            <a:spLocks noGrp="1"/>
          </p:cNvSpPr>
          <p:nvPr>
            <p:ph type="sldNum" sz="quarter" idx="12"/>
          </p:nvPr>
        </p:nvSpPr>
        <p:spPr/>
        <p:txBody>
          <a:bodyPr/>
          <a:lstStyle/>
          <a:p>
            <a:fld id="{D8C76492-476D-4CB5-8565-A33B17C939DA}" type="slidenum">
              <a:rPr lang="es-EC" smtClean="0"/>
              <a:t>‹Nº›</a:t>
            </a:fld>
            <a:endParaRPr lang="es-EC"/>
          </a:p>
        </p:txBody>
      </p:sp>
    </p:spTree>
    <p:extLst>
      <p:ext uri="{BB962C8B-B14F-4D97-AF65-F5344CB8AC3E}">
        <p14:creationId xmlns:p14="http://schemas.microsoft.com/office/powerpoint/2010/main" val="2672056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8EA001-E655-7827-405A-06C3991245C5}"/>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FB58142E-DE57-1917-9AAA-56D7A7ACFEF0}"/>
              </a:ext>
            </a:extLst>
          </p:cNvPr>
          <p:cNvSpPr>
            <a:spLocks noGrp="1"/>
          </p:cNvSpPr>
          <p:nvPr>
            <p:ph type="dt" sz="half" idx="10"/>
          </p:nvPr>
        </p:nvSpPr>
        <p:spPr/>
        <p:txBody>
          <a:bodyPr/>
          <a:lstStyle/>
          <a:p>
            <a:fld id="{38E6D4C7-7AAF-4FFD-9B69-F133EEBF445F}" type="datetimeFigureOut">
              <a:rPr lang="es-EC" smtClean="0"/>
              <a:t>17/11/2024</a:t>
            </a:fld>
            <a:endParaRPr lang="es-EC"/>
          </a:p>
        </p:txBody>
      </p:sp>
      <p:sp>
        <p:nvSpPr>
          <p:cNvPr id="4" name="Marcador de pie de página 3">
            <a:extLst>
              <a:ext uri="{FF2B5EF4-FFF2-40B4-BE49-F238E27FC236}">
                <a16:creationId xmlns:a16="http://schemas.microsoft.com/office/drawing/2014/main" id="{B92A4C75-6C52-8F53-CAEB-BDE8F0638D0B}"/>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27F15376-F839-EFB2-1854-9C24A08B14A9}"/>
              </a:ext>
            </a:extLst>
          </p:cNvPr>
          <p:cNvSpPr>
            <a:spLocks noGrp="1"/>
          </p:cNvSpPr>
          <p:nvPr>
            <p:ph type="sldNum" sz="quarter" idx="12"/>
          </p:nvPr>
        </p:nvSpPr>
        <p:spPr/>
        <p:txBody>
          <a:bodyPr/>
          <a:lstStyle/>
          <a:p>
            <a:fld id="{D8C76492-476D-4CB5-8565-A33B17C939DA}" type="slidenum">
              <a:rPr lang="es-EC" smtClean="0"/>
              <a:t>‹Nº›</a:t>
            </a:fld>
            <a:endParaRPr lang="es-EC"/>
          </a:p>
        </p:txBody>
      </p:sp>
    </p:spTree>
    <p:extLst>
      <p:ext uri="{BB962C8B-B14F-4D97-AF65-F5344CB8AC3E}">
        <p14:creationId xmlns:p14="http://schemas.microsoft.com/office/powerpoint/2010/main" val="223356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6F3CDA4-6599-DCA1-00CD-576DAF5AD2E1}"/>
              </a:ext>
            </a:extLst>
          </p:cNvPr>
          <p:cNvSpPr>
            <a:spLocks noGrp="1"/>
          </p:cNvSpPr>
          <p:nvPr>
            <p:ph type="dt" sz="half" idx="10"/>
          </p:nvPr>
        </p:nvSpPr>
        <p:spPr/>
        <p:txBody>
          <a:bodyPr/>
          <a:lstStyle/>
          <a:p>
            <a:fld id="{38E6D4C7-7AAF-4FFD-9B69-F133EEBF445F}" type="datetimeFigureOut">
              <a:rPr lang="es-EC" smtClean="0"/>
              <a:t>17/11/2024</a:t>
            </a:fld>
            <a:endParaRPr lang="es-EC"/>
          </a:p>
        </p:txBody>
      </p:sp>
      <p:sp>
        <p:nvSpPr>
          <p:cNvPr id="3" name="Marcador de pie de página 2">
            <a:extLst>
              <a:ext uri="{FF2B5EF4-FFF2-40B4-BE49-F238E27FC236}">
                <a16:creationId xmlns:a16="http://schemas.microsoft.com/office/drawing/2014/main" id="{F58A368A-2D2F-2B2E-425B-1F7533B927D3}"/>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F4317EA3-9185-9A5C-B9DD-2FD64D07DE6C}"/>
              </a:ext>
            </a:extLst>
          </p:cNvPr>
          <p:cNvSpPr>
            <a:spLocks noGrp="1"/>
          </p:cNvSpPr>
          <p:nvPr>
            <p:ph type="sldNum" sz="quarter" idx="12"/>
          </p:nvPr>
        </p:nvSpPr>
        <p:spPr/>
        <p:txBody>
          <a:bodyPr/>
          <a:lstStyle/>
          <a:p>
            <a:fld id="{D8C76492-476D-4CB5-8565-A33B17C939DA}" type="slidenum">
              <a:rPr lang="es-EC" smtClean="0"/>
              <a:t>‹Nº›</a:t>
            </a:fld>
            <a:endParaRPr lang="es-EC"/>
          </a:p>
        </p:txBody>
      </p:sp>
    </p:spTree>
    <p:extLst>
      <p:ext uri="{BB962C8B-B14F-4D97-AF65-F5344CB8AC3E}">
        <p14:creationId xmlns:p14="http://schemas.microsoft.com/office/powerpoint/2010/main" val="375552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AC0971-26E4-D385-F4CA-BB85FFD761A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59BF48A4-03B4-35B5-BE89-71959985E0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1D5F353C-B4B5-95FB-7E72-61D62E48DC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5B2CFDE-21F1-CF6A-546C-7FDCC1DB0D5A}"/>
              </a:ext>
            </a:extLst>
          </p:cNvPr>
          <p:cNvSpPr>
            <a:spLocks noGrp="1"/>
          </p:cNvSpPr>
          <p:nvPr>
            <p:ph type="dt" sz="half" idx="10"/>
          </p:nvPr>
        </p:nvSpPr>
        <p:spPr/>
        <p:txBody>
          <a:bodyPr/>
          <a:lstStyle/>
          <a:p>
            <a:fld id="{38E6D4C7-7AAF-4FFD-9B69-F133EEBF445F}" type="datetimeFigureOut">
              <a:rPr lang="es-EC" smtClean="0"/>
              <a:t>17/11/2024</a:t>
            </a:fld>
            <a:endParaRPr lang="es-EC"/>
          </a:p>
        </p:txBody>
      </p:sp>
      <p:sp>
        <p:nvSpPr>
          <p:cNvPr id="6" name="Marcador de pie de página 5">
            <a:extLst>
              <a:ext uri="{FF2B5EF4-FFF2-40B4-BE49-F238E27FC236}">
                <a16:creationId xmlns:a16="http://schemas.microsoft.com/office/drawing/2014/main" id="{3216918D-5014-7C90-715F-AA78E82154F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3B5B8E07-3B03-521E-7643-EDD53E886DDF}"/>
              </a:ext>
            </a:extLst>
          </p:cNvPr>
          <p:cNvSpPr>
            <a:spLocks noGrp="1"/>
          </p:cNvSpPr>
          <p:nvPr>
            <p:ph type="sldNum" sz="quarter" idx="12"/>
          </p:nvPr>
        </p:nvSpPr>
        <p:spPr/>
        <p:txBody>
          <a:bodyPr/>
          <a:lstStyle/>
          <a:p>
            <a:fld id="{D8C76492-476D-4CB5-8565-A33B17C939DA}" type="slidenum">
              <a:rPr lang="es-EC" smtClean="0"/>
              <a:t>‹Nº›</a:t>
            </a:fld>
            <a:endParaRPr lang="es-EC"/>
          </a:p>
        </p:txBody>
      </p:sp>
    </p:spTree>
    <p:extLst>
      <p:ext uri="{BB962C8B-B14F-4D97-AF65-F5344CB8AC3E}">
        <p14:creationId xmlns:p14="http://schemas.microsoft.com/office/powerpoint/2010/main" val="2485151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9F3E24-F2CC-F745-84AF-61FE9ACC149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C86A1E61-636D-6EB7-C1B0-2EE371B0E4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9F42BDF8-AFB6-7D4A-2262-AF47DB5F52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A09707-F6C8-104C-6758-A39BD9D72800}"/>
              </a:ext>
            </a:extLst>
          </p:cNvPr>
          <p:cNvSpPr>
            <a:spLocks noGrp="1"/>
          </p:cNvSpPr>
          <p:nvPr>
            <p:ph type="dt" sz="half" idx="10"/>
          </p:nvPr>
        </p:nvSpPr>
        <p:spPr/>
        <p:txBody>
          <a:bodyPr/>
          <a:lstStyle/>
          <a:p>
            <a:fld id="{38E6D4C7-7AAF-4FFD-9B69-F133EEBF445F}" type="datetimeFigureOut">
              <a:rPr lang="es-EC" smtClean="0"/>
              <a:t>17/11/2024</a:t>
            </a:fld>
            <a:endParaRPr lang="es-EC"/>
          </a:p>
        </p:txBody>
      </p:sp>
      <p:sp>
        <p:nvSpPr>
          <p:cNvPr id="6" name="Marcador de pie de página 5">
            <a:extLst>
              <a:ext uri="{FF2B5EF4-FFF2-40B4-BE49-F238E27FC236}">
                <a16:creationId xmlns:a16="http://schemas.microsoft.com/office/drawing/2014/main" id="{A586D514-C8B6-A986-0B7E-A07ABA77F04E}"/>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175A5D39-07EB-8CCA-7A72-CC0259BD91F6}"/>
              </a:ext>
            </a:extLst>
          </p:cNvPr>
          <p:cNvSpPr>
            <a:spLocks noGrp="1"/>
          </p:cNvSpPr>
          <p:nvPr>
            <p:ph type="sldNum" sz="quarter" idx="12"/>
          </p:nvPr>
        </p:nvSpPr>
        <p:spPr/>
        <p:txBody>
          <a:bodyPr/>
          <a:lstStyle/>
          <a:p>
            <a:fld id="{D8C76492-476D-4CB5-8565-A33B17C939DA}" type="slidenum">
              <a:rPr lang="es-EC" smtClean="0"/>
              <a:t>‹Nº›</a:t>
            </a:fld>
            <a:endParaRPr lang="es-EC"/>
          </a:p>
        </p:txBody>
      </p:sp>
    </p:spTree>
    <p:extLst>
      <p:ext uri="{BB962C8B-B14F-4D97-AF65-F5344CB8AC3E}">
        <p14:creationId xmlns:p14="http://schemas.microsoft.com/office/powerpoint/2010/main" val="2933834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C52F893-F8F3-692D-8671-D12FFBF8C8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ADB44FF2-7B86-BA64-DC8B-D7FE6C8E0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012B4EDB-B95F-F44A-4F3D-47E0D0B259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8E6D4C7-7AAF-4FFD-9B69-F133EEBF445F}" type="datetimeFigureOut">
              <a:rPr lang="es-EC" smtClean="0"/>
              <a:t>17/11/2024</a:t>
            </a:fld>
            <a:endParaRPr lang="es-EC"/>
          </a:p>
        </p:txBody>
      </p:sp>
      <p:sp>
        <p:nvSpPr>
          <p:cNvPr id="5" name="Marcador de pie de página 4">
            <a:extLst>
              <a:ext uri="{FF2B5EF4-FFF2-40B4-BE49-F238E27FC236}">
                <a16:creationId xmlns:a16="http://schemas.microsoft.com/office/drawing/2014/main" id="{C85F927D-42B5-0415-80A7-E9BAEDEE4C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C"/>
          </a:p>
        </p:txBody>
      </p:sp>
      <p:sp>
        <p:nvSpPr>
          <p:cNvPr id="6" name="Marcador de número de diapositiva 5">
            <a:extLst>
              <a:ext uri="{FF2B5EF4-FFF2-40B4-BE49-F238E27FC236}">
                <a16:creationId xmlns:a16="http://schemas.microsoft.com/office/drawing/2014/main" id="{BFA80A7A-E038-6AC1-13D8-1DCD1208E7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C76492-476D-4CB5-8565-A33B17C939DA}" type="slidenum">
              <a:rPr lang="es-EC" smtClean="0"/>
              <a:t>‹Nº›</a:t>
            </a:fld>
            <a:endParaRPr lang="es-EC"/>
          </a:p>
        </p:txBody>
      </p:sp>
    </p:spTree>
    <p:extLst>
      <p:ext uri="{BB962C8B-B14F-4D97-AF65-F5344CB8AC3E}">
        <p14:creationId xmlns:p14="http://schemas.microsoft.com/office/powerpoint/2010/main" val="4177313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jHbZF_EMwMA"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j1V-flWYvBw"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iwgia.org/es/ecuador/4786-mi-2022-ecuador.html#_edn2" TargetMode="External"/><Relationship Id="rId2" Type="http://schemas.openxmlformats.org/officeDocument/2006/relationships/hyperlink" Target="https://www.iwgia.org/es/ecuador/4786-mi-2022-ecuador.html#_edn1"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A5DA28-E2D7-C65E-AFC0-E2A4802F6A1C}"/>
              </a:ext>
            </a:extLst>
          </p:cNvPr>
          <p:cNvSpPr>
            <a:spLocks noGrp="1"/>
          </p:cNvSpPr>
          <p:nvPr>
            <p:ph type="ctrTitle"/>
          </p:nvPr>
        </p:nvSpPr>
        <p:spPr>
          <a:xfrm>
            <a:off x="6604000" y="848043"/>
            <a:ext cx="5100320" cy="2387600"/>
          </a:xfrm>
        </p:spPr>
        <p:txBody>
          <a:bodyPr>
            <a:normAutofit/>
          </a:bodyPr>
          <a:lstStyle/>
          <a:p>
            <a:r>
              <a:rPr lang="es-EC" sz="4000" b="1" dirty="0">
                <a:solidFill>
                  <a:srgbClr val="FF0000"/>
                </a:solidFill>
              </a:rPr>
              <a:t>ENFOQUE DE INTERCULTURALIDAD EN SALUD</a:t>
            </a:r>
          </a:p>
        </p:txBody>
      </p:sp>
      <p:sp>
        <p:nvSpPr>
          <p:cNvPr id="3" name="Subtítulo 2">
            <a:extLst>
              <a:ext uri="{FF2B5EF4-FFF2-40B4-BE49-F238E27FC236}">
                <a16:creationId xmlns:a16="http://schemas.microsoft.com/office/drawing/2014/main" id="{9DB08E3A-F4F0-5976-7FA2-B194D87A520E}"/>
              </a:ext>
            </a:extLst>
          </p:cNvPr>
          <p:cNvSpPr>
            <a:spLocks noGrp="1"/>
          </p:cNvSpPr>
          <p:nvPr>
            <p:ph type="subTitle" idx="1"/>
          </p:nvPr>
        </p:nvSpPr>
        <p:spPr>
          <a:xfrm>
            <a:off x="6939280" y="4160838"/>
            <a:ext cx="4429760" cy="1655762"/>
          </a:xfrm>
        </p:spPr>
        <p:txBody>
          <a:bodyPr/>
          <a:lstStyle/>
          <a:p>
            <a:r>
              <a:rPr lang="es-EC" dirty="0"/>
              <a:t>Atención Primaria de Salud</a:t>
            </a:r>
          </a:p>
          <a:p>
            <a:r>
              <a:rPr lang="es-EC" dirty="0"/>
              <a:t>Dr. Gonzalo E. Bonilla P.</a:t>
            </a:r>
          </a:p>
          <a:p>
            <a:r>
              <a:rPr lang="es-EC" dirty="0"/>
              <a:t>2024</a:t>
            </a:r>
          </a:p>
        </p:txBody>
      </p:sp>
      <p:pic>
        <p:nvPicPr>
          <p:cNvPr id="5" name="Imagen 4" descr="Un grupo de personas posando para la cámara con un fondo de colores&#10;&#10;Descripción generada automáticamente con confianza media">
            <a:extLst>
              <a:ext uri="{FF2B5EF4-FFF2-40B4-BE49-F238E27FC236}">
                <a16:creationId xmlns:a16="http://schemas.microsoft.com/office/drawing/2014/main" id="{FBD487CB-192C-A8EF-52B0-CDF4F108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Tree>
    <p:extLst>
      <p:ext uri="{BB962C8B-B14F-4D97-AF65-F5344CB8AC3E}">
        <p14:creationId xmlns:p14="http://schemas.microsoft.com/office/powerpoint/2010/main" val="143205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EA08D5E-C23F-E470-BFEB-01F631872EF9}"/>
              </a:ext>
            </a:extLst>
          </p:cNvPr>
          <p:cNvPicPr>
            <a:picLocks noChangeAspect="1"/>
          </p:cNvPicPr>
          <p:nvPr/>
        </p:nvPicPr>
        <p:blipFill>
          <a:blip r:embed="rId2"/>
          <a:stretch>
            <a:fillRect/>
          </a:stretch>
        </p:blipFill>
        <p:spPr>
          <a:xfrm>
            <a:off x="4042485" y="0"/>
            <a:ext cx="6992470" cy="6858000"/>
          </a:xfrm>
          <a:prstGeom prst="rect">
            <a:avLst/>
          </a:prstGeom>
        </p:spPr>
      </p:pic>
      <p:sp>
        <p:nvSpPr>
          <p:cNvPr id="4" name="CuadroTexto 3">
            <a:extLst>
              <a:ext uri="{FF2B5EF4-FFF2-40B4-BE49-F238E27FC236}">
                <a16:creationId xmlns:a16="http://schemas.microsoft.com/office/drawing/2014/main" id="{5C3F2666-2910-34EE-E8CA-FF0786A15B51}"/>
              </a:ext>
            </a:extLst>
          </p:cNvPr>
          <p:cNvSpPr txBox="1"/>
          <p:nvPr/>
        </p:nvSpPr>
        <p:spPr>
          <a:xfrm>
            <a:off x="141044" y="3528969"/>
            <a:ext cx="4146476" cy="830997"/>
          </a:xfrm>
          <a:prstGeom prst="rect">
            <a:avLst/>
          </a:prstGeom>
          <a:noFill/>
        </p:spPr>
        <p:txBody>
          <a:bodyPr wrap="square">
            <a:spAutoFit/>
          </a:bodyPr>
          <a:lstStyle/>
          <a:p>
            <a:pPr algn="ctr"/>
            <a:r>
              <a:rPr lang="es-EC" sz="1200" dirty="0"/>
              <a:t>Nacionalidades y pueblos indígenas, y políticas interculturales en Ecuador:  una mirada desde la educación </a:t>
            </a:r>
          </a:p>
          <a:p>
            <a:pPr algn="ctr"/>
            <a:r>
              <a:rPr lang="es-EC" sz="1200" dirty="0"/>
              <a:t>http://www.mdgfund.org/sites/default/files/nacionalidades_y_pueblos_indigenas_web(1).pdf</a:t>
            </a:r>
          </a:p>
        </p:txBody>
      </p:sp>
    </p:spTree>
    <p:extLst>
      <p:ext uri="{BB962C8B-B14F-4D97-AF65-F5344CB8AC3E}">
        <p14:creationId xmlns:p14="http://schemas.microsoft.com/office/powerpoint/2010/main" val="3024680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D1ACF9D-5970-1A12-7184-7A5EB56665A5}"/>
              </a:ext>
            </a:extLst>
          </p:cNvPr>
          <p:cNvPicPr>
            <a:picLocks noChangeAspect="1"/>
          </p:cNvPicPr>
          <p:nvPr/>
        </p:nvPicPr>
        <p:blipFill>
          <a:blip r:embed="rId2"/>
          <a:stretch>
            <a:fillRect/>
          </a:stretch>
        </p:blipFill>
        <p:spPr>
          <a:xfrm>
            <a:off x="4447894" y="0"/>
            <a:ext cx="6831891" cy="6858000"/>
          </a:xfrm>
          <a:prstGeom prst="rect">
            <a:avLst/>
          </a:prstGeom>
        </p:spPr>
      </p:pic>
      <p:pic>
        <p:nvPicPr>
          <p:cNvPr id="5" name="Imagen 4">
            <a:extLst>
              <a:ext uri="{FF2B5EF4-FFF2-40B4-BE49-F238E27FC236}">
                <a16:creationId xmlns:a16="http://schemas.microsoft.com/office/drawing/2014/main" id="{FD9A557E-C43C-35E4-D949-EAE988C7077B}"/>
              </a:ext>
            </a:extLst>
          </p:cNvPr>
          <p:cNvPicPr>
            <a:picLocks noChangeAspect="1"/>
          </p:cNvPicPr>
          <p:nvPr/>
        </p:nvPicPr>
        <p:blipFill>
          <a:blip r:embed="rId3"/>
          <a:stretch>
            <a:fillRect/>
          </a:stretch>
        </p:blipFill>
        <p:spPr>
          <a:xfrm>
            <a:off x="4668512" y="6018162"/>
            <a:ext cx="6611273" cy="714475"/>
          </a:xfrm>
          <a:prstGeom prst="rect">
            <a:avLst/>
          </a:prstGeom>
        </p:spPr>
      </p:pic>
      <p:sp>
        <p:nvSpPr>
          <p:cNvPr id="6" name="CuadroTexto 5">
            <a:extLst>
              <a:ext uri="{FF2B5EF4-FFF2-40B4-BE49-F238E27FC236}">
                <a16:creationId xmlns:a16="http://schemas.microsoft.com/office/drawing/2014/main" id="{567F02FE-5EBF-D1D1-9F1C-737C385E9C5C}"/>
              </a:ext>
            </a:extLst>
          </p:cNvPr>
          <p:cNvSpPr txBox="1"/>
          <p:nvPr/>
        </p:nvSpPr>
        <p:spPr>
          <a:xfrm>
            <a:off x="0" y="3528969"/>
            <a:ext cx="4155440" cy="830997"/>
          </a:xfrm>
          <a:prstGeom prst="rect">
            <a:avLst/>
          </a:prstGeom>
          <a:noFill/>
        </p:spPr>
        <p:txBody>
          <a:bodyPr wrap="square">
            <a:spAutoFit/>
          </a:bodyPr>
          <a:lstStyle/>
          <a:p>
            <a:pPr algn="ctr"/>
            <a:r>
              <a:rPr lang="es-EC" sz="1200" dirty="0"/>
              <a:t>Nacionalidades y pueblos indígenas, y políticas interculturales en Ecuador:  una mirada desde la educación </a:t>
            </a:r>
          </a:p>
          <a:p>
            <a:pPr algn="ctr"/>
            <a:r>
              <a:rPr lang="es-EC" sz="1200" dirty="0"/>
              <a:t>http://www.mdgfund.org/sites/default/files/nacionalidades_y_pueblos_indigenas_web(1).pdf</a:t>
            </a:r>
          </a:p>
        </p:txBody>
      </p:sp>
    </p:spTree>
    <p:extLst>
      <p:ext uri="{BB962C8B-B14F-4D97-AF65-F5344CB8AC3E}">
        <p14:creationId xmlns:p14="http://schemas.microsoft.com/office/powerpoint/2010/main" val="4191884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3D83FF5-7DE6-43B7-4886-4F123FBE8C53}"/>
              </a:ext>
            </a:extLst>
          </p:cNvPr>
          <p:cNvPicPr>
            <a:picLocks noChangeAspect="1"/>
          </p:cNvPicPr>
          <p:nvPr/>
        </p:nvPicPr>
        <p:blipFill>
          <a:blip r:embed="rId2"/>
          <a:stretch>
            <a:fillRect/>
          </a:stretch>
        </p:blipFill>
        <p:spPr>
          <a:xfrm>
            <a:off x="4328970" y="0"/>
            <a:ext cx="6866540" cy="6858000"/>
          </a:xfrm>
          <a:prstGeom prst="rect">
            <a:avLst/>
          </a:prstGeom>
        </p:spPr>
      </p:pic>
      <p:pic>
        <p:nvPicPr>
          <p:cNvPr id="5" name="Imagen 4">
            <a:extLst>
              <a:ext uri="{FF2B5EF4-FFF2-40B4-BE49-F238E27FC236}">
                <a16:creationId xmlns:a16="http://schemas.microsoft.com/office/drawing/2014/main" id="{70C1BFFA-360F-C91A-35A8-A80FA49F27DC}"/>
              </a:ext>
            </a:extLst>
          </p:cNvPr>
          <p:cNvPicPr>
            <a:picLocks noChangeAspect="1"/>
          </p:cNvPicPr>
          <p:nvPr/>
        </p:nvPicPr>
        <p:blipFill>
          <a:blip r:embed="rId3"/>
          <a:stretch>
            <a:fillRect/>
          </a:stretch>
        </p:blipFill>
        <p:spPr>
          <a:xfrm>
            <a:off x="4510899" y="5995941"/>
            <a:ext cx="6563641" cy="657317"/>
          </a:xfrm>
          <a:prstGeom prst="rect">
            <a:avLst/>
          </a:prstGeom>
        </p:spPr>
      </p:pic>
      <p:sp>
        <p:nvSpPr>
          <p:cNvPr id="6" name="CuadroTexto 5">
            <a:extLst>
              <a:ext uri="{FF2B5EF4-FFF2-40B4-BE49-F238E27FC236}">
                <a16:creationId xmlns:a16="http://schemas.microsoft.com/office/drawing/2014/main" id="{E71D5E29-EC88-527E-0E6E-224084600ACA}"/>
              </a:ext>
            </a:extLst>
          </p:cNvPr>
          <p:cNvSpPr txBox="1"/>
          <p:nvPr/>
        </p:nvSpPr>
        <p:spPr>
          <a:xfrm>
            <a:off x="0" y="3528969"/>
            <a:ext cx="4206240" cy="830997"/>
          </a:xfrm>
          <a:prstGeom prst="rect">
            <a:avLst/>
          </a:prstGeom>
          <a:noFill/>
        </p:spPr>
        <p:txBody>
          <a:bodyPr wrap="square">
            <a:spAutoFit/>
          </a:bodyPr>
          <a:lstStyle/>
          <a:p>
            <a:pPr algn="ctr"/>
            <a:r>
              <a:rPr lang="es-EC" sz="1200" dirty="0"/>
              <a:t>Nacionalidades y pueblos indígenas, y políticas interculturales en Ecuador:  una mirada desde la educación </a:t>
            </a:r>
          </a:p>
          <a:p>
            <a:pPr algn="ctr"/>
            <a:r>
              <a:rPr lang="es-EC" sz="1200" dirty="0"/>
              <a:t>http://www.mdgfund.org/sites/default/files/nacionalidades_y_pueblos_indigenas_web(1).pdf</a:t>
            </a:r>
          </a:p>
        </p:txBody>
      </p:sp>
    </p:spTree>
    <p:extLst>
      <p:ext uri="{BB962C8B-B14F-4D97-AF65-F5344CB8AC3E}">
        <p14:creationId xmlns:p14="http://schemas.microsoft.com/office/powerpoint/2010/main" val="2462835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DEDC4F-C4D5-8BEC-63A6-64BDFD77CD6C}"/>
              </a:ext>
            </a:extLst>
          </p:cNvPr>
          <p:cNvSpPr txBox="1"/>
          <p:nvPr/>
        </p:nvSpPr>
        <p:spPr>
          <a:xfrm>
            <a:off x="1259840" y="1458804"/>
            <a:ext cx="10220960" cy="4154984"/>
          </a:xfrm>
          <a:prstGeom prst="rect">
            <a:avLst/>
          </a:prstGeom>
          <a:noFill/>
        </p:spPr>
        <p:txBody>
          <a:bodyPr wrap="square">
            <a:spAutoFit/>
          </a:bodyPr>
          <a:lstStyle/>
          <a:p>
            <a:pPr algn="just"/>
            <a:r>
              <a:rPr lang="es-EC" sz="2400" b="1" dirty="0">
                <a:solidFill>
                  <a:srgbClr val="FF0000"/>
                </a:solidFill>
              </a:rPr>
              <a:t>Cultura</a:t>
            </a:r>
          </a:p>
          <a:p>
            <a:pPr algn="just"/>
            <a:r>
              <a:rPr lang="es-EC" sz="2400" dirty="0"/>
              <a:t>Tradicionalmente, la cultura se ha definido como un complejo de</a:t>
            </a:r>
          </a:p>
          <a:p>
            <a:pPr algn="just"/>
            <a:r>
              <a:rPr lang="es-EC" sz="2400" dirty="0"/>
              <a:t>conocimientos, creencias, arte, moral, derecho, costumbres y cualquier </a:t>
            </a:r>
          </a:p>
          <a:p>
            <a:pPr algn="just"/>
            <a:r>
              <a:rPr lang="es-EC" sz="2400" dirty="0"/>
              <a:t>otra aptitud y hábito (Taylor, citado en Viaña, 2010), que clasifica </a:t>
            </a:r>
          </a:p>
          <a:p>
            <a:pPr algn="just"/>
            <a:r>
              <a:rPr lang="es-EC" sz="2400" dirty="0"/>
              <a:t>a los seres humanos según su vida social e historicidad. </a:t>
            </a:r>
          </a:p>
          <a:p>
            <a:pPr algn="just"/>
            <a:endParaRPr lang="es-EC" sz="2400" dirty="0">
              <a:solidFill>
                <a:srgbClr val="FF0000"/>
              </a:solidFill>
            </a:endParaRPr>
          </a:p>
          <a:p>
            <a:pPr algn="just"/>
            <a:r>
              <a:rPr lang="es-EC" sz="2400" dirty="0">
                <a:solidFill>
                  <a:srgbClr val="FF0000"/>
                </a:solidFill>
              </a:rPr>
              <a:t>Este concepto propone que la cultura es fija y estática, opuesta a la realidad </a:t>
            </a:r>
          </a:p>
          <a:p>
            <a:pPr algn="just"/>
            <a:r>
              <a:rPr lang="es-EC" sz="2400" dirty="0">
                <a:solidFill>
                  <a:srgbClr val="FF0000"/>
                </a:solidFill>
              </a:rPr>
              <a:t>del mundo en el que habitamos, donde no existe una sola cultura </a:t>
            </a:r>
          </a:p>
          <a:p>
            <a:pPr algn="just"/>
            <a:r>
              <a:rPr lang="es-EC" sz="2400" dirty="0">
                <a:solidFill>
                  <a:srgbClr val="FF0000"/>
                </a:solidFill>
              </a:rPr>
              <a:t>homogénea sino diversas y múltiples culturas que responden</a:t>
            </a:r>
          </a:p>
          <a:p>
            <a:pPr algn="just"/>
            <a:r>
              <a:rPr lang="es-EC" sz="2400" dirty="0">
                <a:solidFill>
                  <a:srgbClr val="FF0000"/>
                </a:solidFill>
              </a:rPr>
              <a:t>a su propia historicidad, cosmovisión, lengua, relaciones y un sinfín</a:t>
            </a:r>
          </a:p>
          <a:p>
            <a:pPr algn="just"/>
            <a:r>
              <a:rPr lang="es-EC" sz="2400" dirty="0">
                <a:solidFill>
                  <a:srgbClr val="FF0000"/>
                </a:solidFill>
              </a:rPr>
              <a:t>de elementos que la construyen.</a:t>
            </a:r>
          </a:p>
        </p:txBody>
      </p:sp>
    </p:spTree>
    <p:extLst>
      <p:ext uri="{BB962C8B-B14F-4D97-AF65-F5344CB8AC3E}">
        <p14:creationId xmlns:p14="http://schemas.microsoft.com/office/powerpoint/2010/main" val="1711438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AEAD0C1-1E14-2A62-1B0B-33209D09B7E1}"/>
              </a:ext>
            </a:extLst>
          </p:cNvPr>
          <p:cNvSpPr txBox="1"/>
          <p:nvPr/>
        </p:nvSpPr>
        <p:spPr>
          <a:xfrm>
            <a:off x="1798320" y="2177871"/>
            <a:ext cx="9022080" cy="2677656"/>
          </a:xfrm>
          <a:prstGeom prst="rect">
            <a:avLst/>
          </a:prstGeom>
          <a:noFill/>
        </p:spPr>
        <p:txBody>
          <a:bodyPr wrap="square">
            <a:spAutoFit/>
          </a:bodyPr>
          <a:lstStyle/>
          <a:p>
            <a:r>
              <a:rPr lang="es-EC" sz="2800" dirty="0"/>
              <a:t>Actualmente, hablar de culturas puras e inmodificables, es imposible. </a:t>
            </a:r>
          </a:p>
          <a:p>
            <a:r>
              <a:rPr lang="es-EC" sz="2800" dirty="0"/>
              <a:t>A lo largo de la historia las culturas evolucionan, se forman y fortalecen como producto de las relaciones y/o contactos entre comunidades, pueblos u otro tipo de estructuras organizativas.</a:t>
            </a:r>
          </a:p>
        </p:txBody>
      </p:sp>
    </p:spTree>
    <p:extLst>
      <p:ext uri="{BB962C8B-B14F-4D97-AF65-F5344CB8AC3E}">
        <p14:creationId xmlns:p14="http://schemas.microsoft.com/office/powerpoint/2010/main" val="1760952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0C3049D-5703-AF1C-A407-A2DA341A439F}"/>
              </a:ext>
            </a:extLst>
          </p:cNvPr>
          <p:cNvSpPr txBox="1"/>
          <p:nvPr/>
        </p:nvSpPr>
        <p:spPr>
          <a:xfrm>
            <a:off x="2235200" y="1378079"/>
            <a:ext cx="9621520" cy="3785652"/>
          </a:xfrm>
          <a:prstGeom prst="rect">
            <a:avLst/>
          </a:prstGeom>
          <a:noFill/>
        </p:spPr>
        <p:txBody>
          <a:bodyPr wrap="square">
            <a:spAutoFit/>
          </a:bodyPr>
          <a:lstStyle/>
          <a:p>
            <a:r>
              <a:rPr lang="es-EC" sz="2400" dirty="0"/>
              <a:t>Moya y Moya (2004), proponen que la cultura es:</a:t>
            </a:r>
          </a:p>
          <a:p>
            <a:r>
              <a:rPr lang="es-EC" sz="2400" dirty="0"/>
              <a:t>… un modo de vivir y de pensar de un pueblo configurado </a:t>
            </a:r>
          </a:p>
          <a:p>
            <a:r>
              <a:rPr lang="es-EC" sz="2400" dirty="0"/>
              <a:t>con base en sus experiencias particulares de relacionarse </a:t>
            </a:r>
          </a:p>
          <a:p>
            <a:r>
              <a:rPr lang="es-EC" sz="2400" dirty="0"/>
              <a:t>con la naturaleza y con los seres humanos. Involucra</a:t>
            </a:r>
          </a:p>
          <a:p>
            <a:r>
              <a:rPr lang="es-EC" sz="2400" dirty="0"/>
              <a:t>todas las expresiones materiales y no materiales […]. La</a:t>
            </a:r>
          </a:p>
          <a:p>
            <a:r>
              <a:rPr lang="es-EC" sz="2400" dirty="0"/>
              <a:t>cultura implica tener una forma de residencia, un tipo de</a:t>
            </a:r>
          </a:p>
          <a:p>
            <a:r>
              <a:rPr lang="es-EC" sz="2400" dirty="0"/>
              <a:t>parentesco, una forma de concebir el espacio y el tiempo,</a:t>
            </a:r>
          </a:p>
          <a:p>
            <a:r>
              <a:rPr lang="es-EC" sz="2400" dirty="0"/>
              <a:t>una forma de interpretar el mundo, etc. […]. Adicionalmente, </a:t>
            </a:r>
          </a:p>
          <a:p>
            <a:r>
              <a:rPr lang="es-EC" sz="2400" dirty="0"/>
              <a:t>la cultura es un sistema de símbolos, que expresa</a:t>
            </a:r>
          </a:p>
          <a:p>
            <a:r>
              <a:rPr lang="es-EC" sz="2400" dirty="0"/>
              <a:t>la racionalidad colectiva (Moya y Moya, 2004: 161).</a:t>
            </a:r>
          </a:p>
        </p:txBody>
      </p:sp>
    </p:spTree>
    <p:extLst>
      <p:ext uri="{BB962C8B-B14F-4D97-AF65-F5344CB8AC3E}">
        <p14:creationId xmlns:p14="http://schemas.microsoft.com/office/powerpoint/2010/main" val="250476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0D11EC2-E494-D413-BD87-771760EA7459}"/>
              </a:ext>
            </a:extLst>
          </p:cNvPr>
          <p:cNvPicPr>
            <a:picLocks noChangeAspect="1"/>
          </p:cNvPicPr>
          <p:nvPr/>
        </p:nvPicPr>
        <p:blipFill>
          <a:blip r:embed="rId2"/>
          <a:stretch>
            <a:fillRect/>
          </a:stretch>
        </p:blipFill>
        <p:spPr>
          <a:xfrm>
            <a:off x="488320" y="1832420"/>
            <a:ext cx="11215360" cy="3582860"/>
          </a:xfrm>
          <a:prstGeom prst="rect">
            <a:avLst/>
          </a:prstGeom>
        </p:spPr>
      </p:pic>
    </p:spTree>
    <p:extLst>
      <p:ext uri="{BB962C8B-B14F-4D97-AF65-F5344CB8AC3E}">
        <p14:creationId xmlns:p14="http://schemas.microsoft.com/office/powerpoint/2010/main" val="4027231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07977A-CA9F-70C2-08FF-032CDDF5540E}"/>
              </a:ext>
            </a:extLst>
          </p:cNvPr>
          <p:cNvSpPr txBox="1"/>
          <p:nvPr/>
        </p:nvSpPr>
        <p:spPr>
          <a:xfrm>
            <a:off x="3220720" y="1810157"/>
            <a:ext cx="6705600" cy="2677656"/>
          </a:xfrm>
          <a:prstGeom prst="rect">
            <a:avLst/>
          </a:prstGeom>
          <a:noFill/>
        </p:spPr>
        <p:txBody>
          <a:bodyPr wrap="square">
            <a:spAutoFit/>
          </a:bodyPr>
          <a:lstStyle/>
          <a:p>
            <a:r>
              <a:rPr lang="es-EC" sz="2800" dirty="0">
                <a:solidFill>
                  <a:srgbClr val="FF0000"/>
                </a:solidFill>
              </a:rPr>
              <a:t>Identidad e identidad cultural</a:t>
            </a:r>
          </a:p>
          <a:p>
            <a:endParaRPr lang="es-EC" sz="2800" dirty="0">
              <a:solidFill>
                <a:srgbClr val="FF0000"/>
              </a:solidFill>
            </a:endParaRPr>
          </a:p>
          <a:p>
            <a:r>
              <a:rPr lang="es-EC" sz="2800" dirty="0"/>
              <a:t>La identidad es el elemento que nos permite interrelacionarnos con</a:t>
            </a:r>
          </a:p>
          <a:p>
            <a:r>
              <a:rPr lang="es-EC" sz="2800" dirty="0"/>
              <a:t>otras culturas sin perder la propia, es un elemento constitutivo de la vida social</a:t>
            </a:r>
          </a:p>
        </p:txBody>
      </p:sp>
    </p:spTree>
    <p:extLst>
      <p:ext uri="{BB962C8B-B14F-4D97-AF65-F5344CB8AC3E}">
        <p14:creationId xmlns:p14="http://schemas.microsoft.com/office/powerpoint/2010/main" val="3863670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4038E23-CC34-6710-7529-DA8664A0D3D5}"/>
              </a:ext>
            </a:extLst>
          </p:cNvPr>
          <p:cNvSpPr txBox="1"/>
          <p:nvPr/>
        </p:nvSpPr>
        <p:spPr>
          <a:xfrm>
            <a:off x="1097280" y="1761480"/>
            <a:ext cx="10322560" cy="2308324"/>
          </a:xfrm>
          <a:prstGeom prst="rect">
            <a:avLst/>
          </a:prstGeom>
          <a:noFill/>
        </p:spPr>
        <p:txBody>
          <a:bodyPr wrap="square">
            <a:spAutoFit/>
          </a:bodyPr>
          <a:lstStyle/>
          <a:p>
            <a:r>
              <a:rPr lang="es-EC" sz="2400" dirty="0"/>
              <a:t>Mientras tanto, la identidad cultural no se define por la pertenencia a una etnia u origen común, como lo describe </a:t>
            </a:r>
            <a:r>
              <a:rPr lang="es-EC" sz="2400" dirty="0" err="1"/>
              <a:t>Grimson</a:t>
            </a:r>
            <a:r>
              <a:rPr lang="es-EC" sz="2400" dirty="0"/>
              <a:t>: “es necesario desnaturalizar la noción de que allí donde hay un color de piel o un origen común hay siempre una cultura y una identidad compartida” (</a:t>
            </a:r>
            <a:r>
              <a:rPr lang="es-EC" sz="2400" dirty="0" err="1"/>
              <a:t>Grimson</a:t>
            </a:r>
            <a:r>
              <a:rPr lang="es-EC" sz="2400" dirty="0"/>
              <a:t>, 2011: 145). La verdadera identidad es el reflejo de una memoria colectiva, que se encuentra en constante </a:t>
            </a:r>
            <a:r>
              <a:rPr lang="es-ES" sz="2400" dirty="0"/>
              <a:t>reconstrucción e incorpora nuevas experiencias</a:t>
            </a:r>
            <a:endParaRPr lang="es-EC" sz="2400" dirty="0"/>
          </a:p>
        </p:txBody>
      </p:sp>
    </p:spTree>
    <p:extLst>
      <p:ext uri="{BB962C8B-B14F-4D97-AF65-F5344CB8AC3E}">
        <p14:creationId xmlns:p14="http://schemas.microsoft.com/office/powerpoint/2010/main" val="1501430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B5DC2B3-E87A-C98F-C8BD-B6F692B20379}"/>
              </a:ext>
            </a:extLst>
          </p:cNvPr>
          <p:cNvPicPr>
            <a:picLocks noChangeAspect="1"/>
          </p:cNvPicPr>
          <p:nvPr/>
        </p:nvPicPr>
        <p:blipFill>
          <a:blip r:embed="rId2"/>
          <a:stretch>
            <a:fillRect/>
          </a:stretch>
        </p:blipFill>
        <p:spPr>
          <a:xfrm>
            <a:off x="1097666" y="1493735"/>
            <a:ext cx="10764117" cy="3870529"/>
          </a:xfrm>
          <a:prstGeom prst="rect">
            <a:avLst/>
          </a:prstGeom>
        </p:spPr>
      </p:pic>
    </p:spTree>
    <p:extLst>
      <p:ext uri="{BB962C8B-B14F-4D97-AF65-F5344CB8AC3E}">
        <p14:creationId xmlns:p14="http://schemas.microsoft.com/office/powerpoint/2010/main" val="145802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9ABAED7-1D9E-C36C-3D86-2C177AE50F2B}"/>
              </a:ext>
            </a:extLst>
          </p:cNvPr>
          <p:cNvSpPr txBox="1"/>
          <p:nvPr/>
        </p:nvSpPr>
        <p:spPr>
          <a:xfrm>
            <a:off x="2214880" y="2290356"/>
            <a:ext cx="8371840" cy="2062103"/>
          </a:xfrm>
          <a:prstGeom prst="rect">
            <a:avLst/>
          </a:prstGeom>
          <a:noFill/>
        </p:spPr>
        <p:txBody>
          <a:bodyPr wrap="square">
            <a:spAutoFit/>
          </a:bodyPr>
          <a:lstStyle/>
          <a:p>
            <a:pPr algn="just"/>
            <a:r>
              <a:rPr lang="es-ES" sz="3200" dirty="0">
                <a:solidFill>
                  <a:srgbClr val="FF0000"/>
                </a:solidFill>
              </a:rPr>
              <a:t>La interculturalidad </a:t>
            </a:r>
            <a:r>
              <a:rPr lang="es-ES" sz="3200" dirty="0"/>
              <a:t>se refiere al intercambio y la convivencia armoniosa entre personas de diferentes culturas, donde se busca el respeto mutuo, la comprensión y la colaboración.</a:t>
            </a:r>
            <a:endParaRPr lang="es-EC" sz="3200" dirty="0"/>
          </a:p>
        </p:txBody>
      </p:sp>
    </p:spTree>
    <p:extLst>
      <p:ext uri="{BB962C8B-B14F-4D97-AF65-F5344CB8AC3E}">
        <p14:creationId xmlns:p14="http://schemas.microsoft.com/office/powerpoint/2010/main" val="858368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EF4D441-AC08-E8E5-B516-93F2E4D56564}"/>
              </a:ext>
            </a:extLst>
          </p:cNvPr>
          <p:cNvPicPr>
            <a:picLocks noChangeAspect="1"/>
          </p:cNvPicPr>
          <p:nvPr/>
        </p:nvPicPr>
        <p:blipFill>
          <a:blip r:embed="rId2"/>
          <a:stretch>
            <a:fillRect/>
          </a:stretch>
        </p:blipFill>
        <p:spPr>
          <a:xfrm>
            <a:off x="1540338" y="66632"/>
            <a:ext cx="9259741" cy="6618647"/>
          </a:xfrm>
          <a:prstGeom prst="rect">
            <a:avLst/>
          </a:prstGeom>
        </p:spPr>
      </p:pic>
    </p:spTree>
    <p:extLst>
      <p:ext uri="{BB962C8B-B14F-4D97-AF65-F5344CB8AC3E}">
        <p14:creationId xmlns:p14="http://schemas.microsoft.com/office/powerpoint/2010/main" val="1098039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5F95C34-44BF-ECCE-B1E7-8F3954877DCC}"/>
              </a:ext>
            </a:extLst>
          </p:cNvPr>
          <p:cNvSpPr txBox="1"/>
          <p:nvPr/>
        </p:nvSpPr>
        <p:spPr>
          <a:xfrm>
            <a:off x="716280" y="443994"/>
            <a:ext cx="11125200" cy="5693866"/>
          </a:xfrm>
          <a:prstGeom prst="rect">
            <a:avLst/>
          </a:prstGeom>
          <a:noFill/>
        </p:spPr>
        <p:txBody>
          <a:bodyPr wrap="square">
            <a:spAutoFit/>
          </a:bodyPr>
          <a:lstStyle/>
          <a:p>
            <a:r>
              <a:rPr lang="es-EC" sz="2800" dirty="0">
                <a:solidFill>
                  <a:srgbClr val="FF0000"/>
                </a:solidFill>
              </a:rPr>
              <a:t>Multiculturalidad</a:t>
            </a:r>
          </a:p>
          <a:p>
            <a:endParaRPr lang="es-EC" sz="2800" dirty="0">
              <a:solidFill>
                <a:srgbClr val="FF0000"/>
              </a:solidFill>
            </a:endParaRPr>
          </a:p>
          <a:p>
            <a:r>
              <a:rPr lang="es-EC" sz="2800" dirty="0"/>
              <a:t>El término nació durante la década de los noventa, propuesto por los países del Norte y motivado por los flujos migratorios desde los países más pobres del hemisferio Sur. El enfoque multicultural tenía a la tolerancia como su principio base, para la búsqueda de la igualdad social (Comboni y Juárez, 2013).</a:t>
            </a:r>
          </a:p>
          <a:p>
            <a:endParaRPr lang="es-EC" sz="2800" dirty="0"/>
          </a:p>
          <a:p>
            <a:r>
              <a:rPr lang="es-EC" sz="2800" dirty="0">
                <a:solidFill>
                  <a:srgbClr val="FF0000"/>
                </a:solidFill>
              </a:rPr>
              <a:t>La multiculturalidad se define teóricamente como la presencia en un mismo territorio de diferentes culturas, que coexisten pero no necesariamente conviven. Es decir, la multiculturalidad no promueve la interrelación, sino situaciones de segregación y de negación a la convivencia y transformación social (Bernabé, 2012).</a:t>
            </a:r>
          </a:p>
        </p:txBody>
      </p:sp>
    </p:spTree>
    <p:extLst>
      <p:ext uri="{BB962C8B-B14F-4D97-AF65-F5344CB8AC3E}">
        <p14:creationId xmlns:p14="http://schemas.microsoft.com/office/powerpoint/2010/main" val="2070437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572421D-BF5A-1451-8D41-1DF1D405B610}"/>
              </a:ext>
            </a:extLst>
          </p:cNvPr>
          <p:cNvSpPr txBox="1"/>
          <p:nvPr/>
        </p:nvSpPr>
        <p:spPr>
          <a:xfrm>
            <a:off x="416560" y="720309"/>
            <a:ext cx="11145520" cy="5755422"/>
          </a:xfrm>
          <a:prstGeom prst="rect">
            <a:avLst/>
          </a:prstGeom>
          <a:noFill/>
        </p:spPr>
        <p:txBody>
          <a:bodyPr wrap="square">
            <a:spAutoFit/>
          </a:bodyPr>
          <a:lstStyle/>
          <a:p>
            <a:r>
              <a:rPr lang="es-EC" sz="2800" dirty="0">
                <a:solidFill>
                  <a:srgbClr val="FF0000"/>
                </a:solidFill>
              </a:rPr>
              <a:t>Pluriculturalidad</a:t>
            </a:r>
          </a:p>
          <a:p>
            <a:endParaRPr lang="es-EC" sz="2800" dirty="0">
              <a:solidFill>
                <a:srgbClr val="FF0000"/>
              </a:solidFill>
            </a:endParaRPr>
          </a:p>
          <a:p>
            <a:r>
              <a:rPr lang="es-EC" sz="2400" dirty="0"/>
              <a:t>Es la presencia simultánea de muchas culturas en un mismo territorio y que, por lo tanto, se interrelacionan unas con otras. El pluralismo cultural debe ser una categoría en todas las sociedades democráticas, visibilizando la existencia de muchas culturas en un mismo territorio, con el fin de reconocer al otro en igualdad (Bernabé, 2012).</a:t>
            </a:r>
          </a:p>
          <a:p>
            <a:endParaRPr lang="es-EC" sz="2400" dirty="0"/>
          </a:p>
          <a:p>
            <a:r>
              <a:rPr lang="es-EC" sz="2400" dirty="0"/>
              <a:t>América Latina es una región pluricultural, en la que “pueblos indígenas, afros y montubios han convivido por siglos con blanco-mestizos, permitiendo mestizajes culturales y de poder como parte de la realidad, conjuntamente con la resistencia e insurgencia sociocultural y la revitalización de las diferencias” (Walsh, 2009: 44). Su concepto se refiere a “una pluralidad histórica y actual, en la cual varias culturas conviven en un mismo territorio y juntas hacen la totalidad nacional” (Walsh, 2009: 44).</a:t>
            </a:r>
          </a:p>
        </p:txBody>
      </p:sp>
    </p:spTree>
    <p:extLst>
      <p:ext uri="{BB962C8B-B14F-4D97-AF65-F5344CB8AC3E}">
        <p14:creationId xmlns:p14="http://schemas.microsoft.com/office/powerpoint/2010/main" val="821657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E8FF93D-CA5D-5FFE-330A-FB89DADFE9AC}"/>
              </a:ext>
            </a:extLst>
          </p:cNvPr>
          <p:cNvPicPr>
            <a:picLocks noChangeAspect="1"/>
          </p:cNvPicPr>
          <p:nvPr/>
        </p:nvPicPr>
        <p:blipFill>
          <a:blip r:embed="rId2"/>
          <a:stretch>
            <a:fillRect/>
          </a:stretch>
        </p:blipFill>
        <p:spPr>
          <a:xfrm>
            <a:off x="2272748" y="338885"/>
            <a:ext cx="7956042" cy="6180230"/>
          </a:xfrm>
          <a:prstGeom prst="rect">
            <a:avLst/>
          </a:prstGeom>
        </p:spPr>
      </p:pic>
    </p:spTree>
    <p:extLst>
      <p:ext uri="{BB962C8B-B14F-4D97-AF65-F5344CB8AC3E}">
        <p14:creationId xmlns:p14="http://schemas.microsoft.com/office/powerpoint/2010/main" val="3438696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57857E-47BD-69B9-FE6D-6F92C86D269A}"/>
              </a:ext>
            </a:extLst>
          </p:cNvPr>
          <p:cNvSpPr txBox="1"/>
          <p:nvPr/>
        </p:nvSpPr>
        <p:spPr>
          <a:xfrm>
            <a:off x="863600" y="1535787"/>
            <a:ext cx="11115040" cy="3046988"/>
          </a:xfrm>
          <a:prstGeom prst="rect">
            <a:avLst/>
          </a:prstGeom>
          <a:noFill/>
        </p:spPr>
        <p:txBody>
          <a:bodyPr wrap="square">
            <a:spAutoFit/>
          </a:bodyPr>
          <a:lstStyle/>
          <a:p>
            <a:r>
              <a:rPr lang="es-EC" sz="2400" dirty="0">
                <a:solidFill>
                  <a:srgbClr val="FF0000"/>
                </a:solidFill>
              </a:rPr>
              <a:t>Interculturalidad</a:t>
            </a:r>
          </a:p>
          <a:p>
            <a:endParaRPr lang="es-EC" sz="2400" dirty="0"/>
          </a:p>
          <a:p>
            <a:r>
              <a:rPr lang="es-EC" sz="2400" dirty="0"/>
              <a:t>En su definición simple, es la posibilidad de diálogo entre diferentes culturas mediante el reconocimiento de la diversidad (Viaña, et al. 2010). A lo largo de la historia, este concepto ha evolucionado desde la </a:t>
            </a:r>
            <a:r>
              <a:rPr lang="es-EC" sz="2400" dirty="0" err="1"/>
              <a:t>nterculturalidad</a:t>
            </a:r>
            <a:r>
              <a:rPr lang="es-EC" sz="2400" dirty="0"/>
              <a:t> Relacional hasta la Interculturalidad Crítica; a continuación se presentan tres perspectivas diferentes sobre</a:t>
            </a:r>
          </a:p>
          <a:p>
            <a:r>
              <a:rPr lang="es-EC" sz="2400" dirty="0"/>
              <a:t>este término.</a:t>
            </a:r>
          </a:p>
        </p:txBody>
      </p:sp>
    </p:spTree>
    <p:extLst>
      <p:ext uri="{BB962C8B-B14F-4D97-AF65-F5344CB8AC3E}">
        <p14:creationId xmlns:p14="http://schemas.microsoft.com/office/powerpoint/2010/main" val="3166923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B30BD-0B89-EDC4-34F0-979686F35D8F}"/>
              </a:ext>
            </a:extLst>
          </p:cNvPr>
          <p:cNvPicPr>
            <a:picLocks noChangeAspect="1"/>
          </p:cNvPicPr>
          <p:nvPr/>
        </p:nvPicPr>
        <p:blipFill>
          <a:blip r:embed="rId2"/>
          <a:stretch>
            <a:fillRect/>
          </a:stretch>
        </p:blipFill>
        <p:spPr>
          <a:xfrm>
            <a:off x="1320242" y="1586964"/>
            <a:ext cx="10071594" cy="3838475"/>
          </a:xfrm>
          <a:prstGeom prst="rect">
            <a:avLst/>
          </a:prstGeom>
        </p:spPr>
      </p:pic>
    </p:spTree>
    <p:extLst>
      <p:ext uri="{BB962C8B-B14F-4D97-AF65-F5344CB8AC3E}">
        <p14:creationId xmlns:p14="http://schemas.microsoft.com/office/powerpoint/2010/main" val="2150049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EB94160-1BF8-3B10-5095-C2DC4658B3DF}"/>
              </a:ext>
            </a:extLst>
          </p:cNvPr>
          <p:cNvPicPr>
            <a:picLocks noChangeAspect="1"/>
          </p:cNvPicPr>
          <p:nvPr/>
        </p:nvPicPr>
        <p:blipFill>
          <a:blip r:embed="rId2"/>
          <a:stretch>
            <a:fillRect/>
          </a:stretch>
        </p:blipFill>
        <p:spPr>
          <a:xfrm>
            <a:off x="1147472" y="951256"/>
            <a:ext cx="9897055" cy="5124423"/>
          </a:xfrm>
          <a:prstGeom prst="rect">
            <a:avLst/>
          </a:prstGeom>
        </p:spPr>
      </p:pic>
    </p:spTree>
    <p:extLst>
      <p:ext uri="{BB962C8B-B14F-4D97-AF65-F5344CB8AC3E}">
        <p14:creationId xmlns:p14="http://schemas.microsoft.com/office/powerpoint/2010/main" val="2414031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3BDE18C-2CCC-8F97-4DB0-3003C54C0C82}"/>
              </a:ext>
            </a:extLst>
          </p:cNvPr>
          <p:cNvPicPr>
            <a:picLocks noChangeAspect="1"/>
          </p:cNvPicPr>
          <p:nvPr/>
        </p:nvPicPr>
        <p:blipFill>
          <a:blip r:embed="rId2"/>
          <a:stretch>
            <a:fillRect/>
          </a:stretch>
        </p:blipFill>
        <p:spPr>
          <a:xfrm>
            <a:off x="1161514" y="2307398"/>
            <a:ext cx="10268486" cy="3717482"/>
          </a:xfrm>
          <a:prstGeom prst="rect">
            <a:avLst/>
          </a:prstGeom>
        </p:spPr>
      </p:pic>
      <p:sp>
        <p:nvSpPr>
          <p:cNvPr id="5" name="CuadroTexto 4">
            <a:extLst>
              <a:ext uri="{FF2B5EF4-FFF2-40B4-BE49-F238E27FC236}">
                <a16:creationId xmlns:a16="http://schemas.microsoft.com/office/drawing/2014/main" id="{8BC26216-518C-5E5F-4327-1AF7DC24CA7D}"/>
              </a:ext>
            </a:extLst>
          </p:cNvPr>
          <p:cNvSpPr txBox="1"/>
          <p:nvPr/>
        </p:nvSpPr>
        <p:spPr>
          <a:xfrm>
            <a:off x="1422400" y="1425694"/>
            <a:ext cx="6096000" cy="646331"/>
          </a:xfrm>
          <a:prstGeom prst="rect">
            <a:avLst/>
          </a:prstGeom>
          <a:noFill/>
        </p:spPr>
        <p:txBody>
          <a:bodyPr wrap="square">
            <a:spAutoFit/>
          </a:bodyPr>
          <a:lstStyle/>
          <a:p>
            <a:r>
              <a:rPr lang="es-EC" sz="3600" dirty="0">
                <a:solidFill>
                  <a:srgbClr val="FF0000"/>
                </a:solidFill>
              </a:rPr>
              <a:t>Interculturalidad crítica</a:t>
            </a:r>
          </a:p>
        </p:txBody>
      </p:sp>
    </p:spTree>
    <p:extLst>
      <p:ext uri="{BB962C8B-B14F-4D97-AF65-F5344CB8AC3E}">
        <p14:creationId xmlns:p14="http://schemas.microsoft.com/office/powerpoint/2010/main" val="2992534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0791170-6A28-AF45-5E27-76C9C81F2A00}"/>
              </a:ext>
            </a:extLst>
          </p:cNvPr>
          <p:cNvPicPr>
            <a:picLocks noChangeAspect="1"/>
          </p:cNvPicPr>
          <p:nvPr/>
        </p:nvPicPr>
        <p:blipFill>
          <a:blip r:embed="rId2"/>
          <a:stretch>
            <a:fillRect/>
          </a:stretch>
        </p:blipFill>
        <p:spPr>
          <a:xfrm>
            <a:off x="542150" y="404390"/>
            <a:ext cx="11107700" cy="6049219"/>
          </a:xfrm>
          <a:prstGeom prst="rect">
            <a:avLst/>
          </a:prstGeom>
        </p:spPr>
      </p:pic>
      <p:sp>
        <p:nvSpPr>
          <p:cNvPr id="3" name="CuadroTexto 2">
            <a:extLst>
              <a:ext uri="{FF2B5EF4-FFF2-40B4-BE49-F238E27FC236}">
                <a16:creationId xmlns:a16="http://schemas.microsoft.com/office/drawing/2014/main" id="{7DC35D3C-72D5-EDE3-269E-AA9C81092A20}"/>
              </a:ext>
            </a:extLst>
          </p:cNvPr>
          <p:cNvSpPr txBox="1"/>
          <p:nvPr/>
        </p:nvSpPr>
        <p:spPr>
          <a:xfrm>
            <a:off x="3352800" y="1537454"/>
            <a:ext cx="6096000" cy="369332"/>
          </a:xfrm>
          <a:prstGeom prst="rect">
            <a:avLst/>
          </a:prstGeom>
          <a:noFill/>
        </p:spPr>
        <p:txBody>
          <a:bodyPr wrap="square">
            <a:spAutoFit/>
          </a:bodyPr>
          <a:lstStyle/>
          <a:p>
            <a:r>
              <a:rPr lang="es-EC" b="1" dirty="0">
                <a:hlinkClick r:id="rId3"/>
              </a:rPr>
              <a:t>https://www.youtube.com/watch?v=jHbZF_EMwMA</a:t>
            </a:r>
            <a:endParaRPr lang="es-EC" b="1" dirty="0"/>
          </a:p>
        </p:txBody>
      </p:sp>
    </p:spTree>
    <p:extLst>
      <p:ext uri="{BB962C8B-B14F-4D97-AF65-F5344CB8AC3E}">
        <p14:creationId xmlns:p14="http://schemas.microsoft.com/office/powerpoint/2010/main" val="988729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C60ACF6-D7C9-3C51-0741-9BC2FAAACE83}"/>
              </a:ext>
            </a:extLst>
          </p:cNvPr>
          <p:cNvPicPr>
            <a:picLocks noChangeAspect="1"/>
          </p:cNvPicPr>
          <p:nvPr/>
        </p:nvPicPr>
        <p:blipFill>
          <a:blip r:embed="rId2"/>
          <a:stretch>
            <a:fillRect/>
          </a:stretch>
        </p:blipFill>
        <p:spPr>
          <a:xfrm>
            <a:off x="642176" y="99548"/>
            <a:ext cx="10907647" cy="6658904"/>
          </a:xfrm>
          <a:prstGeom prst="rect">
            <a:avLst/>
          </a:prstGeom>
        </p:spPr>
      </p:pic>
      <p:sp>
        <p:nvSpPr>
          <p:cNvPr id="3" name="CuadroTexto 2">
            <a:extLst>
              <a:ext uri="{FF2B5EF4-FFF2-40B4-BE49-F238E27FC236}">
                <a16:creationId xmlns:a16="http://schemas.microsoft.com/office/drawing/2014/main" id="{212AC376-D8BE-96E1-44D7-127C7F0872D1}"/>
              </a:ext>
            </a:extLst>
          </p:cNvPr>
          <p:cNvSpPr txBox="1"/>
          <p:nvPr/>
        </p:nvSpPr>
        <p:spPr>
          <a:xfrm>
            <a:off x="5872480" y="186174"/>
            <a:ext cx="5354320" cy="646331"/>
          </a:xfrm>
          <a:prstGeom prst="rect">
            <a:avLst/>
          </a:prstGeom>
          <a:noFill/>
        </p:spPr>
        <p:txBody>
          <a:bodyPr wrap="square">
            <a:spAutoFit/>
          </a:bodyPr>
          <a:lstStyle/>
          <a:p>
            <a:r>
              <a:rPr lang="es-EC" b="1" dirty="0"/>
              <a:t> </a:t>
            </a:r>
            <a:r>
              <a:rPr lang="es-EC" b="1" dirty="0">
                <a:hlinkClick r:id="rId3"/>
              </a:rPr>
              <a:t>https://www.youtube.com/watch?v=j1V-flWYvBw</a:t>
            </a:r>
            <a:endParaRPr lang="es-EC" b="1" dirty="0"/>
          </a:p>
          <a:p>
            <a:endParaRPr lang="es-EC" b="1" dirty="0"/>
          </a:p>
        </p:txBody>
      </p:sp>
    </p:spTree>
    <p:extLst>
      <p:ext uri="{BB962C8B-B14F-4D97-AF65-F5344CB8AC3E}">
        <p14:creationId xmlns:p14="http://schemas.microsoft.com/office/powerpoint/2010/main" val="36808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6D33A29-2E44-5EF9-2F00-EE7331EE064A}"/>
              </a:ext>
            </a:extLst>
          </p:cNvPr>
          <p:cNvSpPr txBox="1"/>
          <p:nvPr/>
        </p:nvSpPr>
        <p:spPr>
          <a:xfrm>
            <a:off x="1869440" y="1659285"/>
            <a:ext cx="8544560" cy="2677656"/>
          </a:xfrm>
          <a:prstGeom prst="rect">
            <a:avLst/>
          </a:prstGeom>
          <a:noFill/>
        </p:spPr>
        <p:txBody>
          <a:bodyPr wrap="square">
            <a:spAutoFit/>
          </a:bodyPr>
          <a:lstStyle/>
          <a:p>
            <a:r>
              <a:rPr lang="es-ES" sz="2800" dirty="0"/>
              <a:t>Esta perspectiva define la </a:t>
            </a:r>
            <a:r>
              <a:rPr lang="es-ES" sz="2800" b="1" dirty="0"/>
              <a:t>Interculturalidad</a:t>
            </a:r>
            <a:r>
              <a:rPr lang="es-ES" sz="2800" dirty="0"/>
              <a:t> como “el contacto e intercambio entre culturas, es decir, entre personas, prácticas, saberes, valores y tradiciones culturales distintas, los que podrían darse en condiciones de igualdad o desigualdad” (Viaña, et al. 2010: 77).</a:t>
            </a:r>
            <a:endParaRPr lang="es-EC" sz="2800" dirty="0"/>
          </a:p>
        </p:txBody>
      </p:sp>
    </p:spTree>
    <p:extLst>
      <p:ext uri="{BB962C8B-B14F-4D97-AF65-F5344CB8AC3E}">
        <p14:creationId xmlns:p14="http://schemas.microsoft.com/office/powerpoint/2010/main" val="1700207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D5A62F0-42BC-F450-A61C-5318C6CD41FF}"/>
              </a:ext>
            </a:extLst>
          </p:cNvPr>
          <p:cNvPicPr>
            <a:picLocks noChangeAspect="1"/>
          </p:cNvPicPr>
          <p:nvPr/>
        </p:nvPicPr>
        <p:blipFill>
          <a:blip r:embed="rId2"/>
          <a:srcRect t="2028"/>
          <a:stretch/>
        </p:blipFill>
        <p:spPr>
          <a:xfrm>
            <a:off x="794607" y="1300480"/>
            <a:ext cx="10602786" cy="4257040"/>
          </a:xfrm>
          <a:prstGeom prst="rect">
            <a:avLst/>
          </a:prstGeom>
        </p:spPr>
      </p:pic>
    </p:spTree>
    <p:extLst>
      <p:ext uri="{BB962C8B-B14F-4D97-AF65-F5344CB8AC3E}">
        <p14:creationId xmlns:p14="http://schemas.microsoft.com/office/powerpoint/2010/main" val="2635507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7909B85-C865-EFA7-E9A1-737A21D0EBE4}"/>
              </a:ext>
            </a:extLst>
          </p:cNvPr>
          <p:cNvPicPr>
            <a:picLocks noChangeAspect="1"/>
          </p:cNvPicPr>
          <p:nvPr/>
        </p:nvPicPr>
        <p:blipFill>
          <a:blip r:embed="rId2"/>
          <a:stretch>
            <a:fillRect/>
          </a:stretch>
        </p:blipFill>
        <p:spPr>
          <a:xfrm>
            <a:off x="765997" y="2560320"/>
            <a:ext cx="10660006" cy="1234810"/>
          </a:xfrm>
          <a:prstGeom prst="rect">
            <a:avLst/>
          </a:prstGeom>
        </p:spPr>
      </p:pic>
      <p:sp>
        <p:nvSpPr>
          <p:cNvPr id="7" name="CuadroTexto 6">
            <a:extLst>
              <a:ext uri="{FF2B5EF4-FFF2-40B4-BE49-F238E27FC236}">
                <a16:creationId xmlns:a16="http://schemas.microsoft.com/office/drawing/2014/main" id="{8BD5A151-FB06-5F94-87A5-B3CDCAD8383E}"/>
              </a:ext>
            </a:extLst>
          </p:cNvPr>
          <p:cNvSpPr txBox="1"/>
          <p:nvPr/>
        </p:nvSpPr>
        <p:spPr>
          <a:xfrm>
            <a:off x="5374640" y="4715917"/>
            <a:ext cx="6096000" cy="892552"/>
          </a:xfrm>
          <a:prstGeom prst="rect">
            <a:avLst/>
          </a:prstGeom>
          <a:noFill/>
        </p:spPr>
        <p:txBody>
          <a:bodyPr wrap="square">
            <a:spAutoFit/>
          </a:bodyPr>
          <a:lstStyle/>
          <a:p>
            <a:pPr algn="l"/>
            <a:endParaRPr lang="es-EC" sz="1600" b="0" i="0" u="none" strike="noStrike" baseline="0" dirty="0">
              <a:solidFill>
                <a:srgbClr val="000000"/>
              </a:solidFill>
              <a:latin typeface="Helvetica Neue"/>
            </a:endParaRPr>
          </a:p>
          <a:p>
            <a:r>
              <a:rPr lang="es-ES" sz="1200" b="0" i="0" u="none" strike="noStrike" baseline="0" dirty="0">
                <a:latin typeface="Helvetica Neue"/>
              </a:rPr>
              <a:t>Ministerio de Salud Pública del Ecuador, Manual del Modelo de Atención Integral de Salud - MAIS: Ministerio de Salud Pública, Viceministerio de Gobernanza y Vigilancia de la Salud, 2018, 211 pág. Tercera Edición </a:t>
            </a:r>
          </a:p>
        </p:txBody>
      </p:sp>
    </p:spTree>
    <p:extLst>
      <p:ext uri="{BB962C8B-B14F-4D97-AF65-F5344CB8AC3E}">
        <p14:creationId xmlns:p14="http://schemas.microsoft.com/office/powerpoint/2010/main" val="1493751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00B2FB-05AC-E0DE-F22F-81D1B0D89DD4}"/>
              </a:ext>
            </a:extLst>
          </p:cNvPr>
          <p:cNvPicPr>
            <a:picLocks noChangeAspect="1"/>
          </p:cNvPicPr>
          <p:nvPr/>
        </p:nvPicPr>
        <p:blipFill>
          <a:blip r:embed="rId2"/>
          <a:stretch>
            <a:fillRect/>
          </a:stretch>
        </p:blipFill>
        <p:spPr>
          <a:xfrm>
            <a:off x="2326640" y="20370"/>
            <a:ext cx="7203602" cy="6514214"/>
          </a:xfrm>
          <a:prstGeom prst="rect">
            <a:avLst/>
          </a:prstGeom>
        </p:spPr>
      </p:pic>
      <p:sp>
        <p:nvSpPr>
          <p:cNvPr id="4" name="CuadroTexto 3">
            <a:extLst>
              <a:ext uri="{FF2B5EF4-FFF2-40B4-BE49-F238E27FC236}">
                <a16:creationId xmlns:a16="http://schemas.microsoft.com/office/drawing/2014/main" id="{DE3BEA42-700B-98AF-194A-79902E9840B1}"/>
              </a:ext>
            </a:extLst>
          </p:cNvPr>
          <p:cNvSpPr txBox="1"/>
          <p:nvPr/>
        </p:nvSpPr>
        <p:spPr>
          <a:xfrm>
            <a:off x="71120" y="5853837"/>
            <a:ext cx="6096000" cy="892552"/>
          </a:xfrm>
          <a:prstGeom prst="rect">
            <a:avLst/>
          </a:prstGeom>
          <a:noFill/>
        </p:spPr>
        <p:txBody>
          <a:bodyPr wrap="square">
            <a:spAutoFit/>
          </a:bodyPr>
          <a:lstStyle/>
          <a:p>
            <a:pPr algn="l"/>
            <a:endParaRPr lang="es-EC" sz="1600" b="0" i="0" u="none" strike="noStrike" baseline="0" dirty="0">
              <a:solidFill>
                <a:srgbClr val="000000"/>
              </a:solidFill>
              <a:latin typeface="Helvetica Neue"/>
            </a:endParaRPr>
          </a:p>
          <a:p>
            <a:r>
              <a:rPr lang="es-ES" sz="1200" b="0" i="0" u="none" strike="noStrike" baseline="0" dirty="0">
                <a:latin typeface="Helvetica Neue"/>
              </a:rPr>
              <a:t>Ministerio de Salud Pública del Ecuador, Manual del Modelo de Atención Integral de Salud - MAIS: Ministerio de Salud Pública, Viceministerio de Gobernanza y Vigilancia de la Salud, 2018, 211 pág. Tercera Edición </a:t>
            </a:r>
          </a:p>
        </p:txBody>
      </p:sp>
    </p:spTree>
    <p:extLst>
      <p:ext uri="{BB962C8B-B14F-4D97-AF65-F5344CB8AC3E}">
        <p14:creationId xmlns:p14="http://schemas.microsoft.com/office/powerpoint/2010/main" val="749015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852F29D-0A0E-D179-E3A5-75FC2A3C0610}"/>
              </a:ext>
            </a:extLst>
          </p:cNvPr>
          <p:cNvPicPr>
            <a:picLocks noChangeAspect="1"/>
          </p:cNvPicPr>
          <p:nvPr/>
        </p:nvPicPr>
        <p:blipFill>
          <a:blip r:embed="rId2"/>
          <a:stretch>
            <a:fillRect/>
          </a:stretch>
        </p:blipFill>
        <p:spPr>
          <a:xfrm>
            <a:off x="1798320" y="129152"/>
            <a:ext cx="7008618" cy="6173504"/>
          </a:xfrm>
          <a:prstGeom prst="rect">
            <a:avLst/>
          </a:prstGeom>
        </p:spPr>
      </p:pic>
      <p:sp>
        <p:nvSpPr>
          <p:cNvPr id="4" name="CuadroTexto 3">
            <a:extLst>
              <a:ext uri="{FF2B5EF4-FFF2-40B4-BE49-F238E27FC236}">
                <a16:creationId xmlns:a16="http://schemas.microsoft.com/office/drawing/2014/main" id="{0D4B6B07-770F-2756-E6E9-56F4E64E6AE5}"/>
              </a:ext>
            </a:extLst>
          </p:cNvPr>
          <p:cNvSpPr txBox="1"/>
          <p:nvPr/>
        </p:nvSpPr>
        <p:spPr>
          <a:xfrm>
            <a:off x="6248400" y="5856380"/>
            <a:ext cx="6096000" cy="892552"/>
          </a:xfrm>
          <a:prstGeom prst="rect">
            <a:avLst/>
          </a:prstGeom>
          <a:noFill/>
        </p:spPr>
        <p:txBody>
          <a:bodyPr wrap="square">
            <a:spAutoFit/>
          </a:bodyPr>
          <a:lstStyle/>
          <a:p>
            <a:pPr algn="l"/>
            <a:endParaRPr lang="es-EC" sz="1600" b="0" i="0" u="none" strike="noStrike" baseline="0" dirty="0">
              <a:solidFill>
                <a:srgbClr val="000000"/>
              </a:solidFill>
              <a:latin typeface="Helvetica Neue"/>
            </a:endParaRPr>
          </a:p>
          <a:p>
            <a:r>
              <a:rPr lang="es-ES" sz="1200" b="0" i="0" u="none" strike="noStrike" baseline="0" dirty="0">
                <a:latin typeface="Helvetica Neue"/>
              </a:rPr>
              <a:t>Ministerio de Salud Pública del Ecuador, Manual del Modelo de Atención Integral de Salud - MAIS: Ministerio de Salud Pública, Viceministerio de Gobernanza y Vigilancia de la Salud, 2018, 211 pág. Tercera Edición </a:t>
            </a:r>
          </a:p>
        </p:txBody>
      </p:sp>
    </p:spTree>
    <p:extLst>
      <p:ext uri="{BB962C8B-B14F-4D97-AF65-F5344CB8AC3E}">
        <p14:creationId xmlns:p14="http://schemas.microsoft.com/office/powerpoint/2010/main" val="3246632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72998B8-2A94-40A4-1FE3-16102061A09A}"/>
              </a:ext>
            </a:extLst>
          </p:cNvPr>
          <p:cNvPicPr>
            <a:picLocks noChangeAspect="1"/>
          </p:cNvPicPr>
          <p:nvPr/>
        </p:nvPicPr>
        <p:blipFill>
          <a:blip r:embed="rId2"/>
          <a:stretch>
            <a:fillRect/>
          </a:stretch>
        </p:blipFill>
        <p:spPr>
          <a:xfrm>
            <a:off x="1377767" y="121920"/>
            <a:ext cx="9436465" cy="5537200"/>
          </a:xfrm>
          <a:prstGeom prst="rect">
            <a:avLst/>
          </a:prstGeom>
        </p:spPr>
      </p:pic>
      <p:sp>
        <p:nvSpPr>
          <p:cNvPr id="4" name="CuadroTexto 3">
            <a:extLst>
              <a:ext uri="{FF2B5EF4-FFF2-40B4-BE49-F238E27FC236}">
                <a16:creationId xmlns:a16="http://schemas.microsoft.com/office/drawing/2014/main" id="{2F693B73-3720-7283-3258-2D7F0E0C8C1D}"/>
              </a:ext>
            </a:extLst>
          </p:cNvPr>
          <p:cNvSpPr txBox="1"/>
          <p:nvPr/>
        </p:nvSpPr>
        <p:spPr>
          <a:xfrm>
            <a:off x="5974080" y="5762397"/>
            <a:ext cx="6096000" cy="892552"/>
          </a:xfrm>
          <a:prstGeom prst="rect">
            <a:avLst/>
          </a:prstGeom>
          <a:noFill/>
        </p:spPr>
        <p:txBody>
          <a:bodyPr wrap="square">
            <a:spAutoFit/>
          </a:bodyPr>
          <a:lstStyle/>
          <a:p>
            <a:pPr algn="l"/>
            <a:endParaRPr lang="es-EC" sz="1600" b="0" i="0" u="none" strike="noStrike" baseline="0" dirty="0">
              <a:solidFill>
                <a:srgbClr val="000000"/>
              </a:solidFill>
              <a:latin typeface="Helvetica Neue"/>
            </a:endParaRPr>
          </a:p>
          <a:p>
            <a:r>
              <a:rPr lang="es-ES" sz="1200" b="0" i="0" u="none" strike="noStrike" baseline="0" dirty="0">
                <a:latin typeface="Helvetica Neue"/>
              </a:rPr>
              <a:t>Ministerio de Salud Pública del Ecuador, Manual del Modelo de Atención Integral de Salud - MAIS: Ministerio de Salud Pública, Viceministerio de Gobernanza y Vigilancia de la Salud, 2018, 211 pág. Tercera Edición </a:t>
            </a:r>
          </a:p>
        </p:txBody>
      </p:sp>
    </p:spTree>
    <p:extLst>
      <p:ext uri="{BB962C8B-B14F-4D97-AF65-F5344CB8AC3E}">
        <p14:creationId xmlns:p14="http://schemas.microsoft.com/office/powerpoint/2010/main" val="4164238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F27AE6E-288A-CC77-581E-E94421529635}"/>
              </a:ext>
            </a:extLst>
          </p:cNvPr>
          <p:cNvPicPr>
            <a:picLocks noChangeAspect="1"/>
          </p:cNvPicPr>
          <p:nvPr/>
        </p:nvPicPr>
        <p:blipFill>
          <a:blip r:embed="rId2"/>
          <a:srcRect l="1639" t="25926"/>
          <a:stretch/>
        </p:blipFill>
        <p:spPr>
          <a:xfrm>
            <a:off x="1127760" y="162559"/>
            <a:ext cx="9540240" cy="6204529"/>
          </a:xfrm>
          <a:prstGeom prst="rect">
            <a:avLst/>
          </a:prstGeom>
        </p:spPr>
      </p:pic>
    </p:spTree>
    <p:extLst>
      <p:ext uri="{BB962C8B-B14F-4D97-AF65-F5344CB8AC3E}">
        <p14:creationId xmlns:p14="http://schemas.microsoft.com/office/powerpoint/2010/main" val="809783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7795990-2794-61F0-2E94-4E6FD2F4CE4B}"/>
              </a:ext>
            </a:extLst>
          </p:cNvPr>
          <p:cNvPicPr>
            <a:picLocks noChangeAspect="1"/>
          </p:cNvPicPr>
          <p:nvPr/>
        </p:nvPicPr>
        <p:blipFill>
          <a:blip r:embed="rId2"/>
          <a:stretch>
            <a:fillRect/>
          </a:stretch>
        </p:blipFill>
        <p:spPr>
          <a:xfrm>
            <a:off x="2004942" y="0"/>
            <a:ext cx="8182115" cy="6858000"/>
          </a:xfrm>
          <a:prstGeom prst="rect">
            <a:avLst/>
          </a:prstGeom>
        </p:spPr>
      </p:pic>
    </p:spTree>
    <p:extLst>
      <p:ext uri="{BB962C8B-B14F-4D97-AF65-F5344CB8AC3E}">
        <p14:creationId xmlns:p14="http://schemas.microsoft.com/office/powerpoint/2010/main" val="2854462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C4F1665-C4DE-7657-2F71-9D1B8A474596}"/>
              </a:ext>
            </a:extLst>
          </p:cNvPr>
          <p:cNvSpPr txBox="1"/>
          <p:nvPr/>
        </p:nvSpPr>
        <p:spPr>
          <a:xfrm>
            <a:off x="1076960" y="1012954"/>
            <a:ext cx="10647680" cy="4832092"/>
          </a:xfrm>
          <a:prstGeom prst="rect">
            <a:avLst/>
          </a:prstGeom>
          <a:noFill/>
        </p:spPr>
        <p:txBody>
          <a:bodyPr wrap="square">
            <a:spAutoFit/>
          </a:bodyPr>
          <a:lstStyle/>
          <a:p>
            <a:r>
              <a:rPr lang="es-EC" sz="2800" dirty="0"/>
              <a:t>Esta declaratoria pone de relieve y describe una sociedad inter-</a:t>
            </a:r>
          </a:p>
          <a:p>
            <a:r>
              <a:rPr lang="es-EC" sz="2800" dirty="0"/>
              <a:t>cultural, que se basa en la riqueza de la diversidad de los pueblos</a:t>
            </a:r>
          </a:p>
          <a:p>
            <a:r>
              <a:rPr lang="es-EC" sz="2800" dirty="0"/>
              <a:t>y nacionalidades de nuestro país. En el territorio que comprende</a:t>
            </a:r>
          </a:p>
          <a:p>
            <a:r>
              <a:rPr lang="es-EC" sz="2800" dirty="0"/>
              <a:t>Ecuador (283.560 km²) cohabita el pueblo afroecuatoriano, </a:t>
            </a:r>
            <a:r>
              <a:rPr lang="es-EC" sz="2800" dirty="0" err="1"/>
              <a:t>montu</a:t>
            </a:r>
            <a:r>
              <a:rPr lang="es-EC" sz="2800" dirty="0"/>
              <a:t>-</a:t>
            </a:r>
          </a:p>
          <a:p>
            <a:r>
              <a:rPr lang="es-EC" sz="2800" dirty="0"/>
              <a:t>bio, mestizo, 14 nacionalidades y 18 pueblos indígenas (CODEN-</a:t>
            </a:r>
          </a:p>
          <a:p>
            <a:r>
              <a:rPr lang="es-EC" sz="2800" dirty="0"/>
              <a:t>PE, 2015); cada uno con su propia historia, identidad, expresión</a:t>
            </a:r>
          </a:p>
          <a:p>
            <a:r>
              <a:rPr lang="es-EC" sz="2800" dirty="0"/>
              <a:t>cultural, lengua y cosmovisión.</a:t>
            </a:r>
          </a:p>
          <a:p>
            <a:r>
              <a:rPr lang="es-EC" sz="2800" dirty="0"/>
              <a:t>Referirse a esta realidad nacional, compuesta tanto por una alta</a:t>
            </a:r>
          </a:p>
          <a:p>
            <a:r>
              <a:rPr lang="es-EC" sz="2800" dirty="0"/>
              <a:t>diversidad cultural como biológica, es hablar de Interculturalidad,</a:t>
            </a:r>
          </a:p>
          <a:p>
            <a:r>
              <a:rPr lang="es-EC" sz="2800" dirty="0"/>
              <a:t>y esta es fundamental para construir una sociedad sin barreras ni</a:t>
            </a:r>
          </a:p>
          <a:p>
            <a:r>
              <a:rPr lang="es-EC" sz="2800" dirty="0"/>
              <a:t>discriminación y lograr una convivencia armónica.</a:t>
            </a:r>
          </a:p>
        </p:txBody>
      </p:sp>
    </p:spTree>
    <p:extLst>
      <p:ext uri="{BB962C8B-B14F-4D97-AF65-F5344CB8AC3E}">
        <p14:creationId xmlns:p14="http://schemas.microsoft.com/office/powerpoint/2010/main" val="2410322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9D19C32-F64C-E6C8-056D-14C80032CBA9}"/>
              </a:ext>
            </a:extLst>
          </p:cNvPr>
          <p:cNvPicPr>
            <a:picLocks noChangeAspect="1"/>
          </p:cNvPicPr>
          <p:nvPr/>
        </p:nvPicPr>
        <p:blipFill>
          <a:blip r:embed="rId2"/>
          <a:stretch>
            <a:fillRect/>
          </a:stretch>
        </p:blipFill>
        <p:spPr>
          <a:xfrm>
            <a:off x="3142838" y="0"/>
            <a:ext cx="5906324" cy="6516009"/>
          </a:xfrm>
          <a:prstGeom prst="rect">
            <a:avLst/>
          </a:prstGeom>
        </p:spPr>
      </p:pic>
      <p:sp>
        <p:nvSpPr>
          <p:cNvPr id="5" name="CuadroTexto 4">
            <a:extLst>
              <a:ext uri="{FF2B5EF4-FFF2-40B4-BE49-F238E27FC236}">
                <a16:creationId xmlns:a16="http://schemas.microsoft.com/office/drawing/2014/main" id="{9FCD09C8-5982-69FB-9363-A7A80AB8DD58}"/>
              </a:ext>
            </a:extLst>
          </p:cNvPr>
          <p:cNvSpPr txBox="1"/>
          <p:nvPr/>
        </p:nvSpPr>
        <p:spPr>
          <a:xfrm>
            <a:off x="162560" y="6516009"/>
            <a:ext cx="11826240" cy="276999"/>
          </a:xfrm>
          <a:prstGeom prst="rect">
            <a:avLst/>
          </a:prstGeom>
          <a:noFill/>
        </p:spPr>
        <p:txBody>
          <a:bodyPr wrap="square">
            <a:spAutoFit/>
          </a:bodyPr>
          <a:lstStyle/>
          <a:p>
            <a:pPr algn="ctr"/>
            <a:r>
              <a:rPr lang="es-EC" sz="1200" dirty="0"/>
              <a:t>Nacionalidades y pueblos indígenas, y políticas interculturales en Ecuador:  una mirada desde la educación</a:t>
            </a:r>
          </a:p>
        </p:txBody>
      </p:sp>
    </p:spTree>
    <p:extLst>
      <p:ext uri="{BB962C8B-B14F-4D97-AF65-F5344CB8AC3E}">
        <p14:creationId xmlns:p14="http://schemas.microsoft.com/office/powerpoint/2010/main" val="1719155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BF27B03-CC9F-2F78-A781-3C71F6F12FBD}"/>
              </a:ext>
            </a:extLst>
          </p:cNvPr>
          <p:cNvSpPr txBox="1"/>
          <p:nvPr/>
        </p:nvSpPr>
        <p:spPr>
          <a:xfrm>
            <a:off x="203200" y="1228397"/>
            <a:ext cx="11785600" cy="4401205"/>
          </a:xfrm>
          <a:prstGeom prst="rect">
            <a:avLst/>
          </a:prstGeom>
          <a:noFill/>
        </p:spPr>
        <p:txBody>
          <a:bodyPr wrap="square">
            <a:spAutoFit/>
          </a:bodyPr>
          <a:lstStyle/>
          <a:p>
            <a:r>
              <a:rPr lang="es-ES" sz="2800" dirty="0"/>
              <a:t>Según el Instituto Nacional de Estadísticas y Censos (INEC, febrero 2022), la población actual de Ecuador es de 17.895.131 habitantes.</a:t>
            </a:r>
            <a:r>
              <a:rPr lang="es-ES" sz="2800" baseline="30000" dirty="0">
                <a:hlinkClick r:id="rId2"/>
              </a:rPr>
              <a:t>[1]</a:t>
            </a:r>
            <a:r>
              <a:rPr lang="es-ES" sz="2800" dirty="0"/>
              <a:t>  En el país habitan 14 nacionalidades indígenas, que suman más de 1 millón de personas y </a:t>
            </a:r>
            <a:r>
              <a:rPr lang="es-ES" sz="2800" dirty="0" err="1"/>
              <a:t>y</a:t>
            </a:r>
            <a:r>
              <a:rPr lang="es-ES" sz="2800" dirty="0"/>
              <a:t> están aglutinados en un conjunto de organizaciones locales, regionales y nacional. Las nacionalidades y pueblos indígenas se encuentran habitando la sierra el 68,20%, seguido de la Amazonia (24,06%), y solo un 7,56% se los encuentra en la costa. Para la autoidentificación en el Censo realizado en el año 2010 se consideraron las siguientes nacionalidades indígenas: </a:t>
            </a:r>
            <a:r>
              <a:rPr lang="es-ES" sz="2800" dirty="0" err="1"/>
              <a:t>Tsáchila</a:t>
            </a:r>
            <a:r>
              <a:rPr lang="es-ES" sz="2800" dirty="0"/>
              <a:t>, Chachi, </a:t>
            </a:r>
            <a:r>
              <a:rPr lang="es-ES" sz="2800" dirty="0" err="1"/>
              <a:t>Epera</a:t>
            </a:r>
            <a:r>
              <a:rPr lang="es-ES" sz="2800" dirty="0"/>
              <a:t>, </a:t>
            </a:r>
            <a:r>
              <a:rPr lang="es-ES" sz="2800" dirty="0" err="1"/>
              <a:t>Awa</a:t>
            </a:r>
            <a:r>
              <a:rPr lang="es-ES" sz="2800" dirty="0"/>
              <a:t>, </a:t>
            </a:r>
            <a:r>
              <a:rPr lang="es-ES" sz="2800" dirty="0" err="1"/>
              <a:t>Kichwas</a:t>
            </a:r>
            <a:r>
              <a:rPr lang="es-ES" sz="2800" dirty="0"/>
              <a:t>, Shuar, Achuar, </a:t>
            </a:r>
            <a:r>
              <a:rPr lang="es-ES" sz="2800" dirty="0" err="1"/>
              <a:t>Shiwiar</a:t>
            </a:r>
            <a:r>
              <a:rPr lang="es-ES" sz="2800" dirty="0"/>
              <a:t>, Cofán, Siona, Secoya, </a:t>
            </a:r>
            <a:r>
              <a:rPr lang="es-ES" sz="2800" dirty="0" err="1"/>
              <a:t>Zápara</a:t>
            </a:r>
            <a:r>
              <a:rPr lang="es-ES" sz="2800" dirty="0"/>
              <a:t>, </a:t>
            </a:r>
            <a:r>
              <a:rPr lang="es-ES" sz="2800" dirty="0" err="1"/>
              <a:t>Andoa</a:t>
            </a:r>
            <a:r>
              <a:rPr lang="es-ES" sz="2800" dirty="0"/>
              <a:t> y </a:t>
            </a:r>
            <a:r>
              <a:rPr lang="es-ES" sz="2800" dirty="0" err="1"/>
              <a:t>Waorani</a:t>
            </a:r>
            <a:r>
              <a:rPr lang="es-ES" sz="2800" baseline="30000" dirty="0">
                <a:hlinkClick r:id="rId3"/>
              </a:rPr>
              <a:t>[2]</a:t>
            </a:r>
            <a:r>
              <a:rPr lang="es-ES" sz="2800" dirty="0"/>
              <a:t>. </a:t>
            </a:r>
            <a:endParaRPr lang="es-EC" sz="2800" dirty="0"/>
          </a:p>
        </p:txBody>
      </p:sp>
    </p:spTree>
    <p:extLst>
      <p:ext uri="{BB962C8B-B14F-4D97-AF65-F5344CB8AC3E}">
        <p14:creationId xmlns:p14="http://schemas.microsoft.com/office/powerpoint/2010/main" val="639879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F618D66-4F6C-0887-7190-10F8639BC1CD}"/>
              </a:ext>
            </a:extLst>
          </p:cNvPr>
          <p:cNvSpPr txBox="1"/>
          <p:nvPr/>
        </p:nvSpPr>
        <p:spPr>
          <a:xfrm>
            <a:off x="579120" y="751344"/>
            <a:ext cx="11176000" cy="5262979"/>
          </a:xfrm>
          <a:prstGeom prst="rect">
            <a:avLst/>
          </a:prstGeom>
          <a:noFill/>
        </p:spPr>
        <p:txBody>
          <a:bodyPr wrap="square">
            <a:spAutoFit/>
          </a:bodyPr>
          <a:lstStyle/>
          <a:p>
            <a:r>
              <a:rPr lang="es-ES" sz="2400" dirty="0"/>
              <a:t>La Nacionalidad Kichwa es la de mayor porcentaje (85,87%) e incluye a cerca de 800 mil personas. A pesar de los bajos porcentajes que presentan la mayoría de nacionalidades, en el marco de un Estado Plurinacional, todas tienen la misma importancia. La provincia de la sierra que tiene mayor población indígena rural es Chimborazo, para el año 2010 era de 161,190 indígenas. Otras provincias con altos índices de población indígena son Imbabura y Cotopaxi, en las cuales se contabilizó un promedio de 84,500. En las provincias de la sierra Tungurahua, Pichincha, y en las provincias de la amazonia Napo y Morona Santiago, también habitan indígenas en zonas rurales en un porcentaje importante, las cuales se encuentran en un rango de entre 50,000 a 80,000 habitantes. Hasta el presente y luego de más de 13 años de vigencia de la nueva Constitución y de más de dos décadas de ratificado el Convenio 169 de la OIT en el país, no existen políticas públicas específicas y claras que prevengan y neutralicen el riesgo de desaparición de estos pueblos.</a:t>
            </a:r>
            <a:endParaRPr lang="es-EC" sz="2400" dirty="0"/>
          </a:p>
        </p:txBody>
      </p:sp>
      <p:sp>
        <p:nvSpPr>
          <p:cNvPr id="5" name="CuadroTexto 4">
            <a:extLst>
              <a:ext uri="{FF2B5EF4-FFF2-40B4-BE49-F238E27FC236}">
                <a16:creationId xmlns:a16="http://schemas.microsoft.com/office/drawing/2014/main" id="{BD95F9BC-7465-CD59-EE0E-94B61032FF56}"/>
              </a:ext>
            </a:extLst>
          </p:cNvPr>
          <p:cNvSpPr txBox="1"/>
          <p:nvPr/>
        </p:nvSpPr>
        <p:spPr>
          <a:xfrm>
            <a:off x="690880" y="6211669"/>
            <a:ext cx="11064240" cy="369332"/>
          </a:xfrm>
          <a:prstGeom prst="rect">
            <a:avLst/>
          </a:prstGeom>
          <a:noFill/>
        </p:spPr>
        <p:txBody>
          <a:bodyPr wrap="square">
            <a:spAutoFit/>
          </a:bodyPr>
          <a:lstStyle/>
          <a:p>
            <a:r>
              <a:rPr lang="es-EC" dirty="0"/>
              <a:t>https://www.iwgia.org/es/ecuador/4786-mi-2022-ecuador.html</a:t>
            </a:r>
          </a:p>
        </p:txBody>
      </p:sp>
    </p:spTree>
    <p:extLst>
      <p:ext uri="{BB962C8B-B14F-4D97-AF65-F5344CB8AC3E}">
        <p14:creationId xmlns:p14="http://schemas.microsoft.com/office/powerpoint/2010/main" val="27580246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110</TotalTime>
  <Words>1585</Words>
  <Application>Microsoft Office PowerPoint</Application>
  <PresentationFormat>Panorámica</PresentationFormat>
  <Paragraphs>80</Paragraphs>
  <Slides>34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34</vt:i4>
      </vt:variant>
    </vt:vector>
  </HeadingPairs>
  <TitlesOfParts>
    <vt:vector size="39" baseType="lpstr">
      <vt:lpstr>Helvetica Neue</vt:lpstr>
      <vt:lpstr>Aptos</vt:lpstr>
      <vt:lpstr>Aptos Display</vt:lpstr>
      <vt:lpstr>Arial</vt:lpstr>
      <vt:lpstr>Tema de Office</vt:lpstr>
      <vt:lpstr>ENFOQUE DE INTERCULTURALIDAD EN SALUD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Gonzalo Edmundo Bonilla Pulgar</dc:creator>
  <cp:lastModifiedBy>Gonzalo Edmundo Bonilla Pulgar</cp:lastModifiedBy>
  <cp:revision>11</cp:revision>
  <dcterms:created xsi:type="dcterms:W3CDTF">2024-11-17T20:47:18Z</dcterms:created>
  <dcterms:modified xsi:type="dcterms:W3CDTF">2024-11-17T22:38:13Z</dcterms:modified>
</cp:coreProperties>
</file>