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T Sans"/>
      <p:regular r:id="rId21"/>
    </p:embeddedFont>
    <p:embeddedFont>
      <p:font typeface="Nunito Semi Bold" panose="020B0604020202020204" charset="0"/>
      <p:regular r:id="rId22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4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689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Reproducción Celular: Fundamentos y Tipos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23600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Bienvenidos a esta clase donde exploraremos los fascinantes procesos de reproducción celular.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27124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Descubriremos cómo las células se multiplican y transmiten información genética vital para la vida.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324124" y="530649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Analizaremos tanto la reproducción asexual como sexual y sus implicaciones biológicas.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6359604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6367224"/>
            <a:ext cx="367665" cy="36766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26687" y="6341745"/>
            <a:ext cx="206013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Karen Macías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1010888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Meiosis: base de la reproducción sexual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Finalidad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58027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Producir células con la mitad de cromosomas (haploides)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Meiosis I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691788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Separación de cromosomas homólogos con recombinación genética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Meiosis II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598527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División similar a mitosis que separa cromátidas hermanas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0"/>
            </a:avLst>
          </a:prstGeom>
          <a:solidFill>
            <a:srgbClr val="DA33BF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Resultado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54906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Cuatro células hijas genéticamente diferentes entre sí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7590" y="1664494"/>
            <a:ext cx="10846951" cy="603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Ejemplos de reproducción sexual en la naturaleza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0" y="2810232"/>
            <a:ext cx="2504837" cy="250483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996" y="2810232"/>
            <a:ext cx="2504837" cy="250483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782" y="2810232"/>
            <a:ext cx="2504837" cy="250483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568" y="2810232"/>
            <a:ext cx="2504837" cy="2504837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0353" y="2810232"/>
            <a:ext cx="2504837" cy="2504837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17590" y="5678329"/>
            <a:ext cx="131952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 reproducción sexual presenta una increíble diversidad de mecanismos en la naturaleza.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717590" y="6236970"/>
            <a:ext cx="131952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Desde la fecundación interna en mamíferos hasta la externa en anfibios y peces.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099" y="807125"/>
            <a:ext cx="11887795" cy="668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Ventajas y desventajas de la reproducción sexual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95099" y="1929646"/>
            <a:ext cx="1629966" cy="1288018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00" y="2373987"/>
            <a:ext cx="319445" cy="3993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2236" y="2156817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Variabilidad genética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2652236" y="2627114"/>
            <a:ext cx="5914787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Genera descendencia diversa con mayor potencial adaptativo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8651" y="3202424"/>
            <a:ext cx="11183064" cy="15240"/>
          </a:xfrm>
          <a:prstGeom prst="roundRect">
            <a:avLst>
              <a:gd name="adj" fmla="val 2236026"/>
            </a:avLst>
          </a:prstGeom>
          <a:solidFill>
            <a:srgbClr val="2D4DF2"/>
          </a:solidFill>
          <a:ln/>
        </p:spPr>
      </p:sp>
      <p:sp>
        <p:nvSpPr>
          <p:cNvPr id="8" name="Shape 5"/>
          <p:cNvSpPr/>
          <p:nvPr/>
        </p:nvSpPr>
        <p:spPr>
          <a:xfrm>
            <a:off x="795099" y="3331250"/>
            <a:ext cx="3260050" cy="1288018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02" y="3775591"/>
            <a:ext cx="319445" cy="39933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2321" y="3558421"/>
            <a:ext cx="3391019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Resistencia a enfermedades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4282321" y="4028718"/>
            <a:ext cx="4813578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Reduce la susceptibilidad a patógenos específicos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8735" y="4604028"/>
            <a:ext cx="9552980" cy="15240"/>
          </a:xfrm>
          <a:prstGeom prst="roundRect">
            <a:avLst>
              <a:gd name="adj" fmla="val 2236026"/>
            </a:avLst>
          </a:prstGeom>
          <a:solidFill>
            <a:srgbClr val="018CE1"/>
          </a:solidFill>
          <a:ln/>
        </p:spPr>
      </p:sp>
      <p:sp>
        <p:nvSpPr>
          <p:cNvPr id="13" name="Shape 9"/>
          <p:cNvSpPr/>
          <p:nvPr/>
        </p:nvSpPr>
        <p:spPr>
          <a:xfrm>
            <a:off x="795099" y="4732853"/>
            <a:ext cx="4890016" cy="1288018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385" y="5177195"/>
            <a:ext cx="319445" cy="39933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2287" y="4960025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Costo energético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5912287" y="5430322"/>
            <a:ext cx="5849303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Requiere más recursos y tiempo que la reproducción asexual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701" y="6005632"/>
            <a:ext cx="7923014" cy="15240"/>
          </a:xfrm>
          <a:prstGeom prst="roundRect">
            <a:avLst>
              <a:gd name="adj" fmla="val 2236026"/>
            </a:avLst>
          </a:prstGeom>
          <a:solidFill>
            <a:srgbClr val="DA33BF"/>
          </a:solidFill>
          <a:ln/>
        </p:spPr>
      </p:sp>
      <p:sp>
        <p:nvSpPr>
          <p:cNvPr id="18" name="Shape 13"/>
          <p:cNvSpPr/>
          <p:nvPr/>
        </p:nvSpPr>
        <p:spPr>
          <a:xfrm>
            <a:off x="795099" y="6134457"/>
            <a:ext cx="6520101" cy="1288018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368" y="6578798"/>
            <a:ext cx="319445" cy="39933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371" y="6361628"/>
            <a:ext cx="2672596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Búsqueda de pareja</a:t>
            </a:r>
            <a:endParaRPr lang="en-US" sz="2100" dirty="0"/>
          </a:p>
        </p:txBody>
      </p:sp>
      <p:sp>
        <p:nvSpPr>
          <p:cNvPr id="21" name="Text 15"/>
          <p:cNvSpPr/>
          <p:nvPr/>
        </p:nvSpPr>
        <p:spPr>
          <a:xfrm>
            <a:off x="7542371" y="6831925"/>
            <a:ext cx="5847278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Necesita encontrar compañero compatible para reproducirse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7573" y="461605"/>
            <a:ext cx="6601301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Comparación final: asexual vs sexual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8" y="1028760"/>
            <a:ext cx="12712312" cy="664288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366986" y="7655804"/>
            <a:ext cx="167878" cy="167878"/>
          </a:xfrm>
          <a:prstGeom prst="roundRect">
            <a:avLst>
              <a:gd name="adj" fmla="val 10894"/>
            </a:avLst>
          </a:prstGeom>
          <a:solidFill>
            <a:srgbClr val="040F48"/>
          </a:solidFill>
          <a:ln/>
        </p:spPr>
      </p:sp>
      <p:sp>
        <p:nvSpPr>
          <p:cNvPr id="5" name="Text 2"/>
          <p:cNvSpPr/>
          <p:nvPr/>
        </p:nvSpPr>
        <p:spPr>
          <a:xfrm>
            <a:off x="6629637" y="7686442"/>
            <a:ext cx="559237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Asexual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7350061" y="7655804"/>
            <a:ext cx="167878" cy="167878"/>
          </a:xfrm>
          <a:prstGeom prst="roundRect">
            <a:avLst>
              <a:gd name="adj" fmla="val 10894"/>
            </a:avLst>
          </a:prstGeom>
          <a:solidFill>
            <a:srgbClr val="0C2BC7"/>
          </a:solidFill>
          <a:ln/>
        </p:spPr>
      </p:sp>
      <p:sp>
        <p:nvSpPr>
          <p:cNvPr id="7" name="Text 4"/>
          <p:cNvSpPr/>
          <p:nvPr/>
        </p:nvSpPr>
        <p:spPr>
          <a:xfrm>
            <a:off x="7620238" y="7686788"/>
            <a:ext cx="479465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Sexual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7573" y="9014817"/>
            <a:ext cx="13455253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¿Qué tipo de reproducción resulta más ventajosa según las circunstancias ambientales?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01048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Actividades y cierre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115270"/>
            <a:ext cx="95845" cy="9584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72885" y="3073479"/>
            <a:ext cx="191500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Dinámica grupal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172885" y="3920966"/>
            <a:ext cx="1915001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Identificar ejemplos de reproducción asexual y sexual en nuestro entorno.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3115270"/>
            <a:ext cx="95845" cy="958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782020" y="3073479"/>
            <a:ext cx="19150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782020" y="3569018"/>
            <a:ext cx="1915001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Presentar un informe comparativo con ejemplos específicos de ambos tipos.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3115270"/>
            <a:ext cx="95964" cy="959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91275" y="3073479"/>
            <a:ext cx="19150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Investigación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391275" y="3569018"/>
            <a:ext cx="191500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Explorar casos especiales como partenogénesis e hibridación.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7833" y="1256228"/>
            <a:ext cx="7454384" cy="636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¿Qué es la reproducción celular?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57833" y="2217658"/>
            <a:ext cx="3705939" cy="2789277"/>
          </a:xfrm>
          <a:prstGeom prst="roundRect">
            <a:avLst>
              <a:gd name="adj" fmla="val 1164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97148" y="2456974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Definición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97148" y="2905363"/>
            <a:ext cx="3227308" cy="1039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Proceso biológico por el cual las células originan nuevas células hijas.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997148" y="4074676"/>
            <a:ext cx="3227308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Es la base fundamental de la continuidad de la vida.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680228" y="2217658"/>
            <a:ext cx="3705939" cy="2789277"/>
          </a:xfrm>
          <a:prstGeom prst="roundRect">
            <a:avLst>
              <a:gd name="adj" fmla="val 1164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543" y="2456974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Presencia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4919543" y="2905363"/>
            <a:ext cx="3227308" cy="1039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Ocurre tanto en organismos unicelulares como bacterias y protozoos.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4919543" y="4074676"/>
            <a:ext cx="3227308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También en células de organismos multicelulares complejos.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57833" y="5223391"/>
            <a:ext cx="7628334" cy="1749862"/>
          </a:xfrm>
          <a:prstGeom prst="roundRect">
            <a:avLst>
              <a:gd name="adj" fmla="val 18561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97148" y="5462707"/>
            <a:ext cx="2547342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Funciones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997148" y="5911096"/>
            <a:ext cx="7149703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Esencial para el crecimiento de tejidos y órganos.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997148" y="6387465"/>
            <a:ext cx="7149703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Fundamental para el mantenimiento y reparación de estructuras corporales.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114" y="704136"/>
            <a:ext cx="7699772" cy="1213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Importancia de la reproducción celular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54167" y="2227302"/>
            <a:ext cx="22860" cy="5298162"/>
          </a:xfrm>
          <a:prstGeom prst="roundRect">
            <a:avLst>
              <a:gd name="adj" fmla="val 1353928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163419" y="2679978"/>
            <a:ext cx="619006" cy="22860"/>
          </a:xfrm>
          <a:prstGeom prst="roundRect">
            <a:avLst>
              <a:gd name="adj" fmla="val 1353928"/>
            </a:avLst>
          </a:prstGeom>
          <a:solidFill>
            <a:srgbClr val="2D4DF2"/>
          </a:solidFill>
          <a:ln/>
        </p:spPr>
      </p:sp>
      <p:sp>
        <p:nvSpPr>
          <p:cNvPr id="6" name="Shape 3"/>
          <p:cNvSpPr/>
          <p:nvPr/>
        </p:nvSpPr>
        <p:spPr>
          <a:xfrm>
            <a:off x="722055" y="2459355"/>
            <a:ext cx="464225" cy="464225"/>
          </a:xfrm>
          <a:prstGeom prst="roundRect">
            <a:avLst>
              <a:gd name="adj" fmla="val 66672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94" y="2509361"/>
            <a:ext cx="291227" cy="36409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85843" y="2433638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Desarrollo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985843" y="2860715"/>
            <a:ext cx="6436043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Permite el crecimiento desde un embrión hasta un organismo completo.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63419" y="4056102"/>
            <a:ext cx="619006" cy="22860"/>
          </a:xfrm>
          <a:prstGeom prst="roundRect">
            <a:avLst>
              <a:gd name="adj" fmla="val 1353928"/>
            </a:avLst>
          </a:prstGeom>
          <a:solidFill>
            <a:srgbClr val="018CE1"/>
          </a:solidFill>
          <a:ln/>
        </p:spPr>
      </p:sp>
      <p:sp>
        <p:nvSpPr>
          <p:cNvPr id="11" name="Shape 7"/>
          <p:cNvSpPr/>
          <p:nvPr/>
        </p:nvSpPr>
        <p:spPr>
          <a:xfrm>
            <a:off x="722055" y="3835479"/>
            <a:ext cx="464225" cy="464225"/>
          </a:xfrm>
          <a:prstGeom prst="roundRect">
            <a:avLst>
              <a:gd name="adj" fmla="val 66672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4" y="3885486"/>
            <a:ext cx="291227" cy="36409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85843" y="3809762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Reparación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1985843" y="4236839"/>
            <a:ext cx="6436043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Facilita la curación de heridas y la regeneración de tejidos dañados.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163419" y="5432227"/>
            <a:ext cx="619006" cy="22860"/>
          </a:xfrm>
          <a:prstGeom prst="roundRect">
            <a:avLst>
              <a:gd name="adj" fmla="val 1353928"/>
            </a:avLst>
          </a:prstGeom>
          <a:solidFill>
            <a:srgbClr val="DA33BF"/>
          </a:solidFill>
          <a:ln/>
        </p:spPr>
      </p:sp>
      <p:sp>
        <p:nvSpPr>
          <p:cNvPr id="16" name="Shape 11"/>
          <p:cNvSpPr/>
          <p:nvPr/>
        </p:nvSpPr>
        <p:spPr>
          <a:xfrm>
            <a:off x="722055" y="5211604"/>
            <a:ext cx="464225" cy="464225"/>
          </a:xfrm>
          <a:prstGeom prst="roundRect">
            <a:avLst>
              <a:gd name="adj" fmla="val 66672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94" y="5261610"/>
            <a:ext cx="291227" cy="36409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985843" y="5185886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Adaptación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1985843" y="5612963"/>
            <a:ext cx="6436043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Contribuye a la supervivencia y evolución de las especies.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1163419" y="6808351"/>
            <a:ext cx="619006" cy="22860"/>
          </a:xfrm>
          <a:prstGeom prst="roundRect">
            <a:avLst>
              <a:gd name="adj" fmla="val 1353928"/>
            </a:avLst>
          </a:prstGeom>
          <a:solidFill>
            <a:srgbClr val="2D4DF2"/>
          </a:solidFill>
          <a:ln/>
        </p:spPr>
      </p:sp>
      <p:sp>
        <p:nvSpPr>
          <p:cNvPr id="21" name="Shape 15"/>
          <p:cNvSpPr/>
          <p:nvPr/>
        </p:nvSpPr>
        <p:spPr>
          <a:xfrm>
            <a:off x="722055" y="6587728"/>
            <a:ext cx="464225" cy="464225"/>
          </a:xfrm>
          <a:prstGeom prst="roundRect">
            <a:avLst>
              <a:gd name="adj" fmla="val 66672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94" y="6637734"/>
            <a:ext cx="291227" cy="36409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985843" y="6562011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Medicina</a:t>
            </a:r>
            <a:endParaRPr lang="en-US" sz="1900" dirty="0"/>
          </a:p>
        </p:txBody>
      </p:sp>
      <p:sp>
        <p:nvSpPr>
          <p:cNvPr id="24" name="Text 17"/>
          <p:cNvSpPr/>
          <p:nvPr/>
        </p:nvSpPr>
        <p:spPr>
          <a:xfrm>
            <a:off x="1985843" y="6989088"/>
            <a:ext cx="6436043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 estudio ayuda a entender enfermedades como el cáncer.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87379"/>
            <a:ext cx="756392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Tipos de reproducción celular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89684"/>
            <a:ext cx="285630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Reproducción Asexual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78094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 solo progenitor genera descendencia genéticamente idéntica.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76238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Involucra principalmente el proceso de mitosis.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36078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Permite reproducción rápida y eficiente en organismos simples.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3189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Reproducción Sexual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378094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Participan dos progenitores para crear descendencia diversa.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437935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Implica el proceso de meiosis y formación de gametos.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97776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Genera variabilidad genética que favorece la adaptación evolutiva.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8169" y="645676"/>
            <a:ext cx="7500461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Reproducción asexual: concepto y características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08169" y="2643068"/>
            <a:ext cx="528280" cy="528280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15" y="2699980"/>
            <a:ext cx="331470" cy="41433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71241" y="2643068"/>
            <a:ext cx="2762488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Progenitor único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7071241" y="3129201"/>
            <a:ext cx="6737390" cy="375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Una sola célula madre da origen a toda la descendencia.</a:t>
            </a:r>
            <a:endParaRPr lang="en-US" sz="1800" dirty="0"/>
          </a:p>
        </p:txBody>
      </p:sp>
      <p:sp>
        <p:nvSpPr>
          <p:cNvPr id="8" name="Shape 4"/>
          <p:cNvSpPr/>
          <p:nvPr/>
        </p:nvSpPr>
        <p:spPr>
          <a:xfrm>
            <a:off x="6308169" y="4003715"/>
            <a:ext cx="528280" cy="528280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515" y="4060627"/>
            <a:ext cx="331470" cy="4143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71241" y="4003715"/>
            <a:ext cx="2762488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Descendencia clonal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7071241" y="4489847"/>
            <a:ext cx="6737390" cy="375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Hijos genéticamente idénticos entre sí y al progenitor.</a:t>
            </a:r>
            <a:endParaRPr lang="en-US" sz="1800" dirty="0"/>
          </a:p>
        </p:txBody>
      </p:sp>
      <p:sp>
        <p:nvSpPr>
          <p:cNvPr id="12" name="Shape 7"/>
          <p:cNvSpPr/>
          <p:nvPr/>
        </p:nvSpPr>
        <p:spPr>
          <a:xfrm>
            <a:off x="6308169" y="5364361"/>
            <a:ext cx="528280" cy="528280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515" y="5421273"/>
            <a:ext cx="331470" cy="41433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71241" y="5364361"/>
            <a:ext cx="2762488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Distribución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7071241" y="5850493"/>
            <a:ext cx="6737390" cy="375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Predomina en organismos unicelulares, hongos y plantas.</a:t>
            </a:r>
            <a:endParaRPr lang="en-US" sz="1800" dirty="0"/>
          </a:p>
        </p:txBody>
      </p:sp>
      <p:sp>
        <p:nvSpPr>
          <p:cNvPr id="16" name="Shape 10"/>
          <p:cNvSpPr/>
          <p:nvPr/>
        </p:nvSpPr>
        <p:spPr>
          <a:xfrm>
            <a:off x="6308169" y="6725007"/>
            <a:ext cx="528280" cy="528280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515" y="6781919"/>
            <a:ext cx="331470" cy="41433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71241" y="6725007"/>
            <a:ext cx="2762488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Eficiencia</a:t>
            </a:r>
            <a:endParaRPr lang="en-US" sz="2150" dirty="0"/>
          </a:p>
        </p:txBody>
      </p:sp>
      <p:sp>
        <p:nvSpPr>
          <p:cNvPr id="19" name="Text 12"/>
          <p:cNvSpPr/>
          <p:nvPr/>
        </p:nvSpPr>
        <p:spPr>
          <a:xfrm>
            <a:off x="7071241" y="7211139"/>
            <a:ext cx="6737390" cy="375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Método rápido que requiere menos recursos energéticos.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21172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Mitosis: el proceso clave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Profase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 ADN se condensa formando cromosomas visibles.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3516" y="318396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Metafase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Los cromosomas se alinean en el ecuador de la célula.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Anafase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cromátidas hermanas se separan hacia polos opuestos.</a:t>
            </a:r>
            <a:endParaRPr lang="en-US" sz="18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Telofase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 forman dos núcleos y ocurre la citocinesis.</a:t>
            </a:r>
            <a:endParaRPr lang="en-US" sz="18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90995"/>
            <a:ext cx="1262229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Ejemplos de reproducción asexual en organismos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473762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2938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Fisión Binaria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789414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bacterias duplican su material genético y se dividen en dos células idénticas.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473762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2938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Gemación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789414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levaduras forman yemas que crecen y se separan como nuevos individuos.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473762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293995"/>
            <a:ext cx="318849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Reproducción Vegetativa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5789533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plantas generan estolones, bulbos o esquejes que desarrollan nuevos individuos.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4950" y="800576"/>
            <a:ext cx="7586901" cy="1308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Ventajas y desventajas de la reproducción asexual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64950" y="2442924"/>
            <a:ext cx="7586901" cy="4986099"/>
          </a:xfrm>
          <a:prstGeom prst="roundRect">
            <a:avLst>
              <a:gd name="adj" fmla="val 669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72570" y="2450544"/>
            <a:ext cx="7570827" cy="63817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95931" y="2591633"/>
            <a:ext cx="207466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Aspecto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23033" y="2591633"/>
            <a:ext cx="207085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Ventajas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6324" y="2591633"/>
            <a:ext cx="207466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Desventajas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72570" y="3088719"/>
            <a:ext cx="7570827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495931" y="3229808"/>
            <a:ext cx="207466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Velocidad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23033" y="3229808"/>
            <a:ext cx="207085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Rápida y eficiente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6324" y="3229808"/>
            <a:ext cx="207466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No siempre conveniente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72570" y="4082891"/>
            <a:ext cx="7570827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495931" y="4223980"/>
            <a:ext cx="207466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Energía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23033" y="4223980"/>
            <a:ext cx="207085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Bajo costo energético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6324" y="4223980"/>
            <a:ext cx="207466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Limitada a organismos simples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72570" y="5077063"/>
            <a:ext cx="7570827" cy="135016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495931" y="5218152"/>
            <a:ext cx="207466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Genética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023033" y="5218152"/>
            <a:ext cx="2070854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Preserva adaptaciones exitosas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546324" y="5218152"/>
            <a:ext cx="207466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Escasa variabilidad genética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6272570" y="6427232"/>
            <a:ext cx="7570827" cy="9941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6495931" y="6568321"/>
            <a:ext cx="207466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Adaptación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9023033" y="6568321"/>
            <a:ext cx="207085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Óptima en ambientes estables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1546324" y="6568321"/>
            <a:ext cx="207466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Vulnerable ante cambios ambientales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925" y="705326"/>
            <a:ext cx="7682151" cy="1228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Reproducción sexual: concepto y características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2246828"/>
            <a:ext cx="1044178" cy="12530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88356" y="2455664"/>
            <a:ext cx="245709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Dos progenitores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2088356" y="2888099"/>
            <a:ext cx="6324719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Requiere la participación de dos individuos genéticamente diferentes.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25" y="3499842"/>
            <a:ext cx="1044178" cy="12530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88356" y="3708678"/>
            <a:ext cx="2536150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Formación de gametos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2088356" y="4141113"/>
            <a:ext cx="6324719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Produce células reproductoras especializadas mediante meiosis.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25" y="4752856"/>
            <a:ext cx="1044178" cy="12530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88356" y="4961692"/>
            <a:ext cx="2704862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Recombinación genética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2088356" y="5394127"/>
            <a:ext cx="6324719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Mezcla material genético de ambos progenitores.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25" y="6005870"/>
            <a:ext cx="1044178" cy="1518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88356" y="6214705"/>
            <a:ext cx="245709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Fecundación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2088356" y="6647140"/>
            <a:ext cx="6324719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Fusión de gametos para formar un cigoto con nueva identidad genética.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Personalizado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PT Sans</vt:lpstr>
      <vt:lpstr>Arial</vt:lpstr>
      <vt:lpstr>Nunito Semi Bold</vt:lpstr>
      <vt:lpstr>PT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2</cp:revision>
  <dcterms:created xsi:type="dcterms:W3CDTF">2025-04-28T02:27:02Z</dcterms:created>
  <dcterms:modified xsi:type="dcterms:W3CDTF">2025-04-28T16:02:15Z</dcterms:modified>
</cp:coreProperties>
</file>