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91" r:id="rId2"/>
    <p:sldId id="290" r:id="rId3"/>
    <p:sldId id="293" r:id="rId4"/>
    <p:sldId id="294" r:id="rId5"/>
    <p:sldId id="292" r:id="rId6"/>
    <p:sldId id="296" r:id="rId7"/>
    <p:sldId id="297" r:id="rId8"/>
    <p:sldId id="295" r:id="rId9"/>
    <p:sldId id="299" r:id="rId10"/>
    <p:sldId id="298" r:id="rId11"/>
    <p:sldId id="301" r:id="rId12"/>
    <p:sldId id="257" r:id="rId13"/>
    <p:sldId id="258" r:id="rId14"/>
    <p:sldId id="259" r:id="rId15"/>
    <p:sldId id="260" r:id="rId16"/>
    <p:sldId id="261" r:id="rId17"/>
    <p:sldId id="262" r:id="rId18"/>
    <p:sldId id="263" r:id="rId19"/>
    <p:sldId id="265" r:id="rId20"/>
    <p:sldId id="264" r:id="rId21"/>
    <p:sldId id="266" r:id="rId22"/>
    <p:sldId id="268" r:id="rId23"/>
    <p:sldId id="267" r:id="rId24"/>
    <p:sldId id="269" r:id="rId25"/>
    <p:sldId id="270" r:id="rId26"/>
    <p:sldId id="271" r:id="rId27"/>
    <p:sldId id="273" r:id="rId28"/>
    <p:sldId id="272" r:id="rId29"/>
    <p:sldId id="275" r:id="rId30"/>
    <p:sldId id="302" r:id="rId31"/>
    <p:sldId id="303" r:id="rId32"/>
    <p:sldId id="304" r:id="rId33"/>
    <p:sldId id="305" r:id="rId34"/>
    <p:sldId id="306" r:id="rId35"/>
    <p:sldId id="317" r:id="rId3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806" autoAdjust="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8F9347-AF8E-4B50-BFB4-79DFC5994932}" type="datetimeFigureOut">
              <a:rPr lang="es-ES" smtClean="0"/>
              <a:t>28/06/2025</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589735-715E-49A5-BCF1-243C49703D9B}" type="slidenum">
              <a:rPr lang="es-ES" smtClean="0"/>
              <a:t>‹Nº›</a:t>
            </a:fld>
            <a:endParaRPr lang="es-ES"/>
          </a:p>
        </p:txBody>
      </p:sp>
    </p:spTree>
    <p:extLst>
      <p:ext uri="{BB962C8B-B14F-4D97-AF65-F5344CB8AC3E}">
        <p14:creationId xmlns:p14="http://schemas.microsoft.com/office/powerpoint/2010/main" val="707158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10</a:t>
            </a:fld>
            <a:endParaRPr lang="es-ES"/>
          </a:p>
        </p:txBody>
      </p:sp>
    </p:spTree>
    <p:extLst>
      <p:ext uri="{BB962C8B-B14F-4D97-AF65-F5344CB8AC3E}">
        <p14:creationId xmlns:p14="http://schemas.microsoft.com/office/powerpoint/2010/main" val="1667700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24</a:t>
            </a:fld>
            <a:endParaRPr lang="es-ES"/>
          </a:p>
        </p:txBody>
      </p:sp>
    </p:spTree>
    <p:extLst>
      <p:ext uri="{BB962C8B-B14F-4D97-AF65-F5344CB8AC3E}">
        <p14:creationId xmlns:p14="http://schemas.microsoft.com/office/powerpoint/2010/main" val="1576204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25</a:t>
            </a:fld>
            <a:endParaRPr lang="es-ES"/>
          </a:p>
        </p:txBody>
      </p:sp>
    </p:spTree>
    <p:extLst>
      <p:ext uri="{BB962C8B-B14F-4D97-AF65-F5344CB8AC3E}">
        <p14:creationId xmlns:p14="http://schemas.microsoft.com/office/powerpoint/2010/main" val="1998765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26</a:t>
            </a:fld>
            <a:endParaRPr lang="es-ES"/>
          </a:p>
        </p:txBody>
      </p:sp>
    </p:spTree>
    <p:extLst>
      <p:ext uri="{BB962C8B-B14F-4D97-AF65-F5344CB8AC3E}">
        <p14:creationId xmlns:p14="http://schemas.microsoft.com/office/powerpoint/2010/main" val="2289469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27</a:t>
            </a:fld>
            <a:endParaRPr lang="es-ES"/>
          </a:p>
        </p:txBody>
      </p:sp>
    </p:spTree>
    <p:extLst>
      <p:ext uri="{BB962C8B-B14F-4D97-AF65-F5344CB8AC3E}">
        <p14:creationId xmlns:p14="http://schemas.microsoft.com/office/powerpoint/2010/main" val="1132251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28</a:t>
            </a:fld>
            <a:endParaRPr lang="es-ES"/>
          </a:p>
        </p:txBody>
      </p:sp>
    </p:spTree>
    <p:extLst>
      <p:ext uri="{BB962C8B-B14F-4D97-AF65-F5344CB8AC3E}">
        <p14:creationId xmlns:p14="http://schemas.microsoft.com/office/powerpoint/2010/main" val="945682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29</a:t>
            </a:fld>
            <a:endParaRPr lang="es-ES"/>
          </a:p>
        </p:txBody>
      </p:sp>
    </p:spTree>
    <p:extLst>
      <p:ext uri="{BB962C8B-B14F-4D97-AF65-F5344CB8AC3E}">
        <p14:creationId xmlns:p14="http://schemas.microsoft.com/office/powerpoint/2010/main" val="33066786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30</a:t>
            </a:fld>
            <a:endParaRPr lang="es-ES"/>
          </a:p>
        </p:txBody>
      </p:sp>
    </p:spTree>
    <p:extLst>
      <p:ext uri="{BB962C8B-B14F-4D97-AF65-F5344CB8AC3E}">
        <p14:creationId xmlns:p14="http://schemas.microsoft.com/office/powerpoint/2010/main" val="2112210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31</a:t>
            </a:fld>
            <a:endParaRPr lang="es-ES"/>
          </a:p>
        </p:txBody>
      </p:sp>
    </p:spTree>
    <p:extLst>
      <p:ext uri="{BB962C8B-B14F-4D97-AF65-F5344CB8AC3E}">
        <p14:creationId xmlns:p14="http://schemas.microsoft.com/office/powerpoint/2010/main" val="29884514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32</a:t>
            </a:fld>
            <a:endParaRPr lang="es-ES"/>
          </a:p>
        </p:txBody>
      </p:sp>
    </p:spTree>
    <p:extLst>
      <p:ext uri="{BB962C8B-B14F-4D97-AF65-F5344CB8AC3E}">
        <p14:creationId xmlns:p14="http://schemas.microsoft.com/office/powerpoint/2010/main" val="30212589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33</a:t>
            </a:fld>
            <a:endParaRPr lang="es-ES"/>
          </a:p>
        </p:txBody>
      </p:sp>
    </p:spTree>
    <p:extLst>
      <p:ext uri="{BB962C8B-B14F-4D97-AF65-F5344CB8AC3E}">
        <p14:creationId xmlns:p14="http://schemas.microsoft.com/office/powerpoint/2010/main" val="4012698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16</a:t>
            </a:fld>
            <a:endParaRPr lang="es-ES"/>
          </a:p>
        </p:txBody>
      </p:sp>
    </p:spTree>
    <p:extLst>
      <p:ext uri="{BB962C8B-B14F-4D97-AF65-F5344CB8AC3E}">
        <p14:creationId xmlns:p14="http://schemas.microsoft.com/office/powerpoint/2010/main" val="25105535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34</a:t>
            </a:fld>
            <a:endParaRPr lang="es-ES"/>
          </a:p>
        </p:txBody>
      </p:sp>
    </p:spTree>
    <p:extLst>
      <p:ext uri="{BB962C8B-B14F-4D97-AF65-F5344CB8AC3E}">
        <p14:creationId xmlns:p14="http://schemas.microsoft.com/office/powerpoint/2010/main" val="25070605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35</a:t>
            </a:fld>
            <a:endParaRPr lang="es-ES"/>
          </a:p>
        </p:txBody>
      </p:sp>
    </p:spTree>
    <p:extLst>
      <p:ext uri="{BB962C8B-B14F-4D97-AF65-F5344CB8AC3E}">
        <p14:creationId xmlns:p14="http://schemas.microsoft.com/office/powerpoint/2010/main" val="3371119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17</a:t>
            </a:fld>
            <a:endParaRPr lang="es-ES"/>
          </a:p>
        </p:txBody>
      </p:sp>
    </p:spTree>
    <p:extLst>
      <p:ext uri="{BB962C8B-B14F-4D97-AF65-F5344CB8AC3E}">
        <p14:creationId xmlns:p14="http://schemas.microsoft.com/office/powerpoint/2010/main" val="154737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18</a:t>
            </a:fld>
            <a:endParaRPr lang="es-ES"/>
          </a:p>
        </p:txBody>
      </p:sp>
    </p:spTree>
    <p:extLst>
      <p:ext uri="{BB962C8B-B14F-4D97-AF65-F5344CB8AC3E}">
        <p14:creationId xmlns:p14="http://schemas.microsoft.com/office/powerpoint/2010/main" val="3343721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19</a:t>
            </a:fld>
            <a:endParaRPr lang="es-ES"/>
          </a:p>
        </p:txBody>
      </p:sp>
    </p:spTree>
    <p:extLst>
      <p:ext uri="{BB962C8B-B14F-4D97-AF65-F5344CB8AC3E}">
        <p14:creationId xmlns:p14="http://schemas.microsoft.com/office/powerpoint/2010/main" val="316120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20</a:t>
            </a:fld>
            <a:endParaRPr lang="es-ES"/>
          </a:p>
        </p:txBody>
      </p:sp>
    </p:spTree>
    <p:extLst>
      <p:ext uri="{BB962C8B-B14F-4D97-AF65-F5344CB8AC3E}">
        <p14:creationId xmlns:p14="http://schemas.microsoft.com/office/powerpoint/2010/main" val="3942693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21</a:t>
            </a:fld>
            <a:endParaRPr lang="es-ES"/>
          </a:p>
        </p:txBody>
      </p:sp>
    </p:spTree>
    <p:extLst>
      <p:ext uri="{BB962C8B-B14F-4D97-AF65-F5344CB8AC3E}">
        <p14:creationId xmlns:p14="http://schemas.microsoft.com/office/powerpoint/2010/main" val="3665809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22</a:t>
            </a:fld>
            <a:endParaRPr lang="es-ES"/>
          </a:p>
        </p:txBody>
      </p:sp>
    </p:spTree>
    <p:extLst>
      <p:ext uri="{BB962C8B-B14F-4D97-AF65-F5344CB8AC3E}">
        <p14:creationId xmlns:p14="http://schemas.microsoft.com/office/powerpoint/2010/main" val="3804287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9589735-715E-49A5-BCF1-243C49703D9B}" type="slidenum">
              <a:rPr lang="es-ES" smtClean="0"/>
              <a:t>23</a:t>
            </a:fld>
            <a:endParaRPr lang="es-ES"/>
          </a:p>
        </p:txBody>
      </p:sp>
    </p:spTree>
    <p:extLst>
      <p:ext uri="{BB962C8B-B14F-4D97-AF65-F5344CB8AC3E}">
        <p14:creationId xmlns:p14="http://schemas.microsoft.com/office/powerpoint/2010/main" val="603448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F038E4-B9A0-4A8E-BD17-39A0C1423E6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28AC9465-FDBF-494F-885A-BE6C350388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3BFF28BD-B166-4302-9426-F6DAE07C6E41}"/>
              </a:ext>
            </a:extLst>
          </p:cNvPr>
          <p:cNvSpPr>
            <a:spLocks noGrp="1"/>
          </p:cNvSpPr>
          <p:nvPr>
            <p:ph type="dt" sz="half" idx="10"/>
          </p:nvPr>
        </p:nvSpPr>
        <p:spPr/>
        <p:txBody>
          <a:bodyPr/>
          <a:lstStyle/>
          <a:p>
            <a:fld id="{B7859062-887A-4008-AF7F-31C6FDE2FE2B}" type="datetimeFigureOut">
              <a:rPr lang="es-ES" smtClean="0"/>
              <a:t>28/06/2025</a:t>
            </a:fld>
            <a:endParaRPr lang="es-ES"/>
          </a:p>
        </p:txBody>
      </p:sp>
      <p:sp>
        <p:nvSpPr>
          <p:cNvPr id="5" name="Marcador de pie de página 4">
            <a:extLst>
              <a:ext uri="{FF2B5EF4-FFF2-40B4-BE49-F238E27FC236}">
                <a16:creationId xmlns:a16="http://schemas.microsoft.com/office/drawing/2014/main" id="{0876BBFC-1464-42C5-971A-F9329EA6FDE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40B9379-DBCD-4BEB-BF63-272B43E19684}"/>
              </a:ext>
            </a:extLst>
          </p:cNvPr>
          <p:cNvSpPr>
            <a:spLocks noGrp="1"/>
          </p:cNvSpPr>
          <p:nvPr>
            <p:ph type="sldNum" sz="quarter" idx="12"/>
          </p:nvPr>
        </p:nvSpPr>
        <p:spPr/>
        <p:txBody>
          <a:bodyPr/>
          <a:lstStyle/>
          <a:p>
            <a:fld id="{4AD928B8-F418-42D6-ADC6-A1E183257002}" type="slidenum">
              <a:rPr lang="es-ES" smtClean="0"/>
              <a:t>‹Nº›</a:t>
            </a:fld>
            <a:endParaRPr lang="es-ES"/>
          </a:p>
        </p:txBody>
      </p:sp>
    </p:spTree>
    <p:extLst>
      <p:ext uri="{BB962C8B-B14F-4D97-AF65-F5344CB8AC3E}">
        <p14:creationId xmlns:p14="http://schemas.microsoft.com/office/powerpoint/2010/main" val="525792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8D1D7F-0ADA-4C23-8586-F5E709A0202A}"/>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6296606D-CED9-486C-B84B-25BA6BFEE52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9C64378-2F58-4A0B-8B0A-07E089B2319E}"/>
              </a:ext>
            </a:extLst>
          </p:cNvPr>
          <p:cNvSpPr>
            <a:spLocks noGrp="1"/>
          </p:cNvSpPr>
          <p:nvPr>
            <p:ph type="dt" sz="half" idx="10"/>
          </p:nvPr>
        </p:nvSpPr>
        <p:spPr/>
        <p:txBody>
          <a:bodyPr/>
          <a:lstStyle/>
          <a:p>
            <a:fld id="{B7859062-887A-4008-AF7F-31C6FDE2FE2B}" type="datetimeFigureOut">
              <a:rPr lang="es-ES" smtClean="0"/>
              <a:t>28/06/2025</a:t>
            </a:fld>
            <a:endParaRPr lang="es-ES"/>
          </a:p>
        </p:txBody>
      </p:sp>
      <p:sp>
        <p:nvSpPr>
          <p:cNvPr id="5" name="Marcador de pie de página 4">
            <a:extLst>
              <a:ext uri="{FF2B5EF4-FFF2-40B4-BE49-F238E27FC236}">
                <a16:creationId xmlns:a16="http://schemas.microsoft.com/office/drawing/2014/main" id="{D178388B-BA94-4D13-B1F4-4F62DC1FAF7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F5FBE2A-AD96-4065-B468-803037D5851B}"/>
              </a:ext>
            </a:extLst>
          </p:cNvPr>
          <p:cNvSpPr>
            <a:spLocks noGrp="1"/>
          </p:cNvSpPr>
          <p:nvPr>
            <p:ph type="sldNum" sz="quarter" idx="12"/>
          </p:nvPr>
        </p:nvSpPr>
        <p:spPr/>
        <p:txBody>
          <a:bodyPr/>
          <a:lstStyle/>
          <a:p>
            <a:fld id="{4AD928B8-F418-42D6-ADC6-A1E183257002}" type="slidenum">
              <a:rPr lang="es-ES" smtClean="0"/>
              <a:t>‹Nº›</a:t>
            </a:fld>
            <a:endParaRPr lang="es-ES"/>
          </a:p>
        </p:txBody>
      </p:sp>
    </p:spTree>
    <p:extLst>
      <p:ext uri="{BB962C8B-B14F-4D97-AF65-F5344CB8AC3E}">
        <p14:creationId xmlns:p14="http://schemas.microsoft.com/office/powerpoint/2010/main" val="297882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1FC04E3-BE9D-4247-AB8B-E4B9E6B7811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CBE76BE-0110-46BF-924E-F61CD236F58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EDA7388-56AB-415F-8A27-0BE270675448}"/>
              </a:ext>
            </a:extLst>
          </p:cNvPr>
          <p:cNvSpPr>
            <a:spLocks noGrp="1"/>
          </p:cNvSpPr>
          <p:nvPr>
            <p:ph type="dt" sz="half" idx="10"/>
          </p:nvPr>
        </p:nvSpPr>
        <p:spPr/>
        <p:txBody>
          <a:bodyPr/>
          <a:lstStyle/>
          <a:p>
            <a:fld id="{B7859062-887A-4008-AF7F-31C6FDE2FE2B}" type="datetimeFigureOut">
              <a:rPr lang="es-ES" smtClean="0"/>
              <a:t>28/06/2025</a:t>
            </a:fld>
            <a:endParaRPr lang="es-ES"/>
          </a:p>
        </p:txBody>
      </p:sp>
      <p:sp>
        <p:nvSpPr>
          <p:cNvPr id="5" name="Marcador de pie de página 4">
            <a:extLst>
              <a:ext uri="{FF2B5EF4-FFF2-40B4-BE49-F238E27FC236}">
                <a16:creationId xmlns:a16="http://schemas.microsoft.com/office/drawing/2014/main" id="{F3CD25ED-2224-42A7-BB72-883A9918992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1E22926-D879-4ECB-A5D2-4AEF57817A79}"/>
              </a:ext>
            </a:extLst>
          </p:cNvPr>
          <p:cNvSpPr>
            <a:spLocks noGrp="1"/>
          </p:cNvSpPr>
          <p:nvPr>
            <p:ph type="sldNum" sz="quarter" idx="12"/>
          </p:nvPr>
        </p:nvSpPr>
        <p:spPr/>
        <p:txBody>
          <a:bodyPr/>
          <a:lstStyle/>
          <a:p>
            <a:fld id="{4AD928B8-F418-42D6-ADC6-A1E183257002}" type="slidenum">
              <a:rPr lang="es-ES" smtClean="0"/>
              <a:t>‹Nº›</a:t>
            </a:fld>
            <a:endParaRPr lang="es-ES"/>
          </a:p>
        </p:txBody>
      </p:sp>
    </p:spTree>
    <p:extLst>
      <p:ext uri="{BB962C8B-B14F-4D97-AF65-F5344CB8AC3E}">
        <p14:creationId xmlns:p14="http://schemas.microsoft.com/office/powerpoint/2010/main" val="97867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45C7D5-8849-4A67-801E-DA5EBD2CCB9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EF10EB5-1A62-42BA-B699-F8096266E91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C0578F1-699C-4C7F-ABC4-5150AFEF33E9}"/>
              </a:ext>
            </a:extLst>
          </p:cNvPr>
          <p:cNvSpPr>
            <a:spLocks noGrp="1"/>
          </p:cNvSpPr>
          <p:nvPr>
            <p:ph type="dt" sz="half" idx="10"/>
          </p:nvPr>
        </p:nvSpPr>
        <p:spPr/>
        <p:txBody>
          <a:bodyPr/>
          <a:lstStyle/>
          <a:p>
            <a:fld id="{B7859062-887A-4008-AF7F-31C6FDE2FE2B}" type="datetimeFigureOut">
              <a:rPr lang="es-ES" smtClean="0"/>
              <a:t>28/06/2025</a:t>
            </a:fld>
            <a:endParaRPr lang="es-ES"/>
          </a:p>
        </p:txBody>
      </p:sp>
      <p:sp>
        <p:nvSpPr>
          <p:cNvPr id="5" name="Marcador de pie de página 4">
            <a:extLst>
              <a:ext uri="{FF2B5EF4-FFF2-40B4-BE49-F238E27FC236}">
                <a16:creationId xmlns:a16="http://schemas.microsoft.com/office/drawing/2014/main" id="{7732B5AA-9280-4783-A5AE-1003686DCDD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8145720-5039-49F0-99CA-BA96A1CAA939}"/>
              </a:ext>
            </a:extLst>
          </p:cNvPr>
          <p:cNvSpPr>
            <a:spLocks noGrp="1"/>
          </p:cNvSpPr>
          <p:nvPr>
            <p:ph type="sldNum" sz="quarter" idx="12"/>
          </p:nvPr>
        </p:nvSpPr>
        <p:spPr/>
        <p:txBody>
          <a:bodyPr/>
          <a:lstStyle/>
          <a:p>
            <a:fld id="{4AD928B8-F418-42D6-ADC6-A1E183257002}" type="slidenum">
              <a:rPr lang="es-ES" smtClean="0"/>
              <a:t>‹Nº›</a:t>
            </a:fld>
            <a:endParaRPr lang="es-ES"/>
          </a:p>
        </p:txBody>
      </p:sp>
    </p:spTree>
    <p:extLst>
      <p:ext uri="{BB962C8B-B14F-4D97-AF65-F5344CB8AC3E}">
        <p14:creationId xmlns:p14="http://schemas.microsoft.com/office/powerpoint/2010/main" val="2295377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18408F-4A4A-4FC0-845B-9AFE78C730B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CBF3B02B-24E6-429C-B9B3-0DDF0D35DA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9A74F93-66DF-4871-B381-45E576EA0DCC}"/>
              </a:ext>
            </a:extLst>
          </p:cNvPr>
          <p:cNvSpPr>
            <a:spLocks noGrp="1"/>
          </p:cNvSpPr>
          <p:nvPr>
            <p:ph type="dt" sz="half" idx="10"/>
          </p:nvPr>
        </p:nvSpPr>
        <p:spPr/>
        <p:txBody>
          <a:bodyPr/>
          <a:lstStyle/>
          <a:p>
            <a:fld id="{B7859062-887A-4008-AF7F-31C6FDE2FE2B}" type="datetimeFigureOut">
              <a:rPr lang="es-ES" smtClean="0"/>
              <a:t>28/06/2025</a:t>
            </a:fld>
            <a:endParaRPr lang="es-ES"/>
          </a:p>
        </p:txBody>
      </p:sp>
      <p:sp>
        <p:nvSpPr>
          <p:cNvPr id="5" name="Marcador de pie de página 4">
            <a:extLst>
              <a:ext uri="{FF2B5EF4-FFF2-40B4-BE49-F238E27FC236}">
                <a16:creationId xmlns:a16="http://schemas.microsoft.com/office/drawing/2014/main" id="{FBA24537-0690-42B0-BEBA-D641E29A781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6DC8267-9604-4573-A0F5-5E7E4AA07729}"/>
              </a:ext>
            </a:extLst>
          </p:cNvPr>
          <p:cNvSpPr>
            <a:spLocks noGrp="1"/>
          </p:cNvSpPr>
          <p:nvPr>
            <p:ph type="sldNum" sz="quarter" idx="12"/>
          </p:nvPr>
        </p:nvSpPr>
        <p:spPr/>
        <p:txBody>
          <a:bodyPr/>
          <a:lstStyle/>
          <a:p>
            <a:fld id="{4AD928B8-F418-42D6-ADC6-A1E183257002}" type="slidenum">
              <a:rPr lang="es-ES" smtClean="0"/>
              <a:t>‹Nº›</a:t>
            </a:fld>
            <a:endParaRPr lang="es-ES"/>
          </a:p>
        </p:txBody>
      </p:sp>
    </p:spTree>
    <p:extLst>
      <p:ext uri="{BB962C8B-B14F-4D97-AF65-F5344CB8AC3E}">
        <p14:creationId xmlns:p14="http://schemas.microsoft.com/office/powerpoint/2010/main" val="1288400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69740E-00EF-4928-B486-C7E306C4E7F3}"/>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B9311EE-A99E-44DB-9B5F-717042BF68D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42CE78F7-5CA5-452E-92D8-9029F956759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2AFA0F7A-71AA-48FB-B851-25B450D2E3BF}"/>
              </a:ext>
            </a:extLst>
          </p:cNvPr>
          <p:cNvSpPr>
            <a:spLocks noGrp="1"/>
          </p:cNvSpPr>
          <p:nvPr>
            <p:ph type="dt" sz="half" idx="10"/>
          </p:nvPr>
        </p:nvSpPr>
        <p:spPr/>
        <p:txBody>
          <a:bodyPr/>
          <a:lstStyle/>
          <a:p>
            <a:fld id="{B7859062-887A-4008-AF7F-31C6FDE2FE2B}" type="datetimeFigureOut">
              <a:rPr lang="es-ES" smtClean="0"/>
              <a:t>28/06/2025</a:t>
            </a:fld>
            <a:endParaRPr lang="es-ES"/>
          </a:p>
        </p:txBody>
      </p:sp>
      <p:sp>
        <p:nvSpPr>
          <p:cNvPr id="6" name="Marcador de pie de página 5">
            <a:extLst>
              <a:ext uri="{FF2B5EF4-FFF2-40B4-BE49-F238E27FC236}">
                <a16:creationId xmlns:a16="http://schemas.microsoft.com/office/drawing/2014/main" id="{57E71488-336B-48AA-8A32-CDDE960975D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7B39680-40E6-4943-9948-08957062D81B}"/>
              </a:ext>
            </a:extLst>
          </p:cNvPr>
          <p:cNvSpPr>
            <a:spLocks noGrp="1"/>
          </p:cNvSpPr>
          <p:nvPr>
            <p:ph type="sldNum" sz="quarter" idx="12"/>
          </p:nvPr>
        </p:nvSpPr>
        <p:spPr/>
        <p:txBody>
          <a:bodyPr/>
          <a:lstStyle/>
          <a:p>
            <a:fld id="{4AD928B8-F418-42D6-ADC6-A1E183257002}" type="slidenum">
              <a:rPr lang="es-ES" smtClean="0"/>
              <a:t>‹Nº›</a:t>
            </a:fld>
            <a:endParaRPr lang="es-ES"/>
          </a:p>
        </p:txBody>
      </p:sp>
    </p:spTree>
    <p:extLst>
      <p:ext uri="{BB962C8B-B14F-4D97-AF65-F5344CB8AC3E}">
        <p14:creationId xmlns:p14="http://schemas.microsoft.com/office/powerpoint/2010/main" val="1761709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BB0F8A-2FCC-4E21-B53A-801781D9AEFD}"/>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88739A3C-84BB-4B4D-A05F-99D2B55266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FDFCE2E-795D-44B3-9A2F-D45D01E822E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DDC82EC7-D57E-455D-9379-4AA83EAE1B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034FA1F-1AE1-4A1D-9B02-7C577AB27DB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2A398D5E-28B8-45FA-9066-46A8D00851F5}"/>
              </a:ext>
            </a:extLst>
          </p:cNvPr>
          <p:cNvSpPr>
            <a:spLocks noGrp="1"/>
          </p:cNvSpPr>
          <p:nvPr>
            <p:ph type="dt" sz="half" idx="10"/>
          </p:nvPr>
        </p:nvSpPr>
        <p:spPr/>
        <p:txBody>
          <a:bodyPr/>
          <a:lstStyle/>
          <a:p>
            <a:fld id="{B7859062-887A-4008-AF7F-31C6FDE2FE2B}" type="datetimeFigureOut">
              <a:rPr lang="es-ES" smtClean="0"/>
              <a:t>28/06/2025</a:t>
            </a:fld>
            <a:endParaRPr lang="es-ES"/>
          </a:p>
        </p:txBody>
      </p:sp>
      <p:sp>
        <p:nvSpPr>
          <p:cNvPr id="8" name="Marcador de pie de página 7">
            <a:extLst>
              <a:ext uri="{FF2B5EF4-FFF2-40B4-BE49-F238E27FC236}">
                <a16:creationId xmlns:a16="http://schemas.microsoft.com/office/drawing/2014/main" id="{030491AC-55C8-4DF3-B557-E4DE2A709EF5}"/>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258C3721-2C17-4236-902D-3ACD7273592C}"/>
              </a:ext>
            </a:extLst>
          </p:cNvPr>
          <p:cNvSpPr>
            <a:spLocks noGrp="1"/>
          </p:cNvSpPr>
          <p:nvPr>
            <p:ph type="sldNum" sz="quarter" idx="12"/>
          </p:nvPr>
        </p:nvSpPr>
        <p:spPr/>
        <p:txBody>
          <a:bodyPr/>
          <a:lstStyle/>
          <a:p>
            <a:fld id="{4AD928B8-F418-42D6-ADC6-A1E183257002}" type="slidenum">
              <a:rPr lang="es-ES" smtClean="0"/>
              <a:t>‹Nº›</a:t>
            </a:fld>
            <a:endParaRPr lang="es-ES"/>
          </a:p>
        </p:txBody>
      </p:sp>
    </p:spTree>
    <p:extLst>
      <p:ext uri="{BB962C8B-B14F-4D97-AF65-F5344CB8AC3E}">
        <p14:creationId xmlns:p14="http://schemas.microsoft.com/office/powerpoint/2010/main" val="1274564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71FD9F-A127-4692-AC1A-855E8E0AB65D}"/>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05AD1424-6E11-40D1-A3B7-B9770805387F}"/>
              </a:ext>
            </a:extLst>
          </p:cNvPr>
          <p:cNvSpPr>
            <a:spLocks noGrp="1"/>
          </p:cNvSpPr>
          <p:nvPr>
            <p:ph type="dt" sz="half" idx="10"/>
          </p:nvPr>
        </p:nvSpPr>
        <p:spPr/>
        <p:txBody>
          <a:bodyPr/>
          <a:lstStyle/>
          <a:p>
            <a:fld id="{B7859062-887A-4008-AF7F-31C6FDE2FE2B}" type="datetimeFigureOut">
              <a:rPr lang="es-ES" smtClean="0"/>
              <a:t>28/06/2025</a:t>
            </a:fld>
            <a:endParaRPr lang="es-ES"/>
          </a:p>
        </p:txBody>
      </p:sp>
      <p:sp>
        <p:nvSpPr>
          <p:cNvPr id="4" name="Marcador de pie de página 3">
            <a:extLst>
              <a:ext uri="{FF2B5EF4-FFF2-40B4-BE49-F238E27FC236}">
                <a16:creationId xmlns:a16="http://schemas.microsoft.com/office/drawing/2014/main" id="{5362645E-1E65-442C-B74B-03AAB3C15BCB}"/>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7BCF51DA-0FF4-4B21-AF7F-253F624ACDBB}"/>
              </a:ext>
            </a:extLst>
          </p:cNvPr>
          <p:cNvSpPr>
            <a:spLocks noGrp="1"/>
          </p:cNvSpPr>
          <p:nvPr>
            <p:ph type="sldNum" sz="quarter" idx="12"/>
          </p:nvPr>
        </p:nvSpPr>
        <p:spPr/>
        <p:txBody>
          <a:bodyPr/>
          <a:lstStyle/>
          <a:p>
            <a:fld id="{4AD928B8-F418-42D6-ADC6-A1E183257002}" type="slidenum">
              <a:rPr lang="es-ES" smtClean="0"/>
              <a:t>‹Nº›</a:t>
            </a:fld>
            <a:endParaRPr lang="es-ES"/>
          </a:p>
        </p:txBody>
      </p:sp>
    </p:spTree>
    <p:extLst>
      <p:ext uri="{BB962C8B-B14F-4D97-AF65-F5344CB8AC3E}">
        <p14:creationId xmlns:p14="http://schemas.microsoft.com/office/powerpoint/2010/main" val="242256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B129F91-1301-4847-87A0-674297DF2E69}"/>
              </a:ext>
            </a:extLst>
          </p:cNvPr>
          <p:cNvSpPr>
            <a:spLocks noGrp="1"/>
          </p:cNvSpPr>
          <p:nvPr>
            <p:ph type="dt" sz="half" idx="10"/>
          </p:nvPr>
        </p:nvSpPr>
        <p:spPr/>
        <p:txBody>
          <a:bodyPr/>
          <a:lstStyle/>
          <a:p>
            <a:fld id="{B7859062-887A-4008-AF7F-31C6FDE2FE2B}" type="datetimeFigureOut">
              <a:rPr lang="es-ES" smtClean="0"/>
              <a:t>28/06/2025</a:t>
            </a:fld>
            <a:endParaRPr lang="es-ES"/>
          </a:p>
        </p:txBody>
      </p:sp>
      <p:sp>
        <p:nvSpPr>
          <p:cNvPr id="3" name="Marcador de pie de página 2">
            <a:extLst>
              <a:ext uri="{FF2B5EF4-FFF2-40B4-BE49-F238E27FC236}">
                <a16:creationId xmlns:a16="http://schemas.microsoft.com/office/drawing/2014/main" id="{002F7AFC-E78F-487A-B367-693C92FB8C4A}"/>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04870670-2265-4B4E-9E5A-96638A97A864}"/>
              </a:ext>
            </a:extLst>
          </p:cNvPr>
          <p:cNvSpPr>
            <a:spLocks noGrp="1"/>
          </p:cNvSpPr>
          <p:nvPr>
            <p:ph type="sldNum" sz="quarter" idx="12"/>
          </p:nvPr>
        </p:nvSpPr>
        <p:spPr/>
        <p:txBody>
          <a:bodyPr/>
          <a:lstStyle/>
          <a:p>
            <a:fld id="{4AD928B8-F418-42D6-ADC6-A1E183257002}" type="slidenum">
              <a:rPr lang="es-ES" smtClean="0"/>
              <a:t>‹Nº›</a:t>
            </a:fld>
            <a:endParaRPr lang="es-ES"/>
          </a:p>
        </p:txBody>
      </p:sp>
    </p:spTree>
    <p:extLst>
      <p:ext uri="{BB962C8B-B14F-4D97-AF65-F5344CB8AC3E}">
        <p14:creationId xmlns:p14="http://schemas.microsoft.com/office/powerpoint/2010/main" val="2772484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7E7C87-4CE9-46E4-AB91-4F50ECB4859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92A4CF6-B2ED-4DCA-8216-93848E67CF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BE1EB507-D30C-4F0F-A9DA-5274A82202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3309E83-F19C-4CB8-A7C5-116D354052C2}"/>
              </a:ext>
            </a:extLst>
          </p:cNvPr>
          <p:cNvSpPr>
            <a:spLocks noGrp="1"/>
          </p:cNvSpPr>
          <p:nvPr>
            <p:ph type="dt" sz="half" idx="10"/>
          </p:nvPr>
        </p:nvSpPr>
        <p:spPr/>
        <p:txBody>
          <a:bodyPr/>
          <a:lstStyle/>
          <a:p>
            <a:fld id="{B7859062-887A-4008-AF7F-31C6FDE2FE2B}" type="datetimeFigureOut">
              <a:rPr lang="es-ES" smtClean="0"/>
              <a:t>28/06/2025</a:t>
            </a:fld>
            <a:endParaRPr lang="es-ES"/>
          </a:p>
        </p:txBody>
      </p:sp>
      <p:sp>
        <p:nvSpPr>
          <p:cNvPr id="6" name="Marcador de pie de página 5">
            <a:extLst>
              <a:ext uri="{FF2B5EF4-FFF2-40B4-BE49-F238E27FC236}">
                <a16:creationId xmlns:a16="http://schemas.microsoft.com/office/drawing/2014/main" id="{BB6F9FD9-903C-4DFB-BFE1-1CF592207B1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07A04AAF-F964-495F-9B70-DF6B196C817A}"/>
              </a:ext>
            </a:extLst>
          </p:cNvPr>
          <p:cNvSpPr>
            <a:spLocks noGrp="1"/>
          </p:cNvSpPr>
          <p:nvPr>
            <p:ph type="sldNum" sz="quarter" idx="12"/>
          </p:nvPr>
        </p:nvSpPr>
        <p:spPr/>
        <p:txBody>
          <a:bodyPr/>
          <a:lstStyle/>
          <a:p>
            <a:fld id="{4AD928B8-F418-42D6-ADC6-A1E183257002}" type="slidenum">
              <a:rPr lang="es-ES" smtClean="0"/>
              <a:t>‹Nº›</a:t>
            </a:fld>
            <a:endParaRPr lang="es-ES"/>
          </a:p>
        </p:txBody>
      </p:sp>
    </p:spTree>
    <p:extLst>
      <p:ext uri="{BB962C8B-B14F-4D97-AF65-F5344CB8AC3E}">
        <p14:creationId xmlns:p14="http://schemas.microsoft.com/office/powerpoint/2010/main" val="908065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50AAAE-1C2A-4036-9ED9-C438E1E040A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59D09F9C-ADC1-4AB8-AC4F-4F0F4DB092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956B68F3-5054-4F50-B792-C33147D652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6C1E904-0583-4072-9B2D-F4D61A39EF03}"/>
              </a:ext>
            </a:extLst>
          </p:cNvPr>
          <p:cNvSpPr>
            <a:spLocks noGrp="1"/>
          </p:cNvSpPr>
          <p:nvPr>
            <p:ph type="dt" sz="half" idx="10"/>
          </p:nvPr>
        </p:nvSpPr>
        <p:spPr/>
        <p:txBody>
          <a:bodyPr/>
          <a:lstStyle/>
          <a:p>
            <a:fld id="{B7859062-887A-4008-AF7F-31C6FDE2FE2B}" type="datetimeFigureOut">
              <a:rPr lang="es-ES" smtClean="0"/>
              <a:t>28/06/2025</a:t>
            </a:fld>
            <a:endParaRPr lang="es-ES"/>
          </a:p>
        </p:txBody>
      </p:sp>
      <p:sp>
        <p:nvSpPr>
          <p:cNvPr id="6" name="Marcador de pie de página 5">
            <a:extLst>
              <a:ext uri="{FF2B5EF4-FFF2-40B4-BE49-F238E27FC236}">
                <a16:creationId xmlns:a16="http://schemas.microsoft.com/office/drawing/2014/main" id="{8F50162E-6C05-406C-B2EB-2898595A00C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730F698-9E63-4BD8-87BE-E2BBADB22B12}"/>
              </a:ext>
            </a:extLst>
          </p:cNvPr>
          <p:cNvSpPr>
            <a:spLocks noGrp="1"/>
          </p:cNvSpPr>
          <p:nvPr>
            <p:ph type="sldNum" sz="quarter" idx="12"/>
          </p:nvPr>
        </p:nvSpPr>
        <p:spPr/>
        <p:txBody>
          <a:bodyPr/>
          <a:lstStyle/>
          <a:p>
            <a:fld id="{4AD928B8-F418-42D6-ADC6-A1E183257002}" type="slidenum">
              <a:rPr lang="es-ES" smtClean="0"/>
              <a:t>‹Nº›</a:t>
            </a:fld>
            <a:endParaRPr lang="es-ES"/>
          </a:p>
        </p:txBody>
      </p:sp>
    </p:spTree>
    <p:extLst>
      <p:ext uri="{BB962C8B-B14F-4D97-AF65-F5344CB8AC3E}">
        <p14:creationId xmlns:p14="http://schemas.microsoft.com/office/powerpoint/2010/main" val="3576138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E400F94-BC65-4EFC-B7BA-3D1B114371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A3630B2B-81FA-4318-81E8-E580F0EED0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6A641EB-4E61-4717-90A6-AF6338760F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59062-887A-4008-AF7F-31C6FDE2FE2B}" type="datetimeFigureOut">
              <a:rPr lang="es-ES" smtClean="0"/>
              <a:t>28/06/2025</a:t>
            </a:fld>
            <a:endParaRPr lang="es-ES"/>
          </a:p>
        </p:txBody>
      </p:sp>
      <p:sp>
        <p:nvSpPr>
          <p:cNvPr id="5" name="Marcador de pie de página 4">
            <a:extLst>
              <a:ext uri="{FF2B5EF4-FFF2-40B4-BE49-F238E27FC236}">
                <a16:creationId xmlns:a16="http://schemas.microsoft.com/office/drawing/2014/main" id="{6AD6AAEE-DA48-4833-AA8B-7F44E0A4BC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12FE9ACB-AA62-4046-BAA4-78826511CA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D928B8-F418-42D6-ADC6-A1E183257002}" type="slidenum">
              <a:rPr lang="es-ES" smtClean="0"/>
              <a:t>‹Nº›</a:t>
            </a:fld>
            <a:endParaRPr lang="es-ES"/>
          </a:p>
        </p:txBody>
      </p:sp>
    </p:spTree>
    <p:extLst>
      <p:ext uri="{BB962C8B-B14F-4D97-AF65-F5344CB8AC3E}">
        <p14:creationId xmlns:p14="http://schemas.microsoft.com/office/powerpoint/2010/main" val="65148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25944F1-C396-4A8A-8641-178FBCCA9CA5}"/>
              </a:ext>
            </a:extLst>
          </p:cNvPr>
          <p:cNvSpPr txBox="1"/>
          <p:nvPr/>
        </p:nvSpPr>
        <p:spPr>
          <a:xfrm>
            <a:off x="2036210" y="3239770"/>
            <a:ext cx="7420333" cy="1815882"/>
          </a:xfrm>
          <a:prstGeom prst="rect">
            <a:avLst/>
          </a:prstGeom>
          <a:noFill/>
        </p:spPr>
        <p:txBody>
          <a:bodyPr wrap="square">
            <a:spAutoFit/>
          </a:bodyPr>
          <a:lstStyle/>
          <a:p>
            <a:pPr algn="ctr"/>
            <a:endParaRPr lang="es-EC" sz="2800" b="1" dirty="0"/>
          </a:p>
          <a:p>
            <a:pPr algn="ctr"/>
            <a:r>
              <a:rPr lang="es-EC" sz="2800" b="1" dirty="0"/>
              <a:t>Probabilidad básica</a:t>
            </a:r>
          </a:p>
          <a:p>
            <a:pPr algn="ctr"/>
            <a:endParaRPr lang="es-EC" sz="2800" b="1" dirty="0"/>
          </a:p>
          <a:p>
            <a:pPr algn="ctr"/>
            <a:r>
              <a:rPr lang="es-EC" sz="2800" b="1" dirty="0"/>
              <a:t>PhD. Francisco Javier Ustáriz Fajardo</a:t>
            </a:r>
            <a:endParaRPr lang="es-VE" sz="2800" dirty="0"/>
          </a:p>
        </p:txBody>
      </p:sp>
      <p:sp>
        <p:nvSpPr>
          <p:cNvPr id="8" name="CuadroTexto 7">
            <a:extLst>
              <a:ext uri="{FF2B5EF4-FFF2-40B4-BE49-F238E27FC236}">
                <a16:creationId xmlns:a16="http://schemas.microsoft.com/office/drawing/2014/main" id="{766613D4-BAEC-4B4F-9DEF-4BABE0FBEE1D}"/>
              </a:ext>
            </a:extLst>
          </p:cNvPr>
          <p:cNvSpPr txBox="1"/>
          <p:nvPr/>
        </p:nvSpPr>
        <p:spPr>
          <a:xfrm>
            <a:off x="2698377" y="641448"/>
            <a:ext cx="6096000" cy="1569660"/>
          </a:xfrm>
          <a:prstGeom prst="rect">
            <a:avLst/>
          </a:prstGeom>
          <a:noFill/>
        </p:spPr>
        <p:txBody>
          <a:bodyPr wrap="square">
            <a:spAutoFit/>
          </a:bodyPr>
          <a:lstStyle/>
          <a:p>
            <a:pPr algn="ctr"/>
            <a:r>
              <a:rPr lang="es-EC" sz="2400" b="1" dirty="0">
                <a:ln w="12700">
                  <a:solidFill>
                    <a:schemeClr val="accent2">
                      <a:lumMod val="75000"/>
                    </a:schemeClr>
                  </a:solidFill>
                  <a:prstDash val="solid"/>
                </a:ln>
              </a:rPr>
              <a:t>UNIVERSIDAD NACIONAL DE CHIMBORAZO</a:t>
            </a:r>
          </a:p>
          <a:p>
            <a:pPr algn="ctr"/>
            <a:r>
              <a:rPr lang="es-EC" sz="2400" b="1" dirty="0">
                <a:ln w="12700">
                  <a:solidFill>
                    <a:schemeClr val="accent2">
                      <a:lumMod val="75000"/>
                    </a:schemeClr>
                  </a:solidFill>
                  <a:prstDash val="solid"/>
                </a:ln>
              </a:rPr>
              <a:t>FACULTAD DE CIENCIAS DE LA SALUD</a:t>
            </a:r>
          </a:p>
          <a:p>
            <a:pPr algn="ctr"/>
            <a:r>
              <a:rPr lang="es-EC" sz="2400" b="1" dirty="0">
                <a:ln w="12700">
                  <a:solidFill>
                    <a:schemeClr val="accent2">
                      <a:lumMod val="75000"/>
                    </a:schemeClr>
                  </a:solidFill>
                  <a:prstDash val="solid"/>
                </a:ln>
              </a:rPr>
              <a:t>Carrera  de Enfermería</a:t>
            </a:r>
          </a:p>
          <a:p>
            <a:pPr algn="ctr"/>
            <a:r>
              <a:rPr lang="es-EC" sz="2400" b="1" dirty="0">
                <a:ln w="12700">
                  <a:solidFill>
                    <a:schemeClr val="accent2">
                      <a:lumMod val="75000"/>
                    </a:schemeClr>
                  </a:solidFill>
                  <a:prstDash val="solid"/>
                </a:ln>
              </a:rPr>
              <a:t>Asignatura: </a:t>
            </a:r>
            <a:r>
              <a:rPr lang="es-VE" sz="2400" b="1" dirty="0">
                <a:ln w="12700">
                  <a:solidFill>
                    <a:schemeClr val="accent2">
                      <a:lumMod val="75000"/>
                    </a:schemeClr>
                  </a:solidFill>
                  <a:prstDash val="solid"/>
                </a:ln>
              </a:rPr>
              <a:t>Bioestadística </a:t>
            </a:r>
          </a:p>
        </p:txBody>
      </p:sp>
    </p:spTree>
    <p:extLst>
      <p:ext uri="{BB962C8B-B14F-4D97-AF65-F5344CB8AC3E}">
        <p14:creationId xmlns:p14="http://schemas.microsoft.com/office/powerpoint/2010/main" val="1528446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4C176D0-FB9A-4419-8C38-F14D19038058}"/>
              </a:ext>
            </a:extLst>
          </p:cNvPr>
          <p:cNvSpPr txBox="1"/>
          <p:nvPr/>
        </p:nvSpPr>
        <p:spPr>
          <a:xfrm>
            <a:off x="1156448" y="610758"/>
            <a:ext cx="10094258" cy="671402"/>
          </a:xfrm>
          <a:prstGeom prst="rect">
            <a:avLst/>
          </a:prstGeom>
          <a:noFill/>
        </p:spPr>
        <p:txBody>
          <a:bodyPr wrap="square">
            <a:spAutoFit/>
          </a:bodyPr>
          <a:lstStyle/>
          <a:p>
            <a:pPr algn="just">
              <a:lnSpc>
                <a:spcPct val="150000"/>
              </a:lnSpc>
            </a:pPr>
            <a:r>
              <a:rPr lang="es-ES" sz="2800" b="0" i="0" dirty="0">
                <a:effectLst/>
              </a:rPr>
              <a:t>La probabilidad de que salga un coche rojo sería igual </a:t>
            </a:r>
            <a:endParaRPr lang="es-ES" sz="2800" dirty="0"/>
          </a:p>
        </p:txBody>
      </p:sp>
      <p:pic>
        <p:nvPicPr>
          <p:cNvPr id="3" name="Imagen 2">
            <a:extLst>
              <a:ext uri="{FF2B5EF4-FFF2-40B4-BE49-F238E27FC236}">
                <a16:creationId xmlns:a16="http://schemas.microsoft.com/office/drawing/2014/main" id="{C4F0181D-5314-4DE2-A792-3CDA3B957FD0}"/>
              </a:ext>
            </a:extLst>
          </p:cNvPr>
          <p:cNvPicPr>
            <a:picLocks noChangeAspect="1"/>
          </p:cNvPicPr>
          <p:nvPr/>
        </p:nvPicPr>
        <p:blipFill>
          <a:blip r:embed="rId3"/>
          <a:stretch>
            <a:fillRect/>
          </a:stretch>
        </p:blipFill>
        <p:spPr>
          <a:xfrm>
            <a:off x="8991238" y="744511"/>
            <a:ext cx="313017" cy="537649"/>
          </a:xfrm>
          <a:prstGeom prst="rect">
            <a:avLst/>
          </a:prstGeom>
        </p:spPr>
      </p:pic>
      <p:sp>
        <p:nvSpPr>
          <p:cNvPr id="6" name="CuadroTexto 5">
            <a:extLst>
              <a:ext uri="{FF2B5EF4-FFF2-40B4-BE49-F238E27FC236}">
                <a16:creationId xmlns:a16="http://schemas.microsoft.com/office/drawing/2014/main" id="{D5D318B8-E65C-4C35-B4DC-D38B7E1AED43}"/>
              </a:ext>
            </a:extLst>
          </p:cNvPr>
          <p:cNvSpPr txBox="1"/>
          <p:nvPr/>
        </p:nvSpPr>
        <p:spPr>
          <a:xfrm>
            <a:off x="1156448" y="1568096"/>
            <a:ext cx="10094258" cy="523220"/>
          </a:xfrm>
          <a:prstGeom prst="rect">
            <a:avLst/>
          </a:prstGeom>
          <a:noFill/>
        </p:spPr>
        <p:txBody>
          <a:bodyPr wrap="square">
            <a:spAutoFit/>
          </a:bodyPr>
          <a:lstStyle/>
          <a:p>
            <a:r>
              <a:rPr lang="es-ES" b="0" i="0" dirty="0">
                <a:solidFill>
                  <a:srgbClr val="727272"/>
                </a:solidFill>
                <a:effectLst/>
                <a:latin typeface="open sans" panose="020B0606030504020204" pitchFamily="34" charset="0"/>
              </a:rPr>
              <a:t> </a:t>
            </a:r>
            <a:r>
              <a:rPr lang="es-ES" sz="2800" b="0" i="0" dirty="0">
                <a:effectLst/>
              </a:rPr>
              <a:t>La probabilidad de que salga un coche amarillo sería igual a</a:t>
            </a:r>
            <a:endParaRPr lang="es-ES" sz="2800" dirty="0"/>
          </a:p>
        </p:txBody>
      </p:sp>
      <p:pic>
        <p:nvPicPr>
          <p:cNvPr id="8" name="Imagen 7">
            <a:extLst>
              <a:ext uri="{FF2B5EF4-FFF2-40B4-BE49-F238E27FC236}">
                <a16:creationId xmlns:a16="http://schemas.microsoft.com/office/drawing/2014/main" id="{B026B040-60D9-4FBE-8C3A-48C2C75D1C64}"/>
              </a:ext>
            </a:extLst>
          </p:cNvPr>
          <p:cNvPicPr>
            <a:picLocks noChangeAspect="1"/>
          </p:cNvPicPr>
          <p:nvPr/>
        </p:nvPicPr>
        <p:blipFill>
          <a:blip r:embed="rId4"/>
          <a:stretch>
            <a:fillRect/>
          </a:stretch>
        </p:blipFill>
        <p:spPr>
          <a:xfrm>
            <a:off x="9841584" y="1568096"/>
            <a:ext cx="410623" cy="606905"/>
          </a:xfrm>
          <a:prstGeom prst="rect">
            <a:avLst/>
          </a:prstGeom>
        </p:spPr>
      </p:pic>
      <p:sp>
        <p:nvSpPr>
          <p:cNvPr id="10" name="CuadroTexto 9">
            <a:extLst>
              <a:ext uri="{FF2B5EF4-FFF2-40B4-BE49-F238E27FC236}">
                <a16:creationId xmlns:a16="http://schemas.microsoft.com/office/drawing/2014/main" id="{C6248910-D21B-4F63-A4E8-FDE7680319EC}"/>
              </a:ext>
            </a:extLst>
          </p:cNvPr>
          <p:cNvSpPr txBox="1"/>
          <p:nvPr/>
        </p:nvSpPr>
        <p:spPr>
          <a:xfrm>
            <a:off x="1156448" y="2542583"/>
            <a:ext cx="9172280" cy="3903504"/>
          </a:xfrm>
          <a:prstGeom prst="rect">
            <a:avLst/>
          </a:prstGeom>
          <a:noFill/>
        </p:spPr>
        <p:txBody>
          <a:bodyPr wrap="square">
            <a:spAutoFit/>
          </a:bodyPr>
          <a:lstStyle/>
          <a:p>
            <a:r>
              <a:rPr lang="es-ES" sz="2800" b="0" i="0" dirty="0">
                <a:effectLst/>
              </a:rPr>
              <a:t>La probabilidad de que salga un coche azul sería 0, porque no hay coches azules aparcados.</a:t>
            </a:r>
          </a:p>
          <a:p>
            <a:endParaRPr lang="es-ES" sz="2800" b="0" i="0" dirty="0">
              <a:effectLst/>
            </a:endParaRPr>
          </a:p>
          <a:p>
            <a:pPr algn="just">
              <a:lnSpc>
                <a:spcPct val="150000"/>
              </a:lnSpc>
            </a:pPr>
            <a:r>
              <a:rPr lang="es-ES" sz="2800" b="1" i="0" dirty="0">
                <a:effectLst/>
              </a:rPr>
              <a:t>Generalizando</a:t>
            </a:r>
            <a:r>
              <a:rPr lang="es-ES" sz="2800" b="0" i="0" dirty="0">
                <a:effectLst/>
              </a:rPr>
              <a:t> esta idea llegamos </a:t>
            </a:r>
            <a:r>
              <a:rPr lang="es-ES" sz="2800" b="1" i="0" dirty="0">
                <a:effectLst/>
              </a:rPr>
              <a:t>a cómo se calcula la probabilidad:</a:t>
            </a:r>
            <a:r>
              <a:rPr lang="es-ES" sz="2800" b="0" i="0" dirty="0">
                <a:effectLst/>
              </a:rPr>
              <a:t> con </a:t>
            </a:r>
            <a:r>
              <a:rPr lang="es-ES" sz="2800" b="1" i="0" dirty="0">
                <a:effectLst/>
              </a:rPr>
              <a:t>una fracción </a:t>
            </a:r>
            <a:r>
              <a:rPr lang="es-ES" sz="2800" b="0" i="0" dirty="0">
                <a:effectLst/>
              </a:rPr>
              <a:t>que se suele llamar </a:t>
            </a:r>
            <a:r>
              <a:rPr lang="es-ES" sz="2800" b="1" i="0" dirty="0">
                <a:effectLst/>
              </a:rPr>
              <a:t>regla de Laplace</a:t>
            </a:r>
            <a:r>
              <a:rPr lang="es-ES" sz="2800" b="0" i="0" dirty="0">
                <a:effectLst/>
              </a:rPr>
              <a:t>. Ponemos en el numerador el </a:t>
            </a:r>
            <a:r>
              <a:rPr lang="es-ES" sz="2800" b="1" i="0" dirty="0">
                <a:effectLst/>
              </a:rPr>
              <a:t>número de casos favorables </a:t>
            </a:r>
            <a:r>
              <a:rPr lang="es-ES" sz="2800" b="0" i="0" dirty="0">
                <a:effectLst/>
              </a:rPr>
              <a:t>y en el denominador el </a:t>
            </a:r>
            <a:r>
              <a:rPr lang="es-ES" sz="2800" b="1" i="0" dirty="0">
                <a:effectLst/>
              </a:rPr>
              <a:t>número de casos posibles</a:t>
            </a:r>
            <a:r>
              <a:rPr lang="es-ES" sz="2800" b="0" i="0" dirty="0">
                <a:effectLst/>
              </a:rPr>
              <a:t>.</a:t>
            </a:r>
            <a:endParaRPr lang="es-ES" sz="2800" dirty="0"/>
          </a:p>
        </p:txBody>
      </p:sp>
    </p:spTree>
    <p:extLst>
      <p:ext uri="{BB962C8B-B14F-4D97-AF65-F5344CB8AC3E}">
        <p14:creationId xmlns:p14="http://schemas.microsoft.com/office/powerpoint/2010/main" val="3285648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4C176D0-FB9A-4419-8C38-F14D19038058}"/>
              </a:ext>
            </a:extLst>
          </p:cNvPr>
          <p:cNvSpPr txBox="1"/>
          <p:nvPr/>
        </p:nvSpPr>
        <p:spPr>
          <a:xfrm>
            <a:off x="1156448" y="1148407"/>
            <a:ext cx="10094258" cy="2610843"/>
          </a:xfrm>
          <a:prstGeom prst="rect">
            <a:avLst/>
          </a:prstGeom>
          <a:noFill/>
        </p:spPr>
        <p:txBody>
          <a:bodyPr wrap="square">
            <a:spAutoFit/>
          </a:bodyPr>
          <a:lstStyle/>
          <a:p>
            <a:pPr algn="just">
              <a:lnSpc>
                <a:spcPct val="150000"/>
              </a:lnSpc>
            </a:pPr>
            <a:r>
              <a:rPr lang="es-ES" sz="2800" dirty="0"/>
              <a:t>La probabilidad y la estadística están relacionadas en una forma importante. La probabilidad se emplea como </a:t>
            </a:r>
          </a:p>
          <a:p>
            <a:pPr algn="just">
              <a:lnSpc>
                <a:spcPct val="150000"/>
              </a:lnSpc>
            </a:pPr>
            <a:endParaRPr lang="es-ES" sz="2800" dirty="0"/>
          </a:p>
          <a:p>
            <a:pPr algn="just">
              <a:lnSpc>
                <a:spcPct val="150000"/>
              </a:lnSpc>
            </a:pPr>
            <a:r>
              <a:rPr lang="es-ES" sz="2800" dirty="0"/>
              <a:t>Considere estas situaciones: </a:t>
            </a:r>
          </a:p>
        </p:txBody>
      </p:sp>
    </p:spTree>
    <p:extLst>
      <p:ext uri="{BB962C8B-B14F-4D97-AF65-F5344CB8AC3E}">
        <p14:creationId xmlns:p14="http://schemas.microsoft.com/office/powerpoint/2010/main" val="1624955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2D9CA7A-1A2E-44F0-A548-5CA5EAD6FA06}"/>
              </a:ext>
            </a:extLst>
          </p:cNvPr>
          <p:cNvSpPr txBox="1"/>
          <p:nvPr/>
        </p:nvSpPr>
        <p:spPr>
          <a:xfrm>
            <a:off x="1013011" y="634297"/>
            <a:ext cx="10560424" cy="5196166"/>
          </a:xfrm>
          <a:prstGeom prst="rect">
            <a:avLst/>
          </a:prstGeom>
          <a:noFill/>
        </p:spPr>
        <p:txBody>
          <a:bodyPr wrap="square">
            <a:spAutoFit/>
          </a:bodyPr>
          <a:lstStyle/>
          <a:p>
            <a:pPr algn="just">
              <a:lnSpc>
                <a:spcPct val="150000"/>
              </a:lnSpc>
            </a:pPr>
            <a:r>
              <a:rPr lang="es-ES" sz="2800" dirty="0"/>
              <a:t>1.- Cuando lance al aire una sola moneda, verá cara (H) o cruz (T). Si lanza la moneda varias veces al aire, va a generar un número infinitamente grande de caras o cruces, es decir, toda la población. </a:t>
            </a:r>
          </a:p>
          <a:p>
            <a:pPr algn="just">
              <a:lnSpc>
                <a:spcPct val="150000"/>
              </a:lnSpc>
            </a:pPr>
            <a:endParaRPr lang="es-ES" sz="2800" dirty="0"/>
          </a:p>
          <a:p>
            <a:pPr algn="just">
              <a:lnSpc>
                <a:spcPct val="150000"/>
              </a:lnSpc>
            </a:pPr>
            <a:r>
              <a:rPr lang="es-ES" sz="2800" dirty="0"/>
              <a:t>¿Qué aspecto tiene esta población? </a:t>
            </a:r>
            <a:r>
              <a:rPr lang="es-ES" sz="2800" b="1" dirty="0"/>
              <a:t>Si la moneda es imparcial</a:t>
            </a:r>
            <a:r>
              <a:rPr lang="es-ES" sz="2800" dirty="0"/>
              <a:t>, entonces </a:t>
            </a:r>
            <a:r>
              <a:rPr lang="es-ES" sz="2800" b="1" dirty="0"/>
              <a:t>la población debe contener 50% de H y 50% de T</a:t>
            </a:r>
            <a:r>
              <a:rPr lang="es-ES" sz="2800" dirty="0"/>
              <a:t>. Ahora lance al aire la moneda una vez más. </a:t>
            </a:r>
            <a:r>
              <a:rPr lang="es-ES" sz="2800" b="1" dirty="0"/>
              <a:t>¿Cuál es la probabilidad de que resulte una cara? </a:t>
            </a:r>
            <a:r>
              <a:rPr lang="es-ES" sz="2800" dirty="0"/>
              <a:t>Casi todos dirían que la “probabilidad” es 1/2.</a:t>
            </a:r>
          </a:p>
        </p:txBody>
      </p:sp>
    </p:spTree>
    <p:extLst>
      <p:ext uri="{BB962C8B-B14F-4D97-AF65-F5344CB8AC3E}">
        <p14:creationId xmlns:p14="http://schemas.microsoft.com/office/powerpoint/2010/main" val="1986528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2D9CA7A-1A2E-44F0-A548-5CA5EAD6FA06}"/>
              </a:ext>
            </a:extLst>
          </p:cNvPr>
          <p:cNvSpPr txBox="1"/>
          <p:nvPr/>
        </p:nvSpPr>
        <p:spPr>
          <a:xfrm>
            <a:off x="1057835" y="939097"/>
            <a:ext cx="10560424" cy="5196166"/>
          </a:xfrm>
          <a:prstGeom prst="rect">
            <a:avLst/>
          </a:prstGeom>
          <a:noFill/>
        </p:spPr>
        <p:txBody>
          <a:bodyPr wrap="square">
            <a:spAutoFit/>
          </a:bodyPr>
          <a:lstStyle/>
          <a:p>
            <a:pPr algn="just">
              <a:lnSpc>
                <a:spcPct val="150000"/>
              </a:lnSpc>
            </a:pPr>
            <a:r>
              <a:rPr lang="es-ES" sz="2800" dirty="0"/>
              <a:t>2.- Ahora suponga que no está usted seguro de que la moneda sea imparcial, esto es, no sabe con certeza si la composición de la población es </a:t>
            </a:r>
            <a:r>
              <a:rPr lang="es-ES" sz="2800" b="1" dirty="0"/>
              <a:t>50-50</a:t>
            </a:r>
            <a:r>
              <a:rPr lang="es-ES" sz="2800" dirty="0"/>
              <a:t> y decide hacer un experimento sencillo. Lanza al aire la moneda </a:t>
            </a:r>
            <a:r>
              <a:rPr lang="es-ES" sz="2800" i="1" dirty="0"/>
              <a:t>n</a:t>
            </a:r>
            <a:r>
              <a:rPr lang="es-ES" sz="2800" dirty="0"/>
              <a:t> 10 veces y observa 10 caras consecutivas. </a:t>
            </a:r>
          </a:p>
          <a:p>
            <a:pPr algn="just">
              <a:lnSpc>
                <a:spcPct val="150000"/>
              </a:lnSpc>
            </a:pPr>
            <a:r>
              <a:rPr lang="es-ES" sz="2800" b="1" dirty="0"/>
              <a:t>¿Puede concluir que la moneda es imparcial? </a:t>
            </a:r>
            <a:r>
              <a:rPr lang="es-ES" sz="2800" dirty="0"/>
              <a:t>Es probable que no, porque si así fuera, observar 10 caras en fila sería muy improbable; esto es, la “probabilidad” sería muy pequeña. </a:t>
            </a:r>
          </a:p>
          <a:p>
            <a:pPr algn="just">
              <a:lnSpc>
                <a:spcPct val="150000"/>
              </a:lnSpc>
            </a:pPr>
            <a:r>
              <a:rPr lang="es-ES" sz="2800" dirty="0"/>
              <a:t>                        Es más probable que la moneda esté “cargada”.</a:t>
            </a:r>
          </a:p>
        </p:txBody>
      </p:sp>
    </p:spTree>
    <p:extLst>
      <p:ext uri="{BB962C8B-B14F-4D97-AF65-F5344CB8AC3E}">
        <p14:creationId xmlns:p14="http://schemas.microsoft.com/office/powerpoint/2010/main" val="727124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2D9CA7A-1A2E-44F0-A548-5CA5EAD6FA06}"/>
              </a:ext>
            </a:extLst>
          </p:cNvPr>
          <p:cNvSpPr txBox="1"/>
          <p:nvPr/>
        </p:nvSpPr>
        <p:spPr>
          <a:xfrm>
            <a:off x="1075765" y="436034"/>
            <a:ext cx="10560424" cy="5842497"/>
          </a:xfrm>
          <a:prstGeom prst="rect">
            <a:avLst/>
          </a:prstGeom>
          <a:noFill/>
        </p:spPr>
        <p:txBody>
          <a:bodyPr wrap="square">
            <a:spAutoFit/>
          </a:bodyPr>
          <a:lstStyle/>
          <a:p>
            <a:pPr algn="just">
              <a:lnSpc>
                <a:spcPct val="150000"/>
              </a:lnSpc>
            </a:pPr>
            <a:r>
              <a:rPr lang="es-ES" sz="2800" dirty="0"/>
              <a:t>Al igual que en el ejemplo de lanzar al aire una moneda, los expertos en estadística usan la probabilidad en dos formas. </a:t>
            </a:r>
          </a:p>
          <a:p>
            <a:pPr algn="just">
              <a:lnSpc>
                <a:spcPct val="150000"/>
              </a:lnSpc>
            </a:pPr>
            <a:r>
              <a:rPr lang="es-ES" sz="2800" dirty="0"/>
              <a:t>.- Cuando </a:t>
            </a:r>
            <a:r>
              <a:rPr lang="es-ES" sz="2800" b="1" dirty="0"/>
              <a:t>la población es conocida</a:t>
            </a:r>
            <a:r>
              <a:rPr lang="es-ES" sz="2800" dirty="0"/>
              <a:t>, se usa la probabilidad para describir la </a:t>
            </a:r>
            <a:r>
              <a:rPr lang="es-ES" sz="2800" b="1" dirty="0"/>
              <a:t>probabilidad de observar </a:t>
            </a:r>
            <a:r>
              <a:rPr lang="es-ES" sz="2800" dirty="0"/>
              <a:t>un </a:t>
            </a:r>
            <a:r>
              <a:rPr lang="es-ES" sz="2800" b="1" dirty="0"/>
              <a:t>resultado muestral</a:t>
            </a:r>
            <a:r>
              <a:rPr lang="es-ES" sz="2800" dirty="0"/>
              <a:t> en particular. </a:t>
            </a:r>
          </a:p>
          <a:p>
            <a:pPr algn="just">
              <a:lnSpc>
                <a:spcPct val="150000"/>
              </a:lnSpc>
            </a:pPr>
            <a:r>
              <a:rPr lang="es-ES" sz="2800" dirty="0"/>
              <a:t>.-Cuando la población </a:t>
            </a:r>
            <a:r>
              <a:rPr lang="es-ES" sz="2800" b="1" dirty="0"/>
              <a:t>es desconocida </a:t>
            </a:r>
            <a:r>
              <a:rPr lang="es-ES" sz="2800" dirty="0"/>
              <a:t>y sólo se dispone de una muestra de esa población, </a:t>
            </a:r>
            <a:r>
              <a:rPr lang="es-ES" sz="2800" b="1" dirty="0"/>
              <a:t>la probabilidad se usa </a:t>
            </a:r>
            <a:r>
              <a:rPr lang="es-ES" sz="2800" dirty="0"/>
              <a:t>para hacer enunciados acerca de la composición de la población, es decir, </a:t>
            </a:r>
            <a:r>
              <a:rPr lang="es-ES" sz="2800" b="1" dirty="0"/>
              <a:t>hacer inferencias estadísticas</a:t>
            </a:r>
            <a:r>
              <a:rPr lang="es-ES" sz="2800" dirty="0"/>
              <a:t>.</a:t>
            </a:r>
          </a:p>
        </p:txBody>
      </p:sp>
    </p:spTree>
    <p:extLst>
      <p:ext uri="{BB962C8B-B14F-4D97-AF65-F5344CB8AC3E}">
        <p14:creationId xmlns:p14="http://schemas.microsoft.com/office/powerpoint/2010/main" val="3029586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2D9CA7A-1A2E-44F0-A548-5CA5EAD6FA06}"/>
              </a:ext>
            </a:extLst>
          </p:cNvPr>
          <p:cNvSpPr txBox="1"/>
          <p:nvPr/>
        </p:nvSpPr>
        <p:spPr>
          <a:xfrm>
            <a:off x="1075765" y="436034"/>
            <a:ext cx="10560424" cy="3903504"/>
          </a:xfrm>
          <a:prstGeom prst="rect">
            <a:avLst/>
          </a:prstGeom>
          <a:noFill/>
        </p:spPr>
        <p:txBody>
          <a:bodyPr wrap="square">
            <a:spAutoFit/>
          </a:bodyPr>
          <a:lstStyle/>
          <a:p>
            <a:pPr algn="just">
              <a:lnSpc>
                <a:spcPct val="150000"/>
              </a:lnSpc>
            </a:pPr>
            <a:r>
              <a:rPr lang="es-ES" sz="2800" dirty="0"/>
              <a:t>CÁLCULO DE PROBABILIDADES CON EL USO DE EVENTOS SENCILLOS </a:t>
            </a:r>
          </a:p>
          <a:p>
            <a:pPr algn="just">
              <a:lnSpc>
                <a:spcPct val="150000"/>
              </a:lnSpc>
            </a:pPr>
            <a:r>
              <a:rPr lang="es-ES" sz="2800" b="1" dirty="0"/>
              <a:t>La probabilidad</a:t>
            </a:r>
            <a:r>
              <a:rPr lang="es-ES" sz="2800" dirty="0"/>
              <a:t> de </a:t>
            </a:r>
            <a:r>
              <a:rPr lang="es-ES" sz="2800" b="1" dirty="0"/>
              <a:t>un evento </a:t>
            </a:r>
            <a:r>
              <a:rPr lang="es-ES" sz="2800" dirty="0"/>
              <a:t>A es una medida </a:t>
            </a:r>
            <a:r>
              <a:rPr lang="es-ES" sz="2800" b="1" dirty="0"/>
              <a:t>de nuestra creencia de que el evento A ocurrirá</a:t>
            </a:r>
            <a:r>
              <a:rPr lang="es-ES" sz="2800" dirty="0"/>
              <a:t>. Una manera </a:t>
            </a:r>
            <a:r>
              <a:rPr lang="es-ES" sz="2800" b="1" dirty="0"/>
              <a:t>práctica de interpretar esta medida </a:t>
            </a:r>
            <a:r>
              <a:rPr lang="es-ES" sz="2800" dirty="0"/>
              <a:t>es con el concepto de</a:t>
            </a:r>
            <a:r>
              <a:rPr lang="es-ES" sz="2800" b="1" dirty="0"/>
              <a:t> frecuencia relativa</a:t>
            </a:r>
            <a:r>
              <a:rPr lang="es-ES" sz="2800" dirty="0"/>
              <a:t>. Si un experimento se realiza </a:t>
            </a:r>
            <a:r>
              <a:rPr lang="es-ES" sz="2800" i="1" dirty="0"/>
              <a:t>n</a:t>
            </a:r>
            <a:r>
              <a:rPr lang="es-ES" sz="2800" dirty="0"/>
              <a:t> veces, entonces </a:t>
            </a:r>
            <a:r>
              <a:rPr lang="es-ES" sz="2800" b="1" dirty="0"/>
              <a:t>la frecuencia relativa de un suceso particular</a:t>
            </a:r>
            <a:r>
              <a:rPr lang="es-ES" sz="2800" dirty="0"/>
              <a:t>, por ejemplo A, es </a:t>
            </a:r>
          </a:p>
        </p:txBody>
      </p:sp>
      <p:pic>
        <p:nvPicPr>
          <p:cNvPr id="3" name="Imagen 2">
            <a:extLst>
              <a:ext uri="{FF2B5EF4-FFF2-40B4-BE49-F238E27FC236}">
                <a16:creationId xmlns:a16="http://schemas.microsoft.com/office/drawing/2014/main" id="{1C793896-5125-400B-8C54-F123E2BE75E3}"/>
              </a:ext>
            </a:extLst>
          </p:cNvPr>
          <p:cNvPicPr>
            <a:picLocks noChangeAspect="1"/>
          </p:cNvPicPr>
          <p:nvPr/>
        </p:nvPicPr>
        <p:blipFill>
          <a:blip r:embed="rId2"/>
          <a:stretch>
            <a:fillRect/>
          </a:stretch>
        </p:blipFill>
        <p:spPr>
          <a:xfrm>
            <a:off x="4185502" y="4409213"/>
            <a:ext cx="4185501" cy="916931"/>
          </a:xfrm>
          <a:prstGeom prst="rect">
            <a:avLst/>
          </a:prstGeom>
        </p:spPr>
      </p:pic>
      <p:sp>
        <p:nvSpPr>
          <p:cNvPr id="6" name="CuadroTexto 5">
            <a:extLst>
              <a:ext uri="{FF2B5EF4-FFF2-40B4-BE49-F238E27FC236}">
                <a16:creationId xmlns:a16="http://schemas.microsoft.com/office/drawing/2014/main" id="{8103C26F-F939-4616-B078-B1B8DB44B193}"/>
              </a:ext>
            </a:extLst>
          </p:cNvPr>
          <p:cNvSpPr txBox="1"/>
          <p:nvPr/>
        </p:nvSpPr>
        <p:spPr>
          <a:xfrm>
            <a:off x="1138287" y="5615721"/>
            <a:ext cx="9985341" cy="523220"/>
          </a:xfrm>
          <a:prstGeom prst="rect">
            <a:avLst/>
          </a:prstGeom>
          <a:noFill/>
        </p:spPr>
        <p:txBody>
          <a:bodyPr wrap="square">
            <a:spAutoFit/>
          </a:bodyPr>
          <a:lstStyle/>
          <a:p>
            <a:pPr algn="just"/>
            <a:r>
              <a:rPr lang="es-ES" sz="2800" dirty="0"/>
              <a:t>donde </a:t>
            </a:r>
            <a:r>
              <a:rPr lang="es-ES" sz="2800" b="1" dirty="0"/>
              <a:t>la frecuencia </a:t>
            </a:r>
            <a:r>
              <a:rPr lang="es-ES" sz="2800" dirty="0"/>
              <a:t>es el </a:t>
            </a:r>
            <a:r>
              <a:rPr lang="es-ES" sz="2800" b="1" dirty="0"/>
              <a:t>número de veces que ocurrió el evento A</a:t>
            </a:r>
          </a:p>
        </p:txBody>
      </p:sp>
    </p:spTree>
    <p:extLst>
      <p:ext uri="{BB962C8B-B14F-4D97-AF65-F5344CB8AC3E}">
        <p14:creationId xmlns:p14="http://schemas.microsoft.com/office/powerpoint/2010/main" val="3177570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823C420-27DE-4C43-808C-174A72C24124}"/>
              </a:ext>
            </a:extLst>
          </p:cNvPr>
          <p:cNvSpPr txBox="1"/>
          <p:nvPr/>
        </p:nvSpPr>
        <p:spPr>
          <a:xfrm>
            <a:off x="622168" y="427857"/>
            <a:ext cx="10595727" cy="4401205"/>
          </a:xfrm>
          <a:prstGeom prst="rect">
            <a:avLst/>
          </a:prstGeom>
          <a:noFill/>
        </p:spPr>
        <p:txBody>
          <a:bodyPr wrap="square">
            <a:spAutoFit/>
          </a:bodyPr>
          <a:lstStyle/>
          <a:p>
            <a:pPr algn="just">
              <a:lnSpc>
                <a:spcPct val="150000"/>
              </a:lnSpc>
            </a:pPr>
            <a:r>
              <a:rPr lang="es-ES" dirty="0"/>
              <a:t> </a:t>
            </a:r>
            <a:r>
              <a:rPr lang="es-ES" sz="2800" dirty="0"/>
              <a:t>Si hacemos </a:t>
            </a:r>
            <a:r>
              <a:rPr lang="es-ES" sz="2800" b="1" dirty="0"/>
              <a:t>que el número </a:t>
            </a:r>
            <a:r>
              <a:rPr lang="es-ES" sz="2800" b="1" i="1" dirty="0"/>
              <a:t>n</a:t>
            </a:r>
            <a:r>
              <a:rPr lang="es-ES" sz="2800" b="1" dirty="0"/>
              <a:t> de repeticiones del experimento </a:t>
            </a:r>
            <a:r>
              <a:rPr lang="es-ES" sz="2800" dirty="0"/>
              <a:t>se haga cada vez más grande</a:t>
            </a:r>
            <a:r>
              <a:rPr lang="es-ES" sz="2800" b="1" dirty="0"/>
              <a:t>      </a:t>
            </a:r>
            <a:r>
              <a:rPr lang="es-ES" sz="2800" dirty="0"/>
              <a:t>, en última instancia </a:t>
            </a:r>
            <a:r>
              <a:rPr lang="es-ES" sz="2800" b="1" dirty="0"/>
              <a:t>se genera toda la población</a:t>
            </a:r>
            <a:r>
              <a:rPr lang="es-ES" sz="2800" dirty="0"/>
              <a:t>. En ésta, la </a:t>
            </a:r>
            <a:r>
              <a:rPr lang="es-ES" sz="2800" b="1" dirty="0"/>
              <a:t>frecuencia relativa del evento A </a:t>
            </a:r>
            <a:r>
              <a:rPr lang="es-ES" sz="2800" dirty="0"/>
              <a:t>se define como la </a:t>
            </a:r>
            <a:r>
              <a:rPr lang="es-ES" sz="2800" b="1" dirty="0"/>
              <a:t>probabilidad del evento A</a:t>
            </a:r>
            <a:r>
              <a:rPr lang="es-ES" sz="2800" dirty="0"/>
              <a:t>; esto es,</a:t>
            </a:r>
          </a:p>
          <a:p>
            <a:pPr algn="just"/>
            <a:endParaRPr lang="es-ES" sz="2800" dirty="0"/>
          </a:p>
          <a:p>
            <a:pPr algn="just"/>
            <a:endParaRPr lang="es-ES" sz="2800" dirty="0"/>
          </a:p>
          <a:p>
            <a:pPr algn="just"/>
            <a:endParaRPr lang="es-ES" sz="2800" dirty="0"/>
          </a:p>
          <a:p>
            <a:pPr algn="just"/>
            <a:endParaRPr lang="es-ES" sz="2800" dirty="0"/>
          </a:p>
        </p:txBody>
      </p:sp>
      <p:pic>
        <p:nvPicPr>
          <p:cNvPr id="3" name="Imagen 2">
            <a:extLst>
              <a:ext uri="{FF2B5EF4-FFF2-40B4-BE49-F238E27FC236}">
                <a16:creationId xmlns:a16="http://schemas.microsoft.com/office/drawing/2014/main" id="{6A43593B-7E0B-416C-A809-B1A55E8F8418}"/>
              </a:ext>
            </a:extLst>
          </p:cNvPr>
          <p:cNvPicPr>
            <a:picLocks noChangeAspect="1"/>
          </p:cNvPicPr>
          <p:nvPr/>
        </p:nvPicPr>
        <p:blipFill>
          <a:blip r:embed="rId3"/>
          <a:stretch>
            <a:fillRect/>
          </a:stretch>
        </p:blipFill>
        <p:spPr>
          <a:xfrm>
            <a:off x="4035784" y="1408319"/>
            <a:ext cx="922100" cy="243861"/>
          </a:xfrm>
          <a:prstGeom prst="rect">
            <a:avLst/>
          </a:prstGeom>
        </p:spPr>
      </p:pic>
      <p:pic>
        <p:nvPicPr>
          <p:cNvPr id="6" name="Imagen 5">
            <a:extLst>
              <a:ext uri="{FF2B5EF4-FFF2-40B4-BE49-F238E27FC236}">
                <a16:creationId xmlns:a16="http://schemas.microsoft.com/office/drawing/2014/main" id="{2F787356-1734-451D-839C-EC45A7234BF2}"/>
              </a:ext>
            </a:extLst>
          </p:cNvPr>
          <p:cNvPicPr>
            <a:picLocks noChangeAspect="1"/>
          </p:cNvPicPr>
          <p:nvPr/>
        </p:nvPicPr>
        <p:blipFill>
          <a:blip r:embed="rId4"/>
          <a:stretch>
            <a:fillRect/>
          </a:stretch>
        </p:blipFill>
        <p:spPr>
          <a:xfrm>
            <a:off x="4138368" y="3120363"/>
            <a:ext cx="3336972" cy="900010"/>
          </a:xfrm>
          <a:prstGeom prst="rect">
            <a:avLst/>
          </a:prstGeom>
        </p:spPr>
      </p:pic>
      <p:sp>
        <p:nvSpPr>
          <p:cNvPr id="8" name="CuadroTexto 7">
            <a:extLst>
              <a:ext uri="{FF2B5EF4-FFF2-40B4-BE49-F238E27FC236}">
                <a16:creationId xmlns:a16="http://schemas.microsoft.com/office/drawing/2014/main" id="{C4B81FE4-BB1C-4330-BAAD-A7855120424C}"/>
              </a:ext>
            </a:extLst>
          </p:cNvPr>
          <p:cNvSpPr txBox="1"/>
          <p:nvPr/>
        </p:nvSpPr>
        <p:spPr>
          <a:xfrm>
            <a:off x="482137" y="4020373"/>
            <a:ext cx="10735757" cy="2610843"/>
          </a:xfrm>
          <a:prstGeom prst="rect">
            <a:avLst/>
          </a:prstGeom>
          <a:noFill/>
        </p:spPr>
        <p:txBody>
          <a:bodyPr wrap="square">
            <a:spAutoFit/>
          </a:bodyPr>
          <a:lstStyle/>
          <a:p>
            <a:pPr algn="just">
              <a:lnSpc>
                <a:spcPct val="150000"/>
              </a:lnSpc>
            </a:pPr>
            <a:r>
              <a:rPr lang="es-ES" sz="2800" dirty="0"/>
              <a:t>Como </a:t>
            </a:r>
            <a:r>
              <a:rPr lang="es-ES" sz="2800" i="1" dirty="0"/>
              <a:t>P</a:t>
            </a:r>
            <a:r>
              <a:rPr lang="es-ES" sz="2800" dirty="0"/>
              <a:t>(A) se comporta como una frecuencia relativa, </a:t>
            </a:r>
            <a:r>
              <a:rPr lang="es-ES" sz="2800" i="1" dirty="0"/>
              <a:t>P</a:t>
            </a:r>
            <a:r>
              <a:rPr lang="es-ES" sz="2800" dirty="0"/>
              <a:t>(A) debe ser una proporción que se encuentre entre 0 y 1; </a:t>
            </a:r>
            <a:r>
              <a:rPr lang="es-ES" sz="2800" b="1" i="1" dirty="0"/>
              <a:t>P</a:t>
            </a:r>
            <a:r>
              <a:rPr lang="es-ES" sz="2800" b="1" dirty="0"/>
              <a:t>(A) 0 </a:t>
            </a:r>
            <a:r>
              <a:rPr lang="es-ES" sz="2800" dirty="0"/>
              <a:t>si el evento A </a:t>
            </a:r>
            <a:r>
              <a:rPr lang="es-ES" sz="2800" b="1" dirty="0"/>
              <a:t>nunca ocurre</a:t>
            </a:r>
            <a:r>
              <a:rPr lang="es-ES" sz="2800" dirty="0"/>
              <a:t>, y </a:t>
            </a:r>
            <a:r>
              <a:rPr lang="es-ES" sz="2800" b="1" i="1" dirty="0"/>
              <a:t>P</a:t>
            </a:r>
            <a:r>
              <a:rPr lang="es-ES" sz="2800" b="1" dirty="0"/>
              <a:t>(A) 1 </a:t>
            </a:r>
            <a:r>
              <a:rPr lang="es-ES" sz="2800" dirty="0"/>
              <a:t>si el evento A </a:t>
            </a:r>
            <a:r>
              <a:rPr lang="es-ES" sz="2800" b="1" dirty="0"/>
              <a:t>siempre ocurre</a:t>
            </a:r>
            <a:r>
              <a:rPr lang="es-ES" sz="2800" dirty="0"/>
              <a:t>. Cuanto más cercano sea </a:t>
            </a:r>
            <a:r>
              <a:rPr lang="es-ES" sz="2800" b="1" i="1" dirty="0"/>
              <a:t>P</a:t>
            </a:r>
            <a:r>
              <a:rPr lang="es-ES" sz="2800" b="1" dirty="0"/>
              <a:t>(A) a 1</a:t>
            </a:r>
            <a:r>
              <a:rPr lang="es-ES" sz="2800" dirty="0"/>
              <a:t>, </a:t>
            </a:r>
            <a:r>
              <a:rPr lang="es-ES" sz="2800" b="1" dirty="0"/>
              <a:t>es más probable que A ocurra</a:t>
            </a:r>
            <a:r>
              <a:rPr lang="es-ES" sz="2800" dirty="0"/>
              <a:t>.</a:t>
            </a:r>
          </a:p>
        </p:txBody>
      </p:sp>
    </p:spTree>
    <p:extLst>
      <p:ext uri="{BB962C8B-B14F-4D97-AF65-F5344CB8AC3E}">
        <p14:creationId xmlns:p14="http://schemas.microsoft.com/office/powerpoint/2010/main" val="3469298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BB672A5A-E379-4BAA-85D7-D49826CB0E9B}"/>
              </a:ext>
            </a:extLst>
          </p:cNvPr>
          <p:cNvSpPr txBox="1"/>
          <p:nvPr/>
        </p:nvSpPr>
        <p:spPr>
          <a:xfrm>
            <a:off x="467736" y="695390"/>
            <a:ext cx="11013650" cy="5196166"/>
          </a:xfrm>
          <a:prstGeom prst="rect">
            <a:avLst/>
          </a:prstGeom>
          <a:noFill/>
        </p:spPr>
        <p:txBody>
          <a:bodyPr wrap="square">
            <a:spAutoFit/>
          </a:bodyPr>
          <a:lstStyle/>
          <a:p>
            <a:pPr algn="just">
              <a:lnSpc>
                <a:spcPct val="150000"/>
              </a:lnSpc>
            </a:pPr>
            <a:r>
              <a:rPr lang="es-ES" sz="2800" dirty="0"/>
              <a:t>Por ejemplo, </a:t>
            </a:r>
            <a:r>
              <a:rPr lang="es-ES" sz="2800" b="1" dirty="0"/>
              <a:t>si se lanza al aire un dado balanceado de seis caras </a:t>
            </a:r>
            <a:r>
              <a:rPr lang="es-ES" sz="2800" dirty="0"/>
              <a:t>un número de veces infinito, </a:t>
            </a:r>
            <a:r>
              <a:rPr lang="es-ES" sz="2800" b="1" dirty="0"/>
              <a:t>se esperaría que la frecuencia relativa </a:t>
            </a:r>
            <a:r>
              <a:rPr lang="es-ES" sz="2800" dirty="0"/>
              <a:t>para cualesquiera de los </a:t>
            </a:r>
            <a:r>
              <a:rPr lang="es-ES" sz="2800" b="1" dirty="0"/>
              <a:t>seis valores, x 1, 2, 3, 4, 5, 6, </a:t>
            </a:r>
            <a:r>
              <a:rPr lang="es-ES" sz="2800" dirty="0"/>
              <a:t>fuera </a:t>
            </a:r>
            <a:r>
              <a:rPr lang="es-ES" sz="2800" b="1" dirty="0"/>
              <a:t>1/6</a:t>
            </a:r>
            <a:r>
              <a:rPr lang="es-ES" sz="2800" dirty="0"/>
              <a:t>. </a:t>
            </a:r>
          </a:p>
          <a:p>
            <a:pPr algn="just">
              <a:lnSpc>
                <a:spcPct val="150000"/>
              </a:lnSpc>
            </a:pPr>
            <a:endParaRPr lang="es-ES" sz="2800" i="1" dirty="0"/>
          </a:p>
          <a:p>
            <a:pPr algn="just">
              <a:lnSpc>
                <a:spcPct val="150000"/>
              </a:lnSpc>
            </a:pPr>
            <a:r>
              <a:rPr lang="es-ES" sz="2800" b="1" i="1" dirty="0"/>
              <a:t>Sobra decir que sería muy lento, si no imposible, repetir un experimento un número infinito de veces</a:t>
            </a:r>
            <a:r>
              <a:rPr lang="es-ES" sz="2800" i="1" dirty="0"/>
              <a:t>. Por esta razón, hay </a:t>
            </a:r>
            <a:r>
              <a:rPr lang="es-ES" sz="2800" b="1" i="1" dirty="0"/>
              <a:t>métodos alternativos para calcular probabilidades </a:t>
            </a:r>
            <a:r>
              <a:rPr lang="es-ES" sz="2800" i="1" dirty="0"/>
              <a:t>que hacen uso del </a:t>
            </a:r>
            <a:r>
              <a:rPr lang="es-ES" sz="2800" b="1" i="1" dirty="0"/>
              <a:t>concepto de frecuencia relativa. </a:t>
            </a:r>
          </a:p>
        </p:txBody>
      </p:sp>
    </p:spTree>
    <p:extLst>
      <p:ext uri="{BB962C8B-B14F-4D97-AF65-F5344CB8AC3E}">
        <p14:creationId xmlns:p14="http://schemas.microsoft.com/office/powerpoint/2010/main" val="3460770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BB672A5A-E379-4BAA-85D7-D49826CB0E9B}"/>
              </a:ext>
            </a:extLst>
          </p:cNvPr>
          <p:cNvSpPr txBox="1"/>
          <p:nvPr/>
        </p:nvSpPr>
        <p:spPr>
          <a:xfrm>
            <a:off x="659877" y="1664594"/>
            <a:ext cx="11274458" cy="2610843"/>
          </a:xfrm>
          <a:prstGeom prst="rect">
            <a:avLst/>
          </a:prstGeom>
          <a:noFill/>
        </p:spPr>
        <p:txBody>
          <a:bodyPr wrap="square">
            <a:spAutoFit/>
          </a:bodyPr>
          <a:lstStyle/>
          <a:p>
            <a:pPr algn="just">
              <a:lnSpc>
                <a:spcPct val="150000"/>
              </a:lnSpc>
            </a:pPr>
            <a:r>
              <a:rPr lang="es-ES" sz="2800" dirty="0"/>
              <a:t>Una consecuencia importante de la definición de </a:t>
            </a:r>
            <a:r>
              <a:rPr lang="es-ES" sz="2800" b="1" dirty="0"/>
              <a:t>frecuencia relativa de una probabilidad involucra a eventos sencillos</a:t>
            </a:r>
            <a:r>
              <a:rPr lang="es-ES" sz="2800" dirty="0"/>
              <a:t>. Como los eventos sencillos son mutuamente excluyentes, sus probabilidades deben satisfacer dos condiciones.</a:t>
            </a:r>
          </a:p>
        </p:txBody>
      </p:sp>
    </p:spTree>
    <p:extLst>
      <p:ext uri="{BB962C8B-B14F-4D97-AF65-F5344CB8AC3E}">
        <p14:creationId xmlns:p14="http://schemas.microsoft.com/office/powerpoint/2010/main" val="249957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0F18A51-585E-4CA8-A9E9-6885C06C7EDD}"/>
              </a:ext>
            </a:extLst>
          </p:cNvPr>
          <p:cNvSpPr txBox="1"/>
          <p:nvPr/>
        </p:nvSpPr>
        <p:spPr>
          <a:xfrm>
            <a:off x="678731" y="471588"/>
            <a:ext cx="11274458" cy="4765279"/>
          </a:xfrm>
          <a:prstGeom prst="rect">
            <a:avLst/>
          </a:prstGeom>
          <a:noFill/>
        </p:spPr>
        <p:txBody>
          <a:bodyPr wrap="square">
            <a:spAutoFit/>
          </a:bodyPr>
          <a:lstStyle/>
          <a:p>
            <a:pPr algn="ctr"/>
            <a:r>
              <a:rPr lang="es-ES" sz="2800" b="1" dirty="0"/>
              <a:t>REQUISITOS PARA PROBABILIDADES DE UN EVENTO SIMPLE </a:t>
            </a:r>
          </a:p>
          <a:p>
            <a:endParaRPr lang="es-ES" sz="2800" dirty="0"/>
          </a:p>
          <a:p>
            <a:r>
              <a:rPr lang="es-ES" sz="2800" dirty="0"/>
              <a:t>• Cada probabilidad debe estar entre 0 y 1. </a:t>
            </a:r>
          </a:p>
          <a:p>
            <a:r>
              <a:rPr lang="es-ES" sz="2800" dirty="0"/>
              <a:t>• La suma de las probabilidades de todos los eventos sencillos en S igual a 1.</a:t>
            </a:r>
          </a:p>
          <a:p>
            <a:endParaRPr lang="es-ES" sz="2800" dirty="0"/>
          </a:p>
          <a:p>
            <a:pPr algn="just">
              <a:lnSpc>
                <a:spcPct val="150000"/>
              </a:lnSpc>
            </a:pPr>
            <a:r>
              <a:rPr lang="es-ES" sz="2800" dirty="0"/>
              <a:t>Cuando es posible </a:t>
            </a:r>
            <a:r>
              <a:rPr lang="es-ES" sz="2800" b="1" dirty="0"/>
              <a:t>escribir los eventos sencillos asociados con un experimento</a:t>
            </a:r>
            <a:r>
              <a:rPr lang="es-ES" sz="2800" dirty="0"/>
              <a:t> y </a:t>
            </a:r>
            <a:r>
              <a:rPr lang="es-ES" sz="2800" b="1" dirty="0"/>
              <a:t>determinar sus probabilidades respectivas</a:t>
            </a:r>
            <a:r>
              <a:rPr lang="es-ES" sz="2800" dirty="0"/>
              <a:t>, podemos hallar </a:t>
            </a:r>
            <a:r>
              <a:rPr lang="es-ES" sz="2800" b="1" dirty="0"/>
              <a:t>la probabilidad de un evento A </a:t>
            </a:r>
            <a:r>
              <a:rPr lang="es-ES" sz="2800" dirty="0"/>
              <a:t>si sumamos las probabilidades de todos los eventos sencillos contenidos en el evento A.</a:t>
            </a:r>
          </a:p>
        </p:txBody>
      </p:sp>
    </p:spTree>
    <p:extLst>
      <p:ext uri="{BB962C8B-B14F-4D97-AF65-F5344CB8AC3E}">
        <p14:creationId xmlns:p14="http://schemas.microsoft.com/office/powerpoint/2010/main" val="841332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4C176D0-FB9A-4419-8C38-F14D19038058}"/>
              </a:ext>
            </a:extLst>
          </p:cNvPr>
          <p:cNvSpPr txBox="1"/>
          <p:nvPr/>
        </p:nvSpPr>
        <p:spPr>
          <a:xfrm>
            <a:off x="1156448" y="1148407"/>
            <a:ext cx="10094258" cy="5842497"/>
          </a:xfrm>
          <a:prstGeom prst="rect">
            <a:avLst/>
          </a:prstGeom>
          <a:noFill/>
        </p:spPr>
        <p:txBody>
          <a:bodyPr wrap="square">
            <a:spAutoFit/>
          </a:bodyPr>
          <a:lstStyle/>
          <a:p>
            <a:pPr algn="ctr">
              <a:lnSpc>
                <a:spcPct val="150000"/>
              </a:lnSpc>
            </a:pPr>
            <a:r>
              <a:rPr lang="es-EC" sz="2800" b="1" dirty="0"/>
              <a:t>Probabilidad básica </a:t>
            </a:r>
          </a:p>
          <a:p>
            <a:pPr algn="just">
              <a:lnSpc>
                <a:spcPct val="150000"/>
              </a:lnSpc>
            </a:pPr>
            <a:r>
              <a:rPr lang="es-ES" sz="2800" i="0" dirty="0">
                <a:effectLst/>
              </a:rPr>
              <a:t>Una de las características </a:t>
            </a:r>
            <a:r>
              <a:rPr lang="es-ES" sz="2800" b="1" i="0" dirty="0">
                <a:effectLst/>
              </a:rPr>
              <a:t>más especiales de los seres humanos</a:t>
            </a:r>
            <a:r>
              <a:rPr lang="es-ES" sz="2800" i="0" dirty="0">
                <a:effectLst/>
              </a:rPr>
              <a:t>, que </a:t>
            </a:r>
            <a:r>
              <a:rPr lang="es-ES" sz="2800" b="1" i="0" dirty="0">
                <a:effectLst/>
              </a:rPr>
              <a:t>nos diferencia </a:t>
            </a:r>
            <a:r>
              <a:rPr lang="es-ES" sz="2800" i="0" dirty="0">
                <a:effectLst/>
              </a:rPr>
              <a:t>del resto de animales, es nuestra </a:t>
            </a:r>
            <a:r>
              <a:rPr lang="es-ES" sz="2800" b="1" i="0" dirty="0">
                <a:effectLst/>
              </a:rPr>
              <a:t>capacidad de “predicción”</a:t>
            </a:r>
            <a:r>
              <a:rPr lang="es-ES" sz="2800" i="0" dirty="0">
                <a:effectLst/>
              </a:rPr>
              <a:t>, de anticiparnos a </a:t>
            </a:r>
            <a:r>
              <a:rPr lang="es-ES" sz="2800" b="1" i="0" dirty="0">
                <a:effectLst/>
              </a:rPr>
              <a:t>los acontecimientos que van a ocurrir.</a:t>
            </a:r>
            <a:r>
              <a:rPr lang="es-ES" sz="2800" i="0" dirty="0">
                <a:effectLst/>
              </a:rPr>
              <a:t> </a:t>
            </a:r>
          </a:p>
          <a:p>
            <a:pPr algn="ctr">
              <a:lnSpc>
                <a:spcPct val="150000"/>
              </a:lnSpc>
            </a:pPr>
            <a:r>
              <a:rPr lang="es-ES" sz="2800" b="1" i="1" dirty="0">
                <a:effectLst/>
              </a:rPr>
              <a:t>A veces fallamos, pero otras muchas no. </a:t>
            </a:r>
          </a:p>
          <a:p>
            <a:pPr algn="just">
              <a:lnSpc>
                <a:spcPct val="150000"/>
              </a:lnSpc>
            </a:pPr>
            <a:r>
              <a:rPr lang="es-ES" sz="2800" i="0" dirty="0">
                <a:effectLst/>
              </a:rPr>
              <a:t>Esta capacidad nos ha permitido llegar hasta donde estamos hoy, pudiendo predecir tanto peligros como oportunidades.</a:t>
            </a:r>
          </a:p>
          <a:p>
            <a:pPr algn="just">
              <a:lnSpc>
                <a:spcPct val="150000"/>
              </a:lnSpc>
            </a:pPr>
            <a:endParaRPr lang="es-ES" sz="2800" dirty="0"/>
          </a:p>
        </p:txBody>
      </p:sp>
    </p:spTree>
    <p:extLst>
      <p:ext uri="{BB962C8B-B14F-4D97-AF65-F5344CB8AC3E}">
        <p14:creationId xmlns:p14="http://schemas.microsoft.com/office/powerpoint/2010/main" val="271724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0F18A51-585E-4CA8-A9E9-6885C06C7EDD}"/>
              </a:ext>
            </a:extLst>
          </p:cNvPr>
          <p:cNvSpPr txBox="1"/>
          <p:nvPr/>
        </p:nvSpPr>
        <p:spPr>
          <a:xfrm>
            <a:off x="725865" y="1225733"/>
            <a:ext cx="11274458" cy="1964512"/>
          </a:xfrm>
          <a:prstGeom prst="rect">
            <a:avLst/>
          </a:prstGeom>
          <a:noFill/>
        </p:spPr>
        <p:txBody>
          <a:bodyPr wrap="square">
            <a:spAutoFit/>
          </a:bodyPr>
          <a:lstStyle/>
          <a:p>
            <a:pPr algn="just">
              <a:lnSpc>
                <a:spcPct val="150000"/>
              </a:lnSpc>
            </a:pPr>
            <a:r>
              <a:rPr lang="es-ES" sz="2800" b="1" dirty="0"/>
              <a:t>Definición:</a:t>
            </a:r>
            <a:r>
              <a:rPr lang="es-ES" sz="2800" dirty="0"/>
              <a:t> La probabilidad de un evento A es igual a la suma de las probabilidades de los eventos sencillos contenidos en A.</a:t>
            </a:r>
          </a:p>
          <a:p>
            <a:pPr algn="just">
              <a:lnSpc>
                <a:spcPct val="150000"/>
              </a:lnSpc>
            </a:pPr>
            <a:endParaRPr lang="es-ES" sz="2800" dirty="0"/>
          </a:p>
        </p:txBody>
      </p:sp>
      <p:pic>
        <p:nvPicPr>
          <p:cNvPr id="5" name="Imagen 4">
            <a:extLst>
              <a:ext uri="{FF2B5EF4-FFF2-40B4-BE49-F238E27FC236}">
                <a16:creationId xmlns:a16="http://schemas.microsoft.com/office/drawing/2014/main" id="{682588A8-145B-4619-958A-60C4CBDC461A}"/>
              </a:ext>
            </a:extLst>
          </p:cNvPr>
          <p:cNvPicPr>
            <a:picLocks noChangeAspect="1"/>
          </p:cNvPicPr>
          <p:nvPr/>
        </p:nvPicPr>
        <p:blipFill>
          <a:blip r:embed="rId3"/>
          <a:stretch>
            <a:fillRect/>
          </a:stretch>
        </p:blipFill>
        <p:spPr>
          <a:xfrm>
            <a:off x="4034672" y="2783428"/>
            <a:ext cx="3629319" cy="813633"/>
          </a:xfrm>
          <a:prstGeom prst="rect">
            <a:avLst/>
          </a:prstGeom>
        </p:spPr>
      </p:pic>
    </p:spTree>
    <p:extLst>
      <p:ext uri="{BB962C8B-B14F-4D97-AF65-F5344CB8AC3E}">
        <p14:creationId xmlns:p14="http://schemas.microsoft.com/office/powerpoint/2010/main" val="2539336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0F18A51-585E-4CA8-A9E9-6885C06C7EDD}"/>
              </a:ext>
            </a:extLst>
          </p:cNvPr>
          <p:cNvSpPr txBox="1"/>
          <p:nvPr/>
        </p:nvSpPr>
        <p:spPr>
          <a:xfrm>
            <a:off x="527902" y="1885608"/>
            <a:ext cx="11274458" cy="1318181"/>
          </a:xfrm>
          <a:prstGeom prst="rect">
            <a:avLst/>
          </a:prstGeom>
          <a:noFill/>
        </p:spPr>
        <p:txBody>
          <a:bodyPr wrap="square">
            <a:spAutoFit/>
          </a:bodyPr>
          <a:lstStyle/>
          <a:p>
            <a:pPr algn="just">
              <a:lnSpc>
                <a:spcPct val="150000"/>
              </a:lnSpc>
            </a:pPr>
            <a:r>
              <a:rPr lang="es-ES" sz="2800" b="1" dirty="0"/>
              <a:t>Definición:</a:t>
            </a:r>
            <a:r>
              <a:rPr lang="es-ES" sz="2800" dirty="0"/>
              <a:t> La probabilidad de un evento A es igual a la suma de las probabilidades de los eventos sencillos contenidos en A.</a:t>
            </a:r>
          </a:p>
        </p:txBody>
      </p:sp>
    </p:spTree>
    <p:extLst>
      <p:ext uri="{BB962C8B-B14F-4D97-AF65-F5344CB8AC3E}">
        <p14:creationId xmlns:p14="http://schemas.microsoft.com/office/powerpoint/2010/main" val="1153759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FE324CF-C4A2-486F-8266-3AF22770E650}"/>
              </a:ext>
            </a:extLst>
          </p:cNvPr>
          <p:cNvSpPr txBox="1"/>
          <p:nvPr/>
        </p:nvSpPr>
        <p:spPr>
          <a:xfrm>
            <a:off x="831130" y="731341"/>
            <a:ext cx="10529740" cy="5196166"/>
          </a:xfrm>
          <a:prstGeom prst="rect">
            <a:avLst/>
          </a:prstGeom>
          <a:noFill/>
        </p:spPr>
        <p:txBody>
          <a:bodyPr wrap="square">
            <a:spAutoFit/>
          </a:bodyPr>
          <a:lstStyle/>
          <a:p>
            <a:pPr algn="just">
              <a:lnSpc>
                <a:spcPct val="150000"/>
              </a:lnSpc>
            </a:pPr>
            <a:r>
              <a:rPr lang="es-ES" sz="2800" dirty="0"/>
              <a:t>Ejemplo:</a:t>
            </a:r>
          </a:p>
          <a:p>
            <a:pPr algn="just">
              <a:lnSpc>
                <a:spcPct val="150000"/>
              </a:lnSpc>
            </a:pPr>
            <a:r>
              <a:rPr lang="es-ES" sz="2800" dirty="0"/>
              <a:t>Las proporciones de fenotipos sanguíneos A, B, AB y O en la población de todos los de raza caucásica en Estados Unidos se publican como .41, .10, .04 y .45, respectivamente. </a:t>
            </a:r>
          </a:p>
          <a:p>
            <a:pPr algn="just">
              <a:lnSpc>
                <a:spcPct val="150000"/>
              </a:lnSpc>
            </a:pPr>
            <a:r>
              <a:rPr lang="es-ES" sz="2800" dirty="0"/>
              <a:t>1.- Si al azar se escoge una persona de este origen étnico en la población, ¿cuál es la probabilidad de que él o ella tengan tipo de sangre A o tipo AB? Solución </a:t>
            </a:r>
            <a:r>
              <a:rPr lang="es-ES" sz="2800" b="1" dirty="0"/>
              <a:t>los cuatro eventos sencillos</a:t>
            </a:r>
            <a:r>
              <a:rPr lang="es-ES" sz="2800" dirty="0"/>
              <a:t>, A, B, AB y O no tienen probabilidades igualmente posibles. </a:t>
            </a:r>
          </a:p>
        </p:txBody>
      </p:sp>
    </p:spTree>
    <p:extLst>
      <p:ext uri="{BB962C8B-B14F-4D97-AF65-F5344CB8AC3E}">
        <p14:creationId xmlns:p14="http://schemas.microsoft.com/office/powerpoint/2010/main" val="2111023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FE324CF-C4A2-486F-8266-3AF22770E650}"/>
              </a:ext>
            </a:extLst>
          </p:cNvPr>
          <p:cNvSpPr txBox="1"/>
          <p:nvPr/>
        </p:nvSpPr>
        <p:spPr>
          <a:xfrm>
            <a:off x="831130" y="171826"/>
            <a:ext cx="10529740" cy="3257174"/>
          </a:xfrm>
          <a:prstGeom prst="rect">
            <a:avLst/>
          </a:prstGeom>
          <a:noFill/>
        </p:spPr>
        <p:txBody>
          <a:bodyPr wrap="square">
            <a:spAutoFit/>
          </a:bodyPr>
          <a:lstStyle/>
          <a:p>
            <a:pPr algn="just">
              <a:lnSpc>
                <a:spcPct val="150000"/>
              </a:lnSpc>
            </a:pPr>
            <a:r>
              <a:rPr lang="es-ES" sz="2800" dirty="0"/>
              <a:t> Sus probabilidades </a:t>
            </a:r>
            <a:r>
              <a:rPr lang="es-ES" sz="2800" b="1" dirty="0"/>
              <a:t>se encuentran usando el concepto de frecuencia relativa </a:t>
            </a:r>
            <a:r>
              <a:rPr lang="es-ES" sz="2800" dirty="0"/>
              <a:t>como:</a:t>
            </a:r>
          </a:p>
          <a:p>
            <a:pPr algn="just">
              <a:lnSpc>
                <a:spcPct val="150000"/>
              </a:lnSpc>
            </a:pPr>
            <a:endParaRPr lang="es-ES" sz="2800" dirty="0"/>
          </a:p>
          <a:p>
            <a:pPr algn="just">
              <a:lnSpc>
                <a:spcPct val="150000"/>
              </a:lnSpc>
            </a:pPr>
            <a:r>
              <a:rPr lang="es-ES" sz="2800" dirty="0"/>
              <a:t>El evento de interés está formado por dos eventos sencillos, de modo que </a:t>
            </a:r>
            <a:r>
              <a:rPr lang="es-ES" sz="2800" i="1" dirty="0"/>
              <a:t>P </a:t>
            </a:r>
            <a:r>
              <a:rPr lang="es-ES" sz="2800" dirty="0"/>
              <a:t>(la persona es tipo A o tipo AB) </a:t>
            </a:r>
          </a:p>
        </p:txBody>
      </p:sp>
      <p:pic>
        <p:nvPicPr>
          <p:cNvPr id="5" name="Imagen 4">
            <a:extLst>
              <a:ext uri="{FF2B5EF4-FFF2-40B4-BE49-F238E27FC236}">
                <a16:creationId xmlns:a16="http://schemas.microsoft.com/office/drawing/2014/main" id="{65AFD56E-AE3B-47F9-8FD4-24E4C84BD294}"/>
              </a:ext>
            </a:extLst>
          </p:cNvPr>
          <p:cNvPicPr>
            <a:picLocks noChangeAspect="1"/>
          </p:cNvPicPr>
          <p:nvPr/>
        </p:nvPicPr>
        <p:blipFill>
          <a:blip r:embed="rId3"/>
          <a:stretch>
            <a:fillRect/>
          </a:stretch>
        </p:blipFill>
        <p:spPr>
          <a:xfrm>
            <a:off x="2693375" y="1403562"/>
            <a:ext cx="6805250" cy="824721"/>
          </a:xfrm>
          <a:prstGeom prst="rect">
            <a:avLst/>
          </a:prstGeom>
        </p:spPr>
      </p:pic>
      <p:pic>
        <p:nvPicPr>
          <p:cNvPr id="7" name="Imagen 6">
            <a:extLst>
              <a:ext uri="{FF2B5EF4-FFF2-40B4-BE49-F238E27FC236}">
                <a16:creationId xmlns:a16="http://schemas.microsoft.com/office/drawing/2014/main" id="{F748E50C-95E9-4D27-8A2D-DCE6E0B0DF01}"/>
              </a:ext>
            </a:extLst>
          </p:cNvPr>
          <p:cNvPicPr>
            <a:picLocks noChangeAspect="1"/>
          </p:cNvPicPr>
          <p:nvPr/>
        </p:nvPicPr>
        <p:blipFill>
          <a:blip r:embed="rId4"/>
          <a:stretch>
            <a:fillRect/>
          </a:stretch>
        </p:blipFill>
        <p:spPr>
          <a:xfrm>
            <a:off x="6407227" y="2886919"/>
            <a:ext cx="2350274" cy="1034632"/>
          </a:xfrm>
          <a:prstGeom prst="rect">
            <a:avLst/>
          </a:prstGeom>
        </p:spPr>
      </p:pic>
      <p:pic>
        <p:nvPicPr>
          <p:cNvPr id="8" name="Imagen 7">
            <a:extLst>
              <a:ext uri="{FF2B5EF4-FFF2-40B4-BE49-F238E27FC236}">
                <a16:creationId xmlns:a16="http://schemas.microsoft.com/office/drawing/2014/main" id="{F7E7EE70-C07B-4D9D-8882-BBB79480A6FD}"/>
              </a:ext>
            </a:extLst>
          </p:cNvPr>
          <p:cNvPicPr>
            <a:picLocks noChangeAspect="1"/>
          </p:cNvPicPr>
          <p:nvPr/>
        </p:nvPicPr>
        <p:blipFill>
          <a:blip r:embed="rId5"/>
          <a:stretch>
            <a:fillRect/>
          </a:stretch>
        </p:blipFill>
        <p:spPr>
          <a:xfrm>
            <a:off x="999241" y="4027767"/>
            <a:ext cx="3629319" cy="813633"/>
          </a:xfrm>
          <a:prstGeom prst="rect">
            <a:avLst/>
          </a:prstGeom>
        </p:spPr>
      </p:pic>
      <p:cxnSp>
        <p:nvCxnSpPr>
          <p:cNvPr id="10" name="Conector recto de flecha 9">
            <a:extLst>
              <a:ext uri="{FF2B5EF4-FFF2-40B4-BE49-F238E27FC236}">
                <a16:creationId xmlns:a16="http://schemas.microsoft.com/office/drawing/2014/main" id="{0AB9BDD5-889D-4D8A-9C08-4F1A9C82CC84}"/>
              </a:ext>
            </a:extLst>
          </p:cNvPr>
          <p:cNvCxnSpPr/>
          <p:nvPr/>
        </p:nvCxnSpPr>
        <p:spPr>
          <a:xfrm flipV="1">
            <a:off x="4769962" y="3921551"/>
            <a:ext cx="1512000" cy="576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9354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09C72F71-DA0A-48B8-B780-CB9112961681}"/>
              </a:ext>
            </a:extLst>
          </p:cNvPr>
          <p:cNvPicPr>
            <a:picLocks noChangeAspect="1"/>
          </p:cNvPicPr>
          <p:nvPr/>
        </p:nvPicPr>
        <p:blipFill>
          <a:blip r:embed="rId3"/>
          <a:stretch>
            <a:fillRect/>
          </a:stretch>
        </p:blipFill>
        <p:spPr>
          <a:xfrm>
            <a:off x="4572000" y="990600"/>
            <a:ext cx="5684687" cy="3941559"/>
          </a:xfrm>
          <a:prstGeom prst="rect">
            <a:avLst/>
          </a:prstGeom>
        </p:spPr>
      </p:pic>
      <p:pic>
        <p:nvPicPr>
          <p:cNvPr id="9" name="Imagen 8">
            <a:extLst>
              <a:ext uri="{FF2B5EF4-FFF2-40B4-BE49-F238E27FC236}">
                <a16:creationId xmlns:a16="http://schemas.microsoft.com/office/drawing/2014/main" id="{4DFEBA93-B75A-4723-AF71-4045B247C98F}"/>
              </a:ext>
            </a:extLst>
          </p:cNvPr>
          <p:cNvPicPr>
            <a:picLocks noChangeAspect="1"/>
          </p:cNvPicPr>
          <p:nvPr/>
        </p:nvPicPr>
        <p:blipFill>
          <a:blip r:embed="rId4"/>
          <a:stretch>
            <a:fillRect/>
          </a:stretch>
        </p:blipFill>
        <p:spPr>
          <a:xfrm>
            <a:off x="1152525" y="95250"/>
            <a:ext cx="2411802" cy="2455600"/>
          </a:xfrm>
          <a:prstGeom prst="rect">
            <a:avLst/>
          </a:prstGeom>
        </p:spPr>
      </p:pic>
    </p:spTree>
    <p:extLst>
      <p:ext uri="{BB962C8B-B14F-4D97-AF65-F5344CB8AC3E}">
        <p14:creationId xmlns:p14="http://schemas.microsoft.com/office/powerpoint/2010/main" val="4047475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F7EED24E-ED53-4397-95C2-76B15299AF3B}"/>
              </a:ext>
            </a:extLst>
          </p:cNvPr>
          <p:cNvPicPr>
            <a:picLocks noChangeAspect="1"/>
          </p:cNvPicPr>
          <p:nvPr/>
        </p:nvPicPr>
        <p:blipFill>
          <a:blip r:embed="rId3"/>
          <a:stretch>
            <a:fillRect/>
          </a:stretch>
        </p:blipFill>
        <p:spPr>
          <a:xfrm>
            <a:off x="1693212" y="1171575"/>
            <a:ext cx="7681626" cy="2829014"/>
          </a:xfrm>
          <a:prstGeom prst="rect">
            <a:avLst/>
          </a:prstGeom>
        </p:spPr>
      </p:pic>
    </p:spTree>
    <p:extLst>
      <p:ext uri="{BB962C8B-B14F-4D97-AF65-F5344CB8AC3E}">
        <p14:creationId xmlns:p14="http://schemas.microsoft.com/office/powerpoint/2010/main" val="2940606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88C65B3-48EE-46C6-ACD3-30F8126E115B}"/>
              </a:ext>
            </a:extLst>
          </p:cNvPr>
          <p:cNvSpPr txBox="1"/>
          <p:nvPr/>
        </p:nvSpPr>
        <p:spPr>
          <a:xfrm>
            <a:off x="619125" y="1004650"/>
            <a:ext cx="11210925" cy="4739759"/>
          </a:xfrm>
          <a:prstGeom prst="rect">
            <a:avLst/>
          </a:prstGeom>
          <a:noFill/>
        </p:spPr>
        <p:txBody>
          <a:bodyPr wrap="square">
            <a:spAutoFit/>
          </a:bodyPr>
          <a:lstStyle/>
          <a:p>
            <a:pPr algn="just"/>
            <a:r>
              <a:rPr lang="es-ES" sz="2800" b="1" dirty="0"/>
              <a:t>CÁLCULO DE LA PROBABILIDAD DE UN EVENTO </a:t>
            </a:r>
          </a:p>
          <a:p>
            <a:pPr algn="just"/>
            <a:endParaRPr lang="es-ES" sz="2800" dirty="0"/>
          </a:p>
          <a:p>
            <a:pPr marL="514350" indent="-514350" algn="just">
              <a:lnSpc>
                <a:spcPct val="150000"/>
              </a:lnSpc>
              <a:buAutoNum type="arabicPeriod"/>
            </a:pPr>
            <a:r>
              <a:rPr lang="es-ES" sz="2800" dirty="0"/>
              <a:t>Haga una lista de todos los eventos sencillos del espacio muestral.</a:t>
            </a:r>
          </a:p>
          <a:p>
            <a:pPr algn="just">
              <a:lnSpc>
                <a:spcPct val="150000"/>
              </a:lnSpc>
            </a:pPr>
            <a:r>
              <a:rPr lang="es-ES" sz="2800" dirty="0"/>
              <a:t>2. Asigne una probabilidad apropiada a cada evento simple. </a:t>
            </a:r>
          </a:p>
          <a:p>
            <a:pPr algn="just">
              <a:lnSpc>
                <a:spcPct val="150000"/>
              </a:lnSpc>
            </a:pPr>
            <a:r>
              <a:rPr lang="es-ES" sz="2800" dirty="0"/>
              <a:t>3. Determine cuáles eventos sencillos resultan en el evento de interés. </a:t>
            </a:r>
          </a:p>
          <a:p>
            <a:pPr algn="just">
              <a:lnSpc>
                <a:spcPct val="150000"/>
              </a:lnSpc>
            </a:pPr>
            <a:r>
              <a:rPr lang="es-ES" sz="2800" dirty="0"/>
              <a:t>4. Sume las probabilidades de los eventos sencillos que resulten en el evento de interés. </a:t>
            </a:r>
          </a:p>
          <a:p>
            <a:pPr algn="just"/>
            <a:endParaRPr lang="es-ES" dirty="0"/>
          </a:p>
          <a:p>
            <a:pPr algn="just"/>
            <a:endParaRPr lang="es-ES" dirty="0"/>
          </a:p>
        </p:txBody>
      </p:sp>
    </p:spTree>
    <p:extLst>
      <p:ext uri="{BB962C8B-B14F-4D97-AF65-F5344CB8AC3E}">
        <p14:creationId xmlns:p14="http://schemas.microsoft.com/office/powerpoint/2010/main" val="40767251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4C121F8-B76A-4C48-A6CB-814FE0AF499F}"/>
              </a:ext>
            </a:extLst>
          </p:cNvPr>
          <p:cNvSpPr txBox="1"/>
          <p:nvPr/>
        </p:nvSpPr>
        <p:spPr>
          <a:xfrm>
            <a:off x="1181101" y="1182231"/>
            <a:ext cx="9210674" cy="5196166"/>
          </a:xfrm>
          <a:prstGeom prst="rect">
            <a:avLst/>
          </a:prstGeom>
          <a:noFill/>
        </p:spPr>
        <p:txBody>
          <a:bodyPr wrap="square">
            <a:spAutoFit/>
          </a:bodyPr>
          <a:lstStyle/>
          <a:p>
            <a:pPr algn="just">
              <a:lnSpc>
                <a:spcPct val="150000"/>
              </a:lnSpc>
            </a:pPr>
            <a:r>
              <a:rPr lang="es-ES" sz="2800" b="0" i="0" dirty="0">
                <a:solidFill>
                  <a:srgbClr val="202124"/>
                </a:solidFill>
                <a:effectLst/>
              </a:rPr>
              <a:t>El espacio muestral o espacio de muestreo es un </a:t>
            </a:r>
            <a:r>
              <a:rPr lang="es-ES" sz="2800" b="0" i="0" dirty="0">
                <a:solidFill>
                  <a:srgbClr val="040C28"/>
                </a:solidFill>
                <a:effectLst/>
              </a:rPr>
              <a:t>conjunto de </a:t>
            </a:r>
            <a:r>
              <a:rPr lang="es-ES" sz="2800" b="1" i="0" dirty="0">
                <a:solidFill>
                  <a:srgbClr val="040C28"/>
                </a:solidFill>
                <a:effectLst/>
              </a:rPr>
              <a:t>todos los resultados posibles individuales </a:t>
            </a:r>
            <a:r>
              <a:rPr lang="es-ES" sz="2800" b="0" i="0" dirty="0">
                <a:solidFill>
                  <a:srgbClr val="040C28"/>
                </a:solidFill>
                <a:effectLst/>
              </a:rPr>
              <a:t>de un experimento aleatorio</a:t>
            </a:r>
            <a:r>
              <a:rPr lang="es-ES" sz="2800" b="0" i="0" dirty="0">
                <a:solidFill>
                  <a:srgbClr val="202124"/>
                </a:solidFill>
                <a:effectLst/>
              </a:rPr>
              <a:t>, esta nos sirve para </a:t>
            </a:r>
            <a:r>
              <a:rPr lang="es-ES" sz="2800" b="1" i="0" dirty="0">
                <a:solidFill>
                  <a:srgbClr val="202124"/>
                </a:solidFill>
                <a:effectLst/>
              </a:rPr>
              <a:t>calcular la frecuencia </a:t>
            </a:r>
            <a:r>
              <a:rPr lang="es-ES" sz="2800" b="0" i="0" dirty="0">
                <a:solidFill>
                  <a:srgbClr val="202124"/>
                </a:solidFill>
                <a:effectLst/>
              </a:rPr>
              <a:t>con que se obtiene </a:t>
            </a:r>
            <a:r>
              <a:rPr lang="es-ES" sz="2800" b="1" i="0" dirty="0">
                <a:solidFill>
                  <a:srgbClr val="202124"/>
                </a:solidFill>
                <a:effectLst/>
              </a:rPr>
              <a:t>los resultados de una experiencia aleatoria.</a:t>
            </a:r>
          </a:p>
          <a:p>
            <a:pPr algn="just">
              <a:lnSpc>
                <a:spcPct val="150000"/>
              </a:lnSpc>
            </a:pPr>
            <a:endParaRPr lang="es-ES" sz="2800" b="1" i="0" dirty="0">
              <a:solidFill>
                <a:srgbClr val="202124"/>
              </a:solidFill>
              <a:effectLst/>
            </a:endParaRPr>
          </a:p>
          <a:p>
            <a:pPr algn="just">
              <a:lnSpc>
                <a:spcPct val="150000"/>
              </a:lnSpc>
            </a:pPr>
            <a:r>
              <a:rPr lang="es-ES" sz="2800" b="0" i="0" dirty="0">
                <a:effectLst/>
              </a:rPr>
              <a:t>Un </a:t>
            </a:r>
            <a:r>
              <a:rPr lang="es-ES" sz="2800" b="1" i="0" dirty="0">
                <a:effectLst/>
              </a:rPr>
              <a:t>experimento aleatorio </a:t>
            </a:r>
            <a:r>
              <a:rPr lang="es-ES" sz="2800" b="0" i="0" dirty="0">
                <a:effectLst/>
              </a:rPr>
              <a:t>es aquél en el que si lo repetimos con las mismas condiciones iniciales no garantiza los mismos resultados.</a:t>
            </a:r>
            <a:endParaRPr lang="es-ES" sz="2800" dirty="0"/>
          </a:p>
        </p:txBody>
      </p:sp>
    </p:spTree>
    <p:extLst>
      <p:ext uri="{BB962C8B-B14F-4D97-AF65-F5344CB8AC3E}">
        <p14:creationId xmlns:p14="http://schemas.microsoft.com/office/powerpoint/2010/main" val="619655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88C65B3-48EE-46C6-ACD3-30F8126E115B}"/>
              </a:ext>
            </a:extLst>
          </p:cNvPr>
          <p:cNvSpPr txBox="1"/>
          <p:nvPr/>
        </p:nvSpPr>
        <p:spPr>
          <a:xfrm>
            <a:off x="638175" y="1842850"/>
            <a:ext cx="11210925" cy="3108543"/>
          </a:xfrm>
          <a:prstGeom prst="rect">
            <a:avLst/>
          </a:prstGeom>
          <a:noFill/>
        </p:spPr>
        <p:txBody>
          <a:bodyPr wrap="square">
            <a:spAutoFit/>
          </a:bodyPr>
          <a:lstStyle/>
          <a:p>
            <a:pPr algn="just">
              <a:lnSpc>
                <a:spcPct val="150000"/>
              </a:lnSpc>
            </a:pPr>
            <a:r>
              <a:rPr lang="es-ES" sz="2800" dirty="0"/>
              <a:t>En su cálculo, usted siempre debe tener cuidado de satisfacer estas                     dos condiciones: </a:t>
            </a:r>
          </a:p>
          <a:p>
            <a:pPr algn="just">
              <a:lnSpc>
                <a:spcPct val="150000"/>
              </a:lnSpc>
            </a:pPr>
            <a:r>
              <a:rPr lang="es-ES" sz="2800" dirty="0"/>
              <a:t>• Incluir todos los eventos sencillos en el mismo espacio. </a:t>
            </a:r>
          </a:p>
          <a:p>
            <a:pPr algn="just">
              <a:lnSpc>
                <a:spcPct val="150000"/>
              </a:lnSpc>
            </a:pPr>
            <a:r>
              <a:rPr lang="es-ES" sz="2800" dirty="0"/>
              <a:t>• Asignar probabilidades realistas a los eventos sencillos. </a:t>
            </a:r>
          </a:p>
          <a:p>
            <a:pPr algn="just"/>
            <a:endParaRPr lang="es-ES" sz="2800" dirty="0"/>
          </a:p>
        </p:txBody>
      </p:sp>
    </p:spTree>
    <p:extLst>
      <p:ext uri="{BB962C8B-B14F-4D97-AF65-F5344CB8AC3E}">
        <p14:creationId xmlns:p14="http://schemas.microsoft.com/office/powerpoint/2010/main" val="3317877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88C65B3-48EE-46C6-ACD3-30F8126E115B}"/>
              </a:ext>
            </a:extLst>
          </p:cNvPr>
          <p:cNvSpPr txBox="1"/>
          <p:nvPr/>
        </p:nvSpPr>
        <p:spPr>
          <a:xfrm>
            <a:off x="609600" y="204550"/>
            <a:ext cx="11210925" cy="4980722"/>
          </a:xfrm>
          <a:prstGeom prst="rect">
            <a:avLst/>
          </a:prstGeom>
          <a:noFill/>
        </p:spPr>
        <p:txBody>
          <a:bodyPr wrap="square">
            <a:spAutoFit/>
          </a:bodyPr>
          <a:lstStyle/>
          <a:p>
            <a:pPr algn="just"/>
            <a:endParaRPr lang="es-ES" sz="2800" dirty="0"/>
          </a:p>
          <a:p>
            <a:pPr algn="just">
              <a:lnSpc>
                <a:spcPct val="150000"/>
              </a:lnSpc>
            </a:pPr>
            <a:r>
              <a:rPr lang="es-ES" sz="2800" dirty="0"/>
              <a:t>Cuando el </a:t>
            </a:r>
            <a:r>
              <a:rPr lang="es-ES" sz="2800" b="1" dirty="0"/>
              <a:t>espacio muestral </a:t>
            </a:r>
            <a:r>
              <a:rPr lang="es-ES" sz="2800" dirty="0"/>
              <a:t>es grande, es </a:t>
            </a:r>
            <a:r>
              <a:rPr lang="es-ES" sz="2800" b="1" dirty="0"/>
              <a:t>fácil de omitir sin intención </a:t>
            </a:r>
            <a:r>
              <a:rPr lang="es-ES" sz="2800" dirty="0"/>
              <a:t>algunos de los </a:t>
            </a:r>
            <a:r>
              <a:rPr lang="es-ES" sz="2800" b="1" dirty="0"/>
              <a:t>eventos sencillos</a:t>
            </a:r>
            <a:r>
              <a:rPr lang="es-ES" sz="2800" dirty="0"/>
              <a:t>. Si </a:t>
            </a:r>
            <a:r>
              <a:rPr lang="es-ES" sz="2800" b="1" dirty="0"/>
              <a:t>esto ocurre, o si sus probabilidades asignadas son erróneas</a:t>
            </a:r>
            <a:r>
              <a:rPr lang="es-ES" sz="2800" dirty="0"/>
              <a:t>, sus respuestas </a:t>
            </a:r>
            <a:r>
              <a:rPr lang="es-ES" sz="2800" b="1" dirty="0"/>
              <a:t>no serán útiles en la práctica</a:t>
            </a:r>
            <a:r>
              <a:rPr lang="es-ES" sz="2800" dirty="0"/>
              <a:t>. Una forma de determinar el número requerido de eventos sencillos es usar las reglas de conteo. Estas reglas se pueden usar para resolver problemas más complejos, que generalmente comprenden un gran número de eventos sencillos. </a:t>
            </a:r>
          </a:p>
        </p:txBody>
      </p:sp>
    </p:spTree>
    <p:extLst>
      <p:ext uri="{BB962C8B-B14F-4D97-AF65-F5344CB8AC3E}">
        <p14:creationId xmlns:p14="http://schemas.microsoft.com/office/powerpoint/2010/main" val="2146112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4C176D0-FB9A-4419-8C38-F14D19038058}"/>
              </a:ext>
            </a:extLst>
          </p:cNvPr>
          <p:cNvSpPr txBox="1"/>
          <p:nvPr/>
        </p:nvSpPr>
        <p:spPr>
          <a:xfrm>
            <a:off x="1147021" y="1431211"/>
            <a:ext cx="10094258" cy="2610395"/>
          </a:xfrm>
          <a:prstGeom prst="rect">
            <a:avLst/>
          </a:prstGeom>
          <a:noFill/>
        </p:spPr>
        <p:txBody>
          <a:bodyPr wrap="square">
            <a:spAutoFit/>
          </a:bodyPr>
          <a:lstStyle/>
          <a:p>
            <a:pPr algn="just">
              <a:lnSpc>
                <a:spcPct val="150000"/>
              </a:lnSpc>
            </a:pPr>
            <a:r>
              <a:rPr lang="es-ES" sz="2800" b="1" i="0" dirty="0">
                <a:effectLst/>
              </a:rPr>
              <a:t>¿Qué es la probabilidad?</a:t>
            </a:r>
          </a:p>
          <a:p>
            <a:pPr algn="just">
              <a:lnSpc>
                <a:spcPct val="150000"/>
              </a:lnSpc>
            </a:pPr>
            <a:r>
              <a:rPr lang="es-ES" sz="2800" i="0" dirty="0">
                <a:effectLst/>
              </a:rPr>
              <a:t>La probabilidad es el cálculo matemático que evalúa las posibilidades que existen de que una cosa suceda cuando interviene el azar.</a:t>
            </a:r>
            <a:endParaRPr lang="es-ES" sz="2800" dirty="0"/>
          </a:p>
        </p:txBody>
      </p:sp>
    </p:spTree>
    <p:extLst>
      <p:ext uri="{BB962C8B-B14F-4D97-AF65-F5344CB8AC3E}">
        <p14:creationId xmlns:p14="http://schemas.microsoft.com/office/powerpoint/2010/main" val="23585626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88C65B3-48EE-46C6-ACD3-30F8126E115B}"/>
              </a:ext>
            </a:extLst>
          </p:cNvPr>
          <p:cNvSpPr txBox="1"/>
          <p:nvPr/>
        </p:nvSpPr>
        <p:spPr>
          <a:xfrm>
            <a:off x="600173" y="1477248"/>
            <a:ext cx="10674285" cy="3903504"/>
          </a:xfrm>
          <a:prstGeom prst="rect">
            <a:avLst/>
          </a:prstGeom>
          <a:noFill/>
        </p:spPr>
        <p:txBody>
          <a:bodyPr wrap="square">
            <a:spAutoFit/>
          </a:bodyPr>
          <a:lstStyle/>
          <a:p>
            <a:pPr algn="just">
              <a:lnSpc>
                <a:spcPct val="150000"/>
              </a:lnSpc>
            </a:pPr>
            <a:r>
              <a:rPr lang="es-ES" sz="2800" b="0" i="0" dirty="0">
                <a:effectLst/>
              </a:rPr>
              <a:t>La </a:t>
            </a:r>
            <a:r>
              <a:rPr lang="es-ES" sz="2800" b="1" i="0" dirty="0">
                <a:effectLst/>
              </a:rPr>
              <a:t>probabilidad</a:t>
            </a:r>
            <a:r>
              <a:rPr lang="es-ES" sz="2800" b="0" i="0" dirty="0">
                <a:effectLst/>
              </a:rPr>
              <a:t> se utiliza en muchas áreas como las matemáticas, la estadística, la física, la economía, las ciencias sociales, entre otras. Los primeros estudios de probabilidad se desarrollaron para resolver problemas de juegos y es allí dónde más se nota su uso, porque te puede servir para tener más oportunidades de ganar, o para ahorrarnos dinero (al no jugar a juegos en los que es muy probable perder).</a:t>
            </a:r>
            <a:endParaRPr lang="es-ES" sz="2800" dirty="0"/>
          </a:p>
        </p:txBody>
      </p:sp>
    </p:spTree>
    <p:extLst>
      <p:ext uri="{BB962C8B-B14F-4D97-AF65-F5344CB8AC3E}">
        <p14:creationId xmlns:p14="http://schemas.microsoft.com/office/powerpoint/2010/main" val="19792019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88C65B3-48EE-46C6-ACD3-30F8126E115B}"/>
              </a:ext>
            </a:extLst>
          </p:cNvPr>
          <p:cNvSpPr txBox="1"/>
          <p:nvPr/>
        </p:nvSpPr>
        <p:spPr>
          <a:xfrm>
            <a:off x="600173" y="1477248"/>
            <a:ext cx="10674285" cy="4832092"/>
          </a:xfrm>
          <a:prstGeom prst="rect">
            <a:avLst/>
          </a:prstGeom>
          <a:noFill/>
        </p:spPr>
        <p:txBody>
          <a:bodyPr wrap="square">
            <a:spAutoFit/>
          </a:bodyPr>
          <a:lstStyle/>
          <a:p>
            <a:pPr algn="ctr">
              <a:lnSpc>
                <a:spcPct val="150000"/>
              </a:lnSpc>
            </a:pPr>
            <a:r>
              <a:rPr lang="es-419" sz="2800" b="1" i="0" dirty="0">
                <a:solidFill>
                  <a:srgbClr val="202124"/>
                </a:solidFill>
                <a:effectLst/>
              </a:rPr>
              <a:t>Aplicaciones de la probabilidad</a:t>
            </a:r>
            <a:endParaRPr lang="es-419" sz="2800" b="0" i="0" dirty="0">
              <a:solidFill>
                <a:srgbClr val="202124"/>
              </a:solidFill>
              <a:effectLst/>
            </a:endParaRPr>
          </a:p>
          <a:p>
            <a:pPr algn="ctr">
              <a:lnSpc>
                <a:spcPct val="150000"/>
              </a:lnSpc>
              <a:buFont typeface="Arial" panose="020B0604020202020204" pitchFamily="34" charset="0"/>
              <a:buChar char="•"/>
            </a:pPr>
            <a:r>
              <a:rPr lang="es-419" sz="2800" b="0" i="0" dirty="0">
                <a:solidFill>
                  <a:srgbClr val="202124"/>
                </a:solidFill>
                <a:effectLst/>
              </a:rPr>
              <a:t>El análisis de riesgo empresarial.</a:t>
            </a:r>
          </a:p>
          <a:p>
            <a:pPr algn="ctr">
              <a:lnSpc>
                <a:spcPct val="150000"/>
              </a:lnSpc>
              <a:buFont typeface="Arial" panose="020B0604020202020204" pitchFamily="34" charset="0"/>
              <a:buChar char="•"/>
            </a:pPr>
            <a:r>
              <a:rPr lang="es-419" sz="2800" b="0" i="0" dirty="0">
                <a:solidFill>
                  <a:srgbClr val="202124"/>
                </a:solidFill>
                <a:effectLst/>
              </a:rPr>
              <a:t>El análisis estadístico de la conducta.</a:t>
            </a:r>
          </a:p>
          <a:p>
            <a:pPr algn="ctr">
              <a:lnSpc>
                <a:spcPct val="150000"/>
              </a:lnSpc>
              <a:buFont typeface="Arial" panose="020B0604020202020204" pitchFamily="34" charset="0"/>
              <a:buChar char="•"/>
            </a:pPr>
            <a:r>
              <a:rPr lang="es-419" sz="2800" b="0" i="0" dirty="0">
                <a:solidFill>
                  <a:srgbClr val="202124"/>
                </a:solidFill>
                <a:effectLst/>
              </a:rPr>
              <a:t>La determinación de garantías y seguros.</a:t>
            </a:r>
          </a:p>
          <a:p>
            <a:pPr algn="ctr">
              <a:lnSpc>
                <a:spcPct val="150000"/>
              </a:lnSpc>
              <a:buFont typeface="Arial" panose="020B0604020202020204" pitchFamily="34" charset="0"/>
              <a:buChar char="•"/>
            </a:pPr>
            <a:r>
              <a:rPr lang="es-419" sz="2800" b="0" i="0" dirty="0">
                <a:solidFill>
                  <a:srgbClr val="202124"/>
                </a:solidFill>
                <a:effectLst/>
              </a:rPr>
              <a:t>En la ubicación de partículas subatómicas. </a:t>
            </a:r>
          </a:p>
          <a:p>
            <a:pPr algn="ctr">
              <a:lnSpc>
                <a:spcPct val="150000"/>
              </a:lnSpc>
              <a:buFont typeface="Arial" panose="020B0604020202020204" pitchFamily="34" charset="0"/>
              <a:buChar char="•"/>
            </a:pPr>
            <a:r>
              <a:rPr lang="es-419" sz="2800" b="0" i="0" dirty="0">
                <a:solidFill>
                  <a:srgbClr val="202124"/>
                </a:solidFill>
                <a:effectLst/>
              </a:rPr>
              <a:t>En la investigación biomédica.</a:t>
            </a:r>
          </a:p>
          <a:p>
            <a:br>
              <a:rPr lang="es-ES" sz="2800" b="0" i="0" dirty="0">
                <a:solidFill>
                  <a:srgbClr val="202124"/>
                </a:solidFill>
                <a:effectLst/>
                <a:latin typeface="arial" panose="020B0604020202020204" pitchFamily="34" charset="0"/>
              </a:rPr>
            </a:br>
            <a:endParaRPr lang="es-ES" sz="2800" dirty="0"/>
          </a:p>
        </p:txBody>
      </p:sp>
    </p:spTree>
    <p:extLst>
      <p:ext uri="{BB962C8B-B14F-4D97-AF65-F5344CB8AC3E}">
        <p14:creationId xmlns:p14="http://schemas.microsoft.com/office/powerpoint/2010/main" val="5400339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88C65B3-48EE-46C6-ACD3-30F8126E115B}"/>
              </a:ext>
            </a:extLst>
          </p:cNvPr>
          <p:cNvSpPr txBox="1"/>
          <p:nvPr/>
        </p:nvSpPr>
        <p:spPr>
          <a:xfrm>
            <a:off x="600173" y="1477248"/>
            <a:ext cx="10674285" cy="954107"/>
          </a:xfrm>
          <a:prstGeom prst="rect">
            <a:avLst/>
          </a:prstGeom>
          <a:noFill/>
        </p:spPr>
        <p:txBody>
          <a:bodyPr wrap="square">
            <a:spAutoFit/>
          </a:bodyPr>
          <a:lstStyle/>
          <a:p>
            <a:br>
              <a:rPr lang="es-ES" sz="2800" b="0" i="0" dirty="0">
                <a:solidFill>
                  <a:srgbClr val="202124"/>
                </a:solidFill>
                <a:effectLst/>
                <a:latin typeface="arial" panose="020B0604020202020204" pitchFamily="34" charset="0"/>
              </a:rPr>
            </a:br>
            <a:endParaRPr lang="es-ES" sz="2800" dirty="0"/>
          </a:p>
        </p:txBody>
      </p:sp>
      <p:sp>
        <p:nvSpPr>
          <p:cNvPr id="5" name="CuadroTexto 4">
            <a:extLst>
              <a:ext uri="{FF2B5EF4-FFF2-40B4-BE49-F238E27FC236}">
                <a16:creationId xmlns:a16="http://schemas.microsoft.com/office/drawing/2014/main" id="{3175D0BB-7540-4EF0-B77F-995BC7DAA747}"/>
              </a:ext>
            </a:extLst>
          </p:cNvPr>
          <p:cNvSpPr txBox="1"/>
          <p:nvPr/>
        </p:nvSpPr>
        <p:spPr>
          <a:xfrm>
            <a:off x="917542" y="1611512"/>
            <a:ext cx="10133814" cy="4118948"/>
          </a:xfrm>
          <a:prstGeom prst="rect">
            <a:avLst/>
          </a:prstGeom>
          <a:noFill/>
        </p:spPr>
        <p:txBody>
          <a:bodyPr wrap="square">
            <a:spAutoFit/>
          </a:bodyPr>
          <a:lstStyle/>
          <a:p>
            <a:pPr algn="just"/>
            <a:r>
              <a:rPr lang="es-ES" sz="2800" b="1" i="0" dirty="0">
                <a:solidFill>
                  <a:srgbClr val="4D5156"/>
                </a:solidFill>
                <a:effectLst/>
              </a:rPr>
              <a:t>La probabilidad en el campo de la salud </a:t>
            </a:r>
          </a:p>
          <a:p>
            <a:pPr algn="just"/>
            <a:endParaRPr lang="es-ES" sz="2800" b="0" i="0" dirty="0">
              <a:solidFill>
                <a:srgbClr val="4D5156"/>
              </a:solidFill>
              <a:effectLst/>
            </a:endParaRPr>
          </a:p>
          <a:p>
            <a:pPr algn="just">
              <a:lnSpc>
                <a:spcPct val="150000"/>
              </a:lnSpc>
            </a:pPr>
            <a:r>
              <a:rPr lang="es-ES" sz="2800" b="0" i="0" dirty="0">
                <a:solidFill>
                  <a:srgbClr val="4D5156"/>
                </a:solidFill>
                <a:effectLst/>
              </a:rPr>
              <a:t>La </a:t>
            </a:r>
            <a:r>
              <a:rPr lang="es-ES" sz="2800" b="0" i="0" dirty="0">
                <a:solidFill>
                  <a:srgbClr val="040C28"/>
                </a:solidFill>
                <a:effectLst/>
              </a:rPr>
              <a:t>probabilidad</a:t>
            </a:r>
            <a:r>
              <a:rPr lang="es-ES" sz="2800" b="0" i="0" dirty="0">
                <a:solidFill>
                  <a:srgbClr val="4D5156"/>
                </a:solidFill>
                <a:effectLst/>
              </a:rPr>
              <a:t> de que ocurra una enfermedad (o acontecimiento) en un paciente cuya información clínica </a:t>
            </a:r>
            <a:r>
              <a:rPr lang="es-ES" sz="2800" b="0" i="0" dirty="0">
                <a:solidFill>
                  <a:srgbClr val="040C28"/>
                </a:solidFill>
                <a:effectLst/>
              </a:rPr>
              <a:t>se</a:t>
            </a:r>
            <a:r>
              <a:rPr lang="es-ES" sz="2800" b="0" i="0" dirty="0">
                <a:solidFill>
                  <a:srgbClr val="4D5156"/>
                </a:solidFill>
                <a:effectLst/>
              </a:rPr>
              <a:t> desconoce es la frecuencia con la que sucede esa enfermedad o acontecimiento en una población. Las </a:t>
            </a:r>
            <a:r>
              <a:rPr lang="es-ES" sz="2800" b="0" i="0" dirty="0">
                <a:solidFill>
                  <a:srgbClr val="040C28"/>
                </a:solidFill>
                <a:effectLst/>
              </a:rPr>
              <a:t>probabilidades</a:t>
            </a:r>
            <a:r>
              <a:rPr lang="es-ES" sz="2800" b="0" i="0" dirty="0">
                <a:solidFill>
                  <a:srgbClr val="4D5156"/>
                </a:solidFill>
                <a:effectLst/>
              </a:rPr>
              <a:t> van desde 0,0 (imposible) a 1,0 (seguro) y a menudo </a:t>
            </a:r>
            <a:r>
              <a:rPr lang="es-ES" sz="2800" b="0" i="0" dirty="0">
                <a:solidFill>
                  <a:srgbClr val="040C28"/>
                </a:solidFill>
                <a:effectLst/>
              </a:rPr>
              <a:t>se</a:t>
            </a:r>
            <a:r>
              <a:rPr lang="es-ES" sz="2800" b="0" i="0" dirty="0">
                <a:solidFill>
                  <a:srgbClr val="4D5156"/>
                </a:solidFill>
                <a:effectLst/>
              </a:rPr>
              <a:t> expresan como porcentajes (de 0 a 100).</a:t>
            </a:r>
            <a:endParaRPr lang="es-ES" sz="2800" dirty="0"/>
          </a:p>
        </p:txBody>
      </p:sp>
    </p:spTree>
    <p:extLst>
      <p:ext uri="{BB962C8B-B14F-4D97-AF65-F5344CB8AC3E}">
        <p14:creationId xmlns:p14="http://schemas.microsoft.com/office/powerpoint/2010/main" val="2564529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88C65B3-48EE-46C6-ACD3-30F8126E115B}"/>
              </a:ext>
            </a:extLst>
          </p:cNvPr>
          <p:cNvSpPr txBox="1"/>
          <p:nvPr/>
        </p:nvSpPr>
        <p:spPr>
          <a:xfrm>
            <a:off x="600173" y="1477248"/>
            <a:ext cx="10674285" cy="954107"/>
          </a:xfrm>
          <a:prstGeom prst="rect">
            <a:avLst/>
          </a:prstGeom>
          <a:noFill/>
        </p:spPr>
        <p:txBody>
          <a:bodyPr wrap="square">
            <a:spAutoFit/>
          </a:bodyPr>
          <a:lstStyle/>
          <a:p>
            <a:br>
              <a:rPr lang="es-ES" sz="2800" b="0" i="0" dirty="0">
                <a:solidFill>
                  <a:srgbClr val="202124"/>
                </a:solidFill>
                <a:effectLst/>
                <a:latin typeface="arial" panose="020B0604020202020204" pitchFamily="34" charset="0"/>
              </a:rPr>
            </a:br>
            <a:endParaRPr lang="es-ES" sz="2800" dirty="0"/>
          </a:p>
        </p:txBody>
      </p:sp>
      <p:sp>
        <p:nvSpPr>
          <p:cNvPr id="5" name="CuadroTexto 4">
            <a:extLst>
              <a:ext uri="{FF2B5EF4-FFF2-40B4-BE49-F238E27FC236}">
                <a16:creationId xmlns:a16="http://schemas.microsoft.com/office/drawing/2014/main" id="{3175D0BB-7540-4EF0-B77F-995BC7DAA747}"/>
              </a:ext>
            </a:extLst>
          </p:cNvPr>
          <p:cNvSpPr txBox="1"/>
          <p:nvPr/>
        </p:nvSpPr>
        <p:spPr>
          <a:xfrm>
            <a:off x="917542" y="1611512"/>
            <a:ext cx="10133814" cy="4118948"/>
          </a:xfrm>
          <a:prstGeom prst="rect">
            <a:avLst/>
          </a:prstGeom>
          <a:noFill/>
        </p:spPr>
        <p:txBody>
          <a:bodyPr wrap="square">
            <a:spAutoFit/>
          </a:bodyPr>
          <a:lstStyle/>
          <a:p>
            <a:pPr algn="just"/>
            <a:r>
              <a:rPr lang="es-ES" sz="2800" b="1" i="0" dirty="0">
                <a:solidFill>
                  <a:srgbClr val="4D5156"/>
                </a:solidFill>
                <a:effectLst/>
              </a:rPr>
              <a:t>La probabilidad en el campo de la salud </a:t>
            </a:r>
          </a:p>
          <a:p>
            <a:pPr algn="just"/>
            <a:endParaRPr lang="es-ES" sz="2800" b="0" i="0" dirty="0">
              <a:solidFill>
                <a:srgbClr val="4D5156"/>
              </a:solidFill>
              <a:effectLst/>
            </a:endParaRPr>
          </a:p>
          <a:p>
            <a:pPr algn="just">
              <a:lnSpc>
                <a:spcPct val="150000"/>
              </a:lnSpc>
            </a:pPr>
            <a:r>
              <a:rPr lang="es-ES" sz="2800" b="0" i="0" dirty="0">
                <a:solidFill>
                  <a:srgbClr val="4D5156"/>
                </a:solidFill>
                <a:effectLst/>
              </a:rPr>
              <a:t>La </a:t>
            </a:r>
            <a:r>
              <a:rPr lang="es-ES" sz="2800" b="0" i="0" dirty="0">
                <a:solidFill>
                  <a:srgbClr val="040C28"/>
                </a:solidFill>
                <a:effectLst/>
              </a:rPr>
              <a:t>probabilidad</a:t>
            </a:r>
            <a:r>
              <a:rPr lang="es-ES" sz="2800" b="0" i="0" dirty="0">
                <a:solidFill>
                  <a:srgbClr val="4D5156"/>
                </a:solidFill>
                <a:effectLst/>
              </a:rPr>
              <a:t> de que ocurra una enfermedad (o acontecimiento) en un paciente cuya información clínica </a:t>
            </a:r>
            <a:r>
              <a:rPr lang="es-ES" sz="2800" b="0" i="0" dirty="0">
                <a:solidFill>
                  <a:srgbClr val="040C28"/>
                </a:solidFill>
                <a:effectLst/>
              </a:rPr>
              <a:t>se</a:t>
            </a:r>
            <a:r>
              <a:rPr lang="es-ES" sz="2800" b="0" i="0" dirty="0">
                <a:solidFill>
                  <a:srgbClr val="4D5156"/>
                </a:solidFill>
                <a:effectLst/>
              </a:rPr>
              <a:t> desconoce es la frecuencia con la que sucede esa enfermedad o acontecimiento en una población. Las </a:t>
            </a:r>
            <a:r>
              <a:rPr lang="es-ES" sz="2800" b="0" i="0" dirty="0">
                <a:solidFill>
                  <a:srgbClr val="040C28"/>
                </a:solidFill>
                <a:effectLst/>
              </a:rPr>
              <a:t>probabilidades</a:t>
            </a:r>
            <a:r>
              <a:rPr lang="es-ES" sz="2800" b="0" i="0" dirty="0">
                <a:solidFill>
                  <a:srgbClr val="4D5156"/>
                </a:solidFill>
                <a:effectLst/>
              </a:rPr>
              <a:t> van desde 0,0 (imposible) a 1,0 (seguro) y a menudo </a:t>
            </a:r>
            <a:r>
              <a:rPr lang="es-ES" sz="2800" b="0" i="0" dirty="0">
                <a:solidFill>
                  <a:srgbClr val="040C28"/>
                </a:solidFill>
                <a:effectLst/>
              </a:rPr>
              <a:t>se</a:t>
            </a:r>
            <a:r>
              <a:rPr lang="es-ES" sz="2800" b="0" i="0" dirty="0">
                <a:solidFill>
                  <a:srgbClr val="4D5156"/>
                </a:solidFill>
                <a:effectLst/>
              </a:rPr>
              <a:t> expresan como porcentajes (de 0 a 100).</a:t>
            </a:r>
            <a:endParaRPr lang="es-ES" sz="2800" dirty="0"/>
          </a:p>
        </p:txBody>
      </p:sp>
    </p:spTree>
    <p:extLst>
      <p:ext uri="{BB962C8B-B14F-4D97-AF65-F5344CB8AC3E}">
        <p14:creationId xmlns:p14="http://schemas.microsoft.com/office/powerpoint/2010/main" val="3365189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88C65B3-48EE-46C6-ACD3-30F8126E115B}"/>
              </a:ext>
            </a:extLst>
          </p:cNvPr>
          <p:cNvSpPr txBox="1"/>
          <p:nvPr/>
        </p:nvSpPr>
        <p:spPr>
          <a:xfrm>
            <a:off x="600173" y="1477248"/>
            <a:ext cx="10674285" cy="954107"/>
          </a:xfrm>
          <a:prstGeom prst="rect">
            <a:avLst/>
          </a:prstGeom>
          <a:noFill/>
        </p:spPr>
        <p:txBody>
          <a:bodyPr wrap="square">
            <a:spAutoFit/>
          </a:bodyPr>
          <a:lstStyle/>
          <a:p>
            <a:br>
              <a:rPr lang="es-ES" sz="2800" b="0" i="0" dirty="0">
                <a:solidFill>
                  <a:srgbClr val="202124"/>
                </a:solidFill>
                <a:effectLst/>
                <a:latin typeface="arial" panose="020B0604020202020204" pitchFamily="34" charset="0"/>
              </a:rPr>
            </a:br>
            <a:endParaRPr lang="es-ES" sz="2800" dirty="0"/>
          </a:p>
        </p:txBody>
      </p:sp>
      <p:sp>
        <p:nvSpPr>
          <p:cNvPr id="5" name="CuadroTexto 4">
            <a:extLst>
              <a:ext uri="{FF2B5EF4-FFF2-40B4-BE49-F238E27FC236}">
                <a16:creationId xmlns:a16="http://schemas.microsoft.com/office/drawing/2014/main" id="{3175D0BB-7540-4EF0-B77F-995BC7DAA747}"/>
              </a:ext>
            </a:extLst>
          </p:cNvPr>
          <p:cNvSpPr txBox="1"/>
          <p:nvPr/>
        </p:nvSpPr>
        <p:spPr>
          <a:xfrm>
            <a:off x="917542" y="1611512"/>
            <a:ext cx="10133814" cy="4118948"/>
          </a:xfrm>
          <a:prstGeom prst="rect">
            <a:avLst/>
          </a:prstGeom>
          <a:noFill/>
        </p:spPr>
        <p:txBody>
          <a:bodyPr wrap="square">
            <a:spAutoFit/>
          </a:bodyPr>
          <a:lstStyle/>
          <a:p>
            <a:pPr algn="just"/>
            <a:r>
              <a:rPr lang="es-ES" sz="2800" b="1" i="0" dirty="0">
                <a:solidFill>
                  <a:srgbClr val="4D5156"/>
                </a:solidFill>
                <a:effectLst/>
              </a:rPr>
              <a:t>La probabilidad en el campo de la salud </a:t>
            </a:r>
          </a:p>
          <a:p>
            <a:pPr algn="just"/>
            <a:endParaRPr lang="es-ES" sz="2800" b="0" i="0" dirty="0">
              <a:solidFill>
                <a:srgbClr val="4D5156"/>
              </a:solidFill>
              <a:effectLst/>
            </a:endParaRPr>
          </a:p>
          <a:p>
            <a:pPr algn="just">
              <a:lnSpc>
                <a:spcPct val="150000"/>
              </a:lnSpc>
            </a:pPr>
            <a:r>
              <a:rPr lang="es-ES" sz="2800" b="0" i="0" dirty="0">
                <a:solidFill>
                  <a:srgbClr val="4D5156"/>
                </a:solidFill>
                <a:effectLst/>
              </a:rPr>
              <a:t>La </a:t>
            </a:r>
            <a:r>
              <a:rPr lang="es-ES" sz="2800" b="0" i="0" dirty="0">
                <a:solidFill>
                  <a:srgbClr val="040C28"/>
                </a:solidFill>
                <a:effectLst/>
              </a:rPr>
              <a:t>probabilidad</a:t>
            </a:r>
            <a:r>
              <a:rPr lang="es-ES" sz="2800" b="0" i="0" dirty="0">
                <a:solidFill>
                  <a:srgbClr val="4D5156"/>
                </a:solidFill>
                <a:effectLst/>
              </a:rPr>
              <a:t> de que ocurra una enfermedad (o acontecimiento) en un paciente cuya información clínica </a:t>
            </a:r>
            <a:r>
              <a:rPr lang="es-ES" sz="2800" b="0" i="0" dirty="0">
                <a:solidFill>
                  <a:srgbClr val="040C28"/>
                </a:solidFill>
                <a:effectLst/>
              </a:rPr>
              <a:t>se</a:t>
            </a:r>
            <a:r>
              <a:rPr lang="es-ES" sz="2800" b="0" i="0" dirty="0">
                <a:solidFill>
                  <a:srgbClr val="4D5156"/>
                </a:solidFill>
                <a:effectLst/>
              </a:rPr>
              <a:t> desconoce es la frecuencia con la que sucede esa enfermedad o acontecimiento en una población. Las </a:t>
            </a:r>
            <a:r>
              <a:rPr lang="es-ES" sz="2800" b="0" i="0" dirty="0">
                <a:solidFill>
                  <a:srgbClr val="040C28"/>
                </a:solidFill>
                <a:effectLst/>
              </a:rPr>
              <a:t>probabilidades</a:t>
            </a:r>
            <a:r>
              <a:rPr lang="es-ES" sz="2800" b="0" i="0" dirty="0">
                <a:solidFill>
                  <a:srgbClr val="4D5156"/>
                </a:solidFill>
                <a:effectLst/>
              </a:rPr>
              <a:t> van desde 0,0 (imposible) a 1,0 (seguro) y a menudo </a:t>
            </a:r>
            <a:r>
              <a:rPr lang="es-ES" sz="2800" b="0" i="0" dirty="0">
                <a:solidFill>
                  <a:srgbClr val="040C28"/>
                </a:solidFill>
                <a:effectLst/>
              </a:rPr>
              <a:t>se</a:t>
            </a:r>
            <a:r>
              <a:rPr lang="es-ES" sz="2800" b="0" i="0" dirty="0">
                <a:solidFill>
                  <a:srgbClr val="4D5156"/>
                </a:solidFill>
                <a:effectLst/>
              </a:rPr>
              <a:t> expresan como porcentajes (de 0 a 100).</a:t>
            </a:r>
            <a:endParaRPr lang="es-ES" sz="2800" dirty="0"/>
          </a:p>
        </p:txBody>
      </p:sp>
    </p:spTree>
    <p:extLst>
      <p:ext uri="{BB962C8B-B14F-4D97-AF65-F5344CB8AC3E}">
        <p14:creationId xmlns:p14="http://schemas.microsoft.com/office/powerpoint/2010/main" val="25867857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1188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73D452AC-F10A-40FB-A42F-FB843A888368}"/>
              </a:ext>
            </a:extLst>
          </p:cNvPr>
          <p:cNvSpPr txBox="1"/>
          <p:nvPr/>
        </p:nvSpPr>
        <p:spPr>
          <a:xfrm>
            <a:off x="989815" y="351942"/>
            <a:ext cx="10416618" cy="1964512"/>
          </a:xfrm>
          <a:prstGeom prst="rect">
            <a:avLst/>
          </a:prstGeom>
          <a:noFill/>
        </p:spPr>
        <p:txBody>
          <a:bodyPr wrap="square">
            <a:spAutoFit/>
          </a:bodyPr>
          <a:lstStyle/>
          <a:p>
            <a:pPr algn="just">
              <a:lnSpc>
                <a:spcPct val="150000"/>
              </a:lnSpc>
            </a:pPr>
            <a:r>
              <a:rPr lang="es-ES" sz="2800" b="0" i="0" dirty="0">
                <a:effectLst/>
              </a:rPr>
              <a:t>Vamos a plantear un par de ejemplos, porque la probabilidad como tantos conceptos en matemáticas, es una construcción abstracta, pero con ejemplos se entiende mejor.</a:t>
            </a:r>
            <a:endParaRPr lang="es-ES" sz="2800" dirty="0"/>
          </a:p>
        </p:txBody>
      </p:sp>
      <p:pic>
        <p:nvPicPr>
          <p:cNvPr id="1028" name="Picture 4" descr="probabilidad en una ruleta">
            <a:extLst>
              <a:ext uri="{FF2B5EF4-FFF2-40B4-BE49-F238E27FC236}">
                <a16:creationId xmlns:a16="http://schemas.microsoft.com/office/drawing/2014/main" id="{479697B2-B00D-4617-BD63-8798204A75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8919" y="3346514"/>
            <a:ext cx="3714161" cy="279033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6DCBC151-CD64-486F-B111-C54A1C6BEB97}"/>
              </a:ext>
            </a:extLst>
          </p:cNvPr>
          <p:cNvSpPr txBox="1"/>
          <p:nvPr/>
        </p:nvSpPr>
        <p:spPr>
          <a:xfrm>
            <a:off x="1913641" y="2576668"/>
            <a:ext cx="8116479" cy="1200329"/>
          </a:xfrm>
          <a:prstGeom prst="rect">
            <a:avLst/>
          </a:prstGeom>
          <a:noFill/>
        </p:spPr>
        <p:txBody>
          <a:bodyPr wrap="square">
            <a:spAutoFit/>
          </a:bodyPr>
          <a:lstStyle/>
          <a:p>
            <a:pPr algn="ctr"/>
            <a:r>
              <a:rPr lang="es-ES" sz="2400" b="1" i="0" dirty="0">
                <a:solidFill>
                  <a:srgbClr val="727272"/>
                </a:solidFill>
                <a:effectLst/>
              </a:rPr>
              <a:t>Si giras la siguiente ruleta, ¿en qué números se puede parar?</a:t>
            </a:r>
            <a:endParaRPr lang="es-ES" sz="2400" b="0" i="0" dirty="0">
              <a:solidFill>
                <a:srgbClr val="727272"/>
              </a:solidFill>
              <a:effectLst/>
            </a:endParaRPr>
          </a:p>
          <a:p>
            <a:br>
              <a:rPr lang="es-ES" sz="2400" dirty="0"/>
            </a:br>
            <a:endParaRPr lang="es-ES" sz="2400" dirty="0"/>
          </a:p>
        </p:txBody>
      </p:sp>
    </p:spTree>
    <p:extLst>
      <p:ext uri="{BB962C8B-B14F-4D97-AF65-F5344CB8AC3E}">
        <p14:creationId xmlns:p14="http://schemas.microsoft.com/office/powerpoint/2010/main" val="1906818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4C176D0-FB9A-4419-8C38-F14D19038058}"/>
              </a:ext>
            </a:extLst>
          </p:cNvPr>
          <p:cNvSpPr txBox="1"/>
          <p:nvPr/>
        </p:nvSpPr>
        <p:spPr>
          <a:xfrm>
            <a:off x="697583" y="1477248"/>
            <a:ext cx="10628537" cy="3903504"/>
          </a:xfrm>
          <a:prstGeom prst="rect">
            <a:avLst/>
          </a:prstGeom>
          <a:noFill/>
        </p:spPr>
        <p:txBody>
          <a:bodyPr wrap="square">
            <a:spAutoFit/>
          </a:bodyPr>
          <a:lstStyle/>
          <a:p>
            <a:pPr algn="just">
              <a:lnSpc>
                <a:spcPct val="150000"/>
              </a:lnSpc>
            </a:pPr>
            <a:r>
              <a:rPr lang="es-ES" sz="2800" b="0" i="0" dirty="0">
                <a:effectLst/>
              </a:rPr>
              <a:t>La ruleta se puede parar en un número del uno al cinco. Hemos construido, sin darnos cuenta, lo que se llama un </a:t>
            </a:r>
            <a:r>
              <a:rPr lang="es-ES" sz="2800" b="0" i="1" dirty="0">
                <a:effectLst/>
              </a:rPr>
              <a:t>experimento</a:t>
            </a:r>
            <a:r>
              <a:rPr lang="es-ES" sz="2800" b="0" i="0" dirty="0">
                <a:effectLst/>
              </a:rPr>
              <a:t> (girar una ruleta) y el </a:t>
            </a:r>
            <a:r>
              <a:rPr lang="es-ES" sz="2800" b="0" i="1" dirty="0">
                <a:effectLst/>
              </a:rPr>
              <a:t>espacio muestral</a:t>
            </a:r>
            <a:r>
              <a:rPr lang="es-ES" sz="2800" b="0" i="0" dirty="0">
                <a:effectLst/>
              </a:rPr>
              <a:t> (los números del uno al cinco). </a:t>
            </a:r>
          </a:p>
          <a:p>
            <a:pPr algn="just">
              <a:lnSpc>
                <a:spcPct val="150000"/>
              </a:lnSpc>
            </a:pPr>
            <a:r>
              <a:rPr lang="es-ES" sz="2800" b="1" i="1" dirty="0"/>
              <a:t>El espacio muestral es un conjunto que tiene por elementos los sucesos que se pueden dar, esto es, los números del uno al cinco.</a:t>
            </a:r>
          </a:p>
          <a:p>
            <a:pPr algn="just">
              <a:lnSpc>
                <a:spcPct val="150000"/>
              </a:lnSpc>
            </a:pPr>
            <a:endParaRPr lang="es-ES" sz="2800" dirty="0"/>
          </a:p>
        </p:txBody>
      </p:sp>
    </p:spTree>
    <p:extLst>
      <p:ext uri="{BB962C8B-B14F-4D97-AF65-F5344CB8AC3E}">
        <p14:creationId xmlns:p14="http://schemas.microsoft.com/office/powerpoint/2010/main" val="4101964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4C176D0-FB9A-4419-8C38-F14D19038058}"/>
              </a:ext>
            </a:extLst>
          </p:cNvPr>
          <p:cNvSpPr txBox="1"/>
          <p:nvPr/>
        </p:nvSpPr>
        <p:spPr>
          <a:xfrm>
            <a:off x="575034" y="732530"/>
            <a:ext cx="10628537" cy="3903056"/>
          </a:xfrm>
          <a:prstGeom prst="rect">
            <a:avLst/>
          </a:prstGeom>
          <a:noFill/>
        </p:spPr>
        <p:txBody>
          <a:bodyPr wrap="square">
            <a:spAutoFit/>
          </a:bodyPr>
          <a:lstStyle/>
          <a:p>
            <a:pPr algn="ctr">
              <a:lnSpc>
                <a:spcPct val="150000"/>
              </a:lnSpc>
            </a:pPr>
            <a:r>
              <a:rPr lang="es-ES" sz="2800" b="0" i="0" dirty="0">
                <a:effectLst/>
                <a:latin typeface="open sans" panose="020B0606030504020204" pitchFamily="34" charset="0"/>
              </a:rPr>
              <a:t>Por experiencias en el mundo de los juegos ya sabemos más cosas del experimento anterior. </a:t>
            </a:r>
          </a:p>
          <a:p>
            <a:pPr algn="just">
              <a:lnSpc>
                <a:spcPct val="150000"/>
              </a:lnSpc>
            </a:pPr>
            <a:r>
              <a:rPr lang="es-ES" sz="2800" b="0" i="0" dirty="0">
                <a:effectLst/>
                <a:latin typeface="open sans" panose="020B0606030504020204" pitchFamily="34" charset="0"/>
              </a:rPr>
              <a:t>Es </a:t>
            </a:r>
            <a:r>
              <a:rPr lang="es-ES" sz="2800" b="1" i="0" dirty="0">
                <a:effectLst/>
                <a:latin typeface="open sans" panose="020B0606030504020204" pitchFamily="34" charset="0"/>
              </a:rPr>
              <a:t>posible </a:t>
            </a:r>
            <a:r>
              <a:rPr lang="es-ES" sz="2800" b="0" i="0" dirty="0">
                <a:effectLst/>
                <a:latin typeface="open sans" panose="020B0606030504020204" pitchFamily="34" charset="0"/>
              </a:rPr>
              <a:t>que la ruleta se pare </a:t>
            </a:r>
            <a:r>
              <a:rPr lang="es-ES" sz="2800" b="1" i="0" dirty="0">
                <a:effectLst/>
                <a:latin typeface="open sans" panose="020B0606030504020204" pitchFamily="34" charset="0"/>
              </a:rPr>
              <a:t>en uno de esos números </a:t>
            </a:r>
            <a:r>
              <a:rPr lang="es-ES" sz="2800" b="0" i="0" dirty="0">
                <a:effectLst/>
                <a:latin typeface="open sans" panose="020B0606030504020204" pitchFamily="34" charset="0"/>
              </a:rPr>
              <a:t>y es </a:t>
            </a:r>
            <a:r>
              <a:rPr lang="es-ES" sz="2800" b="1" i="0" dirty="0">
                <a:effectLst/>
                <a:latin typeface="open sans" panose="020B0606030504020204" pitchFamily="34" charset="0"/>
              </a:rPr>
              <a:t>imposible</a:t>
            </a:r>
            <a:r>
              <a:rPr lang="es-ES" sz="2800" b="0" i="0" dirty="0">
                <a:effectLst/>
                <a:latin typeface="open sans" panose="020B0606030504020204" pitchFamily="34" charset="0"/>
              </a:rPr>
              <a:t> que salga </a:t>
            </a:r>
            <a:r>
              <a:rPr lang="es-ES" sz="2800" b="1" i="0" dirty="0">
                <a:effectLst/>
                <a:latin typeface="open sans" panose="020B0606030504020204" pitchFamily="34" charset="0"/>
              </a:rPr>
              <a:t>un ocho</a:t>
            </a:r>
            <a:r>
              <a:rPr lang="es-ES" sz="2800" b="0" i="0" dirty="0">
                <a:effectLst/>
                <a:latin typeface="open sans" panose="020B0606030504020204" pitchFamily="34" charset="0"/>
              </a:rPr>
              <a:t>, por ejemplo. </a:t>
            </a:r>
          </a:p>
          <a:p>
            <a:pPr algn="just">
              <a:lnSpc>
                <a:spcPct val="150000"/>
              </a:lnSpc>
            </a:pPr>
            <a:endParaRPr lang="es-ES" sz="2800" dirty="0">
              <a:latin typeface="open sans" panose="020B0606030504020204" pitchFamily="34" charset="0"/>
            </a:endParaRPr>
          </a:p>
          <a:p>
            <a:pPr algn="just">
              <a:lnSpc>
                <a:spcPct val="150000"/>
              </a:lnSpc>
            </a:pPr>
            <a:r>
              <a:rPr lang="es-ES" sz="2800" b="0" i="1" dirty="0">
                <a:effectLst/>
                <a:latin typeface="open sans" panose="020B0606030504020204" pitchFamily="34" charset="0"/>
              </a:rPr>
              <a:t>¡Sabemos un montón de probabilidad y no nos dábamos cuenta!</a:t>
            </a:r>
            <a:endParaRPr lang="es-ES" sz="2800" i="1" dirty="0"/>
          </a:p>
        </p:txBody>
      </p:sp>
    </p:spTree>
    <p:extLst>
      <p:ext uri="{BB962C8B-B14F-4D97-AF65-F5344CB8AC3E}">
        <p14:creationId xmlns:p14="http://schemas.microsoft.com/office/powerpoint/2010/main" val="4251676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4C176D0-FB9A-4419-8C38-F14D19038058}"/>
              </a:ext>
            </a:extLst>
          </p:cNvPr>
          <p:cNvSpPr txBox="1"/>
          <p:nvPr/>
        </p:nvSpPr>
        <p:spPr>
          <a:xfrm>
            <a:off x="781731" y="430872"/>
            <a:ext cx="10628537" cy="1815882"/>
          </a:xfrm>
          <a:prstGeom prst="rect">
            <a:avLst/>
          </a:prstGeom>
          <a:noFill/>
        </p:spPr>
        <p:txBody>
          <a:bodyPr wrap="square">
            <a:spAutoFit/>
          </a:bodyPr>
          <a:lstStyle/>
          <a:p>
            <a:pPr algn="l"/>
            <a:r>
              <a:rPr lang="es-ES" sz="2800" dirty="0"/>
              <a:t>P</a:t>
            </a:r>
            <a:r>
              <a:rPr lang="es-ES" sz="2800" b="0" i="0" dirty="0">
                <a:effectLst/>
              </a:rPr>
              <a:t>lantemos otro experimento, en un contexto distinto:</a:t>
            </a:r>
          </a:p>
          <a:p>
            <a:pPr algn="ctr"/>
            <a:endParaRPr lang="es-ES" sz="2800" b="1" i="0" dirty="0">
              <a:effectLst/>
            </a:endParaRPr>
          </a:p>
          <a:p>
            <a:pPr algn="ctr"/>
            <a:r>
              <a:rPr lang="es-ES" sz="2800" i="0" dirty="0">
                <a:effectLst/>
              </a:rPr>
              <a:t>Viendo este aparcamiento, si sale un coche de los que están aparcados, ¿de qué color podría ser?</a:t>
            </a:r>
          </a:p>
        </p:txBody>
      </p:sp>
      <p:pic>
        <p:nvPicPr>
          <p:cNvPr id="2052" name="Picture 4" descr="Ejemplo de probabilidad en un aparcamiento">
            <a:extLst>
              <a:ext uri="{FF2B5EF4-FFF2-40B4-BE49-F238E27FC236}">
                <a16:creationId xmlns:a16="http://schemas.microsoft.com/office/drawing/2014/main" id="{CA526A00-07DD-4436-9F8B-BBECACDB7A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5052" y="2641322"/>
            <a:ext cx="4769963" cy="2496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551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4C176D0-FB9A-4419-8C38-F14D19038058}"/>
              </a:ext>
            </a:extLst>
          </p:cNvPr>
          <p:cNvSpPr txBox="1"/>
          <p:nvPr/>
        </p:nvSpPr>
        <p:spPr>
          <a:xfrm>
            <a:off x="1156448" y="1148407"/>
            <a:ext cx="10094258" cy="3903504"/>
          </a:xfrm>
          <a:prstGeom prst="rect">
            <a:avLst/>
          </a:prstGeom>
          <a:noFill/>
        </p:spPr>
        <p:txBody>
          <a:bodyPr wrap="square">
            <a:spAutoFit/>
          </a:bodyPr>
          <a:lstStyle/>
          <a:p>
            <a:pPr algn="just">
              <a:lnSpc>
                <a:spcPct val="150000"/>
              </a:lnSpc>
            </a:pPr>
            <a:r>
              <a:rPr lang="es-ES" sz="2800" b="0" i="0" dirty="0">
                <a:effectLst/>
              </a:rPr>
              <a:t>Las </a:t>
            </a:r>
            <a:r>
              <a:rPr lang="es-ES" sz="2800" b="1" i="0" dirty="0">
                <a:effectLst/>
              </a:rPr>
              <a:t>posibilidades</a:t>
            </a:r>
            <a:r>
              <a:rPr lang="es-ES" sz="2800" b="0" i="0" dirty="0">
                <a:effectLst/>
              </a:rPr>
              <a:t> están muy claras, del aparcamiento podría salir un coche rojo o un coche amarillo. </a:t>
            </a:r>
          </a:p>
          <a:p>
            <a:pPr algn="just">
              <a:lnSpc>
                <a:spcPct val="150000"/>
              </a:lnSpc>
            </a:pPr>
            <a:r>
              <a:rPr lang="es-ES" sz="2800" b="0" i="0" dirty="0">
                <a:effectLst/>
              </a:rPr>
              <a:t>Es </a:t>
            </a:r>
            <a:r>
              <a:rPr lang="es-ES" sz="2800" b="1" i="0" dirty="0">
                <a:effectLst/>
              </a:rPr>
              <a:t>imposible</a:t>
            </a:r>
            <a:r>
              <a:rPr lang="es-ES" sz="2800" b="0" i="0" dirty="0">
                <a:effectLst/>
              </a:rPr>
              <a:t> que salga un </a:t>
            </a:r>
            <a:r>
              <a:rPr lang="es-ES" sz="2800" b="1" i="0" dirty="0">
                <a:effectLst/>
              </a:rPr>
              <a:t>coche verde, o una moto azul. </a:t>
            </a:r>
            <a:endParaRPr lang="es-ES" sz="2800" dirty="0"/>
          </a:p>
          <a:p>
            <a:pPr algn="just">
              <a:lnSpc>
                <a:spcPct val="150000"/>
              </a:lnSpc>
            </a:pPr>
            <a:r>
              <a:rPr lang="es-ES" sz="2800" b="0" i="0" dirty="0">
                <a:effectLst/>
              </a:rPr>
              <a:t>Pero, aunque es posible que salga un </a:t>
            </a:r>
            <a:r>
              <a:rPr lang="es-ES" sz="2800" b="1" i="0" dirty="0">
                <a:effectLst/>
              </a:rPr>
              <a:t>coche amarillo</a:t>
            </a:r>
            <a:r>
              <a:rPr lang="es-ES" sz="2800" b="0" i="0" dirty="0">
                <a:effectLst/>
              </a:rPr>
              <a:t>, hay mucha más </a:t>
            </a:r>
            <a:r>
              <a:rPr lang="es-ES" sz="2800" b="1" i="0" dirty="0">
                <a:effectLst/>
              </a:rPr>
              <a:t>probabilidad</a:t>
            </a:r>
            <a:r>
              <a:rPr lang="es-ES" sz="2800" b="0" i="0" dirty="0">
                <a:effectLst/>
              </a:rPr>
              <a:t> de que </a:t>
            </a:r>
            <a:r>
              <a:rPr lang="es-ES" sz="2800" b="1" i="0" dirty="0">
                <a:effectLst/>
              </a:rPr>
              <a:t>sea rojo</a:t>
            </a:r>
            <a:r>
              <a:rPr lang="es-ES" sz="2800" b="0" i="0" dirty="0">
                <a:effectLst/>
              </a:rPr>
              <a:t>, porque hay muchos </a:t>
            </a:r>
            <a:r>
              <a:rPr lang="es-ES" sz="2800" b="1" i="0" dirty="0">
                <a:effectLst/>
              </a:rPr>
              <a:t>más coches rojos</a:t>
            </a:r>
            <a:r>
              <a:rPr lang="es-ES" sz="2800" b="0" i="0" dirty="0">
                <a:effectLst/>
              </a:rPr>
              <a:t> que </a:t>
            </a:r>
            <a:r>
              <a:rPr lang="es-ES" sz="2800" b="1" i="0" dirty="0">
                <a:effectLst/>
              </a:rPr>
              <a:t>amarillos</a:t>
            </a:r>
            <a:r>
              <a:rPr lang="es-ES" sz="2800" b="0" i="0" dirty="0">
                <a:effectLst/>
              </a:rPr>
              <a:t>.</a:t>
            </a:r>
            <a:endParaRPr lang="es-ES" sz="2800" dirty="0"/>
          </a:p>
        </p:txBody>
      </p:sp>
    </p:spTree>
    <p:extLst>
      <p:ext uri="{BB962C8B-B14F-4D97-AF65-F5344CB8AC3E}">
        <p14:creationId xmlns:p14="http://schemas.microsoft.com/office/powerpoint/2010/main" val="660477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4C176D0-FB9A-4419-8C38-F14D19038058}"/>
              </a:ext>
            </a:extLst>
          </p:cNvPr>
          <p:cNvSpPr txBox="1"/>
          <p:nvPr/>
        </p:nvSpPr>
        <p:spPr>
          <a:xfrm>
            <a:off x="762878" y="1261528"/>
            <a:ext cx="10666244" cy="3903504"/>
          </a:xfrm>
          <a:prstGeom prst="rect">
            <a:avLst/>
          </a:prstGeom>
          <a:noFill/>
        </p:spPr>
        <p:txBody>
          <a:bodyPr wrap="square">
            <a:spAutoFit/>
          </a:bodyPr>
          <a:lstStyle/>
          <a:p>
            <a:pPr algn="just">
              <a:lnSpc>
                <a:spcPct val="150000"/>
              </a:lnSpc>
            </a:pPr>
            <a:r>
              <a:rPr lang="es-ES" sz="2800" b="1" i="0" dirty="0">
                <a:effectLst/>
              </a:rPr>
              <a:t>Para calcular la probabilidad</a:t>
            </a:r>
            <a:r>
              <a:rPr lang="es-ES" sz="2800" b="0" i="0" dirty="0">
                <a:effectLst/>
              </a:rPr>
              <a:t>, en el ejemplo anterior, no hay más que contar los coches que hay de cada color. </a:t>
            </a:r>
            <a:r>
              <a:rPr lang="es-ES" sz="2800" b="1" i="0" dirty="0">
                <a:effectLst/>
              </a:rPr>
              <a:t>Como 6 de los 7 coches </a:t>
            </a:r>
            <a:r>
              <a:rPr lang="es-ES" sz="2800" b="0" i="0" dirty="0">
                <a:effectLst/>
              </a:rPr>
              <a:t>del aparcamiento </a:t>
            </a:r>
            <a:r>
              <a:rPr lang="es-ES" sz="2800" b="1" i="0" dirty="0">
                <a:effectLst/>
              </a:rPr>
              <a:t>son rojos</a:t>
            </a:r>
            <a:r>
              <a:rPr lang="es-ES" sz="2800" b="0" i="0" dirty="0">
                <a:effectLst/>
              </a:rPr>
              <a:t>, podemos </a:t>
            </a:r>
            <a:r>
              <a:rPr lang="es-ES" sz="2800" b="1" i="0" dirty="0">
                <a:effectLst/>
              </a:rPr>
              <a:t>plantearlo como una fracción</a:t>
            </a:r>
            <a:r>
              <a:rPr lang="es-ES" sz="2800" b="0" i="0" dirty="0">
                <a:effectLst/>
              </a:rPr>
              <a:t>: </a:t>
            </a:r>
            <a:r>
              <a:rPr lang="es-ES" sz="2800" dirty="0"/>
              <a:t>l</a:t>
            </a:r>
            <a:r>
              <a:rPr lang="es-ES" sz="2800" b="0" i="0" dirty="0">
                <a:effectLst/>
              </a:rPr>
              <a:t>a </a:t>
            </a:r>
            <a:r>
              <a:rPr lang="es-ES" sz="2800" b="1" i="0" dirty="0">
                <a:effectLst/>
              </a:rPr>
              <a:t>probabilidad</a:t>
            </a:r>
            <a:r>
              <a:rPr lang="es-ES" sz="2800" b="0" i="0" dirty="0">
                <a:effectLst/>
              </a:rPr>
              <a:t> de que del aparcamiento </a:t>
            </a:r>
            <a:r>
              <a:rPr lang="es-ES" sz="2800" b="1" i="0" dirty="0">
                <a:effectLst/>
              </a:rPr>
              <a:t>salga un coche rojo </a:t>
            </a:r>
            <a:r>
              <a:rPr lang="es-ES" sz="2800" b="0" i="0" dirty="0">
                <a:effectLst/>
              </a:rPr>
              <a:t>será una fracción con </a:t>
            </a:r>
            <a:r>
              <a:rPr lang="es-ES" sz="2800" b="1" i="0" dirty="0">
                <a:effectLst/>
              </a:rPr>
              <a:t>numerador 6 </a:t>
            </a:r>
            <a:r>
              <a:rPr lang="es-ES" sz="2800" b="0" i="0" dirty="0">
                <a:effectLst/>
              </a:rPr>
              <a:t>(el número de coches rojos) y </a:t>
            </a:r>
            <a:r>
              <a:rPr lang="es-ES" sz="2800" b="1" i="0" dirty="0">
                <a:effectLst/>
              </a:rPr>
              <a:t>denominador 7 </a:t>
            </a:r>
            <a:r>
              <a:rPr lang="es-ES" sz="2800" b="0" i="0" dirty="0">
                <a:effectLst/>
              </a:rPr>
              <a:t>(el número total de coches).</a:t>
            </a:r>
            <a:endParaRPr lang="es-ES" sz="2800" dirty="0"/>
          </a:p>
        </p:txBody>
      </p:sp>
    </p:spTree>
    <p:extLst>
      <p:ext uri="{BB962C8B-B14F-4D97-AF65-F5344CB8AC3E}">
        <p14:creationId xmlns:p14="http://schemas.microsoft.com/office/powerpoint/2010/main" val="38015852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642</TotalTime>
  <Words>1995</Words>
  <Application>Microsoft Office PowerPoint</Application>
  <PresentationFormat>Panorámica</PresentationFormat>
  <Paragraphs>127</Paragraphs>
  <Slides>35</Slides>
  <Notes>21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35</vt:i4>
      </vt:variant>
    </vt:vector>
  </HeadingPairs>
  <TitlesOfParts>
    <vt:vector size="41" baseType="lpstr">
      <vt:lpstr>Arial</vt:lpstr>
      <vt:lpstr>Arial</vt:lpstr>
      <vt:lpstr>Calibri</vt:lpstr>
      <vt:lpstr>Calibri Light</vt:lpstr>
      <vt:lpstr>open sans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Revisor Externo</dc:creator>
  <cp:lastModifiedBy>Revisor Externo</cp:lastModifiedBy>
  <cp:revision>43</cp:revision>
  <dcterms:created xsi:type="dcterms:W3CDTF">2023-06-06T15:42:27Z</dcterms:created>
  <dcterms:modified xsi:type="dcterms:W3CDTF">2025-06-28T14:37:03Z</dcterms:modified>
</cp:coreProperties>
</file>