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61" r:id="rId6"/>
    <p:sldId id="26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12/5/2020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23A1CC3-2375-41D4-9E03-427CAF2A4C1A}" type="datetimeFigureOut">
              <a:rPr lang="en-US" dirty="0"/>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FF16868-8199-4C2C-A5B1-63AEE139F88E}" type="datetimeFigureOut">
              <a:rPr lang="en-US" dirty="0"/>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s-ES"/>
              <a:t>Haga clic para modificar el estilo de título del patrón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AD9FF7F-6988-44CC-821B-644E70CD2F73}" type="datetimeFigureOut">
              <a:rPr lang="en-US" dirty="0"/>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C12C299-16B2-4475-990D-751901EACC14}" type="datetimeFigureOut">
              <a:rPr lang="en-US" dirty="0"/>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12/5/2020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34E6425-0181-43F2-84FC-787E803FD2F8}" type="datetimeFigureOut">
              <a:rPr lang="en-US" dirty="0"/>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6E86A4C-8E40-4F87-A4F0-01A0687C5742}" type="datetimeFigureOut">
              <a:rPr lang="en-US" dirty="0"/>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s-ES"/>
              <a:t>Haga clic en el icono para agregar una imagen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5E72C73-2D91-4E12-BA25-F0AA0C03599B}" type="datetimeFigureOut">
              <a:rPr lang="en-US" dirty="0"/>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12/5/2020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7B389A20-78AF-4193-B10E-A38F31EBDE6A}"/>
              </a:ext>
            </a:extLst>
          </p:cNvPr>
          <p:cNvSpPr>
            <a:spLocks noGrp="1"/>
          </p:cNvSpPr>
          <p:nvPr>
            <p:ph type="subTitle" idx="1"/>
          </p:nvPr>
        </p:nvSpPr>
        <p:spPr>
          <a:xfrm>
            <a:off x="1127442" y="2998290"/>
            <a:ext cx="10281671" cy="861420"/>
          </a:xfrm>
        </p:spPr>
        <p:txBody>
          <a:bodyPr>
            <a:noAutofit/>
          </a:bodyPr>
          <a:lstStyle/>
          <a:p>
            <a:r>
              <a:rPr lang="es-EC" sz="4000" b="1" i="0" dirty="0">
                <a:solidFill>
                  <a:srgbClr val="FFC000"/>
                </a:solidFill>
                <a:effectLst/>
                <a:latin typeface="Open Sans"/>
              </a:rPr>
              <a:t>Esculturas con material reciclado</a:t>
            </a:r>
            <a:endParaRPr lang="es-EC" sz="4000" b="1" dirty="0">
              <a:solidFill>
                <a:srgbClr val="FFC000"/>
              </a:solidFill>
            </a:endParaRPr>
          </a:p>
        </p:txBody>
      </p:sp>
    </p:spTree>
    <p:extLst>
      <p:ext uri="{BB962C8B-B14F-4D97-AF65-F5344CB8AC3E}">
        <p14:creationId xmlns:p14="http://schemas.microsoft.com/office/powerpoint/2010/main" val="4233677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029D372-AF2C-45D1-B8DC-314809EF2542}"/>
              </a:ext>
            </a:extLst>
          </p:cNvPr>
          <p:cNvSpPr txBox="1"/>
          <p:nvPr/>
        </p:nvSpPr>
        <p:spPr>
          <a:xfrm rot="10800000" flipH="1" flipV="1">
            <a:off x="1020417" y="797510"/>
            <a:ext cx="10495722" cy="5262979"/>
          </a:xfrm>
          <a:prstGeom prst="rect">
            <a:avLst/>
          </a:prstGeom>
          <a:noFill/>
        </p:spPr>
        <p:txBody>
          <a:bodyPr wrap="square" rtlCol="0">
            <a:spAutoFit/>
          </a:bodyPr>
          <a:lstStyle/>
          <a:p>
            <a:pPr algn="just"/>
            <a:r>
              <a:rPr lang="es-MX" sz="2400" b="1" i="0" dirty="0">
                <a:solidFill>
                  <a:schemeClr val="bg1"/>
                </a:solidFill>
                <a:effectLst/>
                <a:latin typeface="Trebuchet MS" panose="020B0603020202020204" pitchFamily="34" charset="0"/>
              </a:rPr>
              <a:t>Un breve recorrido por el arte del siglo XX nos permite descubrir que la presencia de objetos encontrados y materiales de desecho ha estado intrínsecamente vinculada a algunos de los cambios más influyentes en el devenir del arte, desde el </a:t>
            </a:r>
            <a:r>
              <a:rPr lang="es-MX" sz="2400" b="1" i="1" dirty="0">
                <a:solidFill>
                  <a:schemeClr val="bg1"/>
                </a:solidFill>
                <a:effectLst/>
                <a:latin typeface="Trebuchet MS" panose="020B0603020202020204" pitchFamily="34" charset="0"/>
              </a:rPr>
              <a:t>collage</a:t>
            </a:r>
            <a:r>
              <a:rPr lang="es-MX" sz="2400" b="1" i="0" dirty="0">
                <a:solidFill>
                  <a:schemeClr val="bg1"/>
                </a:solidFill>
                <a:effectLst/>
                <a:latin typeface="Trebuchet MS" panose="020B0603020202020204" pitchFamily="34" charset="0"/>
              </a:rPr>
              <a:t> hasta las nuevas corrientes de posguerra, como el </a:t>
            </a:r>
            <a:r>
              <a:rPr lang="es-MX" sz="2400" b="1" i="1" dirty="0">
                <a:solidFill>
                  <a:schemeClr val="bg1"/>
                </a:solidFill>
                <a:effectLst/>
                <a:latin typeface="Trebuchet MS" panose="020B0603020202020204" pitchFamily="34" charset="0"/>
              </a:rPr>
              <a:t>Happening</a:t>
            </a:r>
            <a:r>
              <a:rPr lang="es-MX" sz="2400" b="1" i="0" dirty="0">
                <a:solidFill>
                  <a:schemeClr val="bg1"/>
                </a:solidFill>
                <a:effectLst/>
                <a:latin typeface="Trebuchet MS" panose="020B0603020202020204" pitchFamily="34" charset="0"/>
              </a:rPr>
              <a:t> o el </a:t>
            </a:r>
            <a:r>
              <a:rPr lang="es-MX" sz="2400" b="1" i="1" dirty="0" err="1">
                <a:solidFill>
                  <a:schemeClr val="bg1"/>
                </a:solidFill>
                <a:effectLst/>
                <a:latin typeface="Trebuchet MS" panose="020B0603020202020204" pitchFamily="34" charset="0"/>
              </a:rPr>
              <a:t>Land</a:t>
            </a:r>
            <a:r>
              <a:rPr lang="es-MX" sz="2400" b="1" i="1" dirty="0">
                <a:solidFill>
                  <a:schemeClr val="bg1"/>
                </a:solidFill>
                <a:effectLst/>
                <a:latin typeface="Trebuchet MS" panose="020B0603020202020204" pitchFamily="34" charset="0"/>
              </a:rPr>
              <a:t> Art</a:t>
            </a:r>
            <a:r>
              <a:rPr lang="es-MX" sz="2400" b="1" i="0" dirty="0">
                <a:solidFill>
                  <a:schemeClr val="bg1"/>
                </a:solidFill>
                <a:effectLst/>
                <a:latin typeface="Trebuchet MS" panose="020B0603020202020204" pitchFamily="34" charset="0"/>
              </a:rPr>
              <a:t>, así como a una creciente conciencia ecológica por parte de los artistas. Al hilo de este contexto, el presente artículo se propone analizar la obra de David Kemp, escultor y artista del </a:t>
            </a:r>
            <a:r>
              <a:rPr lang="es-MX" sz="2400" b="1" i="1" dirty="0" err="1">
                <a:solidFill>
                  <a:schemeClr val="bg1"/>
                </a:solidFill>
                <a:effectLst/>
                <a:latin typeface="Trebuchet MS" panose="020B0603020202020204" pitchFamily="34" charset="0"/>
              </a:rPr>
              <a:t>assemblage</a:t>
            </a:r>
            <a:r>
              <a:rPr lang="es-MX" sz="2400" b="1" i="0" dirty="0">
                <a:solidFill>
                  <a:schemeClr val="bg1"/>
                </a:solidFill>
                <a:effectLst/>
                <a:latin typeface="Trebuchet MS" panose="020B0603020202020204" pitchFamily="34" charset="0"/>
              </a:rPr>
              <a:t>, estableciendo relaciones con estos precedentes. La heterogeneidad de su producción artística se hace eco de todos ellos, reflejando no sólo un interés por el entorno y el medioambiente, sino una profunda confianza en el poder transformador del arte sobre la sociedad, propia del artista comprometido con su tiempo.</a:t>
            </a:r>
          </a:p>
          <a:p>
            <a:pPr algn="just"/>
            <a:endParaRPr lang="es-MX" sz="2400" b="1"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1365200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029D372-AF2C-45D1-B8DC-314809EF2542}"/>
              </a:ext>
            </a:extLst>
          </p:cNvPr>
          <p:cNvSpPr txBox="1"/>
          <p:nvPr/>
        </p:nvSpPr>
        <p:spPr>
          <a:xfrm rot="10800000" flipH="1" flipV="1">
            <a:off x="1020417" y="1043730"/>
            <a:ext cx="10495722" cy="4770537"/>
          </a:xfrm>
          <a:prstGeom prst="rect">
            <a:avLst/>
          </a:prstGeom>
          <a:noFill/>
        </p:spPr>
        <p:txBody>
          <a:bodyPr wrap="square" rtlCol="0">
            <a:spAutoFit/>
          </a:bodyPr>
          <a:lstStyle/>
          <a:p>
            <a:pPr algn="just"/>
            <a:r>
              <a:rPr lang="es-MX" sz="2400" b="1" dirty="0">
                <a:solidFill>
                  <a:srgbClr val="FFC000"/>
                </a:solidFill>
              </a:rPr>
              <a:t>                                   </a:t>
            </a:r>
            <a:r>
              <a:rPr lang="es-MX" sz="4000" b="1" dirty="0">
                <a:solidFill>
                  <a:srgbClr val="FFC000"/>
                </a:solidFill>
              </a:rPr>
              <a:t>EL ARTISTA TRAPERO </a:t>
            </a:r>
            <a:endParaRPr lang="es-MX" sz="4000" b="1" dirty="0">
              <a:solidFill>
                <a:schemeClr val="bg1"/>
              </a:solidFill>
            </a:endParaRPr>
          </a:p>
          <a:p>
            <a:pPr algn="just"/>
            <a:r>
              <a:rPr lang="es-MX" sz="2400" b="1" dirty="0">
                <a:solidFill>
                  <a:schemeClr val="bg1"/>
                </a:solidFill>
              </a:rPr>
              <a:t>Se define como aquel que recoge los restos o desechos dejados por la sociedad urbana e industrial para devolvérselos transformados en arte. Esta visión romántica del recolector de basura o chatarrero procede de finales del siglo XIX, heredada principalmente de la poesía de Baudelaire, que lo tomó como tema de su obra y como metáfora de su propio trabajo de escritor . Posteriormente, se aplicó también al artista plástico y, a lo largo del siglo XX, ha ido evolucionando hasta la actualidad, donde encontramos una fuerte recuperación de esta figura, hasta tal punto que se ha convertido en la elección de un modo de vida </a:t>
            </a:r>
            <a:r>
              <a:rPr lang="es-MX" sz="2400" b="1" dirty="0" err="1">
                <a:solidFill>
                  <a:schemeClr val="bg1"/>
                </a:solidFill>
              </a:rPr>
              <a:t>anti-materialista</a:t>
            </a:r>
            <a:r>
              <a:rPr lang="es-MX" sz="2400" b="1" dirty="0">
                <a:solidFill>
                  <a:schemeClr val="bg1"/>
                </a:solidFill>
              </a:rPr>
              <a:t> dentro del mundo desarrollado. </a:t>
            </a:r>
            <a:endParaRPr lang="es-EC" sz="2400" b="1" dirty="0">
              <a:solidFill>
                <a:schemeClr val="bg1"/>
              </a:solidFill>
            </a:endParaRPr>
          </a:p>
        </p:txBody>
      </p:sp>
    </p:spTree>
    <p:extLst>
      <p:ext uri="{BB962C8B-B14F-4D97-AF65-F5344CB8AC3E}">
        <p14:creationId xmlns:p14="http://schemas.microsoft.com/office/powerpoint/2010/main" val="2201775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029D372-AF2C-45D1-B8DC-314809EF2542}"/>
              </a:ext>
            </a:extLst>
          </p:cNvPr>
          <p:cNvSpPr txBox="1"/>
          <p:nvPr/>
        </p:nvSpPr>
        <p:spPr>
          <a:xfrm rot="10800000" flipH="1" flipV="1">
            <a:off x="848139" y="744401"/>
            <a:ext cx="10495722" cy="1446550"/>
          </a:xfrm>
          <a:prstGeom prst="rect">
            <a:avLst/>
          </a:prstGeom>
          <a:noFill/>
        </p:spPr>
        <p:txBody>
          <a:bodyPr wrap="square" rtlCol="0">
            <a:spAutoFit/>
          </a:bodyPr>
          <a:lstStyle/>
          <a:p>
            <a:pPr algn="just"/>
            <a:r>
              <a:rPr lang="es-MX" sz="2400" b="1" dirty="0">
                <a:solidFill>
                  <a:srgbClr val="FFC000"/>
                </a:solidFill>
              </a:rPr>
              <a:t>                                          </a:t>
            </a:r>
            <a:r>
              <a:rPr lang="es-MX" sz="4000" b="1" dirty="0">
                <a:solidFill>
                  <a:srgbClr val="FFC000"/>
                </a:solidFill>
              </a:rPr>
              <a:t>PROPUESTA   </a:t>
            </a:r>
            <a:endParaRPr lang="es-MX" sz="4000" b="1" dirty="0">
              <a:solidFill>
                <a:schemeClr val="bg1"/>
              </a:solidFill>
            </a:endParaRPr>
          </a:p>
          <a:p>
            <a:pPr algn="just"/>
            <a:r>
              <a:rPr lang="es-MX" sz="2400" b="1" dirty="0">
                <a:solidFill>
                  <a:schemeClr val="bg1"/>
                </a:solidFill>
              </a:rPr>
              <a:t>Utilizando botellas plásticas, fundas plásticas, tiras de madera, cartón, papel y periódico armaremos nuestra escultura </a:t>
            </a:r>
            <a:endParaRPr lang="es-EC" sz="2400" b="1" dirty="0">
              <a:solidFill>
                <a:schemeClr val="bg1"/>
              </a:solidFill>
            </a:endParaRPr>
          </a:p>
        </p:txBody>
      </p:sp>
      <p:pic>
        <p:nvPicPr>
          <p:cNvPr id="1026" name="Picture 2" descr="La prohibición de botellas de plástico ya es una realidad en varias  ciudades alrededor del mundo">
            <a:extLst>
              <a:ext uri="{FF2B5EF4-FFF2-40B4-BE49-F238E27FC236}">
                <a16:creationId xmlns:a16="http://schemas.microsoft.com/office/drawing/2014/main" id="{7126F9D6-BE42-4290-A4BB-9BB8A17B84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389" y="2700131"/>
            <a:ext cx="2469459" cy="28459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undas tipo camisetas, boutique, para basura - Plasticos Jaramillo |  Plasticos en Ecuador">
            <a:extLst>
              <a:ext uri="{FF2B5EF4-FFF2-40B4-BE49-F238E27FC236}">
                <a16:creationId xmlns:a16="http://schemas.microsoft.com/office/drawing/2014/main" id="{97E62BF0-3A25-46CF-BDEC-91820AD68C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6870" y="2700132"/>
            <a:ext cx="2469459" cy="28459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iras de madera imagen de archivo. Imagen de madera, tiras - 6821429">
            <a:extLst>
              <a:ext uri="{FF2B5EF4-FFF2-40B4-BE49-F238E27FC236}">
                <a16:creationId xmlns:a16="http://schemas.microsoft.com/office/drawing/2014/main" id="{EB62F397-927F-45EF-9CE0-160DCC5DC7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3685" y="2700131"/>
            <a:ext cx="2305470" cy="284590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F8D07F76-789C-4C6D-8BFC-8F81212EC4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6511" y="2700131"/>
            <a:ext cx="2478990" cy="2845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693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rte embotellado – Complejo para Tratamiento de Residuos Urbanos de Zaragoza">
            <a:extLst>
              <a:ext uri="{FF2B5EF4-FFF2-40B4-BE49-F238E27FC236}">
                <a16:creationId xmlns:a16="http://schemas.microsoft.com/office/drawing/2014/main" id="{64B36D24-6B18-41D9-9A64-F4149ED81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7494" y="873457"/>
            <a:ext cx="5625437" cy="5192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737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E92D1ACD-C23B-48ED-A926-A1A9E41F50A7}"/>
              </a:ext>
            </a:extLst>
          </p:cNvPr>
          <p:cNvPicPr>
            <a:picLocks noChangeAspect="1"/>
          </p:cNvPicPr>
          <p:nvPr/>
        </p:nvPicPr>
        <p:blipFill>
          <a:blip r:embed="rId2"/>
          <a:stretch>
            <a:fillRect/>
          </a:stretch>
        </p:blipFill>
        <p:spPr>
          <a:xfrm>
            <a:off x="6578222" y="1251550"/>
            <a:ext cx="7652451" cy="6439799"/>
          </a:xfrm>
          <a:prstGeom prst="rect">
            <a:avLst/>
          </a:prstGeom>
        </p:spPr>
      </p:pic>
      <p:sp>
        <p:nvSpPr>
          <p:cNvPr id="2" name="CuadroTexto 1">
            <a:extLst>
              <a:ext uri="{FF2B5EF4-FFF2-40B4-BE49-F238E27FC236}">
                <a16:creationId xmlns:a16="http://schemas.microsoft.com/office/drawing/2014/main" id="{1029D372-AF2C-45D1-B8DC-314809EF2542}"/>
              </a:ext>
            </a:extLst>
          </p:cNvPr>
          <p:cNvSpPr txBox="1"/>
          <p:nvPr/>
        </p:nvSpPr>
        <p:spPr>
          <a:xfrm rot="10800000" flipH="1" flipV="1">
            <a:off x="-2838037" y="1087777"/>
            <a:ext cx="11224591" cy="707886"/>
          </a:xfrm>
          <a:prstGeom prst="rect">
            <a:avLst/>
          </a:prstGeom>
          <a:noFill/>
        </p:spPr>
        <p:txBody>
          <a:bodyPr wrap="square" rtlCol="0">
            <a:spAutoFit/>
          </a:bodyPr>
          <a:lstStyle/>
          <a:p>
            <a:pPr algn="just"/>
            <a:r>
              <a:rPr lang="es-MX" sz="2400" b="1" dirty="0">
                <a:solidFill>
                  <a:srgbClr val="FFC000"/>
                </a:solidFill>
              </a:rPr>
              <a:t>                                          </a:t>
            </a:r>
            <a:r>
              <a:rPr lang="es-MX" sz="4000" b="1" dirty="0">
                <a:solidFill>
                  <a:srgbClr val="FFC000"/>
                </a:solidFill>
              </a:rPr>
              <a:t>ESTRUCTURA INICIAL</a:t>
            </a:r>
            <a:endParaRPr lang="es-MX" sz="4000" b="1" dirty="0">
              <a:solidFill>
                <a:schemeClr val="bg1"/>
              </a:solidFill>
            </a:endParaRPr>
          </a:p>
        </p:txBody>
      </p:sp>
      <p:sp>
        <p:nvSpPr>
          <p:cNvPr id="3" name="CuadroTexto 2">
            <a:extLst>
              <a:ext uri="{FF2B5EF4-FFF2-40B4-BE49-F238E27FC236}">
                <a16:creationId xmlns:a16="http://schemas.microsoft.com/office/drawing/2014/main" id="{252145F3-1BAB-46FE-B329-67FDAC7FF1F3}"/>
              </a:ext>
            </a:extLst>
          </p:cNvPr>
          <p:cNvSpPr txBox="1"/>
          <p:nvPr/>
        </p:nvSpPr>
        <p:spPr>
          <a:xfrm>
            <a:off x="664192" y="2521059"/>
            <a:ext cx="5636525" cy="1815882"/>
          </a:xfrm>
          <a:prstGeom prst="rect">
            <a:avLst/>
          </a:prstGeom>
          <a:noFill/>
        </p:spPr>
        <p:txBody>
          <a:bodyPr wrap="square" rtlCol="0">
            <a:spAutoFit/>
          </a:bodyPr>
          <a:lstStyle/>
          <a:p>
            <a:pPr algn="just"/>
            <a:r>
              <a:rPr lang="es-MX" sz="2800" b="1" dirty="0">
                <a:solidFill>
                  <a:schemeClr val="bg1"/>
                </a:solidFill>
              </a:rPr>
              <a:t>Se puede construir de varilla de hiero o con tiras de madera, entorchadas con alambre de amarre o soguillas</a:t>
            </a:r>
          </a:p>
        </p:txBody>
      </p:sp>
    </p:spTree>
    <p:extLst>
      <p:ext uri="{BB962C8B-B14F-4D97-AF65-F5344CB8AC3E}">
        <p14:creationId xmlns:p14="http://schemas.microsoft.com/office/powerpoint/2010/main" val="8160819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{5921AF47-545D-44C9-9A57-1B0AF7041C70}tf02900722</Template>
  <TotalTime>112</TotalTime>
  <Words>318</Words>
  <Application>Microsoft Office PowerPoint</Application>
  <PresentationFormat>Panorámica</PresentationFormat>
  <Paragraphs>8</Paragraphs>
  <Slides>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vt:i4>
      </vt:variant>
    </vt:vector>
  </HeadingPairs>
  <TitlesOfParts>
    <vt:vector size="12" baseType="lpstr">
      <vt:lpstr>Arial</vt:lpstr>
      <vt:lpstr>Century Gothic</vt:lpstr>
      <vt:lpstr>Open Sans</vt:lpstr>
      <vt:lpstr>Trebuchet MS</vt:lpstr>
      <vt:lpstr>Wingdings 3</vt:lpstr>
      <vt:lpstr>Sala de reuniones Ion</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Byron Leonardo Obregón Vite</dc:creator>
  <cp:lastModifiedBy>Byron Leonardo Obregón Vite</cp:lastModifiedBy>
  <cp:revision>11</cp:revision>
  <dcterms:created xsi:type="dcterms:W3CDTF">2020-12-05T17:01:04Z</dcterms:created>
  <dcterms:modified xsi:type="dcterms:W3CDTF">2020-12-05T18:53:06Z</dcterms:modified>
</cp:coreProperties>
</file>