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03"/>
  </p:notesMasterIdLst>
  <p:sldIdLst>
    <p:sldId id="354" r:id="rId2"/>
    <p:sldId id="355" r:id="rId3"/>
    <p:sldId id="356" r:id="rId4"/>
    <p:sldId id="357" r:id="rId5"/>
    <p:sldId id="359" r:id="rId6"/>
    <p:sldId id="358" r:id="rId7"/>
    <p:sldId id="360" r:id="rId8"/>
    <p:sldId id="361" r:id="rId9"/>
    <p:sldId id="362" r:id="rId10"/>
    <p:sldId id="368" r:id="rId11"/>
    <p:sldId id="363" r:id="rId12"/>
    <p:sldId id="364" r:id="rId13"/>
    <p:sldId id="365" r:id="rId14"/>
    <p:sldId id="366" r:id="rId15"/>
    <p:sldId id="370" r:id="rId16"/>
    <p:sldId id="369" r:id="rId17"/>
    <p:sldId id="371" r:id="rId18"/>
    <p:sldId id="372" r:id="rId19"/>
    <p:sldId id="373" r:id="rId20"/>
    <p:sldId id="374" r:id="rId21"/>
    <p:sldId id="375" r:id="rId22"/>
    <p:sldId id="376" r:id="rId23"/>
    <p:sldId id="367" r:id="rId24"/>
    <p:sldId id="379" r:id="rId25"/>
    <p:sldId id="378" r:id="rId26"/>
    <p:sldId id="380" r:id="rId27"/>
    <p:sldId id="377" r:id="rId28"/>
    <p:sldId id="265" r:id="rId29"/>
    <p:sldId id="266" r:id="rId30"/>
    <p:sldId id="259" r:id="rId31"/>
    <p:sldId id="381" r:id="rId32"/>
    <p:sldId id="382" r:id="rId33"/>
    <p:sldId id="264" r:id="rId34"/>
    <p:sldId id="271" r:id="rId35"/>
    <p:sldId id="273" r:id="rId36"/>
    <p:sldId id="272" r:id="rId37"/>
    <p:sldId id="279" r:id="rId38"/>
    <p:sldId id="263" r:id="rId39"/>
    <p:sldId id="267" r:id="rId40"/>
    <p:sldId id="276" r:id="rId41"/>
    <p:sldId id="278" r:id="rId42"/>
    <p:sldId id="274" r:id="rId43"/>
    <p:sldId id="280" r:id="rId44"/>
    <p:sldId id="275" r:id="rId45"/>
    <p:sldId id="269" r:id="rId46"/>
    <p:sldId id="281" r:id="rId47"/>
    <p:sldId id="277" r:id="rId48"/>
    <p:sldId id="383" r:id="rId49"/>
    <p:sldId id="402" r:id="rId50"/>
    <p:sldId id="400" r:id="rId51"/>
    <p:sldId id="401" r:id="rId52"/>
    <p:sldId id="384" r:id="rId53"/>
    <p:sldId id="385" r:id="rId54"/>
    <p:sldId id="386" r:id="rId55"/>
    <p:sldId id="387" r:id="rId56"/>
    <p:sldId id="388" r:id="rId57"/>
    <p:sldId id="389" r:id="rId58"/>
    <p:sldId id="390" r:id="rId59"/>
    <p:sldId id="391" r:id="rId60"/>
    <p:sldId id="392" r:id="rId61"/>
    <p:sldId id="393" r:id="rId62"/>
    <p:sldId id="403" r:id="rId63"/>
    <p:sldId id="405" r:id="rId64"/>
    <p:sldId id="406" r:id="rId65"/>
    <p:sldId id="412" r:id="rId66"/>
    <p:sldId id="404" r:id="rId67"/>
    <p:sldId id="408" r:id="rId68"/>
    <p:sldId id="409" r:id="rId69"/>
    <p:sldId id="410" r:id="rId70"/>
    <p:sldId id="411" r:id="rId71"/>
    <p:sldId id="407" r:id="rId72"/>
    <p:sldId id="413" r:id="rId73"/>
    <p:sldId id="415" r:id="rId74"/>
    <p:sldId id="416" r:id="rId75"/>
    <p:sldId id="417" r:id="rId76"/>
    <p:sldId id="414" r:id="rId77"/>
    <p:sldId id="418" r:id="rId78"/>
    <p:sldId id="419" r:id="rId79"/>
    <p:sldId id="420" r:id="rId80"/>
    <p:sldId id="282" r:id="rId81"/>
    <p:sldId id="283" r:id="rId82"/>
    <p:sldId id="284" r:id="rId83"/>
    <p:sldId id="285" r:id="rId84"/>
    <p:sldId id="286" r:id="rId85"/>
    <p:sldId id="287" r:id="rId86"/>
    <p:sldId id="289" r:id="rId87"/>
    <p:sldId id="288" r:id="rId88"/>
    <p:sldId id="290" r:id="rId89"/>
    <p:sldId id="397" r:id="rId90"/>
    <p:sldId id="291" r:id="rId91"/>
    <p:sldId id="292" r:id="rId92"/>
    <p:sldId id="293" r:id="rId93"/>
    <p:sldId id="294" r:id="rId94"/>
    <p:sldId id="295" r:id="rId95"/>
    <p:sldId id="394" r:id="rId96"/>
    <p:sldId id="395" r:id="rId97"/>
    <p:sldId id="396" r:id="rId98"/>
    <p:sldId id="298" r:id="rId99"/>
    <p:sldId id="299" r:id="rId100"/>
    <p:sldId id="297" r:id="rId101"/>
    <p:sldId id="296" r:id="rId102"/>
  </p:sldIdLst>
  <p:sldSz cx="9144000" cy="5143500" type="screen16x9"/>
  <p:notesSz cx="6858000" cy="9144000"/>
  <p:embeddedFontLst>
    <p:embeddedFont>
      <p:font typeface="Alatsi" panose="020B0604020202020204" charset="0"/>
      <p:regular r:id="rId104"/>
    </p:embeddedFont>
    <p:embeddedFont>
      <p:font typeface="Barlow" panose="00000500000000000000" pitchFamily="2" charset="0"/>
      <p:regular r:id="rId105"/>
      <p:bold r:id="rId106"/>
      <p:italic r:id="rId107"/>
      <p:boldItalic r:id="rId108"/>
    </p:embeddedFont>
    <p:embeddedFont>
      <p:font typeface="Lato" panose="020F0502020204030203" pitchFamily="34" charset="0"/>
      <p:regular r:id="rId109"/>
      <p:bold r:id="rId110"/>
      <p:italic r:id="rId111"/>
      <p:boldItalic r:id="rId112"/>
    </p:embeddedFont>
    <p:embeddedFont>
      <p:font typeface="Montserrat Medium" panose="00000600000000000000" pitchFamily="2" charset="0"/>
      <p:regular r:id="rId113"/>
      <p:bold r:id="rId114"/>
      <p:italic r:id="rId115"/>
      <p:boldItalic r:id="rId116"/>
    </p:embeddedFont>
    <p:embeddedFont>
      <p:font typeface="Noto Sans" panose="020B0502040504020204" pitchFamily="34" charset="0"/>
      <p:regular r:id="rId117"/>
      <p:bold r:id="rId118"/>
      <p:italic r:id="rId119"/>
      <p:boldItalic r:id="rId120"/>
    </p:embeddedFont>
    <p:embeddedFont>
      <p:font typeface="Open Sans" panose="020B0606030504020204" pitchFamily="34" charset="0"/>
      <p:regular r:id="rId121"/>
      <p:bold r:id="rId122"/>
      <p:italic r:id="rId123"/>
      <p:boldItalic r:id="rId124"/>
    </p:embeddedFont>
    <p:embeddedFont>
      <p:font typeface="Playfair Display" panose="00000500000000000000" pitchFamily="2" charset="0"/>
      <p:regular r:id="rId125"/>
      <p:bold r:id="rId126"/>
      <p:italic r:id="rId127"/>
      <p:boldItalic r:id="rId128"/>
    </p:embeddedFont>
    <p:embeddedFont>
      <p:font typeface="Poppins" panose="00000500000000000000" pitchFamily="2" charset="0"/>
      <p:regular r:id="rId129"/>
      <p:bold r:id="rId130"/>
      <p:italic r:id="rId131"/>
      <p:boldItalic r:id="rId132"/>
    </p:embeddedFont>
    <p:embeddedFont>
      <p:font typeface="Quattrocento Sans" panose="020B0502050000020003" pitchFamily="34" charset="0"/>
      <p:regular r:id="rId133"/>
      <p:bold r:id="rId134"/>
      <p:italic r:id="rId135"/>
      <p:boldItalic r:id="rId136"/>
    </p:embeddedFont>
    <p:embeddedFont>
      <p:font typeface="Roboto Condensed Light" panose="02000000000000000000" pitchFamily="2" charset="0"/>
      <p:regular r:id="rId137"/>
      <p:italic r:id="rId138"/>
    </p:embeddedFont>
    <p:embeddedFont>
      <p:font typeface="Verdana" panose="020B0604030504040204" pitchFamily="34" charset="0"/>
      <p:regular r:id="rId139"/>
      <p:bold r:id="rId140"/>
      <p:italic r:id="rId141"/>
      <p:boldItalic r:id="rId142"/>
    </p:embeddedFont>
    <p:embeddedFont>
      <p:font typeface="Verdana" panose="020B0604030504040204" pitchFamily="34" charset="0"/>
      <p:regular r:id="rId139"/>
      <p:bold r:id="rId140"/>
      <p:italic r:id="rId141"/>
      <p:boldItalic r:id="rId1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58975C-CA41-469F-B03C-4E3A32887529}">
  <a:tblStyle styleId="{B758975C-CA41-469F-B03C-4E3A328875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4.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35.fntdata"/><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2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0.fntdata"/><Relationship Id="rId118" Type="http://schemas.openxmlformats.org/officeDocument/2006/relationships/font" Target="fonts/font15.fntdata"/><Relationship Id="rId134" Type="http://schemas.openxmlformats.org/officeDocument/2006/relationships/font" Target="fonts/font31.fntdata"/><Relationship Id="rId139" Type="http://schemas.openxmlformats.org/officeDocument/2006/relationships/font" Target="fonts/font3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font" Target="fonts/font5.fntdata"/><Relationship Id="rId124" Type="http://schemas.openxmlformats.org/officeDocument/2006/relationships/font" Target="fonts/font21.fntdata"/><Relationship Id="rId129" Type="http://schemas.openxmlformats.org/officeDocument/2006/relationships/font" Target="fonts/font2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37.fntdata"/><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1.fntdata"/><Relationship Id="rId119" Type="http://schemas.openxmlformats.org/officeDocument/2006/relationships/font" Target="fonts/font1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27.fntdata"/><Relationship Id="rId135" Type="http://schemas.openxmlformats.org/officeDocument/2006/relationships/font" Target="fonts/font32.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font" Target="fonts/font17.fntdata"/><Relationship Id="rId125" Type="http://schemas.openxmlformats.org/officeDocument/2006/relationships/font" Target="fonts/font22.fntdata"/><Relationship Id="rId141" Type="http://schemas.openxmlformats.org/officeDocument/2006/relationships/font" Target="fonts/font38.fntdata"/><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131" Type="http://schemas.openxmlformats.org/officeDocument/2006/relationships/font" Target="fonts/font28.fntdata"/><Relationship Id="rId136" Type="http://schemas.openxmlformats.org/officeDocument/2006/relationships/font" Target="fonts/font3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12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8.fntdata"/><Relationship Id="rId142" Type="http://schemas.openxmlformats.org/officeDocument/2006/relationships/font" Target="fonts/font3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3.fntdata"/><Relationship Id="rId137" Type="http://schemas.openxmlformats.org/officeDocument/2006/relationships/font" Target="fonts/font3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8.fntdata"/><Relationship Id="rId132" Type="http://schemas.openxmlformats.org/officeDocument/2006/relationships/font" Target="fonts/font2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3.fntdata"/><Relationship Id="rId12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9.fntdata"/><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font" Target="fonts/font9.fntdata"/><Relationship Id="rId133" Type="http://schemas.openxmlformats.org/officeDocument/2006/relationships/font" Target="fonts/font30.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20.fntdata"/><Relationship Id="rId14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D5BC5-79DE-4958-915E-FD0837AAE47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AA07CC38-F148-4BEA-9182-EF33702C66EA}">
      <dgm:prSet phldrT="[Texto]"/>
      <dgm:spPr/>
      <dgm:t>
        <a:bodyPr/>
        <a:lstStyle/>
        <a:p>
          <a:r>
            <a:rPr lang="es-ES" dirty="0"/>
            <a:t>Las tendinopatías son el conjunto de patologías que afectan a la estructura tendinosa (tendón).</a:t>
          </a:r>
        </a:p>
        <a:p>
          <a:r>
            <a:rPr lang="es-ES" dirty="0"/>
            <a:t>hoy en día se usa el término tendinopatía para designar los síntomas dolorosos crónicos en una zona sensible y dolorosa del tendón</a:t>
          </a:r>
        </a:p>
        <a:p>
          <a:endParaRPr lang="es-ES" dirty="0"/>
        </a:p>
      </dgm:t>
    </dgm:pt>
    <dgm:pt modelId="{4A4C3BFB-655F-4774-9C8B-2C3F3460DCD3}" type="parTrans" cxnId="{16308850-0CDE-468F-9334-24EC8AF9E139}">
      <dgm:prSet/>
      <dgm:spPr/>
      <dgm:t>
        <a:bodyPr/>
        <a:lstStyle/>
        <a:p>
          <a:endParaRPr lang="es-ES"/>
        </a:p>
      </dgm:t>
    </dgm:pt>
    <dgm:pt modelId="{0C271E81-53CD-4B9B-9487-8A15EA56C5B9}" type="sibTrans" cxnId="{16308850-0CDE-468F-9334-24EC8AF9E139}">
      <dgm:prSet/>
      <dgm:spPr/>
      <dgm:t>
        <a:bodyPr/>
        <a:lstStyle/>
        <a:p>
          <a:endParaRPr lang="es-ES"/>
        </a:p>
      </dgm:t>
    </dgm:pt>
    <dgm:pt modelId="{236D55DC-C5FB-4C40-9858-1BBAC154A4C5}">
      <dgm:prSet phldrT="[Texto]"/>
      <dgm:spPr/>
      <dgm:t>
        <a:bodyPr/>
        <a:lstStyle/>
        <a:p>
          <a:r>
            <a:rPr lang="es-ES" dirty="0"/>
            <a:t>Según la asociación internacional de reumatología, las tendinopatías se dividen en: Paratendonitis,  Tendinosis,  Paratendonitis con </a:t>
          </a:r>
          <a:r>
            <a:rPr lang="es-ES" dirty="0" err="1"/>
            <a:t>tendinosis.tendinitis</a:t>
          </a:r>
          <a:r>
            <a:rPr lang="es-ES" dirty="0"/>
            <a:t>.</a:t>
          </a:r>
        </a:p>
      </dgm:t>
    </dgm:pt>
    <dgm:pt modelId="{5D5A37E9-7016-43EB-A8B1-2A976072540B}" type="parTrans" cxnId="{DA81E4C0-280B-4F11-883C-7529B884AA93}">
      <dgm:prSet/>
      <dgm:spPr/>
      <dgm:t>
        <a:bodyPr/>
        <a:lstStyle/>
        <a:p>
          <a:endParaRPr lang="es-ES"/>
        </a:p>
      </dgm:t>
    </dgm:pt>
    <dgm:pt modelId="{E312AD78-547B-4F6A-B645-0F16D04CFA50}" type="sibTrans" cxnId="{DA81E4C0-280B-4F11-883C-7529B884AA93}">
      <dgm:prSet/>
      <dgm:spPr/>
      <dgm:t>
        <a:bodyPr/>
        <a:lstStyle/>
        <a:p>
          <a:endParaRPr lang="es-ES"/>
        </a:p>
      </dgm:t>
    </dgm:pt>
    <dgm:pt modelId="{264F42AD-7EFE-4C9E-B4A6-232C02EB1B66}">
      <dgm:prSet/>
      <dgm:spPr/>
      <dgm:t>
        <a:bodyPr/>
        <a:lstStyle/>
        <a:p>
          <a:r>
            <a:rPr lang="es-ES" dirty="0"/>
            <a:t>La tendinitis propiamente dicha alude a una situación de predominio inflamatorio, Este término tiene que desaparecer, ya que en la mayoría de los casos, los estudios histológicos han demostrado ausencia de todo proceso inflamatorio </a:t>
          </a:r>
        </a:p>
      </dgm:t>
    </dgm:pt>
    <dgm:pt modelId="{A578A7AC-6BCE-41B2-982B-2A4320E5C535}" type="parTrans" cxnId="{AED35E46-BAAE-4B5F-AB8D-5432CBE6AABE}">
      <dgm:prSet/>
      <dgm:spPr/>
      <dgm:t>
        <a:bodyPr/>
        <a:lstStyle/>
        <a:p>
          <a:endParaRPr lang="es-ES"/>
        </a:p>
      </dgm:t>
    </dgm:pt>
    <dgm:pt modelId="{C1CDB772-541B-499E-ACC6-1C0BB3F32D60}" type="sibTrans" cxnId="{AED35E46-BAAE-4B5F-AB8D-5432CBE6AABE}">
      <dgm:prSet/>
      <dgm:spPr/>
      <dgm:t>
        <a:bodyPr/>
        <a:lstStyle/>
        <a:p>
          <a:endParaRPr lang="es-ES"/>
        </a:p>
      </dgm:t>
    </dgm:pt>
    <dgm:pt modelId="{387960A1-6D6A-4B8C-90E0-DB74C4C50C72}" type="pres">
      <dgm:prSet presAssocID="{D88D5BC5-79DE-4958-915E-FD0837AAE47F}" presName="diagram" presStyleCnt="0">
        <dgm:presLayoutVars>
          <dgm:dir/>
          <dgm:resizeHandles val="exact"/>
        </dgm:presLayoutVars>
      </dgm:prSet>
      <dgm:spPr/>
    </dgm:pt>
    <dgm:pt modelId="{D803C563-D935-4395-859D-7FF708A7D0E8}" type="pres">
      <dgm:prSet presAssocID="{AA07CC38-F148-4BEA-9182-EF33702C66EA}" presName="node" presStyleLbl="node1" presStyleIdx="0" presStyleCnt="3" custScaleX="151826">
        <dgm:presLayoutVars>
          <dgm:bulletEnabled val="1"/>
        </dgm:presLayoutVars>
      </dgm:prSet>
      <dgm:spPr/>
    </dgm:pt>
    <dgm:pt modelId="{A7370BE8-2CAF-4FAC-9AD9-248D6261FA5F}" type="pres">
      <dgm:prSet presAssocID="{0C271E81-53CD-4B9B-9487-8A15EA56C5B9}" presName="sibTrans" presStyleCnt="0"/>
      <dgm:spPr/>
    </dgm:pt>
    <dgm:pt modelId="{2E170D01-81BC-4DBE-9B48-A498C924E206}" type="pres">
      <dgm:prSet presAssocID="{236D55DC-C5FB-4C40-9858-1BBAC154A4C5}" presName="node" presStyleLbl="node1" presStyleIdx="1" presStyleCnt="3" custScaleX="125782">
        <dgm:presLayoutVars>
          <dgm:bulletEnabled val="1"/>
        </dgm:presLayoutVars>
      </dgm:prSet>
      <dgm:spPr/>
    </dgm:pt>
    <dgm:pt modelId="{19A1FE48-3DC3-42C5-BAB3-5DEC32E38067}" type="pres">
      <dgm:prSet presAssocID="{E312AD78-547B-4F6A-B645-0F16D04CFA50}" presName="sibTrans" presStyleCnt="0"/>
      <dgm:spPr/>
    </dgm:pt>
    <dgm:pt modelId="{681E2E4A-AE1A-4553-8F89-5F6D8D4520AB}" type="pres">
      <dgm:prSet presAssocID="{264F42AD-7EFE-4C9E-B4A6-232C02EB1B66}" presName="node" presStyleLbl="node1" presStyleIdx="2" presStyleCnt="3" custScaleX="128480" custScaleY="129575" custLinFactNeighborX="-15279" custLinFactNeighborY="-6267">
        <dgm:presLayoutVars>
          <dgm:bulletEnabled val="1"/>
        </dgm:presLayoutVars>
      </dgm:prSet>
      <dgm:spPr/>
    </dgm:pt>
  </dgm:ptLst>
  <dgm:cxnLst>
    <dgm:cxn modelId="{8EB82B46-1AAD-4284-88B1-76157F2682FF}" type="presOf" srcId="{236D55DC-C5FB-4C40-9858-1BBAC154A4C5}" destId="{2E170D01-81BC-4DBE-9B48-A498C924E206}" srcOrd="0" destOrd="0" presId="urn:microsoft.com/office/officeart/2005/8/layout/default"/>
    <dgm:cxn modelId="{AED35E46-BAAE-4B5F-AB8D-5432CBE6AABE}" srcId="{D88D5BC5-79DE-4958-915E-FD0837AAE47F}" destId="{264F42AD-7EFE-4C9E-B4A6-232C02EB1B66}" srcOrd="2" destOrd="0" parTransId="{A578A7AC-6BCE-41B2-982B-2A4320E5C535}" sibTransId="{C1CDB772-541B-499E-ACC6-1C0BB3F32D60}"/>
    <dgm:cxn modelId="{16308850-0CDE-468F-9334-24EC8AF9E139}" srcId="{D88D5BC5-79DE-4958-915E-FD0837AAE47F}" destId="{AA07CC38-F148-4BEA-9182-EF33702C66EA}" srcOrd="0" destOrd="0" parTransId="{4A4C3BFB-655F-4774-9C8B-2C3F3460DCD3}" sibTransId="{0C271E81-53CD-4B9B-9487-8A15EA56C5B9}"/>
    <dgm:cxn modelId="{B01E6C7C-1B88-4156-BED0-2318AFC2DA5F}" type="presOf" srcId="{AA07CC38-F148-4BEA-9182-EF33702C66EA}" destId="{D803C563-D935-4395-859D-7FF708A7D0E8}" srcOrd="0" destOrd="0" presId="urn:microsoft.com/office/officeart/2005/8/layout/default"/>
    <dgm:cxn modelId="{DA81E4C0-280B-4F11-883C-7529B884AA93}" srcId="{D88D5BC5-79DE-4958-915E-FD0837AAE47F}" destId="{236D55DC-C5FB-4C40-9858-1BBAC154A4C5}" srcOrd="1" destOrd="0" parTransId="{5D5A37E9-7016-43EB-A8B1-2A976072540B}" sibTransId="{E312AD78-547B-4F6A-B645-0F16D04CFA50}"/>
    <dgm:cxn modelId="{6324B0E1-A525-42CF-BA10-7F82C7D22917}" type="presOf" srcId="{264F42AD-7EFE-4C9E-B4A6-232C02EB1B66}" destId="{681E2E4A-AE1A-4553-8F89-5F6D8D4520AB}" srcOrd="0" destOrd="0" presId="urn:microsoft.com/office/officeart/2005/8/layout/default"/>
    <dgm:cxn modelId="{5DFA2DE5-4DC4-4B8F-AB5A-688B38E466B0}" type="presOf" srcId="{D88D5BC5-79DE-4958-915E-FD0837AAE47F}" destId="{387960A1-6D6A-4B8C-90E0-DB74C4C50C72}" srcOrd="0" destOrd="0" presId="urn:microsoft.com/office/officeart/2005/8/layout/default"/>
    <dgm:cxn modelId="{20023E22-E5F8-4403-9987-C8FBA30859E3}" type="presParOf" srcId="{387960A1-6D6A-4B8C-90E0-DB74C4C50C72}" destId="{D803C563-D935-4395-859D-7FF708A7D0E8}" srcOrd="0" destOrd="0" presId="urn:microsoft.com/office/officeart/2005/8/layout/default"/>
    <dgm:cxn modelId="{D901E6C0-C0C6-4F28-9FE7-4C96CC6C9860}" type="presParOf" srcId="{387960A1-6D6A-4B8C-90E0-DB74C4C50C72}" destId="{A7370BE8-2CAF-4FAC-9AD9-248D6261FA5F}" srcOrd="1" destOrd="0" presId="urn:microsoft.com/office/officeart/2005/8/layout/default"/>
    <dgm:cxn modelId="{DB61B6E9-24AA-4EA0-8626-51C3D4E464E4}" type="presParOf" srcId="{387960A1-6D6A-4B8C-90E0-DB74C4C50C72}" destId="{2E170D01-81BC-4DBE-9B48-A498C924E206}" srcOrd="2" destOrd="0" presId="urn:microsoft.com/office/officeart/2005/8/layout/default"/>
    <dgm:cxn modelId="{2D971087-0714-4D81-B46D-7B9B8B8D0242}" type="presParOf" srcId="{387960A1-6D6A-4B8C-90E0-DB74C4C50C72}" destId="{19A1FE48-3DC3-42C5-BAB3-5DEC32E38067}" srcOrd="3" destOrd="0" presId="urn:microsoft.com/office/officeart/2005/8/layout/default"/>
    <dgm:cxn modelId="{98707AD0-823D-48DE-8230-CB4FB01E6941}" type="presParOf" srcId="{387960A1-6D6A-4B8C-90E0-DB74C4C50C72}" destId="{681E2E4A-AE1A-4553-8F89-5F6D8D4520AB}" srcOrd="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836EE-F7B2-43FC-A0CC-1F8EFF8B388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ES"/>
        </a:p>
      </dgm:t>
    </dgm:pt>
    <dgm:pt modelId="{9B24D133-2C9A-43F7-8952-FFCFC8F3E0DD}">
      <dgm:prSet phldrT="[Texto]"/>
      <dgm:spPr/>
      <dgm:t>
        <a:bodyPr/>
        <a:lstStyle/>
        <a:p>
          <a:r>
            <a:rPr lang="es-ES" b="1" dirty="0"/>
            <a:t>PRINCIPIOS DEL TRATAMIENTO FISIOTERAPÉUTICO</a:t>
          </a:r>
          <a:endParaRPr lang="es-ES" dirty="0"/>
        </a:p>
      </dgm:t>
    </dgm:pt>
    <dgm:pt modelId="{BEF9DE31-538F-4813-B869-7A0E126EB6AB}" type="parTrans" cxnId="{FFBD2092-96BC-412E-92CC-806A9CFF96AF}">
      <dgm:prSet/>
      <dgm:spPr/>
      <dgm:t>
        <a:bodyPr/>
        <a:lstStyle/>
        <a:p>
          <a:endParaRPr lang="es-ES"/>
        </a:p>
      </dgm:t>
    </dgm:pt>
    <dgm:pt modelId="{17C4874D-81AA-4E8D-9049-2AC031EA20E4}" type="sibTrans" cxnId="{FFBD2092-96BC-412E-92CC-806A9CFF96AF}">
      <dgm:prSet/>
      <dgm:spPr/>
      <dgm:t>
        <a:bodyPr/>
        <a:lstStyle/>
        <a:p>
          <a:endParaRPr lang="es-ES"/>
        </a:p>
      </dgm:t>
    </dgm:pt>
    <dgm:pt modelId="{0745C44B-4135-411C-8F86-B1BF5A68BBE4}">
      <dgm:prSet phldrT="[Texto]"/>
      <dgm:spPr/>
      <dgm:t>
        <a:bodyPr/>
        <a:lstStyle/>
        <a:p>
          <a:r>
            <a:rPr lang="es-ES" dirty="0"/>
            <a:t>ESCUCHAR </a:t>
          </a:r>
        </a:p>
      </dgm:t>
    </dgm:pt>
    <dgm:pt modelId="{011D1AF3-B522-4429-A38C-30A0A00DEA20}" type="parTrans" cxnId="{9F8A0C52-B12D-4490-BAD2-A1B599B7FAC0}">
      <dgm:prSet/>
      <dgm:spPr/>
      <dgm:t>
        <a:bodyPr/>
        <a:lstStyle/>
        <a:p>
          <a:endParaRPr lang="es-ES"/>
        </a:p>
      </dgm:t>
    </dgm:pt>
    <dgm:pt modelId="{85143F23-4CCF-46E9-9D87-68C45CEC30E6}" type="sibTrans" cxnId="{9F8A0C52-B12D-4490-BAD2-A1B599B7FAC0}">
      <dgm:prSet/>
      <dgm:spPr/>
      <dgm:t>
        <a:bodyPr/>
        <a:lstStyle/>
        <a:p>
          <a:endParaRPr lang="es-ES"/>
        </a:p>
      </dgm:t>
    </dgm:pt>
    <dgm:pt modelId="{1012BCCA-66FF-41AE-B183-895CE38F8CE6}">
      <dgm:prSet phldrT="[Texto]"/>
      <dgm:spPr/>
      <dgm:t>
        <a:bodyPr/>
        <a:lstStyle/>
        <a:p>
          <a:r>
            <a:rPr lang="es-ES" dirty="0"/>
            <a:t>EXPONER</a:t>
          </a:r>
        </a:p>
      </dgm:t>
    </dgm:pt>
    <dgm:pt modelId="{968B2A8A-2139-4DB3-86E6-1DB4653DE7B4}" type="parTrans" cxnId="{1AF6190A-FB30-44E9-9468-89E9AEC3C2AF}">
      <dgm:prSet/>
      <dgm:spPr/>
      <dgm:t>
        <a:bodyPr/>
        <a:lstStyle/>
        <a:p>
          <a:endParaRPr lang="es-ES"/>
        </a:p>
      </dgm:t>
    </dgm:pt>
    <dgm:pt modelId="{F88BD672-A7CA-415F-9720-B7FB87029626}" type="sibTrans" cxnId="{1AF6190A-FB30-44E9-9468-89E9AEC3C2AF}">
      <dgm:prSet/>
      <dgm:spPr/>
      <dgm:t>
        <a:bodyPr/>
        <a:lstStyle/>
        <a:p>
          <a:endParaRPr lang="es-ES"/>
        </a:p>
      </dgm:t>
    </dgm:pt>
    <dgm:pt modelId="{8392F88B-B21E-4F24-8482-7F3238D6B240}">
      <dgm:prSet phldrT="[Texto]"/>
      <dgm:spPr/>
      <dgm:t>
        <a:bodyPr/>
        <a:lstStyle/>
        <a:p>
          <a:r>
            <a:rPr lang="es-ES" dirty="0"/>
            <a:t>EJERCITAR</a:t>
          </a:r>
        </a:p>
      </dgm:t>
    </dgm:pt>
    <dgm:pt modelId="{41884F8C-08F2-4B93-BCC7-C9B36302D084}" type="parTrans" cxnId="{30A8F443-49C8-4A4D-9704-3B2BC11D28D8}">
      <dgm:prSet/>
      <dgm:spPr/>
      <dgm:t>
        <a:bodyPr/>
        <a:lstStyle/>
        <a:p>
          <a:endParaRPr lang="es-ES"/>
        </a:p>
      </dgm:t>
    </dgm:pt>
    <dgm:pt modelId="{E65A09F6-BAC6-4FE6-94BE-1D87388E2F17}" type="sibTrans" cxnId="{30A8F443-49C8-4A4D-9704-3B2BC11D28D8}">
      <dgm:prSet/>
      <dgm:spPr/>
      <dgm:t>
        <a:bodyPr/>
        <a:lstStyle/>
        <a:p>
          <a:endParaRPr lang="es-ES"/>
        </a:p>
      </dgm:t>
    </dgm:pt>
    <dgm:pt modelId="{C4F98D5D-FB92-450F-AAD9-8ACB98D69DB5}">
      <dgm:prSet phldrT="[Texto]"/>
      <dgm:spPr/>
      <dgm:t>
        <a:bodyPr/>
        <a:lstStyle/>
        <a:p>
          <a:r>
            <a:rPr lang="es-ES" dirty="0"/>
            <a:t>EDUCAR</a:t>
          </a:r>
        </a:p>
      </dgm:t>
    </dgm:pt>
    <dgm:pt modelId="{E0A79DF9-3F75-4C3D-9A33-BA9A1584C017}" type="parTrans" cxnId="{0E8C624D-683D-43CF-B3D4-D9B1F9699DF9}">
      <dgm:prSet/>
      <dgm:spPr/>
      <dgm:t>
        <a:bodyPr/>
        <a:lstStyle/>
        <a:p>
          <a:endParaRPr lang="es-ES"/>
        </a:p>
      </dgm:t>
    </dgm:pt>
    <dgm:pt modelId="{AD8B8C97-58C4-4510-9C2E-D90B75AF520E}" type="sibTrans" cxnId="{0E8C624D-683D-43CF-B3D4-D9B1F9699DF9}">
      <dgm:prSet/>
      <dgm:spPr/>
      <dgm:t>
        <a:bodyPr/>
        <a:lstStyle/>
        <a:p>
          <a:endParaRPr lang="es-ES"/>
        </a:p>
      </dgm:t>
    </dgm:pt>
    <dgm:pt modelId="{88882721-AF38-4413-8E91-E89A5F4E7C52}" type="pres">
      <dgm:prSet presAssocID="{FA7836EE-F7B2-43FC-A0CC-1F8EFF8B3883}" presName="composite" presStyleCnt="0">
        <dgm:presLayoutVars>
          <dgm:chMax val="1"/>
          <dgm:dir/>
          <dgm:resizeHandles val="exact"/>
        </dgm:presLayoutVars>
      </dgm:prSet>
      <dgm:spPr/>
    </dgm:pt>
    <dgm:pt modelId="{5DDF91B2-53E3-41BA-84EC-472F9D78648F}" type="pres">
      <dgm:prSet presAssocID="{FA7836EE-F7B2-43FC-A0CC-1F8EFF8B3883}" presName="radial" presStyleCnt="0">
        <dgm:presLayoutVars>
          <dgm:animLvl val="ctr"/>
        </dgm:presLayoutVars>
      </dgm:prSet>
      <dgm:spPr/>
    </dgm:pt>
    <dgm:pt modelId="{39CF3D5E-E150-484C-A885-8C6F179403EE}" type="pres">
      <dgm:prSet presAssocID="{9B24D133-2C9A-43F7-8952-FFCFC8F3E0DD}" presName="centerShape" presStyleLbl="vennNode1" presStyleIdx="0" presStyleCnt="5" custLinFactNeighborX="338" custLinFactNeighborY="-1015"/>
      <dgm:spPr/>
    </dgm:pt>
    <dgm:pt modelId="{B909768E-5ED1-4AD2-95A3-D69AEDA05425}" type="pres">
      <dgm:prSet presAssocID="{0745C44B-4135-411C-8F86-B1BF5A68BBE4}" presName="node" presStyleLbl="vennNode1" presStyleIdx="1" presStyleCnt="5">
        <dgm:presLayoutVars>
          <dgm:bulletEnabled val="1"/>
        </dgm:presLayoutVars>
      </dgm:prSet>
      <dgm:spPr/>
    </dgm:pt>
    <dgm:pt modelId="{C75037A5-7DD9-4CC3-91D3-B76568E3C95E}" type="pres">
      <dgm:prSet presAssocID="{1012BCCA-66FF-41AE-B183-895CE38F8CE6}" presName="node" presStyleLbl="vennNode1" presStyleIdx="2" presStyleCnt="5">
        <dgm:presLayoutVars>
          <dgm:bulletEnabled val="1"/>
        </dgm:presLayoutVars>
      </dgm:prSet>
      <dgm:spPr/>
    </dgm:pt>
    <dgm:pt modelId="{78669C68-CC34-4AD3-960F-AD9CDBEF1BD2}" type="pres">
      <dgm:prSet presAssocID="{8392F88B-B21E-4F24-8482-7F3238D6B240}" presName="node" presStyleLbl="vennNode1" presStyleIdx="3" presStyleCnt="5">
        <dgm:presLayoutVars>
          <dgm:bulletEnabled val="1"/>
        </dgm:presLayoutVars>
      </dgm:prSet>
      <dgm:spPr/>
    </dgm:pt>
    <dgm:pt modelId="{21318661-F9DC-4FE1-930D-058AFD18531F}" type="pres">
      <dgm:prSet presAssocID="{C4F98D5D-FB92-450F-AAD9-8ACB98D69DB5}" presName="node" presStyleLbl="vennNode1" presStyleIdx="4" presStyleCnt="5">
        <dgm:presLayoutVars>
          <dgm:bulletEnabled val="1"/>
        </dgm:presLayoutVars>
      </dgm:prSet>
      <dgm:spPr/>
    </dgm:pt>
  </dgm:ptLst>
  <dgm:cxnLst>
    <dgm:cxn modelId="{1AF6190A-FB30-44E9-9468-89E9AEC3C2AF}" srcId="{9B24D133-2C9A-43F7-8952-FFCFC8F3E0DD}" destId="{1012BCCA-66FF-41AE-B183-895CE38F8CE6}" srcOrd="1" destOrd="0" parTransId="{968B2A8A-2139-4DB3-86E6-1DB4653DE7B4}" sibTransId="{F88BD672-A7CA-415F-9720-B7FB87029626}"/>
    <dgm:cxn modelId="{D745B712-1401-491F-AF4D-06D60FEA2940}" type="presOf" srcId="{0745C44B-4135-411C-8F86-B1BF5A68BBE4}" destId="{B909768E-5ED1-4AD2-95A3-D69AEDA05425}" srcOrd="0" destOrd="0" presId="urn:microsoft.com/office/officeart/2005/8/layout/radial3"/>
    <dgm:cxn modelId="{30A8F443-49C8-4A4D-9704-3B2BC11D28D8}" srcId="{9B24D133-2C9A-43F7-8952-FFCFC8F3E0DD}" destId="{8392F88B-B21E-4F24-8482-7F3238D6B240}" srcOrd="2" destOrd="0" parTransId="{41884F8C-08F2-4B93-BCC7-C9B36302D084}" sibTransId="{E65A09F6-BAC6-4FE6-94BE-1D87388E2F17}"/>
    <dgm:cxn modelId="{0E8C624D-683D-43CF-B3D4-D9B1F9699DF9}" srcId="{9B24D133-2C9A-43F7-8952-FFCFC8F3E0DD}" destId="{C4F98D5D-FB92-450F-AAD9-8ACB98D69DB5}" srcOrd="3" destOrd="0" parTransId="{E0A79DF9-3F75-4C3D-9A33-BA9A1584C017}" sibTransId="{AD8B8C97-58C4-4510-9C2E-D90B75AF520E}"/>
    <dgm:cxn modelId="{0E4D746F-7535-403C-A161-62A9CF3BD0CD}" type="presOf" srcId="{FA7836EE-F7B2-43FC-A0CC-1F8EFF8B3883}" destId="{88882721-AF38-4413-8E91-E89A5F4E7C52}" srcOrd="0" destOrd="0" presId="urn:microsoft.com/office/officeart/2005/8/layout/radial3"/>
    <dgm:cxn modelId="{9F8A0C52-B12D-4490-BAD2-A1B599B7FAC0}" srcId="{9B24D133-2C9A-43F7-8952-FFCFC8F3E0DD}" destId="{0745C44B-4135-411C-8F86-B1BF5A68BBE4}" srcOrd="0" destOrd="0" parTransId="{011D1AF3-B522-4429-A38C-30A0A00DEA20}" sibTransId="{85143F23-4CCF-46E9-9D87-68C45CEC30E6}"/>
    <dgm:cxn modelId="{D9490480-E9BB-46E4-918D-E23AC105C630}" type="presOf" srcId="{8392F88B-B21E-4F24-8482-7F3238D6B240}" destId="{78669C68-CC34-4AD3-960F-AD9CDBEF1BD2}" srcOrd="0" destOrd="0" presId="urn:microsoft.com/office/officeart/2005/8/layout/radial3"/>
    <dgm:cxn modelId="{0C6E258A-CDDF-434A-AED8-60293759EA47}" type="presOf" srcId="{1012BCCA-66FF-41AE-B183-895CE38F8CE6}" destId="{C75037A5-7DD9-4CC3-91D3-B76568E3C95E}" srcOrd="0" destOrd="0" presId="urn:microsoft.com/office/officeart/2005/8/layout/radial3"/>
    <dgm:cxn modelId="{FFBD2092-96BC-412E-92CC-806A9CFF96AF}" srcId="{FA7836EE-F7B2-43FC-A0CC-1F8EFF8B3883}" destId="{9B24D133-2C9A-43F7-8952-FFCFC8F3E0DD}" srcOrd="0" destOrd="0" parTransId="{BEF9DE31-538F-4813-B869-7A0E126EB6AB}" sibTransId="{17C4874D-81AA-4E8D-9049-2AC031EA20E4}"/>
    <dgm:cxn modelId="{E9D443A6-BA0A-4715-9B29-3111836C76FF}" type="presOf" srcId="{C4F98D5D-FB92-450F-AAD9-8ACB98D69DB5}" destId="{21318661-F9DC-4FE1-930D-058AFD18531F}" srcOrd="0" destOrd="0" presId="urn:microsoft.com/office/officeart/2005/8/layout/radial3"/>
    <dgm:cxn modelId="{B8C808F7-9B28-4DA8-B60D-8BE3D5F7F284}" type="presOf" srcId="{9B24D133-2C9A-43F7-8952-FFCFC8F3E0DD}" destId="{39CF3D5E-E150-484C-A885-8C6F179403EE}" srcOrd="0" destOrd="0" presId="urn:microsoft.com/office/officeart/2005/8/layout/radial3"/>
    <dgm:cxn modelId="{FB738BD0-4E85-4749-9612-D358256458C7}" type="presParOf" srcId="{88882721-AF38-4413-8E91-E89A5F4E7C52}" destId="{5DDF91B2-53E3-41BA-84EC-472F9D78648F}" srcOrd="0" destOrd="0" presId="urn:microsoft.com/office/officeart/2005/8/layout/radial3"/>
    <dgm:cxn modelId="{C9D10675-4764-4BE6-A2C5-7B2C32EFCAD7}" type="presParOf" srcId="{5DDF91B2-53E3-41BA-84EC-472F9D78648F}" destId="{39CF3D5E-E150-484C-A885-8C6F179403EE}" srcOrd="0" destOrd="0" presId="urn:microsoft.com/office/officeart/2005/8/layout/radial3"/>
    <dgm:cxn modelId="{C1825EF0-2F87-43F9-8DBF-9B7DFE6FACD1}" type="presParOf" srcId="{5DDF91B2-53E3-41BA-84EC-472F9D78648F}" destId="{B909768E-5ED1-4AD2-95A3-D69AEDA05425}" srcOrd="1" destOrd="0" presId="urn:microsoft.com/office/officeart/2005/8/layout/radial3"/>
    <dgm:cxn modelId="{AAF48A48-ECEF-4062-915E-67EFC4E9FA81}" type="presParOf" srcId="{5DDF91B2-53E3-41BA-84EC-472F9D78648F}" destId="{C75037A5-7DD9-4CC3-91D3-B76568E3C95E}" srcOrd="2" destOrd="0" presId="urn:microsoft.com/office/officeart/2005/8/layout/radial3"/>
    <dgm:cxn modelId="{013CC6C3-9F46-40E8-8CCA-1FDD35FF5C2E}" type="presParOf" srcId="{5DDF91B2-53E3-41BA-84EC-472F9D78648F}" destId="{78669C68-CC34-4AD3-960F-AD9CDBEF1BD2}" srcOrd="3" destOrd="0" presId="urn:microsoft.com/office/officeart/2005/8/layout/radial3"/>
    <dgm:cxn modelId="{E99ECCD0-8128-47B4-8359-58AEF7765204}" type="presParOf" srcId="{5DDF91B2-53E3-41BA-84EC-472F9D78648F}" destId="{21318661-F9DC-4FE1-930D-058AFD18531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3C563-D935-4395-859D-7FF708A7D0E8}">
      <dsp:nvSpPr>
        <dsp:cNvPr id="0" name=""/>
        <dsp:cNvSpPr/>
      </dsp:nvSpPr>
      <dsp:spPr>
        <a:xfrm>
          <a:off x="75055" y="949"/>
          <a:ext cx="3429840" cy="13554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Las tendinopatías son el conjunto de patologías que afectan a la estructura tendinosa (tendón).</a:t>
          </a:r>
        </a:p>
        <a:p>
          <a:pPr marL="0" lvl="0" indent="0" algn="ctr" defTabSz="533400">
            <a:lnSpc>
              <a:spcPct val="90000"/>
            </a:lnSpc>
            <a:spcBef>
              <a:spcPct val="0"/>
            </a:spcBef>
            <a:spcAft>
              <a:spcPct val="35000"/>
            </a:spcAft>
            <a:buNone/>
          </a:pPr>
          <a:r>
            <a:rPr lang="es-ES" sz="1200" kern="1200" dirty="0"/>
            <a:t>hoy en día se usa el término tendinopatía para designar los síntomas dolorosos crónicos en una zona sensible y dolorosa del tendón</a:t>
          </a:r>
        </a:p>
        <a:p>
          <a:pPr marL="0" lvl="0" indent="0" algn="ctr" defTabSz="533400">
            <a:lnSpc>
              <a:spcPct val="90000"/>
            </a:lnSpc>
            <a:spcBef>
              <a:spcPct val="0"/>
            </a:spcBef>
            <a:spcAft>
              <a:spcPct val="35000"/>
            </a:spcAft>
            <a:buNone/>
          </a:pPr>
          <a:endParaRPr lang="es-ES" sz="1200" kern="1200" dirty="0"/>
        </a:p>
      </dsp:txBody>
      <dsp:txXfrm>
        <a:off x="75055" y="949"/>
        <a:ext cx="3429840" cy="1355436"/>
      </dsp:txXfrm>
    </dsp:sp>
    <dsp:sp modelId="{2E170D01-81BC-4DBE-9B48-A498C924E206}">
      <dsp:nvSpPr>
        <dsp:cNvPr id="0" name=""/>
        <dsp:cNvSpPr/>
      </dsp:nvSpPr>
      <dsp:spPr>
        <a:xfrm>
          <a:off x="3730802" y="949"/>
          <a:ext cx="2841491" cy="13554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Según la asociación internacional de reumatología, las tendinopatías se dividen en: Paratendonitis,  Tendinosis,  Paratendonitis con </a:t>
          </a:r>
          <a:r>
            <a:rPr lang="es-ES" sz="1200" kern="1200" dirty="0" err="1"/>
            <a:t>tendinosis.tendinitis</a:t>
          </a:r>
          <a:r>
            <a:rPr lang="es-ES" sz="1200" kern="1200" dirty="0"/>
            <a:t>.</a:t>
          </a:r>
        </a:p>
      </dsp:txBody>
      <dsp:txXfrm>
        <a:off x="3730802" y="949"/>
        <a:ext cx="2841491" cy="1355436"/>
      </dsp:txXfrm>
    </dsp:sp>
    <dsp:sp modelId="{681E2E4A-AE1A-4553-8F89-5F6D8D4520AB}">
      <dsp:nvSpPr>
        <dsp:cNvPr id="0" name=""/>
        <dsp:cNvSpPr/>
      </dsp:nvSpPr>
      <dsp:spPr>
        <a:xfrm>
          <a:off x="1527292" y="1497346"/>
          <a:ext cx="2902440" cy="1756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La tendinitis propiamente dicha alude a una situación de predominio inflamatorio, Este término tiene que desaparecer, ya que en la mayoría de los casos, los estudios histológicos han demostrado ausencia de todo proceso inflamatorio </a:t>
          </a:r>
        </a:p>
      </dsp:txBody>
      <dsp:txXfrm>
        <a:off x="1527292" y="1497346"/>
        <a:ext cx="2902440" cy="1756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F3D5E-E150-484C-A885-8C6F179403EE}">
      <dsp:nvSpPr>
        <dsp:cNvPr id="0" name=""/>
        <dsp:cNvSpPr/>
      </dsp:nvSpPr>
      <dsp:spPr>
        <a:xfrm>
          <a:off x="2828626" y="980177"/>
          <a:ext cx="2525005" cy="2525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PRINCIPIOS DEL TRATAMIENTO FISIOTERAPÉUTICO</a:t>
          </a:r>
          <a:endParaRPr lang="es-ES" sz="1400" kern="1200" dirty="0"/>
        </a:p>
      </dsp:txBody>
      <dsp:txXfrm>
        <a:off x="3198404" y="1349955"/>
        <a:ext cx="1785449" cy="1785449"/>
      </dsp:txXfrm>
    </dsp:sp>
    <dsp:sp modelId="{B909768E-5ED1-4AD2-95A3-D69AEDA05425}">
      <dsp:nvSpPr>
        <dsp:cNvPr id="0" name=""/>
        <dsp:cNvSpPr/>
      </dsp:nvSpPr>
      <dsp:spPr>
        <a:xfrm>
          <a:off x="3448761" y="450"/>
          <a:ext cx="1262502" cy="12625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ESCUCHAR </a:t>
          </a:r>
        </a:p>
      </dsp:txBody>
      <dsp:txXfrm>
        <a:off x="3633650" y="185339"/>
        <a:ext cx="892724" cy="892724"/>
      </dsp:txXfrm>
    </dsp:sp>
    <dsp:sp modelId="{C75037A5-7DD9-4CC3-91D3-B76568E3C95E}">
      <dsp:nvSpPr>
        <dsp:cNvPr id="0" name=""/>
        <dsp:cNvSpPr/>
      </dsp:nvSpPr>
      <dsp:spPr>
        <a:xfrm>
          <a:off x="5093120" y="1644809"/>
          <a:ext cx="1262502" cy="12625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EXPONER</a:t>
          </a:r>
        </a:p>
      </dsp:txBody>
      <dsp:txXfrm>
        <a:off x="5278009" y="1829698"/>
        <a:ext cx="892724" cy="892724"/>
      </dsp:txXfrm>
    </dsp:sp>
    <dsp:sp modelId="{78669C68-CC34-4AD3-960F-AD9CDBEF1BD2}">
      <dsp:nvSpPr>
        <dsp:cNvPr id="0" name=""/>
        <dsp:cNvSpPr/>
      </dsp:nvSpPr>
      <dsp:spPr>
        <a:xfrm>
          <a:off x="3448761" y="3289168"/>
          <a:ext cx="1262502" cy="12625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EJERCITAR</a:t>
          </a:r>
        </a:p>
      </dsp:txBody>
      <dsp:txXfrm>
        <a:off x="3633650" y="3474057"/>
        <a:ext cx="892724" cy="892724"/>
      </dsp:txXfrm>
    </dsp:sp>
    <dsp:sp modelId="{21318661-F9DC-4FE1-930D-058AFD18531F}">
      <dsp:nvSpPr>
        <dsp:cNvPr id="0" name=""/>
        <dsp:cNvSpPr/>
      </dsp:nvSpPr>
      <dsp:spPr>
        <a:xfrm>
          <a:off x="1804402" y="1644809"/>
          <a:ext cx="1262502" cy="12625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EDUCAR</a:t>
          </a:r>
        </a:p>
      </dsp:txBody>
      <dsp:txXfrm>
        <a:off x="1989291" y="1829698"/>
        <a:ext cx="892724" cy="8927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1508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6"/>
        <p:cNvGrpSpPr/>
        <p:nvPr/>
      </p:nvGrpSpPr>
      <p:grpSpPr>
        <a:xfrm>
          <a:off x="0" y="0"/>
          <a:ext cx="0" cy="0"/>
          <a:chOff x="0" y="0"/>
          <a:chExt cx="0" cy="0"/>
        </a:xfrm>
      </p:grpSpPr>
      <p:grpSp>
        <p:nvGrpSpPr>
          <p:cNvPr id="267" name="Google Shape;267;p3"/>
          <p:cNvGrpSpPr/>
          <p:nvPr/>
        </p:nvGrpSpPr>
        <p:grpSpPr>
          <a:xfrm>
            <a:off x="6886524" y="-70603"/>
            <a:ext cx="2316505" cy="2756099"/>
            <a:chOff x="5818850" y="-104425"/>
            <a:chExt cx="3318300" cy="3948000"/>
          </a:xfrm>
        </p:grpSpPr>
        <p:sp>
          <p:nvSpPr>
            <p:cNvPr id="268" name="Google Shape;268;p3"/>
            <p:cNvSpPr/>
            <p:nvPr/>
          </p:nvSpPr>
          <p:spPr>
            <a:xfrm>
              <a:off x="602550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34263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65976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97689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294028"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611160"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92829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24542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856255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887968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02550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34263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65976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97689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294028"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611160"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792829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824542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56255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887968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02550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34263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65976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7689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7294028"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611160"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792829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824542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856255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887968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02550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634263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65976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689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294028"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611160"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92829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824542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856255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887968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602550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634263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665976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697689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7294028"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611160"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792829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824542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856255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887968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602550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634263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665976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697689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7294028"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7611160"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92829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824542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856255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887968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602550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634263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665976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697689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7294028"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7611160"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792829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824542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856255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887968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602550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634263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665976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697689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7294028"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7611160"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792829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824542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856255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887968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02550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634263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665976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697689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7294028"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611160"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792829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824542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856255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887968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602550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634263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665976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697689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7294028"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7611160"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792829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824542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856255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887968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602550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634263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665976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697689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7294028"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7611160"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792829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824542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856255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887968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602550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634263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665976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97689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7294028"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7611160"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792829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824542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856255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887968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602550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634263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665976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697689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7294028"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7611160"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792829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824542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856255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887968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10800000" flipH="1">
              <a:off x="5818850" y="-104425"/>
              <a:ext cx="3318300" cy="3948000"/>
            </a:xfrm>
            <a:prstGeom prst="rect">
              <a:avLst/>
            </a:prstGeom>
            <a:gradFill>
              <a:gsLst>
                <a:gs pos="0">
                  <a:schemeClr val="lt1"/>
                </a:gs>
                <a:gs pos="50000">
                  <a:schemeClr val="lt1"/>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3"/>
          <p:cNvGrpSpPr/>
          <p:nvPr/>
        </p:nvGrpSpPr>
        <p:grpSpPr>
          <a:xfrm rot="10800000">
            <a:off x="-39245" y="2445146"/>
            <a:ext cx="2327124" cy="2755977"/>
            <a:chOff x="5818850" y="-86250"/>
            <a:chExt cx="3318300" cy="3929812"/>
          </a:xfrm>
        </p:grpSpPr>
        <p:sp>
          <p:nvSpPr>
            <p:cNvPr id="400" name="Google Shape;400;p3"/>
            <p:cNvSpPr/>
            <p:nvPr/>
          </p:nvSpPr>
          <p:spPr>
            <a:xfrm>
              <a:off x="602550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634263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665976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697689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7294028"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7611160"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792829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824542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856255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887968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602550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634263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665976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697689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7294028"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7611160"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792829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824542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856255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887968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602550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634263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65976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97689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7294028"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611160"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792829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824542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856255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887968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602550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634263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665976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697689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7294028"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7611160"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792829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824542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856255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887968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02550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634263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65976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97689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7294028"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611160"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792829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824542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856255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887968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602550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634263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665976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697689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7294028"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7611160"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792829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824542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856255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887968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602550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634263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65976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97689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7294028"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611160"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792829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824542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856255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887968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602550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634263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665976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697689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7294028"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7611160"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792829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824542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856255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887968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602550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634263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65976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97689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7294028"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611160"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792829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824542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856255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887968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602550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634263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665976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697689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294028"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7611160"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92829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824542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856255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887968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602550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634263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65976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97689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7294028"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611160"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792829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824542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856255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887968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602550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634263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665976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697689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7294028"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7611160"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792829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824542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856255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887968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602550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634263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65976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97689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7294028"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611160"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792829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824542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856255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887968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rot="10800000" flipH="1">
              <a:off x="5818850" y="-86138"/>
              <a:ext cx="3318300" cy="3929700"/>
            </a:xfrm>
            <a:prstGeom prst="rect">
              <a:avLst/>
            </a:prstGeom>
            <a:gradFill>
              <a:gsLst>
                <a:gs pos="0">
                  <a:schemeClr val="lt1"/>
                </a:gs>
                <a:gs pos="50000">
                  <a:schemeClr val="lt1"/>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
          <p:cNvSpPr txBox="1">
            <a:spLocks noGrp="1"/>
          </p:cNvSpPr>
          <p:nvPr>
            <p:ph type="title"/>
          </p:nvPr>
        </p:nvSpPr>
        <p:spPr>
          <a:xfrm>
            <a:off x="1743000" y="549600"/>
            <a:ext cx="3724200" cy="1287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2" name="Google Shape;532;p3"/>
          <p:cNvSpPr txBox="1">
            <a:spLocks noGrp="1"/>
          </p:cNvSpPr>
          <p:nvPr>
            <p:ph type="title" idx="2" hasCustomPrompt="1"/>
          </p:nvPr>
        </p:nvSpPr>
        <p:spPr>
          <a:xfrm>
            <a:off x="714300" y="771050"/>
            <a:ext cx="919200" cy="9570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10000"/>
              <a:buNone/>
              <a:defRPr sz="34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533" name="Google Shape;533;p3"/>
          <p:cNvSpPr txBox="1">
            <a:spLocks noGrp="1"/>
          </p:cNvSpPr>
          <p:nvPr>
            <p:ph type="subTitle" idx="1"/>
          </p:nvPr>
        </p:nvSpPr>
        <p:spPr>
          <a:xfrm>
            <a:off x="714300" y="2097675"/>
            <a:ext cx="4695000" cy="378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9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799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7992"/>
        <p:cNvGrpSpPr/>
        <p:nvPr/>
      </p:nvGrpSpPr>
      <p:grpSpPr>
        <a:xfrm>
          <a:off x="0" y="0"/>
          <a:ext cx="0" cy="0"/>
          <a:chOff x="0" y="0"/>
          <a:chExt cx="0" cy="0"/>
        </a:xfrm>
      </p:grpSpPr>
      <p:grpSp>
        <p:nvGrpSpPr>
          <p:cNvPr id="7993" name="Google Shape;7993;p33"/>
          <p:cNvGrpSpPr/>
          <p:nvPr/>
        </p:nvGrpSpPr>
        <p:grpSpPr>
          <a:xfrm rot="10800000" flipH="1">
            <a:off x="-46711" y="-70516"/>
            <a:ext cx="2327100" cy="2755940"/>
            <a:chOff x="-46711" y="2445184"/>
            <a:chExt cx="2327100" cy="2755940"/>
          </a:xfrm>
        </p:grpSpPr>
        <p:sp>
          <p:nvSpPr>
            <p:cNvPr id="7994" name="Google Shape;7994;p33"/>
            <p:cNvSpPr/>
            <p:nvPr/>
          </p:nvSpPr>
          <p:spPr>
            <a:xfrm rot="10800000">
              <a:off x="-46601"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3"/>
            <p:cNvSpPr/>
            <p:nvPr/>
          </p:nvSpPr>
          <p:spPr>
            <a:xfrm rot="10800000">
              <a:off x="175804"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3"/>
            <p:cNvSpPr/>
            <p:nvPr/>
          </p:nvSpPr>
          <p:spPr>
            <a:xfrm rot="10800000">
              <a:off x="398208"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3"/>
            <p:cNvSpPr/>
            <p:nvPr/>
          </p:nvSpPr>
          <p:spPr>
            <a:xfrm rot="10800000">
              <a:off x="620612"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3"/>
            <p:cNvSpPr/>
            <p:nvPr/>
          </p:nvSpPr>
          <p:spPr>
            <a:xfrm rot="10800000">
              <a:off x="843017"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3"/>
            <p:cNvSpPr/>
            <p:nvPr/>
          </p:nvSpPr>
          <p:spPr>
            <a:xfrm rot="10800000">
              <a:off x="1065421"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3"/>
            <p:cNvSpPr/>
            <p:nvPr/>
          </p:nvSpPr>
          <p:spPr>
            <a:xfrm rot="10800000">
              <a:off x="1287826"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3"/>
            <p:cNvSpPr/>
            <p:nvPr/>
          </p:nvSpPr>
          <p:spPr>
            <a:xfrm rot="10800000">
              <a:off x="1510230"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3"/>
            <p:cNvSpPr/>
            <p:nvPr/>
          </p:nvSpPr>
          <p:spPr>
            <a:xfrm rot="10800000">
              <a:off x="1732635"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3"/>
            <p:cNvSpPr/>
            <p:nvPr/>
          </p:nvSpPr>
          <p:spPr>
            <a:xfrm rot="10800000">
              <a:off x="1955039" y="272663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3"/>
            <p:cNvSpPr/>
            <p:nvPr/>
          </p:nvSpPr>
          <p:spPr>
            <a:xfrm rot="10800000">
              <a:off x="-46601"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3"/>
            <p:cNvSpPr/>
            <p:nvPr/>
          </p:nvSpPr>
          <p:spPr>
            <a:xfrm rot="10800000">
              <a:off x="175804"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3"/>
            <p:cNvSpPr/>
            <p:nvPr/>
          </p:nvSpPr>
          <p:spPr>
            <a:xfrm rot="10800000">
              <a:off x="398208"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3"/>
            <p:cNvSpPr/>
            <p:nvPr/>
          </p:nvSpPr>
          <p:spPr>
            <a:xfrm rot="10800000">
              <a:off x="620612"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3"/>
            <p:cNvSpPr/>
            <p:nvPr/>
          </p:nvSpPr>
          <p:spPr>
            <a:xfrm rot="10800000">
              <a:off x="843017"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3"/>
            <p:cNvSpPr/>
            <p:nvPr/>
          </p:nvSpPr>
          <p:spPr>
            <a:xfrm rot="10800000">
              <a:off x="1065421"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3"/>
            <p:cNvSpPr/>
            <p:nvPr/>
          </p:nvSpPr>
          <p:spPr>
            <a:xfrm rot="10800000">
              <a:off x="1287826"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3"/>
            <p:cNvSpPr/>
            <p:nvPr/>
          </p:nvSpPr>
          <p:spPr>
            <a:xfrm rot="10800000">
              <a:off x="1510230"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3"/>
            <p:cNvSpPr/>
            <p:nvPr/>
          </p:nvSpPr>
          <p:spPr>
            <a:xfrm rot="10800000">
              <a:off x="1732635"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3"/>
            <p:cNvSpPr/>
            <p:nvPr/>
          </p:nvSpPr>
          <p:spPr>
            <a:xfrm rot="10800000">
              <a:off x="1955039" y="2935551"/>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3"/>
            <p:cNvSpPr/>
            <p:nvPr/>
          </p:nvSpPr>
          <p:spPr>
            <a:xfrm rot="10800000">
              <a:off x="-46601"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3"/>
            <p:cNvSpPr/>
            <p:nvPr/>
          </p:nvSpPr>
          <p:spPr>
            <a:xfrm rot="10800000">
              <a:off x="175804"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3"/>
            <p:cNvSpPr/>
            <p:nvPr/>
          </p:nvSpPr>
          <p:spPr>
            <a:xfrm rot="10800000">
              <a:off x="398208"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3"/>
            <p:cNvSpPr/>
            <p:nvPr/>
          </p:nvSpPr>
          <p:spPr>
            <a:xfrm rot="10800000">
              <a:off x="620612"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3"/>
            <p:cNvSpPr/>
            <p:nvPr/>
          </p:nvSpPr>
          <p:spPr>
            <a:xfrm rot="10800000">
              <a:off x="843017"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3"/>
            <p:cNvSpPr/>
            <p:nvPr/>
          </p:nvSpPr>
          <p:spPr>
            <a:xfrm rot="10800000">
              <a:off x="1065421"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3"/>
            <p:cNvSpPr/>
            <p:nvPr/>
          </p:nvSpPr>
          <p:spPr>
            <a:xfrm rot="10800000">
              <a:off x="1287826"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3"/>
            <p:cNvSpPr/>
            <p:nvPr/>
          </p:nvSpPr>
          <p:spPr>
            <a:xfrm rot="10800000">
              <a:off x="1510230"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3"/>
            <p:cNvSpPr/>
            <p:nvPr/>
          </p:nvSpPr>
          <p:spPr>
            <a:xfrm rot="10800000">
              <a:off x="1732635"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3"/>
            <p:cNvSpPr/>
            <p:nvPr/>
          </p:nvSpPr>
          <p:spPr>
            <a:xfrm rot="10800000">
              <a:off x="1955039" y="3144468"/>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3"/>
            <p:cNvSpPr/>
            <p:nvPr/>
          </p:nvSpPr>
          <p:spPr>
            <a:xfrm rot="10800000">
              <a:off x="-46601"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3"/>
            <p:cNvSpPr/>
            <p:nvPr/>
          </p:nvSpPr>
          <p:spPr>
            <a:xfrm rot="10800000">
              <a:off x="175804"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3"/>
            <p:cNvSpPr/>
            <p:nvPr/>
          </p:nvSpPr>
          <p:spPr>
            <a:xfrm rot="10800000">
              <a:off x="398208"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3"/>
            <p:cNvSpPr/>
            <p:nvPr/>
          </p:nvSpPr>
          <p:spPr>
            <a:xfrm rot="10800000">
              <a:off x="620612"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3"/>
            <p:cNvSpPr/>
            <p:nvPr/>
          </p:nvSpPr>
          <p:spPr>
            <a:xfrm rot="10800000">
              <a:off x="843017"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3"/>
            <p:cNvSpPr/>
            <p:nvPr/>
          </p:nvSpPr>
          <p:spPr>
            <a:xfrm rot="10800000">
              <a:off x="1065421"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3"/>
            <p:cNvSpPr/>
            <p:nvPr/>
          </p:nvSpPr>
          <p:spPr>
            <a:xfrm rot="10800000">
              <a:off x="1287826"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3"/>
            <p:cNvSpPr/>
            <p:nvPr/>
          </p:nvSpPr>
          <p:spPr>
            <a:xfrm rot="10800000">
              <a:off x="1510230"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3"/>
            <p:cNvSpPr/>
            <p:nvPr/>
          </p:nvSpPr>
          <p:spPr>
            <a:xfrm rot="10800000">
              <a:off x="1732635"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3"/>
            <p:cNvSpPr/>
            <p:nvPr/>
          </p:nvSpPr>
          <p:spPr>
            <a:xfrm rot="10800000">
              <a:off x="1955039" y="4606889"/>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3"/>
            <p:cNvSpPr/>
            <p:nvPr/>
          </p:nvSpPr>
          <p:spPr>
            <a:xfrm rot="10800000">
              <a:off x="-46601"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3"/>
            <p:cNvSpPr/>
            <p:nvPr/>
          </p:nvSpPr>
          <p:spPr>
            <a:xfrm rot="10800000">
              <a:off x="175804"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3"/>
            <p:cNvSpPr/>
            <p:nvPr/>
          </p:nvSpPr>
          <p:spPr>
            <a:xfrm rot="10800000">
              <a:off x="398208"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3"/>
            <p:cNvSpPr/>
            <p:nvPr/>
          </p:nvSpPr>
          <p:spPr>
            <a:xfrm rot="10800000">
              <a:off x="620612"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3"/>
            <p:cNvSpPr/>
            <p:nvPr/>
          </p:nvSpPr>
          <p:spPr>
            <a:xfrm rot="10800000">
              <a:off x="843017"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3"/>
            <p:cNvSpPr/>
            <p:nvPr/>
          </p:nvSpPr>
          <p:spPr>
            <a:xfrm rot="10800000">
              <a:off x="1065421"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3"/>
            <p:cNvSpPr/>
            <p:nvPr/>
          </p:nvSpPr>
          <p:spPr>
            <a:xfrm rot="10800000">
              <a:off x="1287826"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3"/>
            <p:cNvSpPr/>
            <p:nvPr/>
          </p:nvSpPr>
          <p:spPr>
            <a:xfrm rot="10800000">
              <a:off x="1510230"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3"/>
            <p:cNvSpPr/>
            <p:nvPr/>
          </p:nvSpPr>
          <p:spPr>
            <a:xfrm rot="10800000">
              <a:off x="1732635"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3"/>
            <p:cNvSpPr/>
            <p:nvPr/>
          </p:nvSpPr>
          <p:spPr>
            <a:xfrm rot="10800000">
              <a:off x="1955039" y="4815806"/>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3"/>
            <p:cNvSpPr/>
            <p:nvPr/>
          </p:nvSpPr>
          <p:spPr>
            <a:xfrm rot="10800000">
              <a:off x="-46601"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3"/>
            <p:cNvSpPr/>
            <p:nvPr/>
          </p:nvSpPr>
          <p:spPr>
            <a:xfrm rot="10800000">
              <a:off x="175804"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3"/>
            <p:cNvSpPr/>
            <p:nvPr/>
          </p:nvSpPr>
          <p:spPr>
            <a:xfrm rot="10800000">
              <a:off x="398208"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3"/>
            <p:cNvSpPr/>
            <p:nvPr/>
          </p:nvSpPr>
          <p:spPr>
            <a:xfrm rot="10800000">
              <a:off x="620612"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3"/>
            <p:cNvSpPr/>
            <p:nvPr/>
          </p:nvSpPr>
          <p:spPr>
            <a:xfrm rot="10800000">
              <a:off x="843017"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3"/>
            <p:cNvSpPr/>
            <p:nvPr/>
          </p:nvSpPr>
          <p:spPr>
            <a:xfrm rot="10800000">
              <a:off x="1065421"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3"/>
            <p:cNvSpPr/>
            <p:nvPr/>
          </p:nvSpPr>
          <p:spPr>
            <a:xfrm rot="10800000">
              <a:off x="1287826"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3"/>
            <p:cNvSpPr/>
            <p:nvPr/>
          </p:nvSpPr>
          <p:spPr>
            <a:xfrm rot="10800000">
              <a:off x="1510230"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3"/>
            <p:cNvSpPr/>
            <p:nvPr/>
          </p:nvSpPr>
          <p:spPr>
            <a:xfrm rot="10800000">
              <a:off x="1732635"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3"/>
            <p:cNvSpPr/>
            <p:nvPr/>
          </p:nvSpPr>
          <p:spPr>
            <a:xfrm rot="10800000">
              <a:off x="1955039" y="5024723"/>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4" name="Google Shape;8054;p33"/>
            <p:cNvGrpSpPr/>
            <p:nvPr/>
          </p:nvGrpSpPr>
          <p:grpSpPr>
            <a:xfrm>
              <a:off x="-46711" y="2445184"/>
              <a:ext cx="2327100" cy="2755800"/>
              <a:chOff x="-46711" y="2445184"/>
              <a:chExt cx="2327100" cy="2755800"/>
            </a:xfrm>
          </p:grpSpPr>
          <p:sp>
            <p:nvSpPr>
              <p:cNvPr id="8055" name="Google Shape;8055;p33"/>
              <p:cNvSpPr/>
              <p:nvPr/>
            </p:nvSpPr>
            <p:spPr>
              <a:xfrm rot="10800000">
                <a:off x="-46601"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3"/>
              <p:cNvSpPr/>
              <p:nvPr/>
            </p:nvSpPr>
            <p:spPr>
              <a:xfrm rot="10800000">
                <a:off x="175804"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3"/>
              <p:cNvSpPr/>
              <p:nvPr/>
            </p:nvSpPr>
            <p:spPr>
              <a:xfrm rot="10800000">
                <a:off x="398208"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3"/>
              <p:cNvSpPr/>
              <p:nvPr/>
            </p:nvSpPr>
            <p:spPr>
              <a:xfrm rot="10800000">
                <a:off x="620612"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3"/>
              <p:cNvSpPr/>
              <p:nvPr/>
            </p:nvSpPr>
            <p:spPr>
              <a:xfrm rot="10800000">
                <a:off x="843017"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3"/>
              <p:cNvSpPr/>
              <p:nvPr/>
            </p:nvSpPr>
            <p:spPr>
              <a:xfrm rot="10800000">
                <a:off x="1065421"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3"/>
              <p:cNvSpPr/>
              <p:nvPr/>
            </p:nvSpPr>
            <p:spPr>
              <a:xfrm rot="10800000">
                <a:off x="1287826"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3"/>
              <p:cNvSpPr/>
              <p:nvPr/>
            </p:nvSpPr>
            <p:spPr>
              <a:xfrm rot="10800000">
                <a:off x="1510230"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3"/>
              <p:cNvSpPr/>
              <p:nvPr/>
            </p:nvSpPr>
            <p:spPr>
              <a:xfrm rot="10800000">
                <a:off x="1732635"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3"/>
              <p:cNvSpPr/>
              <p:nvPr/>
            </p:nvSpPr>
            <p:spPr>
              <a:xfrm rot="10800000">
                <a:off x="1955039" y="3353385"/>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3"/>
              <p:cNvSpPr/>
              <p:nvPr/>
            </p:nvSpPr>
            <p:spPr>
              <a:xfrm rot="10800000">
                <a:off x="-46601"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3"/>
              <p:cNvSpPr/>
              <p:nvPr/>
            </p:nvSpPr>
            <p:spPr>
              <a:xfrm rot="10800000">
                <a:off x="175804"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3"/>
              <p:cNvSpPr/>
              <p:nvPr/>
            </p:nvSpPr>
            <p:spPr>
              <a:xfrm rot="10800000">
                <a:off x="398208"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3"/>
              <p:cNvSpPr/>
              <p:nvPr/>
            </p:nvSpPr>
            <p:spPr>
              <a:xfrm rot="10800000">
                <a:off x="620612"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3"/>
              <p:cNvSpPr/>
              <p:nvPr/>
            </p:nvSpPr>
            <p:spPr>
              <a:xfrm rot="10800000">
                <a:off x="843017"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3"/>
              <p:cNvSpPr/>
              <p:nvPr/>
            </p:nvSpPr>
            <p:spPr>
              <a:xfrm rot="10800000">
                <a:off x="1065421"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3"/>
              <p:cNvSpPr/>
              <p:nvPr/>
            </p:nvSpPr>
            <p:spPr>
              <a:xfrm rot="10800000">
                <a:off x="1287826"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3"/>
              <p:cNvSpPr/>
              <p:nvPr/>
            </p:nvSpPr>
            <p:spPr>
              <a:xfrm rot="10800000">
                <a:off x="1510230"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3"/>
              <p:cNvSpPr/>
              <p:nvPr/>
            </p:nvSpPr>
            <p:spPr>
              <a:xfrm rot="10800000">
                <a:off x="1732635"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3"/>
              <p:cNvSpPr/>
              <p:nvPr/>
            </p:nvSpPr>
            <p:spPr>
              <a:xfrm rot="10800000">
                <a:off x="1955039" y="356230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3"/>
              <p:cNvSpPr/>
              <p:nvPr/>
            </p:nvSpPr>
            <p:spPr>
              <a:xfrm rot="10800000">
                <a:off x="-46601"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3"/>
              <p:cNvSpPr/>
              <p:nvPr/>
            </p:nvSpPr>
            <p:spPr>
              <a:xfrm rot="10800000">
                <a:off x="175804"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3"/>
              <p:cNvSpPr/>
              <p:nvPr/>
            </p:nvSpPr>
            <p:spPr>
              <a:xfrm rot="10800000">
                <a:off x="398208"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3"/>
              <p:cNvSpPr/>
              <p:nvPr/>
            </p:nvSpPr>
            <p:spPr>
              <a:xfrm rot="10800000">
                <a:off x="620612"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3"/>
              <p:cNvSpPr/>
              <p:nvPr/>
            </p:nvSpPr>
            <p:spPr>
              <a:xfrm rot="10800000">
                <a:off x="843017"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3"/>
              <p:cNvSpPr/>
              <p:nvPr/>
            </p:nvSpPr>
            <p:spPr>
              <a:xfrm rot="10800000">
                <a:off x="1065421"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3"/>
              <p:cNvSpPr/>
              <p:nvPr/>
            </p:nvSpPr>
            <p:spPr>
              <a:xfrm rot="10800000">
                <a:off x="1287826"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3"/>
              <p:cNvSpPr/>
              <p:nvPr/>
            </p:nvSpPr>
            <p:spPr>
              <a:xfrm rot="10800000">
                <a:off x="1510230"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3"/>
              <p:cNvSpPr/>
              <p:nvPr/>
            </p:nvSpPr>
            <p:spPr>
              <a:xfrm rot="10800000">
                <a:off x="1732635"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3"/>
              <p:cNvSpPr/>
              <p:nvPr/>
            </p:nvSpPr>
            <p:spPr>
              <a:xfrm rot="10800000">
                <a:off x="1955039" y="3771220"/>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3"/>
              <p:cNvSpPr/>
              <p:nvPr/>
            </p:nvSpPr>
            <p:spPr>
              <a:xfrm rot="10800000">
                <a:off x="-46601"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3"/>
              <p:cNvSpPr/>
              <p:nvPr/>
            </p:nvSpPr>
            <p:spPr>
              <a:xfrm rot="10800000">
                <a:off x="175804"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3"/>
              <p:cNvSpPr/>
              <p:nvPr/>
            </p:nvSpPr>
            <p:spPr>
              <a:xfrm rot="10800000">
                <a:off x="398208"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3"/>
              <p:cNvSpPr/>
              <p:nvPr/>
            </p:nvSpPr>
            <p:spPr>
              <a:xfrm rot="10800000">
                <a:off x="620612"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3"/>
              <p:cNvSpPr/>
              <p:nvPr/>
            </p:nvSpPr>
            <p:spPr>
              <a:xfrm rot="10800000">
                <a:off x="843017"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3"/>
              <p:cNvSpPr/>
              <p:nvPr/>
            </p:nvSpPr>
            <p:spPr>
              <a:xfrm rot="10800000">
                <a:off x="1065421"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3"/>
              <p:cNvSpPr/>
              <p:nvPr/>
            </p:nvSpPr>
            <p:spPr>
              <a:xfrm rot="10800000">
                <a:off x="1287826"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3"/>
              <p:cNvSpPr/>
              <p:nvPr/>
            </p:nvSpPr>
            <p:spPr>
              <a:xfrm rot="10800000">
                <a:off x="1510230"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3"/>
              <p:cNvSpPr/>
              <p:nvPr/>
            </p:nvSpPr>
            <p:spPr>
              <a:xfrm rot="10800000">
                <a:off x="1732635"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3"/>
              <p:cNvSpPr/>
              <p:nvPr/>
            </p:nvSpPr>
            <p:spPr>
              <a:xfrm rot="10800000">
                <a:off x="1955039" y="3980137"/>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3"/>
              <p:cNvSpPr/>
              <p:nvPr/>
            </p:nvSpPr>
            <p:spPr>
              <a:xfrm rot="10800000">
                <a:off x="-46601"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3"/>
              <p:cNvSpPr/>
              <p:nvPr/>
            </p:nvSpPr>
            <p:spPr>
              <a:xfrm rot="10800000">
                <a:off x="175804"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3"/>
              <p:cNvSpPr/>
              <p:nvPr/>
            </p:nvSpPr>
            <p:spPr>
              <a:xfrm rot="10800000">
                <a:off x="398208"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3"/>
              <p:cNvSpPr/>
              <p:nvPr/>
            </p:nvSpPr>
            <p:spPr>
              <a:xfrm rot="10800000">
                <a:off x="620612"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3"/>
              <p:cNvSpPr/>
              <p:nvPr/>
            </p:nvSpPr>
            <p:spPr>
              <a:xfrm rot="10800000">
                <a:off x="843017"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3"/>
              <p:cNvSpPr/>
              <p:nvPr/>
            </p:nvSpPr>
            <p:spPr>
              <a:xfrm rot="10800000">
                <a:off x="1065421"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3"/>
              <p:cNvSpPr/>
              <p:nvPr/>
            </p:nvSpPr>
            <p:spPr>
              <a:xfrm rot="10800000">
                <a:off x="1287826"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3"/>
              <p:cNvSpPr/>
              <p:nvPr/>
            </p:nvSpPr>
            <p:spPr>
              <a:xfrm rot="10800000">
                <a:off x="1510230"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3"/>
              <p:cNvSpPr/>
              <p:nvPr/>
            </p:nvSpPr>
            <p:spPr>
              <a:xfrm rot="10800000">
                <a:off x="1732635"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3"/>
              <p:cNvSpPr/>
              <p:nvPr/>
            </p:nvSpPr>
            <p:spPr>
              <a:xfrm rot="10800000">
                <a:off x="1955039" y="4189054"/>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3"/>
              <p:cNvSpPr/>
              <p:nvPr/>
            </p:nvSpPr>
            <p:spPr>
              <a:xfrm rot="10800000">
                <a:off x="-46601"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3"/>
              <p:cNvSpPr/>
              <p:nvPr/>
            </p:nvSpPr>
            <p:spPr>
              <a:xfrm rot="10800000">
                <a:off x="175804"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3"/>
              <p:cNvSpPr/>
              <p:nvPr/>
            </p:nvSpPr>
            <p:spPr>
              <a:xfrm rot="10800000">
                <a:off x="398208"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3"/>
              <p:cNvSpPr/>
              <p:nvPr/>
            </p:nvSpPr>
            <p:spPr>
              <a:xfrm rot="10800000">
                <a:off x="620612"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3"/>
              <p:cNvSpPr/>
              <p:nvPr/>
            </p:nvSpPr>
            <p:spPr>
              <a:xfrm rot="10800000">
                <a:off x="843017"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3"/>
              <p:cNvSpPr/>
              <p:nvPr/>
            </p:nvSpPr>
            <p:spPr>
              <a:xfrm rot="10800000">
                <a:off x="1065421"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3"/>
              <p:cNvSpPr/>
              <p:nvPr/>
            </p:nvSpPr>
            <p:spPr>
              <a:xfrm rot="10800000">
                <a:off x="1287826"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3"/>
              <p:cNvSpPr/>
              <p:nvPr/>
            </p:nvSpPr>
            <p:spPr>
              <a:xfrm rot="10800000">
                <a:off x="1510230"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3"/>
              <p:cNvSpPr/>
              <p:nvPr/>
            </p:nvSpPr>
            <p:spPr>
              <a:xfrm rot="10800000">
                <a:off x="1732635"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3"/>
              <p:cNvSpPr/>
              <p:nvPr/>
            </p:nvSpPr>
            <p:spPr>
              <a:xfrm rot="10800000">
                <a:off x="1955039" y="4397972"/>
                <a:ext cx="176400" cy="1764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3"/>
              <p:cNvSpPr/>
              <p:nvPr/>
            </p:nvSpPr>
            <p:spPr>
              <a:xfrm flipH="1">
                <a:off x="-46711" y="2445184"/>
                <a:ext cx="2327100" cy="2755800"/>
              </a:xfrm>
              <a:prstGeom prst="rect">
                <a:avLst/>
              </a:prstGeom>
              <a:gradFill>
                <a:gsLst>
                  <a:gs pos="0">
                    <a:schemeClr val="lt1"/>
                  </a:gs>
                  <a:gs pos="50000">
                    <a:schemeClr val="lt1"/>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16" name="Google Shape;8116;p33"/>
          <p:cNvGrpSpPr/>
          <p:nvPr/>
        </p:nvGrpSpPr>
        <p:grpSpPr>
          <a:xfrm rot="10800000" flipH="1">
            <a:off x="6875905" y="2445146"/>
            <a:ext cx="2327124" cy="2755977"/>
            <a:chOff x="5818850" y="-86250"/>
            <a:chExt cx="3318300" cy="3929812"/>
          </a:xfrm>
        </p:grpSpPr>
        <p:sp>
          <p:nvSpPr>
            <p:cNvPr id="8117" name="Google Shape;8117;p33"/>
            <p:cNvSpPr/>
            <p:nvPr/>
          </p:nvSpPr>
          <p:spPr>
            <a:xfrm>
              <a:off x="602550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3"/>
            <p:cNvSpPr/>
            <p:nvPr/>
          </p:nvSpPr>
          <p:spPr>
            <a:xfrm>
              <a:off x="634263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3"/>
            <p:cNvSpPr/>
            <p:nvPr/>
          </p:nvSpPr>
          <p:spPr>
            <a:xfrm>
              <a:off x="665976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3"/>
            <p:cNvSpPr/>
            <p:nvPr/>
          </p:nvSpPr>
          <p:spPr>
            <a:xfrm>
              <a:off x="697689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3"/>
            <p:cNvSpPr/>
            <p:nvPr/>
          </p:nvSpPr>
          <p:spPr>
            <a:xfrm>
              <a:off x="7294028"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3"/>
            <p:cNvSpPr/>
            <p:nvPr/>
          </p:nvSpPr>
          <p:spPr>
            <a:xfrm>
              <a:off x="7611160"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3"/>
            <p:cNvSpPr/>
            <p:nvPr/>
          </p:nvSpPr>
          <p:spPr>
            <a:xfrm>
              <a:off x="792829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3"/>
            <p:cNvSpPr/>
            <p:nvPr/>
          </p:nvSpPr>
          <p:spPr>
            <a:xfrm>
              <a:off x="824542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3"/>
            <p:cNvSpPr/>
            <p:nvPr/>
          </p:nvSpPr>
          <p:spPr>
            <a:xfrm>
              <a:off x="856255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3"/>
            <p:cNvSpPr/>
            <p:nvPr/>
          </p:nvSpPr>
          <p:spPr>
            <a:xfrm>
              <a:off x="887968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3"/>
            <p:cNvSpPr/>
            <p:nvPr/>
          </p:nvSpPr>
          <p:spPr>
            <a:xfrm>
              <a:off x="602550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3"/>
            <p:cNvSpPr/>
            <p:nvPr/>
          </p:nvSpPr>
          <p:spPr>
            <a:xfrm>
              <a:off x="634263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3"/>
            <p:cNvSpPr/>
            <p:nvPr/>
          </p:nvSpPr>
          <p:spPr>
            <a:xfrm>
              <a:off x="665976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3"/>
            <p:cNvSpPr/>
            <p:nvPr/>
          </p:nvSpPr>
          <p:spPr>
            <a:xfrm>
              <a:off x="697689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3"/>
            <p:cNvSpPr/>
            <p:nvPr/>
          </p:nvSpPr>
          <p:spPr>
            <a:xfrm>
              <a:off x="7294028"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3"/>
            <p:cNvSpPr/>
            <p:nvPr/>
          </p:nvSpPr>
          <p:spPr>
            <a:xfrm>
              <a:off x="7611160"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3"/>
            <p:cNvSpPr/>
            <p:nvPr/>
          </p:nvSpPr>
          <p:spPr>
            <a:xfrm>
              <a:off x="792829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3"/>
            <p:cNvSpPr/>
            <p:nvPr/>
          </p:nvSpPr>
          <p:spPr>
            <a:xfrm>
              <a:off x="824542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3"/>
            <p:cNvSpPr/>
            <p:nvPr/>
          </p:nvSpPr>
          <p:spPr>
            <a:xfrm>
              <a:off x="856255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3"/>
            <p:cNvSpPr/>
            <p:nvPr/>
          </p:nvSpPr>
          <p:spPr>
            <a:xfrm>
              <a:off x="887968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3"/>
            <p:cNvSpPr/>
            <p:nvPr/>
          </p:nvSpPr>
          <p:spPr>
            <a:xfrm>
              <a:off x="602550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3"/>
            <p:cNvSpPr/>
            <p:nvPr/>
          </p:nvSpPr>
          <p:spPr>
            <a:xfrm>
              <a:off x="634263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3"/>
            <p:cNvSpPr/>
            <p:nvPr/>
          </p:nvSpPr>
          <p:spPr>
            <a:xfrm>
              <a:off x="665976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3"/>
            <p:cNvSpPr/>
            <p:nvPr/>
          </p:nvSpPr>
          <p:spPr>
            <a:xfrm>
              <a:off x="697689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3"/>
            <p:cNvSpPr/>
            <p:nvPr/>
          </p:nvSpPr>
          <p:spPr>
            <a:xfrm>
              <a:off x="7294028"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3"/>
            <p:cNvSpPr/>
            <p:nvPr/>
          </p:nvSpPr>
          <p:spPr>
            <a:xfrm>
              <a:off x="7611160"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3"/>
            <p:cNvSpPr/>
            <p:nvPr/>
          </p:nvSpPr>
          <p:spPr>
            <a:xfrm>
              <a:off x="792829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3"/>
            <p:cNvSpPr/>
            <p:nvPr/>
          </p:nvSpPr>
          <p:spPr>
            <a:xfrm>
              <a:off x="824542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33"/>
            <p:cNvSpPr/>
            <p:nvPr/>
          </p:nvSpPr>
          <p:spPr>
            <a:xfrm>
              <a:off x="856255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33"/>
            <p:cNvSpPr/>
            <p:nvPr/>
          </p:nvSpPr>
          <p:spPr>
            <a:xfrm>
              <a:off x="887968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33"/>
            <p:cNvSpPr/>
            <p:nvPr/>
          </p:nvSpPr>
          <p:spPr>
            <a:xfrm>
              <a:off x="602550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33"/>
            <p:cNvSpPr/>
            <p:nvPr/>
          </p:nvSpPr>
          <p:spPr>
            <a:xfrm>
              <a:off x="634263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33"/>
            <p:cNvSpPr/>
            <p:nvPr/>
          </p:nvSpPr>
          <p:spPr>
            <a:xfrm>
              <a:off x="665976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33"/>
            <p:cNvSpPr/>
            <p:nvPr/>
          </p:nvSpPr>
          <p:spPr>
            <a:xfrm>
              <a:off x="697689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33"/>
            <p:cNvSpPr/>
            <p:nvPr/>
          </p:nvSpPr>
          <p:spPr>
            <a:xfrm>
              <a:off x="7294028"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33"/>
            <p:cNvSpPr/>
            <p:nvPr/>
          </p:nvSpPr>
          <p:spPr>
            <a:xfrm>
              <a:off x="7611160"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33"/>
            <p:cNvSpPr/>
            <p:nvPr/>
          </p:nvSpPr>
          <p:spPr>
            <a:xfrm>
              <a:off x="792829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33"/>
            <p:cNvSpPr/>
            <p:nvPr/>
          </p:nvSpPr>
          <p:spPr>
            <a:xfrm>
              <a:off x="824542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33"/>
            <p:cNvSpPr/>
            <p:nvPr/>
          </p:nvSpPr>
          <p:spPr>
            <a:xfrm>
              <a:off x="856255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33"/>
            <p:cNvSpPr/>
            <p:nvPr/>
          </p:nvSpPr>
          <p:spPr>
            <a:xfrm>
              <a:off x="887968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33"/>
            <p:cNvSpPr/>
            <p:nvPr/>
          </p:nvSpPr>
          <p:spPr>
            <a:xfrm>
              <a:off x="602550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33"/>
            <p:cNvSpPr/>
            <p:nvPr/>
          </p:nvSpPr>
          <p:spPr>
            <a:xfrm>
              <a:off x="634263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33"/>
            <p:cNvSpPr/>
            <p:nvPr/>
          </p:nvSpPr>
          <p:spPr>
            <a:xfrm>
              <a:off x="665976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33"/>
            <p:cNvSpPr/>
            <p:nvPr/>
          </p:nvSpPr>
          <p:spPr>
            <a:xfrm>
              <a:off x="697689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33"/>
            <p:cNvSpPr/>
            <p:nvPr/>
          </p:nvSpPr>
          <p:spPr>
            <a:xfrm>
              <a:off x="7294028"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33"/>
            <p:cNvSpPr/>
            <p:nvPr/>
          </p:nvSpPr>
          <p:spPr>
            <a:xfrm>
              <a:off x="7611160"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33"/>
            <p:cNvSpPr/>
            <p:nvPr/>
          </p:nvSpPr>
          <p:spPr>
            <a:xfrm>
              <a:off x="792829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33"/>
            <p:cNvSpPr/>
            <p:nvPr/>
          </p:nvSpPr>
          <p:spPr>
            <a:xfrm>
              <a:off x="824542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33"/>
            <p:cNvSpPr/>
            <p:nvPr/>
          </p:nvSpPr>
          <p:spPr>
            <a:xfrm>
              <a:off x="856255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33"/>
            <p:cNvSpPr/>
            <p:nvPr/>
          </p:nvSpPr>
          <p:spPr>
            <a:xfrm>
              <a:off x="887968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33"/>
            <p:cNvSpPr/>
            <p:nvPr/>
          </p:nvSpPr>
          <p:spPr>
            <a:xfrm>
              <a:off x="602550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33"/>
            <p:cNvSpPr/>
            <p:nvPr/>
          </p:nvSpPr>
          <p:spPr>
            <a:xfrm>
              <a:off x="634263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33"/>
            <p:cNvSpPr/>
            <p:nvPr/>
          </p:nvSpPr>
          <p:spPr>
            <a:xfrm>
              <a:off x="665976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33"/>
            <p:cNvSpPr/>
            <p:nvPr/>
          </p:nvSpPr>
          <p:spPr>
            <a:xfrm>
              <a:off x="697689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33"/>
            <p:cNvSpPr/>
            <p:nvPr/>
          </p:nvSpPr>
          <p:spPr>
            <a:xfrm>
              <a:off x="7294028"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33"/>
            <p:cNvSpPr/>
            <p:nvPr/>
          </p:nvSpPr>
          <p:spPr>
            <a:xfrm>
              <a:off x="7611160"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33"/>
            <p:cNvSpPr/>
            <p:nvPr/>
          </p:nvSpPr>
          <p:spPr>
            <a:xfrm>
              <a:off x="792829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33"/>
            <p:cNvSpPr/>
            <p:nvPr/>
          </p:nvSpPr>
          <p:spPr>
            <a:xfrm>
              <a:off x="824542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33"/>
            <p:cNvSpPr/>
            <p:nvPr/>
          </p:nvSpPr>
          <p:spPr>
            <a:xfrm>
              <a:off x="856255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33"/>
            <p:cNvSpPr/>
            <p:nvPr/>
          </p:nvSpPr>
          <p:spPr>
            <a:xfrm>
              <a:off x="887968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33"/>
            <p:cNvSpPr/>
            <p:nvPr/>
          </p:nvSpPr>
          <p:spPr>
            <a:xfrm>
              <a:off x="602550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33"/>
            <p:cNvSpPr/>
            <p:nvPr/>
          </p:nvSpPr>
          <p:spPr>
            <a:xfrm>
              <a:off x="634263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33"/>
            <p:cNvSpPr/>
            <p:nvPr/>
          </p:nvSpPr>
          <p:spPr>
            <a:xfrm>
              <a:off x="665976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33"/>
            <p:cNvSpPr/>
            <p:nvPr/>
          </p:nvSpPr>
          <p:spPr>
            <a:xfrm>
              <a:off x="697689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33"/>
            <p:cNvSpPr/>
            <p:nvPr/>
          </p:nvSpPr>
          <p:spPr>
            <a:xfrm>
              <a:off x="7294028"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33"/>
            <p:cNvSpPr/>
            <p:nvPr/>
          </p:nvSpPr>
          <p:spPr>
            <a:xfrm>
              <a:off x="7611160"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33"/>
            <p:cNvSpPr/>
            <p:nvPr/>
          </p:nvSpPr>
          <p:spPr>
            <a:xfrm>
              <a:off x="792829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33"/>
            <p:cNvSpPr/>
            <p:nvPr/>
          </p:nvSpPr>
          <p:spPr>
            <a:xfrm>
              <a:off x="824542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33"/>
            <p:cNvSpPr/>
            <p:nvPr/>
          </p:nvSpPr>
          <p:spPr>
            <a:xfrm>
              <a:off x="856255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33"/>
            <p:cNvSpPr/>
            <p:nvPr/>
          </p:nvSpPr>
          <p:spPr>
            <a:xfrm>
              <a:off x="887968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33"/>
            <p:cNvSpPr/>
            <p:nvPr/>
          </p:nvSpPr>
          <p:spPr>
            <a:xfrm>
              <a:off x="602550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33"/>
            <p:cNvSpPr/>
            <p:nvPr/>
          </p:nvSpPr>
          <p:spPr>
            <a:xfrm>
              <a:off x="634263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33"/>
            <p:cNvSpPr/>
            <p:nvPr/>
          </p:nvSpPr>
          <p:spPr>
            <a:xfrm>
              <a:off x="665976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33"/>
            <p:cNvSpPr/>
            <p:nvPr/>
          </p:nvSpPr>
          <p:spPr>
            <a:xfrm>
              <a:off x="697689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33"/>
            <p:cNvSpPr/>
            <p:nvPr/>
          </p:nvSpPr>
          <p:spPr>
            <a:xfrm>
              <a:off x="7294028"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33"/>
            <p:cNvSpPr/>
            <p:nvPr/>
          </p:nvSpPr>
          <p:spPr>
            <a:xfrm>
              <a:off x="7611160"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33"/>
            <p:cNvSpPr/>
            <p:nvPr/>
          </p:nvSpPr>
          <p:spPr>
            <a:xfrm>
              <a:off x="792829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33"/>
            <p:cNvSpPr/>
            <p:nvPr/>
          </p:nvSpPr>
          <p:spPr>
            <a:xfrm>
              <a:off x="824542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33"/>
            <p:cNvSpPr/>
            <p:nvPr/>
          </p:nvSpPr>
          <p:spPr>
            <a:xfrm>
              <a:off x="856255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33"/>
            <p:cNvSpPr/>
            <p:nvPr/>
          </p:nvSpPr>
          <p:spPr>
            <a:xfrm>
              <a:off x="887968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33"/>
            <p:cNvSpPr/>
            <p:nvPr/>
          </p:nvSpPr>
          <p:spPr>
            <a:xfrm>
              <a:off x="602550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33"/>
            <p:cNvSpPr/>
            <p:nvPr/>
          </p:nvSpPr>
          <p:spPr>
            <a:xfrm>
              <a:off x="634263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33"/>
            <p:cNvSpPr/>
            <p:nvPr/>
          </p:nvSpPr>
          <p:spPr>
            <a:xfrm>
              <a:off x="665976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33"/>
            <p:cNvSpPr/>
            <p:nvPr/>
          </p:nvSpPr>
          <p:spPr>
            <a:xfrm>
              <a:off x="697689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33"/>
            <p:cNvSpPr/>
            <p:nvPr/>
          </p:nvSpPr>
          <p:spPr>
            <a:xfrm>
              <a:off x="7294028"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33"/>
            <p:cNvSpPr/>
            <p:nvPr/>
          </p:nvSpPr>
          <p:spPr>
            <a:xfrm>
              <a:off x="7611160"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33"/>
            <p:cNvSpPr/>
            <p:nvPr/>
          </p:nvSpPr>
          <p:spPr>
            <a:xfrm>
              <a:off x="792829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33"/>
            <p:cNvSpPr/>
            <p:nvPr/>
          </p:nvSpPr>
          <p:spPr>
            <a:xfrm>
              <a:off x="824542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33"/>
            <p:cNvSpPr/>
            <p:nvPr/>
          </p:nvSpPr>
          <p:spPr>
            <a:xfrm>
              <a:off x="856255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33"/>
            <p:cNvSpPr/>
            <p:nvPr/>
          </p:nvSpPr>
          <p:spPr>
            <a:xfrm>
              <a:off x="887968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33"/>
            <p:cNvSpPr/>
            <p:nvPr/>
          </p:nvSpPr>
          <p:spPr>
            <a:xfrm>
              <a:off x="602550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33"/>
            <p:cNvSpPr/>
            <p:nvPr/>
          </p:nvSpPr>
          <p:spPr>
            <a:xfrm>
              <a:off x="634263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33"/>
            <p:cNvSpPr/>
            <p:nvPr/>
          </p:nvSpPr>
          <p:spPr>
            <a:xfrm>
              <a:off x="665976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33"/>
            <p:cNvSpPr/>
            <p:nvPr/>
          </p:nvSpPr>
          <p:spPr>
            <a:xfrm>
              <a:off x="697689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33"/>
            <p:cNvSpPr/>
            <p:nvPr/>
          </p:nvSpPr>
          <p:spPr>
            <a:xfrm>
              <a:off x="7294028"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33"/>
            <p:cNvSpPr/>
            <p:nvPr/>
          </p:nvSpPr>
          <p:spPr>
            <a:xfrm>
              <a:off x="7611160"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33"/>
            <p:cNvSpPr/>
            <p:nvPr/>
          </p:nvSpPr>
          <p:spPr>
            <a:xfrm>
              <a:off x="792829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33"/>
            <p:cNvSpPr/>
            <p:nvPr/>
          </p:nvSpPr>
          <p:spPr>
            <a:xfrm>
              <a:off x="824542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33"/>
            <p:cNvSpPr/>
            <p:nvPr/>
          </p:nvSpPr>
          <p:spPr>
            <a:xfrm>
              <a:off x="856255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33"/>
            <p:cNvSpPr/>
            <p:nvPr/>
          </p:nvSpPr>
          <p:spPr>
            <a:xfrm>
              <a:off x="887968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33"/>
            <p:cNvSpPr/>
            <p:nvPr/>
          </p:nvSpPr>
          <p:spPr>
            <a:xfrm>
              <a:off x="602550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33"/>
            <p:cNvSpPr/>
            <p:nvPr/>
          </p:nvSpPr>
          <p:spPr>
            <a:xfrm>
              <a:off x="634263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33"/>
            <p:cNvSpPr/>
            <p:nvPr/>
          </p:nvSpPr>
          <p:spPr>
            <a:xfrm>
              <a:off x="665976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33"/>
            <p:cNvSpPr/>
            <p:nvPr/>
          </p:nvSpPr>
          <p:spPr>
            <a:xfrm>
              <a:off x="697689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33"/>
            <p:cNvSpPr/>
            <p:nvPr/>
          </p:nvSpPr>
          <p:spPr>
            <a:xfrm>
              <a:off x="7294028"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33"/>
            <p:cNvSpPr/>
            <p:nvPr/>
          </p:nvSpPr>
          <p:spPr>
            <a:xfrm>
              <a:off x="7611160"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33"/>
            <p:cNvSpPr/>
            <p:nvPr/>
          </p:nvSpPr>
          <p:spPr>
            <a:xfrm>
              <a:off x="792829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33"/>
            <p:cNvSpPr/>
            <p:nvPr/>
          </p:nvSpPr>
          <p:spPr>
            <a:xfrm>
              <a:off x="824542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33"/>
            <p:cNvSpPr/>
            <p:nvPr/>
          </p:nvSpPr>
          <p:spPr>
            <a:xfrm>
              <a:off x="856255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33"/>
            <p:cNvSpPr/>
            <p:nvPr/>
          </p:nvSpPr>
          <p:spPr>
            <a:xfrm>
              <a:off x="887968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33"/>
            <p:cNvSpPr/>
            <p:nvPr/>
          </p:nvSpPr>
          <p:spPr>
            <a:xfrm>
              <a:off x="602550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33"/>
            <p:cNvSpPr/>
            <p:nvPr/>
          </p:nvSpPr>
          <p:spPr>
            <a:xfrm>
              <a:off x="634263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33"/>
            <p:cNvSpPr/>
            <p:nvPr/>
          </p:nvSpPr>
          <p:spPr>
            <a:xfrm>
              <a:off x="665976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33"/>
            <p:cNvSpPr/>
            <p:nvPr/>
          </p:nvSpPr>
          <p:spPr>
            <a:xfrm>
              <a:off x="697689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33"/>
            <p:cNvSpPr/>
            <p:nvPr/>
          </p:nvSpPr>
          <p:spPr>
            <a:xfrm>
              <a:off x="7294028"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33"/>
            <p:cNvSpPr/>
            <p:nvPr/>
          </p:nvSpPr>
          <p:spPr>
            <a:xfrm>
              <a:off x="7611160"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33"/>
            <p:cNvSpPr/>
            <p:nvPr/>
          </p:nvSpPr>
          <p:spPr>
            <a:xfrm>
              <a:off x="792829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33"/>
            <p:cNvSpPr/>
            <p:nvPr/>
          </p:nvSpPr>
          <p:spPr>
            <a:xfrm>
              <a:off x="824542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33"/>
            <p:cNvSpPr/>
            <p:nvPr/>
          </p:nvSpPr>
          <p:spPr>
            <a:xfrm>
              <a:off x="856255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33"/>
            <p:cNvSpPr/>
            <p:nvPr/>
          </p:nvSpPr>
          <p:spPr>
            <a:xfrm>
              <a:off x="887968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33"/>
            <p:cNvSpPr/>
            <p:nvPr/>
          </p:nvSpPr>
          <p:spPr>
            <a:xfrm>
              <a:off x="602550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33"/>
            <p:cNvSpPr/>
            <p:nvPr/>
          </p:nvSpPr>
          <p:spPr>
            <a:xfrm>
              <a:off x="634263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33"/>
            <p:cNvSpPr/>
            <p:nvPr/>
          </p:nvSpPr>
          <p:spPr>
            <a:xfrm>
              <a:off x="665976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33"/>
            <p:cNvSpPr/>
            <p:nvPr/>
          </p:nvSpPr>
          <p:spPr>
            <a:xfrm>
              <a:off x="697689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33"/>
            <p:cNvSpPr/>
            <p:nvPr/>
          </p:nvSpPr>
          <p:spPr>
            <a:xfrm>
              <a:off x="7294028"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33"/>
            <p:cNvSpPr/>
            <p:nvPr/>
          </p:nvSpPr>
          <p:spPr>
            <a:xfrm>
              <a:off x="7611160"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33"/>
            <p:cNvSpPr/>
            <p:nvPr/>
          </p:nvSpPr>
          <p:spPr>
            <a:xfrm>
              <a:off x="792829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33"/>
            <p:cNvSpPr/>
            <p:nvPr/>
          </p:nvSpPr>
          <p:spPr>
            <a:xfrm>
              <a:off x="824542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33"/>
            <p:cNvSpPr/>
            <p:nvPr/>
          </p:nvSpPr>
          <p:spPr>
            <a:xfrm>
              <a:off x="856255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33"/>
            <p:cNvSpPr/>
            <p:nvPr/>
          </p:nvSpPr>
          <p:spPr>
            <a:xfrm>
              <a:off x="887968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33"/>
            <p:cNvSpPr/>
            <p:nvPr/>
          </p:nvSpPr>
          <p:spPr>
            <a:xfrm rot="10800000" flipH="1">
              <a:off x="5818850" y="-86138"/>
              <a:ext cx="3318300" cy="3929700"/>
            </a:xfrm>
            <a:prstGeom prst="rect">
              <a:avLst/>
            </a:prstGeom>
            <a:gradFill>
              <a:gsLst>
                <a:gs pos="0">
                  <a:schemeClr val="lt1"/>
                </a:gs>
                <a:gs pos="50000">
                  <a:schemeClr val="lt1"/>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BE7346-FDD5-42B2-A668-8732AC18AD90}" type="datetimeFigureOut">
              <a:rPr lang="es-ES" smtClean="0"/>
              <a:t>23/01/2025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8C4FD4F-66A4-40D3-9DCF-DA058F975551}" type="slidenum">
              <a:rPr lang="es-ES" smtClean="0"/>
              <a:t>‹Nº›</a:t>
            </a:fld>
            <a:endParaRPr lang="es-ES"/>
          </a:p>
        </p:txBody>
      </p:sp>
    </p:spTree>
    <p:extLst>
      <p:ext uri="{BB962C8B-B14F-4D97-AF65-F5344CB8AC3E}">
        <p14:creationId xmlns:p14="http://schemas.microsoft.com/office/powerpoint/2010/main" val="156018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4"/>
        <p:cNvGrpSpPr/>
        <p:nvPr/>
      </p:nvGrpSpPr>
      <p:grpSpPr>
        <a:xfrm>
          <a:off x="0" y="0"/>
          <a:ext cx="0" cy="0"/>
          <a:chOff x="0" y="0"/>
          <a:chExt cx="0" cy="0"/>
        </a:xfrm>
      </p:grpSpPr>
      <p:grpSp>
        <p:nvGrpSpPr>
          <p:cNvPr id="535" name="Google Shape;535;p4"/>
          <p:cNvGrpSpPr/>
          <p:nvPr/>
        </p:nvGrpSpPr>
        <p:grpSpPr>
          <a:xfrm>
            <a:off x="6886524" y="-70603"/>
            <a:ext cx="2316505" cy="2756099"/>
            <a:chOff x="5818850" y="-104425"/>
            <a:chExt cx="3318300" cy="3948000"/>
          </a:xfrm>
        </p:grpSpPr>
        <p:sp>
          <p:nvSpPr>
            <p:cNvPr id="536" name="Google Shape;536;p4"/>
            <p:cNvSpPr/>
            <p:nvPr/>
          </p:nvSpPr>
          <p:spPr>
            <a:xfrm>
              <a:off x="602550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634263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665976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697689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7294028"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7611160"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7928291"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8245423"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562555"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879686" y="-86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602550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634263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665976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697689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7294028"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7611160"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7928291"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8245423"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8562555"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8879686" y="211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602550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634263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665976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97689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7294028"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7611160"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928291"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8245423"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8562555"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8879686" y="509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602550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634263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665976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697689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7294028"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7611160"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7928291"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8245423"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8562555"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8879686" y="8074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602550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634263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665976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697689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7294028"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7611160"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7928291"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8245423"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8562555"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8879686" y="11053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602550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634263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665976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697689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7294028"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7611160"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7928291"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8245423"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8562555"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8879686" y="14032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602550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634263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665976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697689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7294028"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7611160"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7928291"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8245423"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8562555"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8879686" y="17011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602550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634263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665976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697689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7294028"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7611160"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7928291"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8245423"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8562555"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8879686" y="19990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602550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634263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665976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697689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7294028"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7611160"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7928291"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8245423"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8562555"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8879686" y="22969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602550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634263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665976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697689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7294028"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611160"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928291"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8245423"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8562555"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8879686" y="25948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602550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634263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665976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697689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94028"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7611160"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7928291"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8245423"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8562555"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8879686" y="28927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602550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634263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665976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697689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7294028"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7611160"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7928291"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8245423"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8562555"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8879686" y="31906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602550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634263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665976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697689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7294028"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7611160"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7928291"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8245423"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8562555"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8879686" y="3488550"/>
              <a:ext cx="251700" cy="251700"/>
            </a:xfrm>
            <a:prstGeom prst="mathPlus">
              <a:avLst>
                <a:gd name="adj1" fmla="val 23520"/>
              </a:avLst>
            </a:prstGeom>
            <a:solidFill>
              <a:srgbClr val="5A4FC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rot="10800000" flipH="1">
              <a:off x="5818850" y="-104425"/>
              <a:ext cx="3318300" cy="3948000"/>
            </a:xfrm>
            <a:prstGeom prst="rect">
              <a:avLst/>
            </a:prstGeom>
            <a:gradFill>
              <a:gsLst>
                <a:gs pos="0">
                  <a:schemeClr val="lt1"/>
                </a:gs>
                <a:gs pos="50000">
                  <a:schemeClr val="lt1"/>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4"/>
          <p:cNvSpPr txBox="1">
            <a:spLocks noGrp="1"/>
          </p:cNvSpPr>
          <p:nvPr>
            <p:ph type="subTitle" idx="1"/>
          </p:nvPr>
        </p:nvSpPr>
        <p:spPr>
          <a:xfrm>
            <a:off x="714300" y="1052650"/>
            <a:ext cx="7715400" cy="355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200"/>
              <a:buAutoNum type="arabicPeriod"/>
              <a:defRPr sz="11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668" name="Google Shape;668;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37156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1pPr>
            <a:lvl2pPr lvl="1">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2pPr>
            <a:lvl3pPr lvl="2">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3pPr>
            <a:lvl4pPr lvl="3">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4pPr>
            <a:lvl5pPr lvl="4">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5pPr>
            <a:lvl6pPr lvl="5">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6pPr>
            <a:lvl7pPr lvl="6">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7pPr>
            <a:lvl8pPr lvl="7">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8pPr>
            <a:lvl9pPr lvl="8">
              <a:lnSpc>
                <a:spcPct val="100000"/>
              </a:lnSpc>
              <a:spcBef>
                <a:spcPts val="0"/>
              </a:spcBef>
              <a:spcAft>
                <a:spcPts val="0"/>
              </a:spcAft>
              <a:buClr>
                <a:schemeClr val="accent2"/>
              </a:buClr>
              <a:buSzPts val="3000"/>
              <a:buFont typeface="Alatsi"/>
              <a:buNone/>
              <a:defRPr sz="3000">
                <a:solidFill>
                  <a:schemeClr val="accent2"/>
                </a:solidFill>
                <a:latin typeface="Alatsi"/>
                <a:ea typeface="Alatsi"/>
                <a:cs typeface="Alatsi"/>
                <a:sym typeface="Alatsi"/>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ontserrat Medium"/>
              <a:buChar char="●"/>
              <a:defRPr sz="1800">
                <a:solidFill>
                  <a:schemeClr val="accent2"/>
                </a:solidFill>
                <a:latin typeface="Montserrat Medium"/>
                <a:ea typeface="Montserrat Medium"/>
                <a:cs typeface="Montserrat Medium"/>
                <a:sym typeface="Montserrat Medium"/>
              </a:defRPr>
            </a:lvl1pPr>
            <a:lvl2pPr marL="914400" lvl="1"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2pPr>
            <a:lvl3pPr marL="1371600" lvl="2"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3pPr>
            <a:lvl4pPr marL="1828800" lvl="3"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4pPr>
            <a:lvl5pPr marL="2286000" lvl="4"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5pPr>
            <a:lvl6pPr marL="2743200" lvl="5"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6pPr>
            <a:lvl7pPr marL="3200400" lvl="6"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7pPr>
            <a:lvl8pPr marL="3657600" lvl="7"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8pPr>
            <a:lvl9pPr marL="4114800" lvl="8" indent="-317500">
              <a:lnSpc>
                <a:spcPct val="100000"/>
              </a:lnSpc>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78" r:id="rId3"/>
    <p:sldLayoutId id="2147483679" r:id="rId4"/>
    <p:sldLayoutId id="2147483683" r:id="rId5"/>
    <p:sldLayoutId id="214748368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9.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s://medlineplus.gov/spanish/huntingtonsdisease.html"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s://es.wikipedia.org/wiki/Wilder_Penfield"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neuromas.weebly.com/uploads/1/1/8/8/118880648/corteza6-jpg-pagespeed-ce-sjt98g-q0h_orig.jpg"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www.cancer.gov/Common/PopUps/popDefinition.aspx?id=CDR0000045772&amp;version=Patient&amp;language=es" TargetMode="External"/><Relationship Id="rId2" Type="http://schemas.openxmlformats.org/officeDocument/2006/relationships/hyperlink" Target="https://www.cancer.gov/Common/PopUps/popDefinition.aspx?id=CDR0000046476&amp;version=Patient&amp;language=es" TargetMode="External"/><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hyperlink" Target="https://www.cancer.gov/Common/PopUps/popDefinition.aspx?id=CDR0000045614&amp;version=Patient&amp;language=e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cancer.gov/Common/PopUps/popDefinition.aspx?id=CDR0000044393&amp;version=Patient&amp;language=es" TargetMode="External"/><Relationship Id="rId2" Type="http://schemas.openxmlformats.org/officeDocument/2006/relationships/hyperlink" Target="https://www.cancer.gov/Common/PopUps/popDefinition.aspx?id=CDR0000045693&amp;version=Patient&amp;language=es" TargetMode="External"/><Relationship Id="rId1" Type="http://schemas.openxmlformats.org/officeDocument/2006/relationships/slideLayout" Target="../slideLayouts/slideLayout6.xml"/><Relationship Id="rId6" Type="http://schemas.openxmlformats.org/officeDocument/2006/relationships/hyperlink" Target="https://www.cancer.gov/Common/PopUps/popDefinition.aspx?id=CDR0000640043&amp;version=Patient&amp;language=es" TargetMode="External"/><Relationship Id="rId5" Type="http://schemas.openxmlformats.org/officeDocument/2006/relationships/hyperlink" Target="https://www.cancer.gov/Common/PopUps/popDefinition.aspx?id=CDR0000045934&amp;version=Patient&amp;language=es" TargetMode="External"/><Relationship Id="rId4" Type="http://schemas.openxmlformats.org/officeDocument/2006/relationships/hyperlink" Target="https://www.cancer.gov/Common/PopUps/popDefinition.aspx?id=CDR0000045671&amp;version=Patient&amp;language=es"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cancer.gov/Common/PopUps/popDefinition.aspx?id=CDR0000045343&amp;version=Patient&amp;language=es" TargetMode="External"/><Relationship Id="rId2" Type="http://schemas.openxmlformats.org/officeDocument/2006/relationships/hyperlink" Target="https://www.cancer.gov/Common/PopUps/popDefinition.aspx?id=CDR0000046710&amp;version=Patient&amp;language=es"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www.cancer.gov/Common/PopUps/popDefinition.aspx?id=CDR0000046056&amp;version=Patient&amp;language=es" TargetMode="External"/><Relationship Id="rId2" Type="http://schemas.openxmlformats.org/officeDocument/2006/relationships/hyperlink" Target="https://www.cancer.gov/Common/PopUps/popDefinition.aspx?id=CDR0000045682&amp;version=Patient&amp;language=es"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7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2C31D-818B-46B7-AA80-72706946BE94}"/>
              </a:ext>
            </a:extLst>
          </p:cNvPr>
          <p:cNvSpPr>
            <a:spLocks noGrp="1"/>
          </p:cNvSpPr>
          <p:nvPr>
            <p:ph type="title"/>
          </p:nvPr>
        </p:nvSpPr>
        <p:spPr>
          <a:xfrm>
            <a:off x="1509082" y="104335"/>
            <a:ext cx="6805577" cy="630614"/>
          </a:xfrm>
        </p:spPr>
        <p:txBody>
          <a:bodyPr/>
          <a:lstStyle/>
          <a:p>
            <a:r>
              <a:rPr lang="es-EC" sz="2800" dirty="0"/>
              <a:t>TIPOS DE LESIONES MUSCULARES</a:t>
            </a:r>
            <a:endParaRPr lang="es-ES" sz="2800" dirty="0"/>
          </a:p>
        </p:txBody>
      </p:sp>
      <p:sp>
        <p:nvSpPr>
          <p:cNvPr id="4" name="Subtítulo 3">
            <a:extLst>
              <a:ext uri="{FF2B5EF4-FFF2-40B4-BE49-F238E27FC236}">
                <a16:creationId xmlns:a16="http://schemas.microsoft.com/office/drawing/2014/main" id="{074A4706-55F3-43A3-8F54-63FB562E451E}"/>
              </a:ext>
            </a:extLst>
          </p:cNvPr>
          <p:cNvSpPr>
            <a:spLocks noGrp="1"/>
          </p:cNvSpPr>
          <p:nvPr>
            <p:ph type="subTitle" idx="1"/>
          </p:nvPr>
        </p:nvSpPr>
        <p:spPr>
          <a:xfrm>
            <a:off x="1857677" y="1447993"/>
            <a:ext cx="4695000" cy="378300"/>
          </a:xfrm>
        </p:spPr>
        <p:txBody>
          <a:bodyPr/>
          <a:lstStyle/>
          <a:p>
            <a:r>
              <a:rPr lang="es-EC" dirty="0"/>
              <a:t>CONTRACCIÓN MUSCULAR</a:t>
            </a:r>
            <a:endParaRPr lang="es-ES" dirty="0"/>
          </a:p>
        </p:txBody>
      </p:sp>
      <p:sp>
        <p:nvSpPr>
          <p:cNvPr id="6" name="Rectángulo 5">
            <a:extLst>
              <a:ext uri="{FF2B5EF4-FFF2-40B4-BE49-F238E27FC236}">
                <a16:creationId xmlns:a16="http://schemas.microsoft.com/office/drawing/2014/main" id="{184EADE6-7F8A-412F-8F55-7493242D4D4D}"/>
              </a:ext>
            </a:extLst>
          </p:cNvPr>
          <p:cNvSpPr/>
          <p:nvPr/>
        </p:nvSpPr>
        <p:spPr>
          <a:xfrm>
            <a:off x="2280685" y="1930250"/>
            <a:ext cx="3848985" cy="307777"/>
          </a:xfrm>
          <a:prstGeom prst="rect">
            <a:avLst/>
          </a:prstGeom>
          <a:ln>
            <a:solidFill>
              <a:schemeClr val="accent6">
                <a:lumMod val="50000"/>
              </a:schemeClr>
            </a:solidFill>
          </a:ln>
        </p:spPr>
        <p:txBody>
          <a:bodyPr wrap="square">
            <a:spAutoFit/>
          </a:bodyPr>
          <a:lstStyle/>
          <a:p>
            <a:pPr algn="ctr"/>
            <a:r>
              <a:rPr lang="es-ES" dirty="0"/>
              <a:t>Organización del sarcómero</a:t>
            </a:r>
          </a:p>
        </p:txBody>
      </p:sp>
      <p:sp>
        <p:nvSpPr>
          <p:cNvPr id="7" name="Rectángulo 6">
            <a:extLst>
              <a:ext uri="{FF2B5EF4-FFF2-40B4-BE49-F238E27FC236}">
                <a16:creationId xmlns:a16="http://schemas.microsoft.com/office/drawing/2014/main" id="{C56D7958-885C-4E5E-8BD0-929D4F2D800B}"/>
              </a:ext>
            </a:extLst>
          </p:cNvPr>
          <p:cNvSpPr/>
          <p:nvPr/>
        </p:nvSpPr>
        <p:spPr>
          <a:xfrm>
            <a:off x="1477926" y="2341984"/>
            <a:ext cx="6188148" cy="738664"/>
          </a:xfrm>
          <a:prstGeom prst="rect">
            <a:avLst/>
          </a:prstGeom>
          <a:ln>
            <a:solidFill>
              <a:schemeClr val="accent4">
                <a:lumMod val="75000"/>
              </a:schemeClr>
            </a:solidFill>
          </a:ln>
        </p:spPr>
        <p:txBody>
          <a:bodyPr wrap="square">
            <a:spAutoFit/>
          </a:bodyPr>
          <a:lstStyle/>
          <a:p>
            <a:r>
              <a:rPr lang="es-ES" dirty="0"/>
              <a:t>cambios de longitud a nivel de los sarcómeros, algunos de los cuales pueden acortarse a expensas de otros, o a nivel de otras estructuras extensibles presentes en el sistema</a:t>
            </a:r>
          </a:p>
        </p:txBody>
      </p:sp>
      <p:pic>
        <p:nvPicPr>
          <p:cNvPr id="1026" name="Picture 2" descr="ii. morfologia del musculo esqueletico">
            <a:extLst>
              <a:ext uri="{FF2B5EF4-FFF2-40B4-BE49-F238E27FC236}">
                <a16:creationId xmlns:a16="http://schemas.microsoft.com/office/drawing/2014/main" id="{40596019-F3EB-44AD-B43F-D3D50F8DE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684" y="3288561"/>
            <a:ext cx="4582632" cy="1872021"/>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hacia abajo 7">
            <a:extLst>
              <a:ext uri="{FF2B5EF4-FFF2-40B4-BE49-F238E27FC236}">
                <a16:creationId xmlns:a16="http://schemas.microsoft.com/office/drawing/2014/main" id="{2EEB13AE-2FDA-4CAF-81BF-09B896034249}"/>
              </a:ext>
            </a:extLst>
          </p:cNvPr>
          <p:cNvSpPr/>
          <p:nvPr/>
        </p:nvSpPr>
        <p:spPr>
          <a:xfrm>
            <a:off x="4082902" y="627321"/>
            <a:ext cx="808075" cy="630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9027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04CC521-5F06-4CE2-AF1D-5F2CEC2E56FD}"/>
              </a:ext>
            </a:extLst>
          </p:cNvPr>
          <p:cNvPicPr>
            <a:picLocks noChangeAspect="1"/>
          </p:cNvPicPr>
          <p:nvPr/>
        </p:nvPicPr>
        <p:blipFill rotWithShape="1">
          <a:blip r:embed="rId3"/>
          <a:srcRect l="23256" t="21485" r="1279" b="26190"/>
          <a:stretch/>
        </p:blipFill>
        <p:spPr>
          <a:xfrm>
            <a:off x="470608" y="404037"/>
            <a:ext cx="8673392" cy="3381154"/>
          </a:xfrm>
          <a:prstGeom prst="rect">
            <a:avLst/>
          </a:prstGeom>
        </p:spPr>
      </p:pic>
      <p:pic>
        <p:nvPicPr>
          <p:cNvPr id="3076" name="Picture 4" descr="Desgarro Muscular - Clínica MEDS">
            <a:extLst>
              <a:ext uri="{FF2B5EF4-FFF2-40B4-BE49-F238E27FC236}">
                <a16:creationId xmlns:a16="http://schemas.microsoft.com/office/drawing/2014/main" id="{1279D594-E5AD-4C9F-BB1E-08EF8F95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047" y="3869919"/>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687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6EA3AA-9D04-4650-98E7-D8766FDEA0A6}"/>
              </a:ext>
            </a:extLst>
          </p:cNvPr>
          <p:cNvPicPr>
            <a:picLocks noChangeAspect="1"/>
          </p:cNvPicPr>
          <p:nvPr/>
        </p:nvPicPr>
        <p:blipFill rotWithShape="1">
          <a:blip r:embed="rId2"/>
          <a:srcRect l="14884" t="21278" r="41047" b="10678"/>
          <a:stretch/>
        </p:blipFill>
        <p:spPr>
          <a:xfrm>
            <a:off x="1637413" y="213524"/>
            <a:ext cx="5433238" cy="4716452"/>
          </a:xfrm>
          <a:prstGeom prst="rect">
            <a:avLst/>
          </a:prstGeom>
        </p:spPr>
      </p:pic>
    </p:spTree>
    <p:extLst>
      <p:ext uri="{BB962C8B-B14F-4D97-AF65-F5344CB8AC3E}">
        <p14:creationId xmlns:p14="http://schemas.microsoft.com/office/powerpoint/2010/main" val="35552401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6DBC92F-6A1A-40B9-AE3E-04E20FF0B288}"/>
              </a:ext>
            </a:extLst>
          </p:cNvPr>
          <p:cNvSpPr/>
          <p:nvPr/>
        </p:nvSpPr>
        <p:spPr>
          <a:xfrm>
            <a:off x="1998921" y="268129"/>
            <a:ext cx="4572000" cy="2031325"/>
          </a:xfrm>
          <a:prstGeom prst="rect">
            <a:avLst/>
          </a:prstGeom>
          <a:solidFill>
            <a:schemeClr val="accent4">
              <a:lumMod val="20000"/>
              <a:lumOff val="80000"/>
            </a:schemeClr>
          </a:solidFill>
          <a:ln>
            <a:solidFill>
              <a:schemeClr val="accent5"/>
            </a:solidFill>
          </a:ln>
        </p:spPr>
        <p:txBody>
          <a:bodyPr>
            <a:spAutoFit/>
          </a:bodyPr>
          <a:lstStyle/>
          <a:p>
            <a:r>
              <a:rPr lang="es-ES" b="1" dirty="0">
                <a:solidFill>
                  <a:srgbClr val="6A6C6E"/>
                </a:solidFill>
                <a:latin typeface="Lato"/>
              </a:rPr>
              <a:t>vitamina C</a:t>
            </a:r>
            <a:r>
              <a:rPr lang="es-ES" dirty="0">
                <a:solidFill>
                  <a:srgbClr val="6A6C6E"/>
                </a:solidFill>
                <a:latin typeface="Lato"/>
              </a:rPr>
              <a:t>, juega un doble papel en la recuperación. Por un lado interviene en la propia síntesis de colágeno, y por otro, favorece la multiplicación de los fibroblastos, que son las células encargadas de fabricar el colágeno. Las </a:t>
            </a:r>
            <a:r>
              <a:rPr lang="es-ES" b="1" dirty="0">
                <a:solidFill>
                  <a:srgbClr val="6A6C6E"/>
                </a:solidFill>
                <a:latin typeface="Lato"/>
              </a:rPr>
              <a:t>vitaminas B</a:t>
            </a:r>
            <a:r>
              <a:rPr lang="es-ES" dirty="0">
                <a:solidFill>
                  <a:srgbClr val="6A6C6E"/>
                </a:solidFill>
                <a:latin typeface="Lato"/>
              </a:rPr>
              <a:t>, entre otras muchas otras funciones, desempeñan un papel </a:t>
            </a:r>
            <a:r>
              <a:rPr lang="es-ES" dirty="0" err="1">
                <a:solidFill>
                  <a:srgbClr val="6A6C6E"/>
                </a:solidFill>
                <a:latin typeface="Lato"/>
              </a:rPr>
              <a:t>neuroprotector</a:t>
            </a:r>
            <a:r>
              <a:rPr lang="es-ES" dirty="0">
                <a:solidFill>
                  <a:srgbClr val="6A6C6E"/>
                </a:solidFill>
                <a:latin typeface="Lato"/>
              </a:rPr>
              <a:t>, que puede ayudar a mejorar la sintomatología asociada a procesos en los que hay un atrapamiento o pinzamiento de nervios, </a:t>
            </a:r>
            <a:r>
              <a:rPr lang="es-ES" dirty="0" err="1">
                <a:solidFill>
                  <a:srgbClr val="6A6C6E"/>
                </a:solidFill>
                <a:latin typeface="Lato"/>
              </a:rPr>
              <a:t>com</a:t>
            </a:r>
            <a:endParaRPr lang="es-ES" dirty="0"/>
          </a:p>
        </p:txBody>
      </p:sp>
      <p:sp>
        <p:nvSpPr>
          <p:cNvPr id="5" name="Rectángulo 4">
            <a:extLst>
              <a:ext uri="{FF2B5EF4-FFF2-40B4-BE49-F238E27FC236}">
                <a16:creationId xmlns:a16="http://schemas.microsoft.com/office/drawing/2014/main" id="{6CCB36EF-E2B9-4CB7-88F3-29E0E58873AD}"/>
              </a:ext>
            </a:extLst>
          </p:cNvPr>
          <p:cNvSpPr/>
          <p:nvPr/>
        </p:nvSpPr>
        <p:spPr>
          <a:xfrm>
            <a:off x="797441" y="2797601"/>
            <a:ext cx="4572000" cy="738664"/>
          </a:xfrm>
          <a:prstGeom prst="rect">
            <a:avLst/>
          </a:prstGeom>
          <a:solidFill>
            <a:schemeClr val="accent3">
              <a:lumMod val="20000"/>
              <a:lumOff val="80000"/>
            </a:schemeClr>
          </a:solidFill>
          <a:ln>
            <a:solidFill>
              <a:schemeClr val="accent4">
                <a:lumMod val="75000"/>
              </a:schemeClr>
            </a:solidFill>
          </a:ln>
        </p:spPr>
        <p:txBody>
          <a:bodyPr>
            <a:spAutoFit/>
          </a:bodyPr>
          <a:lstStyle/>
          <a:p>
            <a:r>
              <a:rPr lang="es-ES" dirty="0">
                <a:solidFill>
                  <a:srgbClr val="6A6C6E"/>
                </a:solidFill>
                <a:latin typeface="Lato"/>
              </a:rPr>
              <a:t>Para los espasmos musculares y calambres también hay que destacar el papel de diversos minerales, calcio, potasio, zinc, magnesio…</a:t>
            </a:r>
            <a:endParaRPr lang="es-ES" dirty="0"/>
          </a:p>
        </p:txBody>
      </p:sp>
      <p:sp>
        <p:nvSpPr>
          <p:cNvPr id="6" name="Rectángulo 5">
            <a:extLst>
              <a:ext uri="{FF2B5EF4-FFF2-40B4-BE49-F238E27FC236}">
                <a16:creationId xmlns:a16="http://schemas.microsoft.com/office/drawing/2014/main" id="{8EC1900D-3CC7-4B20-8D9F-D66AD7189C95}"/>
              </a:ext>
            </a:extLst>
          </p:cNvPr>
          <p:cNvSpPr/>
          <p:nvPr/>
        </p:nvSpPr>
        <p:spPr>
          <a:xfrm>
            <a:off x="4072269" y="3990644"/>
            <a:ext cx="4572000" cy="523220"/>
          </a:xfrm>
          <a:prstGeom prst="rect">
            <a:avLst/>
          </a:prstGeom>
          <a:solidFill>
            <a:schemeClr val="accent4">
              <a:lumMod val="20000"/>
              <a:lumOff val="80000"/>
            </a:schemeClr>
          </a:solidFill>
          <a:ln>
            <a:solidFill>
              <a:schemeClr val="accent6">
                <a:lumMod val="25000"/>
              </a:schemeClr>
            </a:solidFill>
          </a:ln>
        </p:spPr>
        <p:txBody>
          <a:bodyPr>
            <a:spAutoFit/>
          </a:bodyPr>
          <a:lstStyle/>
          <a:p>
            <a:r>
              <a:rPr lang="es-ES" dirty="0">
                <a:solidFill>
                  <a:srgbClr val="6A6C6E"/>
                </a:solidFill>
                <a:latin typeface="Lato"/>
              </a:rPr>
              <a:t>Por supuesto una correcta hidratación también será vital para acelerar el proceso de recuperación.</a:t>
            </a:r>
            <a:endParaRPr lang="es-ES" dirty="0"/>
          </a:p>
        </p:txBody>
      </p:sp>
    </p:spTree>
    <p:extLst>
      <p:ext uri="{BB962C8B-B14F-4D97-AF65-F5344CB8AC3E}">
        <p14:creationId xmlns:p14="http://schemas.microsoft.com/office/powerpoint/2010/main" val="46271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77DE4F2-B25F-42A3-A92B-7C4389BAE155}"/>
              </a:ext>
            </a:extLst>
          </p:cNvPr>
          <p:cNvSpPr/>
          <p:nvPr/>
        </p:nvSpPr>
        <p:spPr>
          <a:xfrm>
            <a:off x="1648047" y="461472"/>
            <a:ext cx="5380074" cy="307777"/>
          </a:xfrm>
          <a:prstGeom prst="rect">
            <a:avLst/>
          </a:prstGeom>
          <a:solidFill>
            <a:schemeClr val="accent4">
              <a:lumMod val="40000"/>
              <a:lumOff val="60000"/>
            </a:schemeClr>
          </a:solidFill>
          <a:ln>
            <a:solidFill>
              <a:schemeClr val="accent4">
                <a:lumMod val="50000"/>
              </a:schemeClr>
            </a:solidFill>
          </a:ln>
        </p:spPr>
        <p:txBody>
          <a:bodyPr wrap="square">
            <a:spAutoFit/>
          </a:bodyPr>
          <a:lstStyle/>
          <a:p>
            <a:pPr algn="ctr"/>
            <a:r>
              <a:rPr lang="es-ES" dirty="0"/>
              <a:t>FISIOPATOLOGÍA DE LA REPARACIÓN</a:t>
            </a:r>
          </a:p>
        </p:txBody>
      </p:sp>
      <p:sp>
        <p:nvSpPr>
          <p:cNvPr id="6" name="Rectángulo 5">
            <a:extLst>
              <a:ext uri="{FF2B5EF4-FFF2-40B4-BE49-F238E27FC236}">
                <a16:creationId xmlns:a16="http://schemas.microsoft.com/office/drawing/2014/main" id="{07BECD93-80F5-4F91-B9AD-F122253AA88D}"/>
              </a:ext>
            </a:extLst>
          </p:cNvPr>
          <p:cNvSpPr/>
          <p:nvPr/>
        </p:nvSpPr>
        <p:spPr>
          <a:xfrm>
            <a:off x="489098" y="916738"/>
            <a:ext cx="8378455" cy="2246769"/>
          </a:xfrm>
          <a:prstGeom prst="rect">
            <a:avLst/>
          </a:prstGeom>
          <a:solidFill>
            <a:schemeClr val="accent4">
              <a:lumMod val="20000"/>
              <a:lumOff val="80000"/>
            </a:schemeClr>
          </a:solidFill>
          <a:ln>
            <a:solidFill>
              <a:schemeClr val="accent5">
                <a:lumMod val="50000"/>
              </a:schemeClr>
            </a:solidFill>
          </a:ln>
        </p:spPr>
        <p:txBody>
          <a:bodyPr wrap="square">
            <a:spAutoFit/>
          </a:bodyPr>
          <a:lstStyle/>
          <a:p>
            <a:r>
              <a:rPr lang="es-ES" dirty="0"/>
              <a:t>En una lesión aguda hay:</a:t>
            </a:r>
          </a:p>
          <a:p>
            <a:endParaRPr lang="es-ES" dirty="0"/>
          </a:p>
          <a:p>
            <a:r>
              <a:rPr lang="es-ES" dirty="0"/>
              <a:t> -Destrucción de fibras seguida de necrosis</a:t>
            </a:r>
          </a:p>
          <a:p>
            <a:pPr marL="285750" indent="-285750">
              <a:buFontTx/>
              <a:buChar char="-"/>
            </a:pPr>
            <a:r>
              <a:rPr lang="es-ES" dirty="0"/>
              <a:t>Inflamación local y formación de hematoma. </a:t>
            </a:r>
          </a:p>
          <a:p>
            <a:pPr marL="285750" indent="-285750">
              <a:buFontTx/>
              <a:buChar char="-"/>
            </a:pPr>
            <a:r>
              <a:rPr lang="es-ES" dirty="0"/>
              <a:t>Luego el área necrótica es invadida por pequeños vasos sanguíneos, células mononucleares, macrófagos y linfocitos T que infiltran localmente. Estos secretan citoquinas y factores de crecimiento. </a:t>
            </a:r>
          </a:p>
          <a:p>
            <a:pPr marL="285750" indent="-285750">
              <a:buFontTx/>
              <a:buChar char="-"/>
            </a:pPr>
            <a:r>
              <a:rPr lang="es-ES" dirty="0"/>
              <a:t>Las lesiones que afectan los tejidos blandos del sistema músculo esquelético se resuelven por un mecanismo principalmente de reparación, a diferencia de lesiones óseas que curan por regeneración</a:t>
            </a:r>
          </a:p>
        </p:txBody>
      </p:sp>
      <p:pic>
        <p:nvPicPr>
          <p:cNvPr id="5122" name="Picture 2" descr="Rotura muscular ¿Y ahora qué hago? - Fisiolution">
            <a:extLst>
              <a:ext uri="{FF2B5EF4-FFF2-40B4-BE49-F238E27FC236}">
                <a16:creationId xmlns:a16="http://schemas.microsoft.com/office/drawing/2014/main" id="{DAECA66C-7205-4002-86B7-CE01BC100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644" y="331099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CA69776-4AAB-4F9C-A297-309448FCBDE9}"/>
              </a:ext>
            </a:extLst>
          </p:cNvPr>
          <p:cNvSpPr/>
          <p:nvPr/>
        </p:nvSpPr>
        <p:spPr>
          <a:xfrm>
            <a:off x="1488558" y="85142"/>
            <a:ext cx="5688418" cy="523220"/>
          </a:xfrm>
          <a:prstGeom prst="rect">
            <a:avLst/>
          </a:prstGeom>
          <a:solidFill>
            <a:schemeClr val="accent4">
              <a:lumMod val="60000"/>
              <a:lumOff val="40000"/>
            </a:schemeClr>
          </a:solidFill>
        </p:spPr>
        <p:txBody>
          <a:bodyPr wrap="square">
            <a:spAutoFit/>
          </a:bodyPr>
          <a:lstStyle/>
          <a:p>
            <a:r>
              <a:rPr lang="es-ES" dirty="0"/>
              <a:t>El modelo de curación de lesiones musculares incluye 3 fases bien diferenciadas, que dura aproximadamente 3 semanas</a:t>
            </a:r>
          </a:p>
        </p:txBody>
      </p:sp>
      <p:sp>
        <p:nvSpPr>
          <p:cNvPr id="6" name="Rectángulo 5">
            <a:extLst>
              <a:ext uri="{FF2B5EF4-FFF2-40B4-BE49-F238E27FC236}">
                <a16:creationId xmlns:a16="http://schemas.microsoft.com/office/drawing/2014/main" id="{01859B1A-FEBB-4702-8605-8D377B4CE6B2}"/>
              </a:ext>
            </a:extLst>
          </p:cNvPr>
          <p:cNvSpPr/>
          <p:nvPr/>
        </p:nvSpPr>
        <p:spPr>
          <a:xfrm>
            <a:off x="669851" y="851512"/>
            <a:ext cx="4572000" cy="1384995"/>
          </a:xfrm>
          <a:prstGeom prst="rect">
            <a:avLst/>
          </a:prstGeom>
          <a:solidFill>
            <a:schemeClr val="accent6">
              <a:lumMod val="90000"/>
            </a:schemeClr>
          </a:solidFill>
          <a:ln>
            <a:solidFill>
              <a:schemeClr val="accent5">
                <a:lumMod val="75000"/>
              </a:schemeClr>
            </a:solidFill>
          </a:ln>
        </p:spPr>
        <p:txBody>
          <a:bodyPr>
            <a:spAutoFit/>
          </a:bodyPr>
          <a:lstStyle/>
          <a:p>
            <a:r>
              <a:rPr lang="es-ES" dirty="0"/>
              <a:t>FASE DE DESTRUCCIÓN: </a:t>
            </a:r>
          </a:p>
          <a:p>
            <a:r>
              <a:rPr lang="es-ES" dirty="0"/>
              <a:t>En los primeros días hay degeneración e inflamación activa. En este período se produce la ruptura del tejido muscular y la necrosis de las miofibrillas con la formación de un hematoma entre las fibras rotas. Además, se produce una reacción celular inflamatoria. </a:t>
            </a:r>
          </a:p>
        </p:txBody>
      </p:sp>
      <p:sp>
        <p:nvSpPr>
          <p:cNvPr id="7" name="Rectángulo 6">
            <a:extLst>
              <a:ext uri="{FF2B5EF4-FFF2-40B4-BE49-F238E27FC236}">
                <a16:creationId xmlns:a16="http://schemas.microsoft.com/office/drawing/2014/main" id="{620B9FFE-CF23-4C08-95FD-0F6C222EC642}"/>
              </a:ext>
            </a:extLst>
          </p:cNvPr>
          <p:cNvSpPr/>
          <p:nvPr/>
        </p:nvSpPr>
        <p:spPr>
          <a:xfrm>
            <a:off x="0" y="2753087"/>
            <a:ext cx="4572000" cy="1384995"/>
          </a:xfrm>
          <a:prstGeom prst="rect">
            <a:avLst/>
          </a:prstGeom>
          <a:solidFill>
            <a:schemeClr val="accent4">
              <a:lumMod val="40000"/>
              <a:lumOff val="60000"/>
            </a:schemeClr>
          </a:solidFill>
          <a:ln>
            <a:solidFill>
              <a:schemeClr val="accent6">
                <a:lumMod val="25000"/>
              </a:schemeClr>
            </a:solidFill>
          </a:ln>
        </p:spPr>
        <p:txBody>
          <a:bodyPr>
            <a:spAutoFit/>
          </a:bodyPr>
          <a:lstStyle/>
          <a:p>
            <a:r>
              <a:rPr lang="es-ES" dirty="0"/>
              <a:t>FASE DE REPARACIÓN: </a:t>
            </a:r>
          </a:p>
          <a:p>
            <a:r>
              <a:rPr lang="es-ES" dirty="0"/>
              <a:t>donde se produce la reabsorción del tejido </a:t>
            </a:r>
            <a:r>
              <a:rPr lang="es-ES" dirty="0" err="1"/>
              <a:t>necrotizado</a:t>
            </a:r>
            <a:r>
              <a:rPr lang="es-ES" dirty="0"/>
              <a:t>, la regeneración de las miofibrillas y la producción de un área de tejido conjuntivo y de nuevos vasos capilares. La regeneración usualmente comienza entre los 7 y 10 días. </a:t>
            </a:r>
          </a:p>
        </p:txBody>
      </p:sp>
      <p:sp>
        <p:nvSpPr>
          <p:cNvPr id="8" name="Rectángulo 7">
            <a:extLst>
              <a:ext uri="{FF2B5EF4-FFF2-40B4-BE49-F238E27FC236}">
                <a16:creationId xmlns:a16="http://schemas.microsoft.com/office/drawing/2014/main" id="{4B6F1796-E758-4A04-948E-C0874F8A6A6F}"/>
              </a:ext>
            </a:extLst>
          </p:cNvPr>
          <p:cNvSpPr/>
          <p:nvPr/>
        </p:nvSpPr>
        <p:spPr>
          <a:xfrm>
            <a:off x="4657061" y="3027033"/>
            <a:ext cx="4572000" cy="1815882"/>
          </a:xfrm>
          <a:prstGeom prst="rect">
            <a:avLst/>
          </a:prstGeom>
          <a:solidFill>
            <a:schemeClr val="accent3">
              <a:lumMod val="20000"/>
              <a:lumOff val="80000"/>
            </a:schemeClr>
          </a:solidFill>
          <a:ln>
            <a:solidFill>
              <a:schemeClr val="accent6">
                <a:lumMod val="50000"/>
              </a:schemeClr>
            </a:solidFill>
          </a:ln>
        </p:spPr>
        <p:txBody>
          <a:bodyPr>
            <a:spAutoFit/>
          </a:bodyPr>
          <a:lstStyle/>
          <a:p>
            <a:r>
              <a:rPr lang="es-ES" dirty="0"/>
              <a:t>FASE DE REMODELACIÓN:</a:t>
            </a:r>
          </a:p>
          <a:p>
            <a:r>
              <a:rPr lang="es-ES" dirty="0"/>
              <a:t> se realiza la maduración, reparación muscular de las nuevas miofibrillas recién formadas y la reorganización del tejido que va a permitir recuperar la capacidad contráctil del nuevo músculo. La formación de una cicatriz (fibrosis) comienza entre la segunda y tercera semana, y la cicatriz va aumentado de tamaño con el tiempo. </a:t>
            </a:r>
          </a:p>
        </p:txBody>
      </p:sp>
    </p:spTree>
    <p:extLst>
      <p:ext uri="{BB962C8B-B14F-4D97-AF65-F5344CB8AC3E}">
        <p14:creationId xmlns:p14="http://schemas.microsoft.com/office/powerpoint/2010/main" val="423258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E58848-8A2E-4562-9DD5-95A02E6D41A7}"/>
              </a:ext>
            </a:extLst>
          </p:cNvPr>
          <p:cNvPicPr>
            <a:picLocks noChangeAspect="1"/>
          </p:cNvPicPr>
          <p:nvPr/>
        </p:nvPicPr>
        <p:blipFill rotWithShape="1">
          <a:blip r:embed="rId2"/>
          <a:srcRect l="14418" t="23760" r="37442" b="35700"/>
          <a:stretch/>
        </p:blipFill>
        <p:spPr>
          <a:xfrm>
            <a:off x="935665" y="1456659"/>
            <a:ext cx="6783573" cy="3211819"/>
          </a:xfrm>
          <a:prstGeom prst="rect">
            <a:avLst/>
          </a:prstGeom>
        </p:spPr>
      </p:pic>
      <p:sp>
        <p:nvSpPr>
          <p:cNvPr id="6" name="Rectángulo 5">
            <a:extLst>
              <a:ext uri="{FF2B5EF4-FFF2-40B4-BE49-F238E27FC236}">
                <a16:creationId xmlns:a16="http://schemas.microsoft.com/office/drawing/2014/main" id="{88EF8685-FEDF-4057-AA36-A4714F2AD3C7}"/>
              </a:ext>
            </a:extLst>
          </p:cNvPr>
          <p:cNvSpPr/>
          <p:nvPr/>
        </p:nvSpPr>
        <p:spPr>
          <a:xfrm>
            <a:off x="2137145" y="304901"/>
            <a:ext cx="4380614" cy="59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REPARACIÓN MUSCULAR</a:t>
            </a:r>
            <a:endParaRPr lang="es-ES" dirty="0"/>
          </a:p>
        </p:txBody>
      </p:sp>
    </p:spTree>
    <p:extLst>
      <p:ext uri="{BB962C8B-B14F-4D97-AF65-F5344CB8AC3E}">
        <p14:creationId xmlns:p14="http://schemas.microsoft.com/office/powerpoint/2010/main" val="275319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AD49F23-E9BD-4FE8-8D43-78E6F2303D6E}"/>
              </a:ext>
            </a:extLst>
          </p:cNvPr>
          <p:cNvSpPr/>
          <p:nvPr/>
        </p:nvSpPr>
        <p:spPr>
          <a:xfrm>
            <a:off x="478465" y="2266698"/>
            <a:ext cx="8187070" cy="2062103"/>
          </a:xfrm>
          <a:prstGeom prst="rect">
            <a:avLst/>
          </a:prstGeom>
          <a:solidFill>
            <a:schemeClr val="accent4">
              <a:lumMod val="20000"/>
              <a:lumOff val="80000"/>
            </a:schemeClr>
          </a:solidFill>
          <a:ln>
            <a:solidFill>
              <a:schemeClr val="accent2">
                <a:lumMod val="50000"/>
              </a:schemeClr>
            </a:solidFill>
          </a:ln>
        </p:spPr>
        <p:txBody>
          <a:bodyPr wrap="square">
            <a:spAutoFit/>
          </a:bodyPr>
          <a:lstStyle/>
          <a:p>
            <a:r>
              <a:rPr lang="es-ES" sz="1600" dirty="0">
                <a:solidFill>
                  <a:srgbClr val="444943"/>
                </a:solidFill>
                <a:latin typeface="Barlow"/>
              </a:rPr>
              <a:t>LA GRAVEDAD DE LA ROTURA FIBRILAR VIENE DETERMINADA POR MÚLTIPLES FACTORES:</a:t>
            </a:r>
          </a:p>
          <a:p>
            <a:pPr fontAlgn="base">
              <a:buFont typeface="Arial" panose="020B0604020202020204" pitchFamily="34" charset="0"/>
              <a:buChar char="•"/>
            </a:pPr>
            <a:r>
              <a:rPr lang="es-ES" sz="1600" dirty="0">
                <a:solidFill>
                  <a:srgbClr val="444943"/>
                </a:solidFill>
                <a:latin typeface="Barlow"/>
              </a:rPr>
              <a:t>LOCALIZACIÓN DE LA LESIÓN.</a:t>
            </a:r>
          </a:p>
          <a:p>
            <a:pPr fontAlgn="base">
              <a:buFont typeface="Arial" panose="020B0604020202020204" pitchFamily="34" charset="0"/>
              <a:buChar char="•"/>
            </a:pPr>
            <a:r>
              <a:rPr lang="es-ES" sz="1600" dirty="0">
                <a:solidFill>
                  <a:srgbClr val="444943"/>
                </a:solidFill>
                <a:latin typeface="Barlow"/>
              </a:rPr>
              <a:t>TAMAÑO DEL DESGARRO MUSCULAR O ROTURA DE FIBRAS MUSCULARES.</a:t>
            </a:r>
          </a:p>
          <a:p>
            <a:pPr fontAlgn="base">
              <a:buFont typeface="Arial" panose="020B0604020202020204" pitchFamily="34" charset="0"/>
              <a:buChar char="•"/>
            </a:pPr>
            <a:r>
              <a:rPr lang="es-ES" sz="1600" dirty="0">
                <a:solidFill>
                  <a:srgbClr val="444943"/>
                </a:solidFill>
                <a:latin typeface="Barlow"/>
              </a:rPr>
              <a:t>MORFOLOGÍA DE LA ROTURA (ES DECIR, LA FORMA QUE ADOPTA EL DESGARRO).</a:t>
            </a:r>
          </a:p>
          <a:p>
            <a:pPr fontAlgn="base">
              <a:buFont typeface="Arial" panose="020B0604020202020204" pitchFamily="34" charset="0"/>
              <a:buChar char="•"/>
            </a:pPr>
            <a:r>
              <a:rPr lang="es-ES" sz="1600" dirty="0">
                <a:solidFill>
                  <a:srgbClr val="444943"/>
                </a:solidFill>
                <a:latin typeface="Barlow"/>
              </a:rPr>
              <a:t>EDAD DE LA PERSONA QUE PADECE DEL DESGARRO MUSCULAR (MIENTRAS MAYOR SEA LA EDAD MÁS GRAVE SERÁ LA LESIÓN).</a:t>
            </a:r>
          </a:p>
          <a:p>
            <a:pPr fontAlgn="base">
              <a:buFont typeface="Arial" panose="020B0604020202020204" pitchFamily="34" charset="0"/>
              <a:buChar char="•"/>
            </a:pPr>
            <a:r>
              <a:rPr lang="es-ES" sz="1600" dirty="0">
                <a:solidFill>
                  <a:srgbClr val="444943"/>
                </a:solidFill>
                <a:latin typeface="Barlow"/>
              </a:rPr>
              <a:t>ENFERMEDADES COEXISTENTES (COMO POR EJEMPLO ENFERMEDADES METABÓLICAS)</a:t>
            </a:r>
          </a:p>
          <a:p>
            <a:pPr fontAlgn="base">
              <a:buFont typeface="Arial" panose="020B0604020202020204" pitchFamily="34" charset="0"/>
              <a:buChar char="•"/>
            </a:pPr>
            <a:r>
              <a:rPr lang="es-ES" sz="1600" dirty="0">
                <a:solidFill>
                  <a:srgbClr val="444943"/>
                </a:solidFill>
                <a:latin typeface="Barlow"/>
              </a:rPr>
              <a:t>ESTADO DE SALUD GENERAL.</a:t>
            </a:r>
          </a:p>
        </p:txBody>
      </p:sp>
      <p:sp>
        <p:nvSpPr>
          <p:cNvPr id="7" name="Rectángulo 6">
            <a:extLst>
              <a:ext uri="{FF2B5EF4-FFF2-40B4-BE49-F238E27FC236}">
                <a16:creationId xmlns:a16="http://schemas.microsoft.com/office/drawing/2014/main" id="{A64DF76B-8577-4057-93F8-6C5977FA490F}"/>
              </a:ext>
            </a:extLst>
          </p:cNvPr>
          <p:cNvSpPr/>
          <p:nvPr/>
        </p:nvSpPr>
        <p:spPr>
          <a:xfrm>
            <a:off x="1520456" y="292776"/>
            <a:ext cx="5114260" cy="1015663"/>
          </a:xfrm>
          <a:prstGeom prst="rect">
            <a:avLst/>
          </a:prstGeom>
          <a:solidFill>
            <a:schemeClr val="accent4">
              <a:lumMod val="20000"/>
              <a:lumOff val="80000"/>
            </a:schemeClr>
          </a:solidFill>
        </p:spPr>
        <p:txBody>
          <a:bodyPr wrap="square">
            <a:spAutoFit/>
          </a:bodyPr>
          <a:lstStyle/>
          <a:p>
            <a:pPr algn="ctr"/>
            <a:r>
              <a:rPr lang="es-ES" sz="2000" b="1" dirty="0">
                <a:solidFill>
                  <a:schemeClr val="accent6">
                    <a:lumMod val="50000"/>
                  </a:schemeClr>
                </a:solidFill>
                <a:latin typeface="Barlow"/>
              </a:rPr>
              <a:t>FACTORES DETERMINANTES EN LA GRAVEDAD DE UN DESGARRO MUSCULAR O ROTURA DE FIBRAS DE UN MÚSCULO</a:t>
            </a:r>
            <a:endParaRPr lang="es-ES" sz="2000" dirty="0">
              <a:solidFill>
                <a:schemeClr val="accent6">
                  <a:lumMod val="50000"/>
                </a:schemeClr>
              </a:solidFill>
              <a:latin typeface="Barlow"/>
            </a:endParaRPr>
          </a:p>
        </p:txBody>
      </p:sp>
      <p:sp>
        <p:nvSpPr>
          <p:cNvPr id="8" name="Flecha: hacia abajo 7">
            <a:extLst>
              <a:ext uri="{FF2B5EF4-FFF2-40B4-BE49-F238E27FC236}">
                <a16:creationId xmlns:a16="http://schemas.microsoft.com/office/drawing/2014/main" id="{04138F97-3A61-4F60-83C6-2A487D587F07}"/>
              </a:ext>
            </a:extLst>
          </p:cNvPr>
          <p:cNvSpPr/>
          <p:nvPr/>
        </p:nvSpPr>
        <p:spPr>
          <a:xfrm>
            <a:off x="3965945" y="1573619"/>
            <a:ext cx="478466" cy="425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8445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33B3B7-B0B0-4ED4-9DBE-F46A9111A6C5}"/>
              </a:ext>
            </a:extLst>
          </p:cNvPr>
          <p:cNvSpPr/>
          <p:nvPr/>
        </p:nvSpPr>
        <p:spPr>
          <a:xfrm>
            <a:off x="701749" y="155106"/>
            <a:ext cx="8112641" cy="1631216"/>
          </a:xfrm>
          <a:prstGeom prst="rect">
            <a:avLst/>
          </a:prstGeom>
          <a:solidFill>
            <a:schemeClr val="accent4">
              <a:lumMod val="40000"/>
              <a:lumOff val="60000"/>
            </a:schemeClr>
          </a:solidFill>
          <a:ln>
            <a:solidFill>
              <a:schemeClr val="accent5">
                <a:lumMod val="60000"/>
                <a:lumOff val="40000"/>
              </a:schemeClr>
            </a:solidFill>
          </a:ln>
        </p:spPr>
        <p:txBody>
          <a:bodyPr wrap="square">
            <a:spAutoFit/>
          </a:bodyPr>
          <a:lstStyle/>
          <a:p>
            <a:r>
              <a:rPr lang="es-ES" sz="1600" dirty="0"/>
              <a:t>INMEDIATAMENTE</a:t>
            </a:r>
            <a:r>
              <a:rPr lang="es-ES" dirty="0"/>
              <a:t>. </a:t>
            </a:r>
          </a:p>
          <a:p>
            <a:r>
              <a:rPr lang="es-ES" dirty="0"/>
              <a:t>Una vez producida la lesión, mediante una encuesta dirigida al jugador (¿qué has notado?, ¿cuándo?, ¿cómo?, ¿dónde?, ¿qué has hecho?) y con una exploración física estructurada (inspección, palpación, qué movimientos producen dolor, pasivos y activos) podremos hacer una primera orientación diagnóstica. Cuando la lesión no es una rotura importante el diagnóstico precoz no es fácil. Es importante y necesario saber y esperar unas horas para ver su evolución, así como realizar las pruebas complementarias adecuadas.</a:t>
            </a:r>
          </a:p>
        </p:txBody>
      </p:sp>
      <p:sp>
        <p:nvSpPr>
          <p:cNvPr id="6" name="Rectángulo 5">
            <a:extLst>
              <a:ext uri="{FF2B5EF4-FFF2-40B4-BE49-F238E27FC236}">
                <a16:creationId xmlns:a16="http://schemas.microsoft.com/office/drawing/2014/main" id="{AEE52104-ECB1-49CA-B096-5462441474B5}"/>
              </a:ext>
            </a:extLst>
          </p:cNvPr>
          <p:cNvSpPr/>
          <p:nvPr/>
        </p:nvSpPr>
        <p:spPr>
          <a:xfrm>
            <a:off x="1706525" y="1970988"/>
            <a:ext cx="3051544" cy="1169551"/>
          </a:xfrm>
          <a:prstGeom prst="rect">
            <a:avLst/>
          </a:prstGeom>
          <a:solidFill>
            <a:schemeClr val="accent4">
              <a:lumMod val="20000"/>
              <a:lumOff val="80000"/>
            </a:schemeClr>
          </a:solidFill>
          <a:ln>
            <a:solidFill>
              <a:schemeClr val="accent4"/>
            </a:solidFill>
          </a:ln>
        </p:spPr>
        <p:txBody>
          <a:bodyPr wrap="square">
            <a:spAutoFit/>
          </a:bodyPr>
          <a:lstStyle/>
          <a:p>
            <a:r>
              <a:rPr lang="es-ES" b="1" dirty="0"/>
              <a:t>las 12 h</a:t>
            </a:r>
            <a:r>
              <a:rPr lang="es-ES" dirty="0"/>
              <a:t>. El estudio ecográfico en esta fase inicial no permite tampoco hacer un diagnóstico de certeza en lesiones musculares leves, pero sí a partir de lesiones de grado II</a:t>
            </a:r>
          </a:p>
        </p:txBody>
      </p:sp>
      <p:sp>
        <p:nvSpPr>
          <p:cNvPr id="7" name="Rectángulo 6">
            <a:extLst>
              <a:ext uri="{FF2B5EF4-FFF2-40B4-BE49-F238E27FC236}">
                <a16:creationId xmlns:a16="http://schemas.microsoft.com/office/drawing/2014/main" id="{57576E85-F04F-460B-8C5E-0E44F6C1972C}"/>
              </a:ext>
            </a:extLst>
          </p:cNvPr>
          <p:cNvSpPr/>
          <p:nvPr/>
        </p:nvSpPr>
        <p:spPr>
          <a:xfrm>
            <a:off x="3232297" y="3325205"/>
            <a:ext cx="3508744" cy="954107"/>
          </a:xfrm>
          <a:prstGeom prst="rect">
            <a:avLst/>
          </a:prstGeom>
          <a:solidFill>
            <a:schemeClr val="accent4">
              <a:lumMod val="60000"/>
              <a:lumOff val="40000"/>
            </a:schemeClr>
          </a:solidFill>
          <a:ln>
            <a:solidFill>
              <a:schemeClr val="accent2"/>
            </a:solidFill>
          </a:ln>
        </p:spPr>
        <p:txBody>
          <a:bodyPr wrap="square">
            <a:spAutoFit/>
          </a:bodyPr>
          <a:lstStyle/>
          <a:p>
            <a:r>
              <a:rPr lang="es-ES" dirty="0"/>
              <a:t>A las 24 h. Es el momento más consensuado por especialistas en RM para establecer un diagnóstico y un pronóstico muy adecuado.</a:t>
            </a:r>
          </a:p>
        </p:txBody>
      </p:sp>
      <p:sp>
        <p:nvSpPr>
          <p:cNvPr id="8" name="Rectángulo 7">
            <a:extLst>
              <a:ext uri="{FF2B5EF4-FFF2-40B4-BE49-F238E27FC236}">
                <a16:creationId xmlns:a16="http://schemas.microsoft.com/office/drawing/2014/main" id="{057ADE2A-FC1E-4028-A24C-F6301D0913AC}"/>
              </a:ext>
            </a:extLst>
          </p:cNvPr>
          <p:cNvSpPr/>
          <p:nvPr/>
        </p:nvSpPr>
        <p:spPr>
          <a:xfrm>
            <a:off x="5422605" y="2002961"/>
            <a:ext cx="2583712" cy="1169551"/>
          </a:xfrm>
          <a:prstGeom prst="rect">
            <a:avLst/>
          </a:prstGeom>
          <a:solidFill>
            <a:schemeClr val="accent3">
              <a:lumMod val="20000"/>
              <a:lumOff val="80000"/>
            </a:schemeClr>
          </a:solidFill>
          <a:ln>
            <a:solidFill>
              <a:schemeClr val="accent6">
                <a:lumMod val="50000"/>
              </a:schemeClr>
            </a:solidFill>
          </a:ln>
        </p:spPr>
        <p:txBody>
          <a:bodyPr wrap="square">
            <a:spAutoFit/>
          </a:bodyPr>
          <a:lstStyle/>
          <a:p>
            <a:r>
              <a:rPr lang="es-ES" dirty="0"/>
              <a:t>A las 48 h. Es el momento óptimo para establecer un diagnóstico y un pronóstico más adecuados con el estudio ecográfico.</a:t>
            </a:r>
          </a:p>
        </p:txBody>
      </p:sp>
    </p:spTree>
    <p:extLst>
      <p:ext uri="{BB962C8B-B14F-4D97-AF65-F5344CB8AC3E}">
        <p14:creationId xmlns:p14="http://schemas.microsoft.com/office/powerpoint/2010/main" val="173811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848551-69FC-46C6-8CF9-2DB950084676}"/>
              </a:ext>
            </a:extLst>
          </p:cNvPr>
          <p:cNvSpPr txBox="1">
            <a:spLocks/>
          </p:cNvSpPr>
          <p:nvPr/>
        </p:nvSpPr>
        <p:spPr>
          <a:xfrm>
            <a:off x="637583" y="645293"/>
            <a:ext cx="7868833" cy="128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600"/>
              <a:buFont typeface="Alatsi"/>
              <a:buNone/>
              <a:defRPr sz="4000" b="0" i="0" u="none" strike="noStrike" cap="none">
                <a:solidFill>
                  <a:schemeClr val="accent2"/>
                </a:solidFill>
                <a:latin typeface="Alatsi"/>
                <a:ea typeface="Alatsi"/>
                <a:cs typeface="Alatsi"/>
                <a:sym typeface="Alatsi"/>
              </a:defRPr>
            </a:lvl1pPr>
            <a:lvl2pPr marR="0" lvl="1"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2pPr>
            <a:lvl3pPr marR="0" lvl="2"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3pPr>
            <a:lvl4pPr marR="0" lvl="3"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4pPr>
            <a:lvl5pPr marR="0" lvl="4"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5pPr>
            <a:lvl6pPr marR="0" lvl="5"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6pPr>
            <a:lvl7pPr marR="0" lvl="6"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7pPr>
            <a:lvl8pPr marR="0" lvl="7"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8pPr>
            <a:lvl9pPr marR="0" lvl="8"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9pPr>
          </a:lstStyle>
          <a:p>
            <a:r>
              <a:rPr lang="es-EC" dirty="0"/>
              <a:t>TRATAMIENTO FISIOTERAPÉUTICO EN DESGARROS MUSCULARES</a:t>
            </a:r>
            <a:endParaRPr lang="es-ES" dirty="0"/>
          </a:p>
        </p:txBody>
      </p:sp>
      <p:sp>
        <p:nvSpPr>
          <p:cNvPr id="6" name="Rectángulo 5">
            <a:extLst>
              <a:ext uri="{FF2B5EF4-FFF2-40B4-BE49-F238E27FC236}">
                <a16:creationId xmlns:a16="http://schemas.microsoft.com/office/drawing/2014/main" id="{EC31E4D9-CE1D-49CF-A91E-144DF22C9D49}"/>
              </a:ext>
            </a:extLst>
          </p:cNvPr>
          <p:cNvSpPr/>
          <p:nvPr/>
        </p:nvSpPr>
        <p:spPr>
          <a:xfrm>
            <a:off x="712382" y="2897769"/>
            <a:ext cx="7378995" cy="1600438"/>
          </a:xfrm>
          <a:prstGeom prst="rect">
            <a:avLst/>
          </a:prstGeom>
          <a:solidFill>
            <a:schemeClr val="accent6">
              <a:lumMod val="90000"/>
            </a:schemeClr>
          </a:solidFill>
          <a:ln>
            <a:solidFill>
              <a:schemeClr val="accent3"/>
            </a:solidFill>
          </a:ln>
        </p:spPr>
        <p:txBody>
          <a:bodyPr wrap="square">
            <a:spAutoFit/>
          </a:bodyPr>
          <a:lstStyle/>
          <a:p>
            <a:pPr marL="342900" indent="-342900">
              <a:buFont typeface="+mj-lt"/>
              <a:buAutoNum type="arabicPeriod"/>
            </a:pPr>
            <a:r>
              <a:rPr lang="es-ES" dirty="0"/>
              <a:t>movilización y funcionalidad precoz, sobre todo a partir del tercer día, ya que se ha comprobado que de esta forma: </a:t>
            </a:r>
          </a:p>
          <a:p>
            <a:r>
              <a:rPr lang="es-ES" dirty="0"/>
              <a:t>• Aumenta más rápidamente la vascularización del tejido muscular comprometido.</a:t>
            </a:r>
          </a:p>
          <a:p>
            <a:r>
              <a:rPr lang="es-ES" dirty="0"/>
              <a:t> • Aumenta la regeneración de las fibras musculares. </a:t>
            </a:r>
          </a:p>
          <a:p>
            <a:r>
              <a:rPr lang="es-ES" dirty="0"/>
              <a:t>• Mejora la fase final reparativa, evitando cicatrices fibrosas.</a:t>
            </a:r>
          </a:p>
          <a:p>
            <a:r>
              <a:rPr lang="es-ES" dirty="0"/>
              <a:t> • Se recuperan más rápidamente las características viscoelásticas y contráctiles del músculo, en definitiva, la funcionalidad global del músculo</a:t>
            </a:r>
          </a:p>
        </p:txBody>
      </p:sp>
      <p:sp>
        <p:nvSpPr>
          <p:cNvPr id="7" name="Flecha: hacia abajo 6">
            <a:extLst>
              <a:ext uri="{FF2B5EF4-FFF2-40B4-BE49-F238E27FC236}">
                <a16:creationId xmlns:a16="http://schemas.microsoft.com/office/drawing/2014/main" id="{4D0A9E88-BA52-4A27-B1EE-40DCB68BCEE4}"/>
              </a:ext>
            </a:extLst>
          </p:cNvPr>
          <p:cNvSpPr/>
          <p:nvPr/>
        </p:nvSpPr>
        <p:spPr>
          <a:xfrm>
            <a:off x="3838353" y="1932293"/>
            <a:ext cx="733647" cy="639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330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F302E25-B954-473B-8EBD-6678891C8BAC}"/>
              </a:ext>
            </a:extLst>
          </p:cNvPr>
          <p:cNvSpPr/>
          <p:nvPr/>
        </p:nvSpPr>
        <p:spPr>
          <a:xfrm>
            <a:off x="435935" y="1608713"/>
            <a:ext cx="7996053" cy="2893100"/>
          </a:xfrm>
          <a:prstGeom prst="rect">
            <a:avLst/>
          </a:prstGeom>
          <a:solidFill>
            <a:schemeClr val="accent3">
              <a:lumMod val="20000"/>
              <a:lumOff val="80000"/>
            </a:schemeClr>
          </a:solidFill>
          <a:ln>
            <a:solidFill>
              <a:schemeClr val="accent6">
                <a:lumMod val="75000"/>
              </a:schemeClr>
            </a:solidFill>
          </a:ln>
        </p:spPr>
        <p:txBody>
          <a:bodyPr wrap="square">
            <a:spAutoFit/>
          </a:bodyPr>
          <a:lstStyle/>
          <a:p>
            <a:r>
              <a:rPr lang="es-ES" b="1" dirty="0"/>
              <a:t>Primera fase:</a:t>
            </a:r>
            <a:r>
              <a:rPr lang="es-ES" dirty="0"/>
              <a:t> </a:t>
            </a:r>
          </a:p>
          <a:p>
            <a:r>
              <a:rPr lang="es-ES" dirty="0"/>
              <a:t>El tratamiento inmediato post - lesión Consiste en el denominado RICE, que en inglés significa: </a:t>
            </a:r>
            <a:r>
              <a:rPr lang="es-ES" dirty="0" err="1"/>
              <a:t>Rest</a:t>
            </a:r>
            <a:r>
              <a:rPr lang="es-ES" dirty="0"/>
              <a:t>: reposo deportivo Ice: hielo </a:t>
            </a:r>
            <a:r>
              <a:rPr lang="es-ES" dirty="0" err="1"/>
              <a:t>Compression</a:t>
            </a:r>
            <a:r>
              <a:rPr lang="es-ES" dirty="0"/>
              <a:t>: compresión </a:t>
            </a:r>
            <a:r>
              <a:rPr lang="es-ES" dirty="0" err="1"/>
              <a:t>Elevation</a:t>
            </a:r>
            <a:r>
              <a:rPr lang="es-ES" dirty="0"/>
              <a:t>: elevación Es el tratamiento más consensuado durante los primeros tres días.</a:t>
            </a:r>
          </a:p>
          <a:p>
            <a:endParaRPr lang="es-ES" dirty="0"/>
          </a:p>
          <a:p>
            <a:r>
              <a:rPr lang="es-ES" dirty="0"/>
              <a:t> La inmovilización en la primera fase puede prevenir futuras retracciones de la rotura y hacer más pequeño el hematoma.</a:t>
            </a:r>
          </a:p>
          <a:p>
            <a:endParaRPr lang="es-ES" dirty="0"/>
          </a:p>
          <a:p>
            <a:r>
              <a:rPr lang="es-ES" dirty="0"/>
              <a:t> Se ha demostrado que también el uso de la crioterapia hace significativamente más pequeño el hematoma, disminuye la inflamación y acelera la reparación. La compresión, aunque disminuye el flujo sanguíneo intramuscular, parece que tiene un efecto antiinflamatorio muy potente. Lo más interesante es que hay que combinar la compresión y la crioterapia repitiendo intervalos de 15 a 20 min de duración cada 3 o 4 h aproximadamente. En este punto hay que matizar:</a:t>
            </a:r>
          </a:p>
        </p:txBody>
      </p:sp>
      <p:sp>
        <p:nvSpPr>
          <p:cNvPr id="7" name="Título 1">
            <a:extLst>
              <a:ext uri="{FF2B5EF4-FFF2-40B4-BE49-F238E27FC236}">
                <a16:creationId xmlns:a16="http://schemas.microsoft.com/office/drawing/2014/main" id="{337238D2-56E7-4449-B9AD-F741AC807CCF}"/>
              </a:ext>
            </a:extLst>
          </p:cNvPr>
          <p:cNvSpPr txBox="1">
            <a:spLocks/>
          </p:cNvSpPr>
          <p:nvPr/>
        </p:nvSpPr>
        <p:spPr>
          <a:xfrm>
            <a:off x="563155" y="145563"/>
            <a:ext cx="7868833" cy="128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600"/>
              <a:buFont typeface="Alatsi"/>
              <a:buNone/>
              <a:defRPr sz="4000" b="0" i="0" u="none" strike="noStrike" cap="none">
                <a:solidFill>
                  <a:schemeClr val="accent2"/>
                </a:solidFill>
                <a:latin typeface="Alatsi"/>
                <a:ea typeface="Alatsi"/>
                <a:cs typeface="Alatsi"/>
                <a:sym typeface="Alatsi"/>
              </a:defRPr>
            </a:lvl1pPr>
            <a:lvl2pPr marR="0" lvl="1"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2pPr>
            <a:lvl3pPr marR="0" lvl="2"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3pPr>
            <a:lvl4pPr marR="0" lvl="3"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4pPr>
            <a:lvl5pPr marR="0" lvl="4"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5pPr>
            <a:lvl6pPr marR="0" lvl="5"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6pPr>
            <a:lvl7pPr marR="0" lvl="6"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7pPr>
            <a:lvl8pPr marR="0" lvl="7"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8pPr>
            <a:lvl9pPr marR="0" lvl="8" algn="ctr" rtl="0">
              <a:lnSpc>
                <a:spcPct val="100000"/>
              </a:lnSpc>
              <a:spcBef>
                <a:spcPts val="0"/>
              </a:spcBef>
              <a:spcAft>
                <a:spcPts val="0"/>
              </a:spcAft>
              <a:buClr>
                <a:schemeClr val="accent2"/>
              </a:buClr>
              <a:buSzPts val="3600"/>
              <a:buFont typeface="Alatsi"/>
              <a:buNone/>
              <a:defRPr sz="3600" b="0" i="0" u="none" strike="noStrike" cap="none">
                <a:solidFill>
                  <a:schemeClr val="accent2"/>
                </a:solidFill>
                <a:latin typeface="Alatsi"/>
                <a:ea typeface="Alatsi"/>
                <a:cs typeface="Alatsi"/>
                <a:sym typeface="Alatsi"/>
              </a:defRPr>
            </a:lvl9pPr>
          </a:lstStyle>
          <a:p>
            <a:r>
              <a:rPr lang="es-EC" dirty="0"/>
              <a:t>TRATAMIENTO FISIOTERAPÉUTICO EN DESGARROS MUSCULARES</a:t>
            </a:r>
            <a:endParaRPr lang="es-ES" dirty="0"/>
          </a:p>
        </p:txBody>
      </p:sp>
    </p:spTree>
    <p:extLst>
      <p:ext uri="{BB962C8B-B14F-4D97-AF65-F5344CB8AC3E}">
        <p14:creationId xmlns:p14="http://schemas.microsoft.com/office/powerpoint/2010/main" val="542357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4EB8DBD-5BA4-4ED3-AD8C-7EDD7B6EF9B7}"/>
              </a:ext>
            </a:extLst>
          </p:cNvPr>
          <p:cNvSpPr/>
          <p:nvPr/>
        </p:nvSpPr>
        <p:spPr>
          <a:xfrm>
            <a:off x="882502" y="390158"/>
            <a:ext cx="6964326" cy="3323987"/>
          </a:xfrm>
          <a:prstGeom prst="rect">
            <a:avLst/>
          </a:prstGeom>
          <a:solidFill>
            <a:schemeClr val="accent4">
              <a:lumMod val="40000"/>
              <a:lumOff val="60000"/>
            </a:schemeClr>
          </a:solidFill>
          <a:ln>
            <a:solidFill>
              <a:schemeClr val="accent6">
                <a:lumMod val="50000"/>
              </a:schemeClr>
            </a:solidFill>
          </a:ln>
        </p:spPr>
        <p:txBody>
          <a:bodyPr wrap="square">
            <a:spAutoFit/>
          </a:bodyPr>
          <a:lstStyle/>
          <a:p>
            <a:pPr algn="ctr"/>
            <a:r>
              <a:rPr lang="es-ES" dirty="0"/>
              <a:t>SEGUNDA FASE: </a:t>
            </a:r>
          </a:p>
          <a:p>
            <a:r>
              <a:rPr lang="es-ES" dirty="0"/>
              <a:t>del tercer al quinto día</a:t>
            </a:r>
          </a:p>
          <a:p>
            <a:pPr marL="285750" indent="-285750">
              <a:buFont typeface="Arial" panose="020B0604020202020204" pitchFamily="34" charset="0"/>
              <a:buChar char="•"/>
            </a:pPr>
            <a:r>
              <a:rPr lang="es-ES" dirty="0"/>
              <a:t>  Activación muscular. Es muy importante la movilización precoz y progresiva. Si la primera fase se ha pasado correctamente y sin complicaciones, hay que empezar a hacer los ejercicios siguientes gradualmente, teniendo en cuenta el grado de tolerancia al dolor: </a:t>
            </a:r>
          </a:p>
          <a:p>
            <a:endParaRPr lang="es-ES" dirty="0"/>
          </a:p>
          <a:p>
            <a:pPr marL="285750" indent="-285750">
              <a:buFont typeface="Arial" panose="020B0604020202020204" pitchFamily="34" charset="0"/>
              <a:buChar char="•"/>
            </a:pPr>
            <a:r>
              <a:rPr lang="es-ES" dirty="0"/>
              <a:t>Ejercicios isométricos. De forma progresiva y teniendo en cuenta que tienen que ser de intensidad máxima hasta llegar a la aparición de dolor. El dolor que buscamos es la molestia soportable y se considera óptima entre un 5-10% de la escala visual analógica (EVA). También será importante usar progresivamente diferentes amplitudes y realizarlos en diferentes posiciones y ángulos</a:t>
            </a:r>
          </a:p>
          <a:p>
            <a:endParaRPr lang="es-EC" dirty="0"/>
          </a:p>
          <a:p>
            <a:pPr marL="285750" indent="-285750">
              <a:buFont typeface="Arial" panose="020B0604020202020204" pitchFamily="34" charset="0"/>
              <a:buChar char="•"/>
            </a:pPr>
            <a:r>
              <a:rPr lang="es-ES" dirty="0"/>
              <a:t>protocolo: Realizar los ejercicios isométricos en 3 amplitudes diferentes y con una pauta de tiempo que se puede empezar con 6 s de contracción y 2 s de relajación.</a:t>
            </a:r>
          </a:p>
        </p:txBody>
      </p:sp>
    </p:spTree>
    <p:extLst>
      <p:ext uri="{BB962C8B-B14F-4D97-AF65-F5344CB8AC3E}">
        <p14:creationId xmlns:p14="http://schemas.microsoft.com/office/powerpoint/2010/main" val="34241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E29E856-5D57-41B0-83D3-6E7F7F5C3077}"/>
              </a:ext>
            </a:extLst>
          </p:cNvPr>
          <p:cNvSpPr/>
          <p:nvPr/>
        </p:nvSpPr>
        <p:spPr>
          <a:xfrm>
            <a:off x="935663" y="563526"/>
            <a:ext cx="6953693" cy="1231106"/>
          </a:xfrm>
          <a:prstGeom prst="rect">
            <a:avLst/>
          </a:prstGeom>
          <a:solidFill>
            <a:schemeClr val="accent3">
              <a:lumMod val="20000"/>
              <a:lumOff val="80000"/>
            </a:schemeClr>
          </a:solidFill>
          <a:ln>
            <a:solidFill>
              <a:schemeClr val="accent6">
                <a:lumMod val="50000"/>
              </a:schemeClr>
            </a:solidFill>
          </a:ln>
        </p:spPr>
        <p:txBody>
          <a:bodyPr wrap="square">
            <a:spAutoFit/>
          </a:bodyPr>
          <a:lstStyle/>
          <a:p>
            <a:r>
              <a:rPr lang="es-ES" sz="1800" dirty="0"/>
              <a:t>Trabajo complementario</a:t>
            </a:r>
            <a:r>
              <a:rPr lang="es-ES" dirty="0"/>
              <a:t>. </a:t>
            </a:r>
          </a:p>
          <a:p>
            <a:r>
              <a:rPr lang="es-ES" dirty="0"/>
              <a:t>En esta fase hay que tener muy en cuenta varias cosas: – Trabajo sobre la estabilización y movilización de la cintura </a:t>
            </a:r>
            <a:r>
              <a:rPr lang="es-ES" dirty="0" err="1"/>
              <a:t>lumbopelviana</a:t>
            </a:r>
            <a:r>
              <a:rPr lang="es-ES" dirty="0"/>
              <a:t>. Es el que cada vez más se define como programas de ejercicios dirigidos a mejorar el </a:t>
            </a:r>
            <a:r>
              <a:rPr lang="es-ES" dirty="0" err="1"/>
              <a:t>core</a:t>
            </a:r>
            <a:r>
              <a:rPr lang="es-ES" dirty="0"/>
              <a:t> estability con tal de mejorar y prevenir las lesiones musculares del aparato locomotor</a:t>
            </a:r>
          </a:p>
        </p:txBody>
      </p:sp>
      <p:sp>
        <p:nvSpPr>
          <p:cNvPr id="6" name="Rectángulo 5">
            <a:extLst>
              <a:ext uri="{FF2B5EF4-FFF2-40B4-BE49-F238E27FC236}">
                <a16:creationId xmlns:a16="http://schemas.microsoft.com/office/drawing/2014/main" id="{73BB2BB0-9406-4281-9F9D-FBA39C2363C7}"/>
              </a:ext>
            </a:extLst>
          </p:cNvPr>
          <p:cNvSpPr/>
          <p:nvPr/>
        </p:nvSpPr>
        <p:spPr>
          <a:xfrm>
            <a:off x="233915" y="2229591"/>
            <a:ext cx="8676170" cy="1815882"/>
          </a:xfrm>
          <a:prstGeom prst="rect">
            <a:avLst/>
          </a:prstGeom>
          <a:solidFill>
            <a:schemeClr val="accent5">
              <a:lumMod val="40000"/>
              <a:lumOff val="60000"/>
            </a:schemeClr>
          </a:solidFill>
          <a:ln>
            <a:solidFill>
              <a:schemeClr val="accent6">
                <a:lumMod val="25000"/>
              </a:schemeClr>
            </a:solidFill>
          </a:ln>
        </p:spPr>
        <p:txBody>
          <a:bodyPr wrap="square">
            <a:spAutoFit/>
          </a:bodyPr>
          <a:lstStyle/>
          <a:p>
            <a:pPr algn="ctr"/>
            <a:r>
              <a:rPr lang="es-ES" b="1" dirty="0"/>
              <a:t>TERAPIA FÍSICA. </a:t>
            </a:r>
          </a:p>
          <a:p>
            <a:pPr algn="ctr"/>
            <a:r>
              <a:rPr lang="es-ES" dirty="0"/>
              <a:t>Este apartado ha sido siempre motivo de controversia. Se utiliza en todo el mundo pero en cambio no hay –o hay muy poca– evidencia científica. La terapia física más utilizada es: a) Electroterapia de efecto analgésico y descontracturante para favorecer la </a:t>
            </a:r>
            <a:r>
              <a:rPr lang="es-ES" dirty="0" err="1"/>
              <a:t>refuncionalización</a:t>
            </a:r>
            <a:r>
              <a:rPr lang="es-ES" dirty="0"/>
              <a:t> muscular. b) Temperatura: ultrasonido (se aconseja hacerlo con estiramiento sin pasar el punto de dolor), hipertermia (hay que tener en cuenta la profundidad de la lesión y por lo tanto es muy importante el estudio ecográfico previo) o diatermia. Actualmente la terapia física que estamos aconsejando y proponiendo es la diatermia, y en la próxima versión esperamos tener un protocolo que haya demostrado su evidencia científica y clínica. </a:t>
            </a:r>
          </a:p>
        </p:txBody>
      </p:sp>
    </p:spTree>
    <p:extLst>
      <p:ext uri="{BB962C8B-B14F-4D97-AF65-F5344CB8AC3E}">
        <p14:creationId xmlns:p14="http://schemas.microsoft.com/office/powerpoint/2010/main" val="247253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22046CD-8C39-4201-8B11-80FC52B0341B}"/>
              </a:ext>
            </a:extLst>
          </p:cNvPr>
          <p:cNvSpPr/>
          <p:nvPr/>
        </p:nvSpPr>
        <p:spPr>
          <a:xfrm>
            <a:off x="435935" y="386980"/>
            <a:ext cx="7761767" cy="954107"/>
          </a:xfrm>
          <a:prstGeom prst="rect">
            <a:avLst/>
          </a:prstGeom>
          <a:ln>
            <a:solidFill>
              <a:schemeClr val="accent4">
                <a:lumMod val="75000"/>
              </a:schemeClr>
            </a:solidFill>
          </a:ln>
        </p:spPr>
        <p:txBody>
          <a:bodyPr wrap="square">
            <a:spAutoFit/>
          </a:bodyPr>
          <a:lstStyle/>
          <a:p>
            <a:r>
              <a:rPr lang="es-ES" dirty="0"/>
              <a:t>Durante la contracción muscular la fuerza se transmite al esqueleto desde el tendón, generando tres tipos de efecto Contracción isométrica: el músculo se contrae, pero no cambia su longitud. b. Contracción isotónica: el músculo se contrae y se acorta. c. Contracción excéntrica: el músculo se contrae y al mismo tiempo se alarga.</a:t>
            </a:r>
          </a:p>
        </p:txBody>
      </p:sp>
      <p:pic>
        <p:nvPicPr>
          <p:cNvPr id="6" name="Imagen 5">
            <a:extLst>
              <a:ext uri="{FF2B5EF4-FFF2-40B4-BE49-F238E27FC236}">
                <a16:creationId xmlns:a16="http://schemas.microsoft.com/office/drawing/2014/main" id="{FAA1FD1C-1C2D-43B7-8293-EB4977455D43}"/>
              </a:ext>
            </a:extLst>
          </p:cNvPr>
          <p:cNvPicPr>
            <a:picLocks noChangeAspect="1"/>
          </p:cNvPicPr>
          <p:nvPr/>
        </p:nvPicPr>
        <p:blipFill rotWithShape="1">
          <a:blip r:embed="rId2"/>
          <a:srcRect l="60987" t="30374" r="12838" b="29487"/>
          <a:stretch/>
        </p:blipFill>
        <p:spPr>
          <a:xfrm>
            <a:off x="1935125" y="1558179"/>
            <a:ext cx="4872674" cy="2928759"/>
          </a:xfrm>
          <a:prstGeom prst="rect">
            <a:avLst/>
          </a:prstGeom>
        </p:spPr>
      </p:pic>
    </p:spTree>
    <p:extLst>
      <p:ext uri="{BB962C8B-B14F-4D97-AF65-F5344CB8AC3E}">
        <p14:creationId xmlns:p14="http://schemas.microsoft.com/office/powerpoint/2010/main" val="1440081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A70EC02-E583-42E1-A4C5-0EB0EAA6D769}"/>
              </a:ext>
            </a:extLst>
          </p:cNvPr>
          <p:cNvSpPr/>
          <p:nvPr/>
        </p:nvSpPr>
        <p:spPr>
          <a:xfrm>
            <a:off x="999459" y="629659"/>
            <a:ext cx="6411433" cy="1877437"/>
          </a:xfrm>
          <a:prstGeom prst="rect">
            <a:avLst/>
          </a:prstGeom>
          <a:solidFill>
            <a:schemeClr val="accent4">
              <a:lumMod val="20000"/>
              <a:lumOff val="80000"/>
            </a:schemeClr>
          </a:solidFill>
          <a:ln>
            <a:solidFill>
              <a:schemeClr val="accent4">
                <a:lumMod val="60000"/>
                <a:lumOff val="40000"/>
              </a:schemeClr>
            </a:solidFill>
          </a:ln>
        </p:spPr>
        <p:txBody>
          <a:bodyPr wrap="square">
            <a:spAutoFit/>
          </a:bodyPr>
          <a:lstStyle/>
          <a:p>
            <a:r>
              <a:rPr lang="es-ES" sz="1800" b="1" dirty="0"/>
              <a:t>ESTIRAMIENTOS. </a:t>
            </a:r>
          </a:p>
          <a:p>
            <a:r>
              <a:rPr lang="es-ES" dirty="0"/>
              <a:t>El estiramiento del músculo en esta fase tiene que ser sin dolor, siguiendo la premisa de molestia soportable. Aconsejamos iniciar con pautas de 12 s de estiramiento y 12 s de reposo. El estiramiento de menos riesgo y aconsejable es el estiramiento activo por el método de la contracción activa de los músculos antagonistas en rotación axial, para estirar el músculo lesionado y mejorarle las condiciones viscoelásticas y disminuir el riesgo de padecer cicatrices fibrosas y </a:t>
            </a:r>
            <a:r>
              <a:rPr lang="es-ES" dirty="0" err="1"/>
              <a:t>re-lesiones</a:t>
            </a:r>
            <a:endParaRPr lang="es-ES" dirty="0"/>
          </a:p>
        </p:txBody>
      </p:sp>
      <p:sp>
        <p:nvSpPr>
          <p:cNvPr id="6" name="Rectángulo 5">
            <a:extLst>
              <a:ext uri="{FF2B5EF4-FFF2-40B4-BE49-F238E27FC236}">
                <a16:creationId xmlns:a16="http://schemas.microsoft.com/office/drawing/2014/main" id="{B88A79C0-A992-4438-820D-45168B86450E}"/>
              </a:ext>
            </a:extLst>
          </p:cNvPr>
          <p:cNvSpPr/>
          <p:nvPr/>
        </p:nvSpPr>
        <p:spPr>
          <a:xfrm>
            <a:off x="839969" y="2913403"/>
            <a:ext cx="7921257" cy="1600438"/>
          </a:xfrm>
          <a:prstGeom prst="rect">
            <a:avLst/>
          </a:prstGeom>
          <a:solidFill>
            <a:schemeClr val="tx2">
              <a:lumMod val="20000"/>
              <a:lumOff val="80000"/>
            </a:schemeClr>
          </a:solidFill>
          <a:ln>
            <a:solidFill>
              <a:schemeClr val="accent2">
                <a:lumMod val="40000"/>
                <a:lumOff val="60000"/>
              </a:schemeClr>
            </a:solidFill>
          </a:ln>
        </p:spPr>
        <p:txBody>
          <a:bodyPr wrap="square">
            <a:spAutoFit/>
          </a:bodyPr>
          <a:lstStyle/>
          <a:p>
            <a:r>
              <a:rPr lang="es-ES" b="1" dirty="0"/>
              <a:t>MANTENIMIENTO CARDIOVASCULAR</a:t>
            </a:r>
            <a:r>
              <a:rPr lang="es-ES" dirty="0"/>
              <a:t>. Es otro aspecto importante para mejorar la recuperación muscular, e implica: a) Seguir trabajando sobre la estructura no lesionada. Se pueden utilizar diferentes tipos de ejercicios ya sea con piscina, bicicleta estática, según lo permita el músculo lesionado. b) Respecto a la estructura propiamente lesionada, siempre que respetemos el principio de llegar al dolor o molestia tolerable, se puede permitir caminar a partir del tercer día durante 30 min e ir aumentando 10 min diarios hasta que pueda incorporarse a la carrera en la siguiente fase</a:t>
            </a:r>
          </a:p>
        </p:txBody>
      </p:sp>
    </p:spTree>
    <p:extLst>
      <p:ext uri="{BB962C8B-B14F-4D97-AF65-F5344CB8AC3E}">
        <p14:creationId xmlns:p14="http://schemas.microsoft.com/office/powerpoint/2010/main" val="240904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1D70038-779D-4446-9D01-67C211CA4B39}"/>
              </a:ext>
            </a:extLst>
          </p:cNvPr>
          <p:cNvSpPr/>
          <p:nvPr/>
        </p:nvSpPr>
        <p:spPr>
          <a:xfrm>
            <a:off x="914400" y="499730"/>
            <a:ext cx="7517219" cy="1323439"/>
          </a:xfrm>
          <a:prstGeom prst="rect">
            <a:avLst/>
          </a:prstGeom>
          <a:solidFill>
            <a:schemeClr val="accent4">
              <a:lumMod val="60000"/>
              <a:lumOff val="40000"/>
            </a:schemeClr>
          </a:solidFill>
        </p:spPr>
        <p:txBody>
          <a:bodyPr wrap="square">
            <a:spAutoFit/>
          </a:bodyPr>
          <a:lstStyle/>
          <a:p>
            <a:r>
              <a:rPr lang="es-ES" sz="1600" dirty="0"/>
              <a:t> La utilización del kinesiotape (vendaje neuromuscular) con la idea de disminuir la tensión muscular por su efecto sobre las fascias y tener un efecto analgésico. Esta técnica necesita estudios rigurosos que puedan comprobar su efectividad. A partir del cuarto-quinto día hay que volver a hacer una valoración clínica y radiológica (ecografía musculoesquelética)</a:t>
            </a:r>
          </a:p>
        </p:txBody>
      </p:sp>
      <p:sp>
        <p:nvSpPr>
          <p:cNvPr id="6" name="Rectángulo 5">
            <a:extLst>
              <a:ext uri="{FF2B5EF4-FFF2-40B4-BE49-F238E27FC236}">
                <a16:creationId xmlns:a16="http://schemas.microsoft.com/office/drawing/2014/main" id="{CED37F1A-C089-4853-B50C-1354E3D6E2F4}"/>
              </a:ext>
            </a:extLst>
          </p:cNvPr>
          <p:cNvSpPr/>
          <p:nvPr/>
        </p:nvSpPr>
        <p:spPr>
          <a:xfrm>
            <a:off x="914400" y="1986974"/>
            <a:ext cx="6953692" cy="1169551"/>
          </a:xfrm>
          <a:prstGeom prst="rect">
            <a:avLst/>
          </a:prstGeom>
          <a:solidFill>
            <a:schemeClr val="accent4">
              <a:lumMod val="20000"/>
              <a:lumOff val="80000"/>
            </a:schemeClr>
          </a:solidFill>
        </p:spPr>
        <p:txBody>
          <a:bodyPr wrap="square">
            <a:spAutoFit/>
          </a:bodyPr>
          <a:lstStyle/>
          <a:p>
            <a:r>
              <a:rPr lang="es-ES" dirty="0"/>
              <a:t>Infiltraciones y uso de PRP Determinadas escuelas han utilizado infiltraciones sobre el foco de la lesión con diferentes productos, como corticosteroides y la combinación de productos homeopáticos (</a:t>
            </a:r>
            <a:r>
              <a:rPr lang="es-ES" dirty="0" err="1"/>
              <a:t>Traumeel</a:t>
            </a:r>
            <a:r>
              <a:rPr lang="es-ES" dirty="0"/>
              <a:t> u otros de procedencia dudosa (</a:t>
            </a:r>
            <a:r>
              <a:rPr lang="es-ES" dirty="0" err="1"/>
              <a:t>Actovegin</a:t>
            </a:r>
            <a:r>
              <a:rPr lang="es-ES" dirty="0"/>
              <a:t>) En los últimos años, además, se ha popularizado el uso del plasma rico en plaquetas (PRP), también denominado “factores de crecimiento”.</a:t>
            </a:r>
          </a:p>
        </p:txBody>
      </p:sp>
      <p:sp>
        <p:nvSpPr>
          <p:cNvPr id="7" name="Rectángulo 6">
            <a:extLst>
              <a:ext uri="{FF2B5EF4-FFF2-40B4-BE49-F238E27FC236}">
                <a16:creationId xmlns:a16="http://schemas.microsoft.com/office/drawing/2014/main" id="{16F475EE-9628-4E9E-A666-30E8523C39C1}"/>
              </a:ext>
            </a:extLst>
          </p:cNvPr>
          <p:cNvSpPr/>
          <p:nvPr/>
        </p:nvSpPr>
        <p:spPr>
          <a:xfrm>
            <a:off x="584790" y="3474219"/>
            <a:ext cx="8070111" cy="1600438"/>
          </a:xfrm>
          <a:prstGeom prst="rect">
            <a:avLst/>
          </a:prstGeom>
          <a:solidFill>
            <a:schemeClr val="accent4">
              <a:lumMod val="20000"/>
              <a:lumOff val="80000"/>
            </a:schemeClr>
          </a:solidFill>
          <a:ln>
            <a:solidFill>
              <a:schemeClr val="accent6">
                <a:lumMod val="10000"/>
              </a:schemeClr>
            </a:solidFill>
          </a:ln>
        </p:spPr>
        <p:txBody>
          <a:bodyPr wrap="square">
            <a:spAutoFit/>
          </a:bodyPr>
          <a:lstStyle/>
          <a:p>
            <a:r>
              <a:rPr lang="es-ES" dirty="0"/>
              <a:t>El PRP Es un tema de debate clínico y científico de gran actualidad. Faltan ensayos clínicos rigurosos que demuestren que con este tipo de tratamiento se mejora el tiempo de recuperación de la lesión muscular y disminuye el riesgo de recaída de deportistas mayores de 18 años que padecen la lesión en un músculo de alta solicitación por el deporte que se practica. 2. Lesiones cavitarias recurrentes intramusculares o miofasciales como son la rotura </a:t>
            </a:r>
            <a:r>
              <a:rPr lang="es-ES" dirty="0" err="1"/>
              <a:t>miotendinosa</a:t>
            </a:r>
            <a:r>
              <a:rPr lang="es-ES" dirty="0"/>
              <a:t> distal del músculo recto anterior o la del músculo gemelo interno (la denominada </a:t>
            </a:r>
            <a:r>
              <a:rPr lang="es-ES" dirty="0" err="1"/>
              <a:t>tennis</a:t>
            </a:r>
            <a:r>
              <a:rPr lang="es-ES" dirty="0"/>
              <a:t> </a:t>
            </a:r>
            <a:r>
              <a:rPr lang="es-ES" dirty="0" err="1"/>
              <a:t>leg</a:t>
            </a:r>
            <a:r>
              <a:rPr lang="es-ES" dirty="0"/>
              <a:t>). 3. Lesiones de evolución compleja y crónica.</a:t>
            </a:r>
          </a:p>
        </p:txBody>
      </p:sp>
    </p:spTree>
    <p:extLst>
      <p:ext uri="{BB962C8B-B14F-4D97-AF65-F5344CB8AC3E}">
        <p14:creationId xmlns:p14="http://schemas.microsoft.com/office/powerpoint/2010/main" val="122998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5489C67-1D60-4DAE-A6D2-01AD9156863F}"/>
              </a:ext>
            </a:extLst>
          </p:cNvPr>
          <p:cNvSpPr/>
          <p:nvPr/>
        </p:nvSpPr>
        <p:spPr>
          <a:xfrm>
            <a:off x="106326" y="542260"/>
            <a:ext cx="9037674" cy="1600438"/>
          </a:xfrm>
          <a:prstGeom prst="rect">
            <a:avLst/>
          </a:prstGeom>
          <a:solidFill>
            <a:schemeClr val="accent3">
              <a:lumMod val="20000"/>
              <a:lumOff val="80000"/>
            </a:schemeClr>
          </a:solidFill>
          <a:ln>
            <a:solidFill>
              <a:schemeClr val="accent6">
                <a:lumMod val="25000"/>
              </a:schemeClr>
            </a:solidFill>
          </a:ln>
        </p:spPr>
        <p:txBody>
          <a:bodyPr wrap="square">
            <a:spAutoFit/>
          </a:bodyPr>
          <a:lstStyle/>
          <a:p>
            <a:pPr algn="ctr"/>
            <a:r>
              <a:rPr lang="es-ES" dirty="0"/>
              <a:t>MEDICACIÓN </a:t>
            </a:r>
          </a:p>
          <a:p>
            <a:pPr algn="ctr"/>
            <a:endParaRPr lang="es-ES" dirty="0"/>
          </a:p>
          <a:p>
            <a:r>
              <a:rPr lang="es-ES" dirty="0"/>
              <a:t>En el instante en que se produce una lesión muscular se pone en marcha una secuencia de fases que consisten en la degeneración, la inflamación, la regeneración miofibrilar y, por último, la formación de tejido fibroso. La utilización de analgésicos o antiinflamatorios durante las primeras horas ha sido tema de debate, ya que su uso iría a favor de disminuir la fase inflamatoria, cuando parece ser que gracias a las reacciones que se producen en ella se desencadenarían todos los mecanismos posteriores de la fase regenerativa. </a:t>
            </a:r>
          </a:p>
        </p:txBody>
      </p:sp>
      <p:sp>
        <p:nvSpPr>
          <p:cNvPr id="6" name="Rectángulo 5">
            <a:extLst>
              <a:ext uri="{FF2B5EF4-FFF2-40B4-BE49-F238E27FC236}">
                <a16:creationId xmlns:a16="http://schemas.microsoft.com/office/drawing/2014/main" id="{CBF6A5D6-33C4-4BB5-ACA9-F9E33414755F}"/>
              </a:ext>
            </a:extLst>
          </p:cNvPr>
          <p:cNvSpPr/>
          <p:nvPr/>
        </p:nvSpPr>
        <p:spPr>
          <a:xfrm>
            <a:off x="441251" y="3123913"/>
            <a:ext cx="8261497" cy="738664"/>
          </a:xfrm>
          <a:prstGeom prst="rect">
            <a:avLst/>
          </a:prstGeom>
          <a:solidFill>
            <a:schemeClr val="accent3">
              <a:lumMod val="20000"/>
              <a:lumOff val="80000"/>
            </a:schemeClr>
          </a:solidFill>
        </p:spPr>
        <p:txBody>
          <a:bodyPr wrap="square">
            <a:spAutoFit/>
          </a:bodyPr>
          <a:lstStyle/>
          <a:p>
            <a:r>
              <a:rPr lang="es-ES" dirty="0"/>
              <a:t>Igualmente, debe recordarse que algunos autores aseguran que el uso indiscriminado de analgesia en las primeras fases de las lesiones musculares puede tener un efecto </a:t>
            </a:r>
            <a:r>
              <a:rPr lang="es-ES" dirty="0" err="1"/>
              <a:t>enmascarador</a:t>
            </a:r>
            <a:r>
              <a:rPr lang="es-ES" dirty="0"/>
              <a:t> del dolor que dificulta el diagnóstico y puede favorecer la recaída</a:t>
            </a:r>
          </a:p>
        </p:txBody>
      </p:sp>
      <p:sp>
        <p:nvSpPr>
          <p:cNvPr id="7" name="Flecha: hacia abajo 6">
            <a:extLst>
              <a:ext uri="{FF2B5EF4-FFF2-40B4-BE49-F238E27FC236}">
                <a16:creationId xmlns:a16="http://schemas.microsoft.com/office/drawing/2014/main" id="{33E3F7CD-73F9-4243-B366-14D8106772AC}"/>
              </a:ext>
            </a:extLst>
          </p:cNvPr>
          <p:cNvSpPr/>
          <p:nvPr/>
        </p:nvSpPr>
        <p:spPr>
          <a:xfrm>
            <a:off x="4146698" y="2456121"/>
            <a:ext cx="701749" cy="34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9617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DEB56-B9B7-4A34-907E-437BB4FBD859}"/>
              </a:ext>
            </a:extLst>
          </p:cNvPr>
          <p:cNvSpPr>
            <a:spLocks noGrp="1"/>
          </p:cNvSpPr>
          <p:nvPr>
            <p:ph type="title"/>
          </p:nvPr>
        </p:nvSpPr>
        <p:spPr>
          <a:xfrm>
            <a:off x="483411" y="2003879"/>
            <a:ext cx="7326571" cy="678825"/>
          </a:xfrm>
        </p:spPr>
        <p:txBody>
          <a:bodyPr/>
          <a:lstStyle/>
          <a:p>
            <a:pPr algn="ctr"/>
            <a:r>
              <a:rPr lang="es-EC" sz="2400" dirty="0"/>
              <a:t>SINDROME COMPARTIMENTAL </a:t>
            </a:r>
            <a:endParaRPr lang="es-ES" sz="2400" dirty="0"/>
          </a:p>
        </p:txBody>
      </p:sp>
      <p:sp>
        <p:nvSpPr>
          <p:cNvPr id="5" name="Rectángulo 4">
            <a:extLst>
              <a:ext uri="{FF2B5EF4-FFF2-40B4-BE49-F238E27FC236}">
                <a16:creationId xmlns:a16="http://schemas.microsoft.com/office/drawing/2014/main" id="{0C674277-6B98-4795-A9CD-8DDD1919D55B}"/>
              </a:ext>
            </a:extLst>
          </p:cNvPr>
          <p:cNvSpPr/>
          <p:nvPr/>
        </p:nvSpPr>
        <p:spPr>
          <a:xfrm>
            <a:off x="2003498" y="452588"/>
            <a:ext cx="4487678" cy="523220"/>
          </a:xfrm>
          <a:prstGeom prst="rect">
            <a:avLst/>
          </a:prstGeom>
          <a:solidFill>
            <a:schemeClr val="accent4">
              <a:lumMod val="40000"/>
              <a:lumOff val="60000"/>
            </a:schemeClr>
          </a:solidFill>
          <a:ln>
            <a:solidFill>
              <a:schemeClr val="accent6">
                <a:lumMod val="25000"/>
              </a:schemeClr>
            </a:solidFill>
          </a:ln>
        </p:spPr>
        <p:txBody>
          <a:bodyPr wrap="square">
            <a:spAutoFit/>
          </a:bodyPr>
          <a:lstStyle/>
          <a:p>
            <a:pPr algn="ctr"/>
            <a:r>
              <a:rPr lang="es-ES" dirty="0"/>
              <a:t>CONTUSIONES MUSCULARES</a:t>
            </a:r>
          </a:p>
          <a:p>
            <a:pPr algn="ctr"/>
            <a:r>
              <a:rPr lang="es-EC" dirty="0"/>
              <a:t>Y</a:t>
            </a:r>
            <a:r>
              <a:rPr lang="es-ES" dirty="0"/>
              <a:t> COMPLICACIONES:</a:t>
            </a:r>
          </a:p>
        </p:txBody>
      </p:sp>
      <p:sp>
        <p:nvSpPr>
          <p:cNvPr id="6" name="Flecha: hacia abajo 5">
            <a:extLst>
              <a:ext uri="{FF2B5EF4-FFF2-40B4-BE49-F238E27FC236}">
                <a16:creationId xmlns:a16="http://schemas.microsoft.com/office/drawing/2014/main" id="{9A9B5CEB-92C9-4A85-91D4-E17DA58BCAE5}"/>
              </a:ext>
            </a:extLst>
          </p:cNvPr>
          <p:cNvSpPr/>
          <p:nvPr/>
        </p:nvSpPr>
        <p:spPr>
          <a:xfrm>
            <a:off x="3912781" y="1325185"/>
            <a:ext cx="467833" cy="678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8EBD5B78-F881-431C-8629-66306D6AB1EA}"/>
              </a:ext>
            </a:extLst>
          </p:cNvPr>
          <p:cNvSpPr/>
          <p:nvPr/>
        </p:nvSpPr>
        <p:spPr>
          <a:xfrm>
            <a:off x="1079205" y="2586420"/>
            <a:ext cx="6985590" cy="954107"/>
          </a:xfrm>
          <a:prstGeom prst="rect">
            <a:avLst/>
          </a:prstGeom>
          <a:ln>
            <a:solidFill>
              <a:schemeClr val="accent6">
                <a:lumMod val="50000"/>
              </a:schemeClr>
            </a:solidFill>
          </a:ln>
        </p:spPr>
        <p:txBody>
          <a:bodyPr wrap="square">
            <a:spAutoFit/>
          </a:bodyPr>
          <a:lstStyle/>
          <a:p>
            <a:pPr algn="just"/>
            <a:r>
              <a:rPr lang="es-ES" dirty="0"/>
              <a:t>Proceso en el que la presión dentro de un compartimento </a:t>
            </a:r>
            <a:r>
              <a:rPr lang="es-ES" dirty="0" err="1"/>
              <a:t>osteofascial</a:t>
            </a:r>
            <a:r>
              <a:rPr lang="es-ES" dirty="0"/>
              <a:t> (hueso-fascia),aumenta tanto que hace que el gradiente de perfusión de los lechos capilares tisulares disminuya, produciendo anoxia celular, isquemia muscular e incluso la muerte. </a:t>
            </a:r>
          </a:p>
        </p:txBody>
      </p:sp>
      <p:sp>
        <p:nvSpPr>
          <p:cNvPr id="3" name="Rectángulo 2">
            <a:extLst>
              <a:ext uri="{FF2B5EF4-FFF2-40B4-BE49-F238E27FC236}">
                <a16:creationId xmlns:a16="http://schemas.microsoft.com/office/drawing/2014/main" id="{2230A02A-D4BE-450E-996B-CB26AC6274FD}"/>
              </a:ext>
            </a:extLst>
          </p:cNvPr>
          <p:cNvSpPr/>
          <p:nvPr/>
        </p:nvSpPr>
        <p:spPr>
          <a:xfrm>
            <a:off x="1552355" y="3766747"/>
            <a:ext cx="2020186" cy="71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AGUDO</a:t>
            </a:r>
            <a:endParaRPr lang="es-ES" dirty="0"/>
          </a:p>
        </p:txBody>
      </p:sp>
      <p:sp>
        <p:nvSpPr>
          <p:cNvPr id="4" name="Rectángulo 3">
            <a:extLst>
              <a:ext uri="{FF2B5EF4-FFF2-40B4-BE49-F238E27FC236}">
                <a16:creationId xmlns:a16="http://schemas.microsoft.com/office/drawing/2014/main" id="{4414FA94-C4C7-4806-A7C0-BD721C4CC38F}"/>
              </a:ext>
            </a:extLst>
          </p:cNvPr>
          <p:cNvSpPr/>
          <p:nvPr/>
        </p:nvSpPr>
        <p:spPr>
          <a:xfrm>
            <a:off x="5326912" y="3766747"/>
            <a:ext cx="2020186" cy="71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CRÓNICO</a:t>
            </a:r>
            <a:endParaRPr lang="es-ES" dirty="0"/>
          </a:p>
        </p:txBody>
      </p:sp>
    </p:spTree>
    <p:extLst>
      <p:ext uri="{BB962C8B-B14F-4D97-AF65-F5344CB8AC3E}">
        <p14:creationId xmlns:p14="http://schemas.microsoft.com/office/powerpoint/2010/main" val="162685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F99882C-4923-40A3-9134-0A12E4E0C6B7}"/>
              </a:ext>
            </a:extLst>
          </p:cNvPr>
          <p:cNvSpPr/>
          <p:nvPr/>
        </p:nvSpPr>
        <p:spPr>
          <a:xfrm>
            <a:off x="377456" y="393405"/>
            <a:ext cx="7549116" cy="307777"/>
          </a:xfrm>
          <a:prstGeom prst="rect">
            <a:avLst/>
          </a:prstGeom>
          <a:solidFill>
            <a:schemeClr val="accent4">
              <a:lumMod val="40000"/>
              <a:lumOff val="60000"/>
            </a:schemeClr>
          </a:solidFill>
          <a:ln>
            <a:solidFill>
              <a:schemeClr val="accent6">
                <a:lumMod val="50000"/>
              </a:schemeClr>
            </a:solidFill>
          </a:ln>
        </p:spPr>
        <p:txBody>
          <a:bodyPr wrap="square">
            <a:spAutoFit/>
          </a:bodyPr>
          <a:lstStyle/>
          <a:p>
            <a:pPr algn="ctr"/>
            <a:r>
              <a:rPr lang="es-EC" dirty="0"/>
              <a:t>MECANISMOS ASOCIADOS AL SINDROME COMPARTIMENTAL</a:t>
            </a:r>
            <a:endParaRPr lang="es-ES" dirty="0"/>
          </a:p>
        </p:txBody>
      </p:sp>
      <p:pic>
        <p:nvPicPr>
          <p:cNvPr id="6" name="Imagen 5">
            <a:extLst>
              <a:ext uri="{FF2B5EF4-FFF2-40B4-BE49-F238E27FC236}">
                <a16:creationId xmlns:a16="http://schemas.microsoft.com/office/drawing/2014/main" id="{3F2140F3-FE8B-4CA5-AEAF-B0612DB2B35E}"/>
              </a:ext>
            </a:extLst>
          </p:cNvPr>
          <p:cNvPicPr>
            <a:picLocks noChangeAspect="1"/>
          </p:cNvPicPr>
          <p:nvPr/>
        </p:nvPicPr>
        <p:blipFill rotWithShape="1">
          <a:blip r:embed="rId2"/>
          <a:srcRect l="37639" t="27411" r="31817" b="28878"/>
          <a:stretch/>
        </p:blipFill>
        <p:spPr>
          <a:xfrm>
            <a:off x="935666" y="906481"/>
            <a:ext cx="6836734" cy="3843614"/>
          </a:xfrm>
          <a:prstGeom prst="rect">
            <a:avLst/>
          </a:prstGeom>
          <a:ln>
            <a:solidFill>
              <a:schemeClr val="accent6">
                <a:lumMod val="10000"/>
              </a:schemeClr>
            </a:solidFill>
          </a:ln>
        </p:spPr>
      </p:pic>
    </p:spTree>
    <p:extLst>
      <p:ext uri="{BB962C8B-B14F-4D97-AF65-F5344CB8AC3E}">
        <p14:creationId xmlns:p14="http://schemas.microsoft.com/office/powerpoint/2010/main" val="326812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DF4C1-4D0E-41A6-A787-D8D477B164CD}"/>
              </a:ext>
            </a:extLst>
          </p:cNvPr>
          <p:cNvSpPr>
            <a:spLocks noGrp="1"/>
          </p:cNvSpPr>
          <p:nvPr>
            <p:ph type="title"/>
          </p:nvPr>
        </p:nvSpPr>
        <p:spPr>
          <a:xfrm>
            <a:off x="2380952" y="166828"/>
            <a:ext cx="6624823" cy="1287000"/>
          </a:xfrm>
        </p:spPr>
        <p:txBody>
          <a:bodyPr/>
          <a:lstStyle/>
          <a:p>
            <a:r>
              <a:rPr lang="es-EC" dirty="0"/>
              <a:t>SIGNOS Y SINTOMAS</a:t>
            </a:r>
            <a:endParaRPr lang="es-ES" dirty="0"/>
          </a:p>
        </p:txBody>
      </p:sp>
      <p:pic>
        <p:nvPicPr>
          <p:cNvPr id="2052" name="Picture 4" descr="Síndrome compartimental fasciotomía antebrazo y pierna | uDocz">
            <a:extLst>
              <a:ext uri="{FF2B5EF4-FFF2-40B4-BE49-F238E27FC236}">
                <a16:creationId xmlns:a16="http://schemas.microsoft.com/office/drawing/2014/main" id="{371E1EEC-AF19-468C-88AA-8F1C796799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008" b="17933"/>
          <a:stretch/>
        </p:blipFill>
        <p:spPr bwMode="auto">
          <a:xfrm>
            <a:off x="2020187" y="1127052"/>
            <a:ext cx="4888909" cy="353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19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C78B0-868E-4DBC-A083-1B09FA6CAA70}"/>
              </a:ext>
            </a:extLst>
          </p:cNvPr>
          <p:cNvSpPr>
            <a:spLocks noGrp="1"/>
          </p:cNvSpPr>
          <p:nvPr>
            <p:ph type="title"/>
          </p:nvPr>
        </p:nvSpPr>
        <p:spPr>
          <a:xfrm>
            <a:off x="824089" y="138370"/>
            <a:ext cx="7969955" cy="1287000"/>
          </a:xfrm>
        </p:spPr>
        <p:txBody>
          <a:bodyPr/>
          <a:lstStyle/>
          <a:p>
            <a:r>
              <a:rPr lang="es-EC" sz="1800" dirty="0"/>
              <a:t>TRATAMIENTO PARA SINDROME COMPARTIMENTAL :</a:t>
            </a:r>
            <a:br>
              <a:rPr lang="es-EC" sz="1800" dirty="0"/>
            </a:br>
            <a:br>
              <a:rPr lang="es-EC" sz="1800" dirty="0"/>
            </a:br>
            <a:r>
              <a:rPr lang="es-EC" sz="1800" dirty="0"/>
              <a:t>-AGUDO: QUIRÚRGICO- FASCIOTOMÍA</a:t>
            </a:r>
            <a:br>
              <a:rPr lang="es-EC" sz="1800" dirty="0"/>
            </a:br>
            <a:br>
              <a:rPr lang="es-EC" sz="1800" dirty="0"/>
            </a:br>
            <a:r>
              <a:rPr lang="es-EC" sz="1800" dirty="0"/>
              <a:t>-CRÓNICO: CONSERVADOR-PLAN DE TRATAMIENTO FISIOTERAPÉUTICO</a:t>
            </a:r>
            <a:br>
              <a:rPr lang="es-EC" sz="3200" dirty="0"/>
            </a:br>
            <a:endParaRPr lang="es-ES" sz="3200" dirty="0"/>
          </a:p>
        </p:txBody>
      </p:sp>
      <p:sp>
        <p:nvSpPr>
          <p:cNvPr id="4" name="Subtítulo 3">
            <a:extLst>
              <a:ext uri="{FF2B5EF4-FFF2-40B4-BE49-F238E27FC236}">
                <a16:creationId xmlns:a16="http://schemas.microsoft.com/office/drawing/2014/main" id="{CDE954D8-04D0-462D-A2F8-9E6DEA6F641B}"/>
              </a:ext>
            </a:extLst>
          </p:cNvPr>
          <p:cNvSpPr>
            <a:spLocks noGrp="1"/>
          </p:cNvSpPr>
          <p:nvPr>
            <p:ph type="subTitle" idx="1"/>
          </p:nvPr>
        </p:nvSpPr>
        <p:spPr>
          <a:xfrm>
            <a:off x="824089" y="1872612"/>
            <a:ext cx="6262576" cy="1036201"/>
          </a:xfrm>
        </p:spPr>
        <p:txBody>
          <a:bodyPr/>
          <a:lstStyle/>
          <a:p>
            <a:r>
              <a:rPr lang="es-EC" dirty="0"/>
              <a:t>FASCIOTOMÍA</a:t>
            </a:r>
          </a:p>
          <a:p>
            <a:r>
              <a:rPr lang="es-ES" dirty="0"/>
              <a:t>consiste en la liberación quirúrgica de los compartimientos constituidos por fascia que estén causando compresión</a:t>
            </a:r>
          </a:p>
        </p:txBody>
      </p:sp>
      <p:pic>
        <p:nvPicPr>
          <p:cNvPr id="4098" name="Picture 2" descr="Fasciotomía - Wikipedia, la enciclopedia libre">
            <a:extLst>
              <a:ext uri="{FF2B5EF4-FFF2-40B4-BE49-F238E27FC236}">
                <a16:creationId xmlns:a16="http://schemas.microsoft.com/office/drawing/2014/main" id="{F66AA926-0E9E-4C29-AC2A-9107CCE09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750" y="3313927"/>
            <a:ext cx="2136184" cy="177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2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96EAE-89BD-4E76-9B40-BEC9F71D6E93}"/>
              </a:ext>
            </a:extLst>
          </p:cNvPr>
          <p:cNvSpPr>
            <a:spLocks noGrp="1"/>
          </p:cNvSpPr>
          <p:nvPr>
            <p:ph type="title"/>
          </p:nvPr>
        </p:nvSpPr>
        <p:spPr>
          <a:xfrm>
            <a:off x="1775638" y="273154"/>
            <a:ext cx="6337005" cy="1287000"/>
          </a:xfrm>
        </p:spPr>
        <p:txBody>
          <a:bodyPr/>
          <a:lstStyle/>
          <a:p>
            <a:r>
              <a:rPr lang="es-EC" sz="5400" dirty="0"/>
              <a:t>TENDINOPATIAS</a:t>
            </a:r>
            <a:endParaRPr lang="es-ES" sz="5400" dirty="0"/>
          </a:p>
        </p:txBody>
      </p:sp>
      <p:pic>
        <p:nvPicPr>
          <p:cNvPr id="1026" name="Picture 2" descr="Qué son las tendinopatías?">
            <a:extLst>
              <a:ext uri="{FF2B5EF4-FFF2-40B4-BE49-F238E27FC236}">
                <a16:creationId xmlns:a16="http://schemas.microsoft.com/office/drawing/2014/main" id="{41973819-7968-48EF-A218-FAD37ED89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624" y="1648046"/>
            <a:ext cx="4338031" cy="242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99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B6345-6AA2-4933-B6D7-E81793EEF24F}"/>
              </a:ext>
            </a:extLst>
          </p:cNvPr>
          <p:cNvSpPr>
            <a:spLocks noGrp="1"/>
          </p:cNvSpPr>
          <p:nvPr>
            <p:ph type="title"/>
          </p:nvPr>
        </p:nvSpPr>
        <p:spPr>
          <a:xfrm>
            <a:off x="1407981" y="0"/>
            <a:ext cx="6683765" cy="960668"/>
          </a:xfrm>
        </p:spPr>
        <p:txBody>
          <a:bodyPr/>
          <a:lstStyle/>
          <a:p>
            <a:r>
              <a:rPr lang="es-ES" dirty="0"/>
              <a:t>TENDÓN</a:t>
            </a:r>
            <a:br>
              <a:rPr lang="es-ES" dirty="0"/>
            </a:br>
            <a:endParaRPr lang="es-ES" dirty="0"/>
          </a:p>
        </p:txBody>
      </p:sp>
      <p:sp>
        <p:nvSpPr>
          <p:cNvPr id="3" name="Marcador de contenido 2">
            <a:extLst>
              <a:ext uri="{FF2B5EF4-FFF2-40B4-BE49-F238E27FC236}">
                <a16:creationId xmlns:a16="http://schemas.microsoft.com/office/drawing/2014/main" id="{83654B7D-A3C3-4457-AE99-F10D4930135E}"/>
              </a:ext>
            </a:extLst>
          </p:cNvPr>
          <p:cNvSpPr>
            <a:spLocks noGrp="1"/>
          </p:cNvSpPr>
          <p:nvPr>
            <p:ph idx="1"/>
          </p:nvPr>
        </p:nvSpPr>
        <p:spPr>
          <a:xfrm>
            <a:off x="577116" y="862186"/>
            <a:ext cx="8566884" cy="2308397"/>
          </a:xfrm>
        </p:spPr>
        <p:txBody>
          <a:bodyPr>
            <a:normAutofit lnSpcReduction="10000"/>
          </a:bodyPr>
          <a:lstStyle/>
          <a:p>
            <a:r>
              <a:rPr lang="es-ES" dirty="0"/>
              <a:t>Estructura de tejido conectivo que conecta el músculo al hueso. Es capaz de resistir la tensión, y su función es transmitir la fuerza de contracción muscular al hueso para producir movimiento.</a:t>
            </a:r>
          </a:p>
          <a:p>
            <a:r>
              <a:rPr lang="es-ES" dirty="0"/>
              <a:t>Diseñado para transmitir fuerza con deformación y mínima pérdida de energía Resisten grandes fuerzas de tensión. Los tendones son fuertes pero poco resistentes. Si son sometidos a carga cíclica sufren deformación plástica residual, haciéndolos susceptibles a la fatiga.</a:t>
            </a:r>
          </a:p>
        </p:txBody>
      </p:sp>
      <p:pic>
        <p:nvPicPr>
          <p:cNvPr id="1026" name="Picture 2" descr="Cuál es la diferencia entre Tendones y Ligamentos?">
            <a:extLst>
              <a:ext uri="{FF2B5EF4-FFF2-40B4-BE49-F238E27FC236}">
                <a16:creationId xmlns:a16="http://schemas.microsoft.com/office/drawing/2014/main" id="{8FCEE8A7-22D6-4C33-800F-95C061590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574" y="2931751"/>
            <a:ext cx="3305515" cy="220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58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B487E-748F-46E5-87C6-F04F03396AF6}"/>
              </a:ext>
            </a:extLst>
          </p:cNvPr>
          <p:cNvSpPr>
            <a:spLocks noGrp="1"/>
          </p:cNvSpPr>
          <p:nvPr>
            <p:ph type="title"/>
          </p:nvPr>
        </p:nvSpPr>
        <p:spPr/>
        <p:txBody>
          <a:bodyPr/>
          <a:lstStyle/>
          <a:p>
            <a:r>
              <a:rPr lang="es-ES" dirty="0"/>
              <a:t>ESTRUCTURA DEL TENDÓN:</a:t>
            </a:r>
          </a:p>
        </p:txBody>
      </p:sp>
      <p:sp>
        <p:nvSpPr>
          <p:cNvPr id="3" name="Marcador de contenido 2">
            <a:extLst>
              <a:ext uri="{FF2B5EF4-FFF2-40B4-BE49-F238E27FC236}">
                <a16:creationId xmlns:a16="http://schemas.microsoft.com/office/drawing/2014/main" id="{177435D8-6C2C-462F-BAF1-C782AF8A9E59}"/>
              </a:ext>
            </a:extLst>
          </p:cNvPr>
          <p:cNvSpPr>
            <a:spLocks noGrp="1"/>
          </p:cNvSpPr>
          <p:nvPr>
            <p:ph idx="1"/>
          </p:nvPr>
        </p:nvSpPr>
        <p:spPr>
          <a:xfrm>
            <a:off x="1228725" y="1272208"/>
            <a:ext cx="6686550" cy="2833217"/>
          </a:xfrm>
        </p:spPr>
        <p:txBody>
          <a:bodyPr>
            <a:normAutofit lnSpcReduction="10000"/>
          </a:bodyPr>
          <a:lstStyle/>
          <a:p>
            <a:r>
              <a:rPr lang="es-ES" dirty="0"/>
              <a:t>Está formado por Células especializadas (tenocitos) embebidos en una red tridimensional de matriz extracelular compuesta fundamentalmente por:</a:t>
            </a:r>
          </a:p>
          <a:p>
            <a:r>
              <a:rPr lang="es-ES" dirty="0"/>
              <a:t>  Fibras de colágeno tipo I dispuestas longitudinalmente (&gt;95%) </a:t>
            </a:r>
          </a:p>
          <a:p>
            <a:r>
              <a:rPr lang="es-ES" dirty="0"/>
              <a:t> Otro tipo de fibras de colágeno (tipo III, V y VI)</a:t>
            </a:r>
          </a:p>
          <a:p>
            <a:r>
              <a:rPr lang="es-ES" dirty="0"/>
              <a:t> Proteoglicanos</a:t>
            </a:r>
          </a:p>
          <a:p>
            <a:r>
              <a:rPr lang="es-ES" dirty="0"/>
              <a:t> Elastina</a:t>
            </a:r>
          </a:p>
          <a:p>
            <a:r>
              <a:rPr lang="es-ES" dirty="0"/>
              <a:t>  Relativamente avascular</a:t>
            </a:r>
          </a:p>
          <a:p>
            <a:r>
              <a:rPr lang="es-ES" dirty="0"/>
              <a:t>  Recuperación lenta </a:t>
            </a:r>
          </a:p>
        </p:txBody>
      </p:sp>
      <p:pic>
        <p:nvPicPr>
          <p:cNvPr id="2050" name="Picture 2" descr="Infiltraciones de Colágeno | DELGADOTRAUMA">
            <a:extLst>
              <a:ext uri="{FF2B5EF4-FFF2-40B4-BE49-F238E27FC236}">
                <a16:creationId xmlns:a16="http://schemas.microsoft.com/office/drawing/2014/main" id="{13831B86-912A-4407-A664-5E1548E66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954" y="2924214"/>
            <a:ext cx="3817088" cy="202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1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8761E31-3801-4511-85EB-0009C9398B0C}"/>
              </a:ext>
            </a:extLst>
          </p:cNvPr>
          <p:cNvSpPr/>
          <p:nvPr/>
        </p:nvSpPr>
        <p:spPr>
          <a:xfrm>
            <a:off x="191386" y="69284"/>
            <a:ext cx="8761227" cy="2246769"/>
          </a:xfrm>
          <a:prstGeom prst="rect">
            <a:avLst/>
          </a:prstGeom>
          <a:ln>
            <a:solidFill>
              <a:schemeClr val="accent3">
                <a:lumMod val="75000"/>
              </a:schemeClr>
            </a:solidFill>
          </a:ln>
        </p:spPr>
        <p:txBody>
          <a:bodyPr wrap="square">
            <a:spAutoFit/>
          </a:bodyPr>
          <a:lstStyle/>
          <a:p>
            <a:r>
              <a:rPr lang="es-ES" dirty="0"/>
              <a:t>Los músculos pueden tener un solo vientre o estar formados por la unión de dos o tres cabezas como el bíceps braquial o tríceps, que se unen en un tendón distal. Desde el punto de vista histológico existen dos tipos de fibras musculares: </a:t>
            </a:r>
          </a:p>
          <a:p>
            <a:endParaRPr lang="es-ES" dirty="0"/>
          </a:p>
          <a:p>
            <a:r>
              <a:rPr lang="es-ES" dirty="0"/>
              <a:t>• Tipo I o de contracción lenta: tienen un diámetro más pequeño, más mitocondrias, mioglobina y capilares por fibra, más adecuadas para contracción repetitiva, con mayor resistencia a la fatiga. </a:t>
            </a:r>
          </a:p>
          <a:p>
            <a:endParaRPr lang="es-ES" dirty="0"/>
          </a:p>
          <a:p>
            <a:r>
              <a:rPr lang="es-ES" dirty="0"/>
              <a:t>• Tipo II o de contracción rápida: de mayor tamaño, con menos vasos sanguíneos y mioglobina, más adecuadas para fuerzas rápidas fásicas, mejor adaptadas para actividad intensa de corta duración y mayor tensión</a:t>
            </a:r>
          </a:p>
        </p:txBody>
      </p:sp>
      <p:pic>
        <p:nvPicPr>
          <p:cNvPr id="2050" name="Picture 2" descr="Tipos de fibras musculares">
            <a:extLst>
              <a:ext uri="{FF2B5EF4-FFF2-40B4-BE49-F238E27FC236}">
                <a16:creationId xmlns:a16="http://schemas.microsoft.com/office/drawing/2014/main" id="{588F85CD-3216-419C-8546-5C9BD6FF4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569" y="2510732"/>
            <a:ext cx="3519376" cy="256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3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4767ECE-D86E-4B30-939B-BFE0DC7913DE}"/>
              </a:ext>
            </a:extLst>
          </p:cNvPr>
          <p:cNvGraphicFramePr>
            <a:graphicFrameLocks noGrp="1"/>
          </p:cNvGraphicFramePr>
          <p:nvPr>
            <p:ph idx="1"/>
            <p:extLst>
              <p:ext uri="{D42A27DB-BD31-4B8C-83A1-F6EECF244321}">
                <p14:modId xmlns:p14="http://schemas.microsoft.com/office/powerpoint/2010/main" val="1191598753"/>
              </p:ext>
            </p:extLst>
          </p:nvPr>
        </p:nvGraphicFramePr>
        <p:xfrm>
          <a:off x="1248325" y="1311966"/>
          <a:ext cx="6647350" cy="3339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BF685301-C1BF-45AA-9E7A-E4C35918FA0E}"/>
              </a:ext>
            </a:extLst>
          </p:cNvPr>
          <p:cNvSpPr>
            <a:spLocks noGrp="1"/>
          </p:cNvSpPr>
          <p:nvPr>
            <p:ph type="title"/>
          </p:nvPr>
        </p:nvSpPr>
        <p:spPr>
          <a:xfrm>
            <a:off x="2059662" y="417648"/>
            <a:ext cx="5721936" cy="960668"/>
          </a:xfrm>
        </p:spPr>
        <p:txBody>
          <a:bodyPr>
            <a:normAutofit fontScale="90000"/>
          </a:bodyPr>
          <a:lstStyle/>
          <a:p>
            <a:r>
              <a:rPr lang="es-ES" b="1" dirty="0"/>
              <a:t>TENDINOPATIAS</a:t>
            </a:r>
            <a:br>
              <a:rPr lang="es-ES" dirty="0"/>
            </a:br>
            <a:br>
              <a:rPr lang="es-ES" dirty="0"/>
            </a:br>
            <a:r>
              <a:rPr lang="es-ES" dirty="0"/>
              <a:t> </a:t>
            </a:r>
          </a:p>
        </p:txBody>
      </p:sp>
      <p:pic>
        <p:nvPicPr>
          <p:cNvPr id="7" name="Picture 6" descr="⇨ Tendinopatías: Bases teóricas 2020 | Fisioterapia ¡¡¡SINCERA!!!">
            <a:extLst>
              <a:ext uri="{FF2B5EF4-FFF2-40B4-BE49-F238E27FC236}">
                <a16:creationId xmlns:a16="http://schemas.microsoft.com/office/drawing/2014/main" id="{B8BEA684-88B9-4B0F-89A0-091EA9FF4B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610" y="3289854"/>
            <a:ext cx="3025000" cy="1570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32DEE1A-EE98-4672-9EA8-8C23E137FD4D}"/>
              </a:ext>
            </a:extLst>
          </p:cNvPr>
          <p:cNvSpPr/>
          <p:nvPr/>
        </p:nvSpPr>
        <p:spPr>
          <a:xfrm>
            <a:off x="1020227" y="4074983"/>
            <a:ext cx="4572000" cy="253916"/>
          </a:xfrm>
          <a:prstGeom prst="rect">
            <a:avLst/>
          </a:prstGeom>
        </p:spPr>
        <p:txBody>
          <a:bodyPr>
            <a:spAutoFit/>
          </a:bodyPr>
          <a:lstStyle/>
          <a:p>
            <a:r>
              <a:rPr lang="es-ES" sz="1050" dirty="0"/>
              <a:t>.</a:t>
            </a:r>
          </a:p>
        </p:txBody>
      </p:sp>
    </p:spTree>
    <p:extLst>
      <p:ext uri="{BB962C8B-B14F-4D97-AF65-F5344CB8AC3E}">
        <p14:creationId xmlns:p14="http://schemas.microsoft.com/office/powerpoint/2010/main" val="3270985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35EA6-B40C-403D-A6AF-0C97A7B193E3}"/>
              </a:ext>
            </a:extLst>
          </p:cNvPr>
          <p:cNvSpPr>
            <a:spLocks noGrp="1"/>
          </p:cNvSpPr>
          <p:nvPr>
            <p:ph type="title"/>
          </p:nvPr>
        </p:nvSpPr>
        <p:spPr>
          <a:xfrm>
            <a:off x="1902164" y="95942"/>
            <a:ext cx="6683765" cy="960668"/>
          </a:xfrm>
        </p:spPr>
        <p:txBody>
          <a:bodyPr/>
          <a:lstStyle/>
          <a:p>
            <a:r>
              <a:rPr lang="es-ES" dirty="0" err="1"/>
              <a:t>Paratendonitis</a:t>
            </a:r>
            <a:endParaRPr lang="es-ES" dirty="0"/>
          </a:p>
        </p:txBody>
      </p:sp>
      <p:sp>
        <p:nvSpPr>
          <p:cNvPr id="3" name="Marcador de contenido 2">
            <a:extLst>
              <a:ext uri="{FF2B5EF4-FFF2-40B4-BE49-F238E27FC236}">
                <a16:creationId xmlns:a16="http://schemas.microsoft.com/office/drawing/2014/main" id="{43FC4A39-BE9A-485E-B3F1-143C9B3DAF4D}"/>
              </a:ext>
            </a:extLst>
          </p:cNvPr>
          <p:cNvSpPr>
            <a:spLocks noGrp="1"/>
          </p:cNvSpPr>
          <p:nvPr>
            <p:ph idx="1"/>
          </p:nvPr>
        </p:nvSpPr>
        <p:spPr>
          <a:xfrm>
            <a:off x="276723" y="910593"/>
            <a:ext cx="6686550" cy="2833217"/>
          </a:xfrm>
        </p:spPr>
        <p:txBody>
          <a:bodyPr/>
          <a:lstStyle/>
          <a:p>
            <a:pPr algn="just"/>
            <a:r>
              <a:rPr lang="es-ES" dirty="0" err="1"/>
              <a:t>Paratendonitis</a:t>
            </a:r>
            <a:r>
              <a:rPr lang="es-ES" dirty="0"/>
              <a:t>: inflamación aislada en el </a:t>
            </a:r>
            <a:r>
              <a:rPr lang="es-ES" dirty="0" err="1"/>
              <a:t>paratendón</a:t>
            </a:r>
            <a:r>
              <a:rPr lang="es-ES" dirty="0"/>
              <a:t>, ocurre cuando el tendón roza sobre una protuberancia ósea. Ésta es la inflamación del </a:t>
            </a:r>
            <a:r>
              <a:rPr lang="es-ES" dirty="0" err="1"/>
              <a:t>paratendón</a:t>
            </a:r>
            <a:r>
              <a:rPr lang="es-ES" dirty="0"/>
              <a:t> (capa externa del tendón, o </a:t>
            </a:r>
            <a:r>
              <a:rPr lang="es-ES" dirty="0" err="1"/>
              <a:t>epitendón</a:t>
            </a:r>
            <a:r>
              <a:rPr lang="es-ES" dirty="0"/>
              <a:t>), superficie externa del tendón que puede presentarse con o sin inflamación de la vaina sinovial que lo envuelve (tenosinovitis).</a:t>
            </a:r>
          </a:p>
          <a:p>
            <a:endParaRPr lang="es-ES" dirty="0"/>
          </a:p>
        </p:txBody>
      </p:sp>
      <p:pic>
        <p:nvPicPr>
          <p:cNvPr id="1026" name="Picture 2" descr="Paratendonitis seca de los radiales o síndrome de la encrucijada o de la  intersección - Farmaconsejos">
            <a:extLst>
              <a:ext uri="{FF2B5EF4-FFF2-40B4-BE49-F238E27FC236}">
                <a16:creationId xmlns:a16="http://schemas.microsoft.com/office/drawing/2014/main" id="{DC43B29E-0CB3-4D3E-8CDF-0C94F9C17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777" y="276225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20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BC1BB-A291-4C69-9892-0382E074BC40}"/>
              </a:ext>
            </a:extLst>
          </p:cNvPr>
          <p:cNvSpPr>
            <a:spLocks noGrp="1"/>
          </p:cNvSpPr>
          <p:nvPr>
            <p:ph type="title"/>
          </p:nvPr>
        </p:nvSpPr>
        <p:spPr/>
        <p:txBody>
          <a:bodyPr/>
          <a:lstStyle/>
          <a:p>
            <a:r>
              <a:rPr lang="es-ES" dirty="0"/>
              <a:t>tendinosis</a:t>
            </a:r>
          </a:p>
        </p:txBody>
      </p:sp>
      <p:sp>
        <p:nvSpPr>
          <p:cNvPr id="3" name="Marcador de contenido 2">
            <a:extLst>
              <a:ext uri="{FF2B5EF4-FFF2-40B4-BE49-F238E27FC236}">
                <a16:creationId xmlns:a16="http://schemas.microsoft.com/office/drawing/2014/main" id="{94CF9B58-0D17-4294-9616-1B60C8C773DF}"/>
              </a:ext>
            </a:extLst>
          </p:cNvPr>
          <p:cNvSpPr>
            <a:spLocks noGrp="1"/>
          </p:cNvSpPr>
          <p:nvPr>
            <p:ph idx="1"/>
          </p:nvPr>
        </p:nvSpPr>
        <p:spPr>
          <a:xfrm>
            <a:off x="293862" y="1428750"/>
            <a:ext cx="8850138" cy="2833217"/>
          </a:xfrm>
        </p:spPr>
        <p:txBody>
          <a:bodyPr/>
          <a:lstStyle/>
          <a:p>
            <a:pPr algn="just"/>
            <a:r>
              <a:rPr lang="es-ES" dirty="0"/>
              <a:t>tendinosis es un proceso degenerativo generado a nivel </a:t>
            </a:r>
            <a:r>
              <a:rPr lang="es-ES" dirty="0" err="1"/>
              <a:t>intratendinoso</a:t>
            </a:r>
            <a:r>
              <a:rPr lang="es-ES" dirty="0"/>
              <a:t> por el paso de los años, los microtraumas o el compromiso vascular.</a:t>
            </a:r>
          </a:p>
          <a:p>
            <a:pPr algn="just"/>
            <a:r>
              <a:rPr lang="es-ES" dirty="0"/>
              <a:t>En las </a:t>
            </a:r>
            <a:r>
              <a:rPr lang="es-ES" b="1" u="sng" dirty="0"/>
              <a:t>tendinosis </a:t>
            </a:r>
            <a:r>
              <a:rPr lang="es-ES" dirty="0"/>
              <a:t>(sufijo-</a:t>
            </a:r>
            <a:r>
              <a:rPr lang="es-ES" dirty="0" err="1"/>
              <a:t>osis</a:t>
            </a:r>
            <a:r>
              <a:rPr lang="es-ES" dirty="0"/>
              <a:t> =proceso degenerativo ) no hay un proceso inflamatorio,  es decir a nivel celular no hay células inflamatorias asociadas. Se caracteriza porque es una lesión que lleva un tiempo instaurado,  es decir no es aguda o reciente</a:t>
            </a:r>
          </a:p>
          <a:p>
            <a:endParaRPr lang="es-ES" dirty="0"/>
          </a:p>
        </p:txBody>
      </p:sp>
    </p:spTree>
    <p:extLst>
      <p:ext uri="{BB962C8B-B14F-4D97-AF65-F5344CB8AC3E}">
        <p14:creationId xmlns:p14="http://schemas.microsoft.com/office/powerpoint/2010/main" val="3949129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AC93B-6283-4B52-ABEA-38C2C522746F}"/>
              </a:ext>
            </a:extLst>
          </p:cNvPr>
          <p:cNvSpPr>
            <a:spLocks noGrp="1"/>
          </p:cNvSpPr>
          <p:nvPr>
            <p:ph type="title"/>
          </p:nvPr>
        </p:nvSpPr>
        <p:spPr>
          <a:xfrm>
            <a:off x="1774573" y="232027"/>
            <a:ext cx="6683765" cy="960668"/>
          </a:xfrm>
        </p:spPr>
        <p:txBody>
          <a:bodyPr/>
          <a:lstStyle/>
          <a:p>
            <a:r>
              <a:rPr lang="es-ES" dirty="0"/>
              <a:t>CAUSAS </a:t>
            </a:r>
          </a:p>
        </p:txBody>
      </p:sp>
      <p:sp>
        <p:nvSpPr>
          <p:cNvPr id="3" name="Marcador de contenido 2">
            <a:extLst>
              <a:ext uri="{FF2B5EF4-FFF2-40B4-BE49-F238E27FC236}">
                <a16:creationId xmlns:a16="http://schemas.microsoft.com/office/drawing/2014/main" id="{893F5BEC-B969-44F3-8060-14A0C691C24C}"/>
              </a:ext>
            </a:extLst>
          </p:cNvPr>
          <p:cNvSpPr>
            <a:spLocks noGrp="1"/>
          </p:cNvSpPr>
          <p:nvPr>
            <p:ph idx="1"/>
          </p:nvPr>
        </p:nvSpPr>
        <p:spPr>
          <a:xfrm>
            <a:off x="945129" y="703577"/>
            <a:ext cx="7619535" cy="2922104"/>
          </a:xfrm>
        </p:spPr>
        <p:txBody>
          <a:bodyPr/>
          <a:lstStyle/>
          <a:p>
            <a:r>
              <a:rPr lang="es-ES" dirty="0"/>
              <a:t> compresión (impingement) de forma reiterada (lesión por barrido, fricción o atrapamiento);</a:t>
            </a:r>
          </a:p>
          <a:p>
            <a:r>
              <a:rPr lang="es-ES" dirty="0"/>
              <a:t> tracción excesiva por sobrecarga o uso excesivo ( deportes conllevan saltos)</a:t>
            </a:r>
          </a:p>
          <a:p>
            <a:r>
              <a:rPr lang="es-ES" dirty="0"/>
              <a:t> contusión por traumatismo directo.</a:t>
            </a:r>
          </a:p>
          <a:p>
            <a:r>
              <a:rPr lang="es-ES" dirty="0"/>
              <a:t>vinculadas a la edad o a microtraumatismos previos, por una fragilidad constitucional (anomalía del colágeno de tipo I) </a:t>
            </a:r>
          </a:p>
          <a:p>
            <a:r>
              <a:rPr lang="es-ES" dirty="0"/>
              <a:t> trastornos hormonales, metabólicos o iatrogénicos(reacciones adversas a fármacos) </a:t>
            </a:r>
          </a:p>
          <a:p>
            <a:endParaRPr lang="es-ES" dirty="0"/>
          </a:p>
        </p:txBody>
      </p:sp>
      <p:pic>
        <p:nvPicPr>
          <p:cNvPr id="3074" name="Picture 2" descr="Cuál es la diferencia entre músculos, tendones y ligamentos?">
            <a:extLst>
              <a:ext uri="{FF2B5EF4-FFF2-40B4-BE49-F238E27FC236}">
                <a16:creationId xmlns:a16="http://schemas.microsoft.com/office/drawing/2014/main" id="{F7535006-C849-4FCE-88AB-D88616D3F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791" y="3532105"/>
            <a:ext cx="2860763" cy="13073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atamiento nutricional en las tendinopatías - Laboratorio Cobas">
            <a:extLst>
              <a:ext uri="{FF2B5EF4-FFF2-40B4-BE49-F238E27FC236}">
                <a16:creationId xmlns:a16="http://schemas.microsoft.com/office/drawing/2014/main" id="{B79BE2DA-3415-4246-9AC7-2B836EBAB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724" y="3532105"/>
            <a:ext cx="2739164" cy="13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2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1A27A-34D2-46DF-AC58-B7BC50DFA35C}"/>
              </a:ext>
            </a:extLst>
          </p:cNvPr>
          <p:cNvSpPr>
            <a:spLocks noGrp="1"/>
          </p:cNvSpPr>
          <p:nvPr>
            <p:ph type="title"/>
          </p:nvPr>
        </p:nvSpPr>
        <p:spPr>
          <a:xfrm>
            <a:off x="1729274" y="18901"/>
            <a:ext cx="6683765" cy="960668"/>
          </a:xfrm>
        </p:spPr>
        <p:txBody>
          <a:bodyPr/>
          <a:lstStyle/>
          <a:p>
            <a:r>
              <a:rPr lang="es-ES" b="1" dirty="0"/>
              <a:t>FACTORES QUE INFLUYEN EN LA TENDINOPATIAS</a:t>
            </a:r>
          </a:p>
        </p:txBody>
      </p:sp>
      <p:sp>
        <p:nvSpPr>
          <p:cNvPr id="3" name="Marcador de contenido 2">
            <a:extLst>
              <a:ext uri="{FF2B5EF4-FFF2-40B4-BE49-F238E27FC236}">
                <a16:creationId xmlns:a16="http://schemas.microsoft.com/office/drawing/2014/main" id="{281C17B1-F5D9-40AD-B03E-007B70465FE0}"/>
              </a:ext>
            </a:extLst>
          </p:cNvPr>
          <p:cNvSpPr>
            <a:spLocks noGrp="1"/>
          </p:cNvSpPr>
          <p:nvPr>
            <p:ph idx="1"/>
          </p:nvPr>
        </p:nvSpPr>
        <p:spPr>
          <a:xfrm>
            <a:off x="932199" y="979569"/>
            <a:ext cx="7664363" cy="2882912"/>
          </a:xfrm>
        </p:spPr>
        <p:txBody>
          <a:bodyPr/>
          <a:lstStyle/>
          <a:p>
            <a:pPr algn="just"/>
            <a:r>
              <a:rPr lang="es-ES" b="1" dirty="0"/>
              <a:t>Factores intrínsecos </a:t>
            </a:r>
            <a:r>
              <a:rPr lang="es-ES" dirty="0"/>
              <a:t>: Alteraciones morfológicas y trastornos posturales Desigualdad de longitud de los miembros inferiores Desequilibrio entre el tendón y el músculo, Desequilibrio agonista-antagonista, hiperlaxitud ligamentosa Edad, sexo femenino, estado físico, sobrepeso.</a:t>
            </a:r>
          </a:p>
          <a:p>
            <a:pPr algn="just"/>
            <a:r>
              <a:rPr lang="es-ES" b="1" dirty="0"/>
              <a:t>Factores extrínsecos </a:t>
            </a:r>
            <a:r>
              <a:rPr lang="es-ES" dirty="0"/>
              <a:t>error de entrenamiento (calzado, raqueta, bicicleta, etc.) Terreno, superficie (dureza, pendiente) Traumatismo (disparo [fútbol] bloqueado, caída, etc.), competiciones excesivas.</a:t>
            </a:r>
          </a:p>
        </p:txBody>
      </p:sp>
      <p:pic>
        <p:nvPicPr>
          <p:cNvPr id="4098" name="Picture 2" descr="Tengo sobrepeso: ¿me pongo a correr o debo adelgazar antes para no  fastidiarme las rodillas? - AS.com">
            <a:extLst>
              <a:ext uri="{FF2B5EF4-FFF2-40B4-BE49-F238E27FC236}">
                <a16:creationId xmlns:a16="http://schemas.microsoft.com/office/drawing/2014/main" id="{084D8A4F-0A79-4431-91C5-D6A3DF77F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157" y="3336120"/>
            <a:ext cx="2886882" cy="16682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ndinosis Rotuliana - Ejercicio altenativo a la Cirujía">
            <a:extLst>
              <a:ext uri="{FF2B5EF4-FFF2-40B4-BE49-F238E27FC236}">
                <a16:creationId xmlns:a16="http://schemas.microsoft.com/office/drawing/2014/main" id="{283BA94D-3481-4D40-84AA-683730D1A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731" y="3555874"/>
            <a:ext cx="2733473" cy="144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95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6277A2-B89F-488B-B0B7-304D30733127}"/>
              </a:ext>
            </a:extLst>
          </p:cNvPr>
          <p:cNvSpPr>
            <a:spLocks noGrp="1"/>
          </p:cNvSpPr>
          <p:nvPr>
            <p:ph idx="1"/>
          </p:nvPr>
        </p:nvSpPr>
        <p:spPr>
          <a:xfrm>
            <a:off x="781307" y="1495310"/>
            <a:ext cx="6686550" cy="2833217"/>
          </a:xfrm>
        </p:spPr>
        <p:txBody>
          <a:bodyPr/>
          <a:lstStyle/>
          <a:p>
            <a:r>
              <a:rPr lang="es-ES" dirty="0"/>
              <a:t>ROTULIANA</a:t>
            </a:r>
          </a:p>
          <a:p>
            <a:r>
              <a:rPr lang="es-ES" dirty="0"/>
              <a:t>AQUILEA</a:t>
            </a:r>
          </a:p>
          <a:p>
            <a:r>
              <a:rPr lang="es-ES" dirty="0"/>
              <a:t>MANGUITO ROTADOR</a:t>
            </a:r>
          </a:p>
          <a:p>
            <a:r>
              <a:rPr lang="es-ES" dirty="0"/>
              <a:t>EPICONDILO</a:t>
            </a:r>
          </a:p>
          <a:p>
            <a:endParaRPr lang="es-ES" dirty="0"/>
          </a:p>
        </p:txBody>
      </p:sp>
      <p:sp>
        <p:nvSpPr>
          <p:cNvPr id="4" name="Título 1">
            <a:extLst>
              <a:ext uri="{FF2B5EF4-FFF2-40B4-BE49-F238E27FC236}">
                <a16:creationId xmlns:a16="http://schemas.microsoft.com/office/drawing/2014/main" id="{9455110D-8F96-4890-829C-56C43B280BCA}"/>
              </a:ext>
            </a:extLst>
          </p:cNvPr>
          <p:cNvSpPr>
            <a:spLocks noGrp="1"/>
          </p:cNvSpPr>
          <p:nvPr>
            <p:ph type="title"/>
          </p:nvPr>
        </p:nvSpPr>
        <p:spPr>
          <a:xfrm>
            <a:off x="1944291" y="467916"/>
            <a:ext cx="6684169" cy="960834"/>
          </a:xfrm>
        </p:spPr>
        <p:txBody>
          <a:bodyPr>
            <a:normAutofit fontScale="90000"/>
          </a:bodyPr>
          <a:lstStyle/>
          <a:p>
            <a:r>
              <a:rPr lang="es-ES" dirty="0"/>
              <a:t>PRINCIPALES LESIONES TENDINOSAS</a:t>
            </a:r>
            <a:br>
              <a:rPr lang="es-ES" dirty="0"/>
            </a:br>
            <a:endParaRPr lang="es-ES" dirty="0"/>
          </a:p>
        </p:txBody>
      </p:sp>
      <p:pic>
        <p:nvPicPr>
          <p:cNvPr id="6146" name="Picture 2" descr="Tendinopatía del Manguito Rotador - Fisiofit">
            <a:extLst>
              <a:ext uri="{FF2B5EF4-FFF2-40B4-BE49-F238E27FC236}">
                <a16:creationId xmlns:a16="http://schemas.microsoft.com/office/drawing/2014/main" id="{E1E61D2F-1C43-4522-A313-4F04A4CDF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928" y="3016809"/>
            <a:ext cx="2386427" cy="15880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ndinosis del manguito rotador del hombro | Fisioterapia Global Dr.  Guillermo Aladrén">
            <a:extLst>
              <a:ext uri="{FF2B5EF4-FFF2-40B4-BE49-F238E27FC236}">
                <a16:creationId xmlns:a16="http://schemas.microsoft.com/office/drawing/2014/main" id="{9489FB1D-B32C-4D30-A2E7-977AAE88D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756" y="2963464"/>
            <a:ext cx="1964531" cy="13073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esiones deportivas del tendón de aquiles -">
            <a:extLst>
              <a:ext uri="{FF2B5EF4-FFF2-40B4-BE49-F238E27FC236}">
                <a16:creationId xmlns:a16="http://schemas.microsoft.com/office/drawing/2014/main" id="{99FF0995-8BA9-4985-8032-8297E9ACE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143" y="3031902"/>
            <a:ext cx="2128838" cy="120729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esion del Tendon Rotuliano: Tendinitis Rotuliana – Juan Arnal:  Traumatologo en Madrid">
            <a:extLst>
              <a:ext uri="{FF2B5EF4-FFF2-40B4-BE49-F238E27FC236}">
                <a16:creationId xmlns:a16="http://schemas.microsoft.com/office/drawing/2014/main" id="{B47F5F43-4205-4143-9E2D-40CFBA88B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728" y="1218970"/>
            <a:ext cx="2028825" cy="126444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odilla del Saltador, origen síntomas y tratamiento. Tendón rotuliano.">
            <a:extLst>
              <a:ext uri="{FF2B5EF4-FFF2-40B4-BE49-F238E27FC236}">
                <a16:creationId xmlns:a16="http://schemas.microsoft.com/office/drawing/2014/main" id="{1A6CA4DD-1087-4040-A63D-06A263CC7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458" y="1115446"/>
            <a:ext cx="214312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68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1FE7624-FC16-47F3-8ACA-9EE79264E966}"/>
              </a:ext>
            </a:extLst>
          </p:cNvPr>
          <p:cNvSpPr>
            <a:spLocks noGrp="1"/>
          </p:cNvSpPr>
          <p:nvPr>
            <p:ph idx="1"/>
          </p:nvPr>
        </p:nvSpPr>
        <p:spPr>
          <a:xfrm>
            <a:off x="902771" y="428652"/>
            <a:ext cx="8211016" cy="3943634"/>
          </a:xfrm>
        </p:spPr>
        <p:txBody>
          <a:bodyPr>
            <a:normAutofit/>
          </a:bodyPr>
          <a:lstStyle/>
          <a:p>
            <a:r>
              <a:rPr lang="es-ES" dirty="0"/>
              <a:t>exploración física: nos muestra un área del tendón más sensible y con dolor durante la actividad de carga, generalmente acentuada a 30 grados de flexión. </a:t>
            </a:r>
          </a:p>
          <a:p>
            <a:r>
              <a:rPr lang="es-ES" dirty="0"/>
              <a:t>Dolor puntual  en el tendón.</a:t>
            </a:r>
          </a:p>
          <a:p>
            <a:r>
              <a:rPr lang="es-ES" dirty="0"/>
              <a:t>pérdida de volumen y fuerza muscular causada por la inhibición refleja (mecanismo de protección del dolor), sobre todo del cuádriceps pero también en cierta medida de los isquiotibiales.</a:t>
            </a:r>
          </a:p>
          <a:p>
            <a:r>
              <a:rPr lang="es-ES" dirty="0"/>
              <a:t>limitación funcional</a:t>
            </a:r>
          </a:p>
          <a:p>
            <a:r>
              <a:rPr lang="es-ES" dirty="0"/>
              <a:t>rigidez articular será un signo clínico a tener en cuenta, dado que esta se produce cuando la articulación se defiende del dolor o de la poca masa muscular protectora, sobre todo en carga</a:t>
            </a:r>
          </a:p>
        </p:txBody>
      </p:sp>
      <p:sp>
        <p:nvSpPr>
          <p:cNvPr id="4" name="Título 3">
            <a:extLst>
              <a:ext uri="{FF2B5EF4-FFF2-40B4-BE49-F238E27FC236}">
                <a16:creationId xmlns:a16="http://schemas.microsoft.com/office/drawing/2014/main" id="{7D02A79F-D780-4CFB-B8F6-D45F3FFDC933}"/>
              </a:ext>
            </a:extLst>
          </p:cNvPr>
          <p:cNvSpPr>
            <a:spLocks noGrp="1"/>
          </p:cNvSpPr>
          <p:nvPr>
            <p:ph type="title"/>
          </p:nvPr>
        </p:nvSpPr>
        <p:spPr>
          <a:xfrm>
            <a:off x="1666397" y="-51682"/>
            <a:ext cx="6683765" cy="960668"/>
          </a:xfrm>
        </p:spPr>
        <p:txBody>
          <a:bodyPr/>
          <a:lstStyle/>
          <a:p>
            <a:r>
              <a:rPr lang="es-ES" b="1" dirty="0"/>
              <a:t>DIAGNÓSTICO SIGNOS Y SINTOMAS</a:t>
            </a:r>
            <a:br>
              <a:rPr lang="es-ES" b="1" dirty="0"/>
            </a:br>
            <a:endParaRPr lang="es-ES" dirty="0"/>
          </a:p>
        </p:txBody>
      </p:sp>
      <p:pic>
        <p:nvPicPr>
          <p:cNvPr id="4098" name="Picture 2" descr="Osteosarcoma: qué es, síntomas, tratamiento del osteosarcoma infantil">
            <a:extLst>
              <a:ext uri="{FF2B5EF4-FFF2-40B4-BE49-F238E27FC236}">
                <a16:creationId xmlns:a16="http://schemas.microsoft.com/office/drawing/2014/main" id="{7547A9FF-9178-49B5-9A8B-BDE2B66BD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135" y="3619630"/>
            <a:ext cx="2676111" cy="15053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 atrofia muscular - Jorge Roig">
            <a:extLst>
              <a:ext uri="{FF2B5EF4-FFF2-40B4-BE49-F238E27FC236}">
                <a16:creationId xmlns:a16="http://schemas.microsoft.com/office/drawing/2014/main" id="{616EDF6D-4E66-4610-A186-B54B3AEF0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3372161"/>
            <a:ext cx="128587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433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FB8EC-8DE4-4A2F-B448-252E730E14A0}"/>
              </a:ext>
            </a:extLst>
          </p:cNvPr>
          <p:cNvSpPr>
            <a:spLocks noGrp="1"/>
          </p:cNvSpPr>
          <p:nvPr>
            <p:ph type="title"/>
          </p:nvPr>
        </p:nvSpPr>
        <p:spPr>
          <a:xfrm>
            <a:off x="1606764" y="229750"/>
            <a:ext cx="6683765" cy="960668"/>
          </a:xfrm>
        </p:spPr>
        <p:txBody>
          <a:bodyPr/>
          <a:lstStyle/>
          <a:p>
            <a:r>
              <a:rPr lang="es-ES" b="1" dirty="0"/>
              <a:t>PRUEBAS COMPLEMENTARIAS: </a:t>
            </a:r>
            <a:br>
              <a:rPr lang="es-ES" b="1" dirty="0"/>
            </a:br>
            <a:endParaRPr lang="es-ES" dirty="0"/>
          </a:p>
        </p:txBody>
      </p:sp>
      <p:sp>
        <p:nvSpPr>
          <p:cNvPr id="3" name="Marcador de contenido 2">
            <a:extLst>
              <a:ext uri="{FF2B5EF4-FFF2-40B4-BE49-F238E27FC236}">
                <a16:creationId xmlns:a16="http://schemas.microsoft.com/office/drawing/2014/main" id="{DA0C9E4D-54E8-421A-A65E-21AE52E8D12B}"/>
              </a:ext>
            </a:extLst>
          </p:cNvPr>
          <p:cNvSpPr>
            <a:spLocks noGrp="1"/>
          </p:cNvSpPr>
          <p:nvPr>
            <p:ph idx="1"/>
          </p:nvPr>
        </p:nvSpPr>
        <p:spPr>
          <a:xfrm>
            <a:off x="548964" y="814027"/>
            <a:ext cx="8249478" cy="3320234"/>
          </a:xfrm>
        </p:spPr>
        <p:txBody>
          <a:bodyPr/>
          <a:lstStyle/>
          <a:p>
            <a:r>
              <a:rPr lang="es-ES" dirty="0"/>
              <a:t>Radiología simple: puede ayudar a excluir otra patología como tumores óseos que se manifiesten clínicamente como lesiones tendinosas o calcificaciones de partes blandas, existencia de Osgood-Schlatter</a:t>
            </a:r>
          </a:p>
          <a:p>
            <a:r>
              <a:rPr lang="es-ES" dirty="0"/>
              <a:t>Ecografía</a:t>
            </a:r>
          </a:p>
          <a:p>
            <a:r>
              <a:rPr lang="es-ES" dirty="0"/>
              <a:t>Resonancia magnética</a:t>
            </a:r>
          </a:p>
          <a:p>
            <a:pPr marL="0" indent="0">
              <a:buNone/>
            </a:pPr>
            <a:r>
              <a:rPr lang="es-ES" b="1" dirty="0"/>
              <a:t>PRUEBAS ORTOPÉDICAS:</a:t>
            </a:r>
          </a:p>
          <a:p>
            <a:pPr marL="0" indent="0">
              <a:buNone/>
            </a:pPr>
            <a:r>
              <a:rPr lang="es-ES" b="1" dirty="0"/>
              <a:t> Tendón rotuliano: </a:t>
            </a:r>
            <a:r>
              <a:rPr lang="es-ES" dirty="0"/>
              <a:t>Squat inclinado en una sola pierna</a:t>
            </a:r>
          </a:p>
          <a:p>
            <a:pPr marL="0" indent="0">
              <a:buNone/>
            </a:pPr>
            <a:r>
              <a:rPr lang="es-ES" b="1" dirty="0"/>
              <a:t>Tendones de hombro</a:t>
            </a:r>
            <a:r>
              <a:rPr lang="es-ES" dirty="0"/>
              <a:t>: Abducción forzada.</a:t>
            </a:r>
          </a:p>
          <a:p>
            <a:pPr marL="0" indent="0">
              <a:buNone/>
            </a:pPr>
            <a:r>
              <a:rPr lang="es-ES" b="1" dirty="0"/>
              <a:t>Tendones codo: </a:t>
            </a:r>
            <a:r>
              <a:rPr lang="es-ES" dirty="0"/>
              <a:t>Prueba de mills</a:t>
            </a:r>
          </a:p>
          <a:p>
            <a:pPr marL="0" indent="0">
              <a:buNone/>
            </a:pPr>
            <a:endParaRPr lang="es-ES" dirty="0"/>
          </a:p>
          <a:p>
            <a:pPr marL="0" indent="0">
              <a:buNone/>
            </a:pPr>
            <a:endParaRPr lang="es-ES" dirty="0"/>
          </a:p>
          <a:p>
            <a:endParaRPr lang="es-ES" dirty="0"/>
          </a:p>
        </p:txBody>
      </p:sp>
      <p:pic>
        <p:nvPicPr>
          <p:cNvPr id="3074" name="Picture 2" descr="Epicondilitis, epicondilalgia lateral o &quot;codo de tenista | Sintomas |  Lesiones | Fisioterapia">
            <a:extLst>
              <a:ext uri="{FF2B5EF4-FFF2-40B4-BE49-F238E27FC236}">
                <a16:creationId xmlns:a16="http://schemas.microsoft.com/office/drawing/2014/main" id="{67DDFEDC-58B3-4D91-844E-01CF2FC790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769"/>
          <a:stretch/>
        </p:blipFill>
        <p:spPr bwMode="auto">
          <a:xfrm>
            <a:off x="7792278" y="2669356"/>
            <a:ext cx="1192696" cy="209078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C02FF6F9-EA60-4426-BFFF-A4569827FF22}"/>
              </a:ext>
            </a:extLst>
          </p:cNvPr>
          <p:cNvPicPr>
            <a:picLocks noChangeAspect="1"/>
          </p:cNvPicPr>
          <p:nvPr/>
        </p:nvPicPr>
        <p:blipFill>
          <a:blip r:embed="rId3"/>
          <a:stretch>
            <a:fillRect/>
          </a:stretch>
        </p:blipFill>
        <p:spPr>
          <a:xfrm>
            <a:off x="5603078" y="3257326"/>
            <a:ext cx="2050053" cy="1821191"/>
          </a:xfrm>
          <a:prstGeom prst="rect">
            <a:avLst/>
          </a:prstGeom>
        </p:spPr>
      </p:pic>
      <p:pic>
        <p:nvPicPr>
          <p:cNvPr id="3082" name="Picture 10" descr="Dolor de Hombro Síndrome Subacromial Tendinitis del Supraespinoso Rotura  del Manguito Rotador Tendinitis Bicipital Tendinitis Calcificante Examen  Físico del Hombro Artrosis Acromio-clavicular Inestabilidad de Hombro Hombro  Congelado EXAMEN ...">
            <a:extLst>
              <a:ext uri="{FF2B5EF4-FFF2-40B4-BE49-F238E27FC236}">
                <a16:creationId xmlns:a16="http://schemas.microsoft.com/office/drawing/2014/main" id="{3B560FCF-9390-4D31-AA97-AB4A7E9AF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216" y="3800475"/>
            <a:ext cx="1785938"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endinosis Aquiliana - Ecografía Deportiva">
            <a:extLst>
              <a:ext uri="{FF2B5EF4-FFF2-40B4-BE49-F238E27FC236}">
                <a16:creationId xmlns:a16="http://schemas.microsoft.com/office/drawing/2014/main" id="{229E1660-A8A7-49DC-86B5-099492196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758" y="1753446"/>
            <a:ext cx="1565967" cy="94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70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04879FA-CD5F-476C-AC61-3EC8A774C319}"/>
              </a:ext>
            </a:extLst>
          </p:cNvPr>
          <p:cNvPicPr>
            <a:picLocks noChangeAspect="1"/>
          </p:cNvPicPr>
          <p:nvPr/>
        </p:nvPicPr>
        <p:blipFill rotWithShape="1">
          <a:blip r:embed="rId2"/>
          <a:srcRect l="500" t="10628" r="2809" b="51237"/>
          <a:stretch/>
        </p:blipFill>
        <p:spPr>
          <a:xfrm>
            <a:off x="275030" y="1233377"/>
            <a:ext cx="8349802" cy="3412223"/>
          </a:xfrm>
          <a:prstGeom prst="rect">
            <a:avLst/>
          </a:prstGeom>
        </p:spPr>
      </p:pic>
      <p:sp>
        <p:nvSpPr>
          <p:cNvPr id="3" name="Título 1">
            <a:extLst>
              <a:ext uri="{FF2B5EF4-FFF2-40B4-BE49-F238E27FC236}">
                <a16:creationId xmlns:a16="http://schemas.microsoft.com/office/drawing/2014/main" id="{9F2D34B4-B526-494F-8B7D-2F6195DC841C}"/>
              </a:ext>
            </a:extLst>
          </p:cNvPr>
          <p:cNvSpPr>
            <a:spLocks noGrp="1"/>
          </p:cNvSpPr>
          <p:nvPr>
            <p:ph type="title"/>
          </p:nvPr>
        </p:nvSpPr>
        <p:spPr>
          <a:xfrm>
            <a:off x="1298650" y="408448"/>
            <a:ext cx="7726081" cy="913457"/>
          </a:xfrm>
        </p:spPr>
        <p:txBody>
          <a:bodyPr>
            <a:normAutofit/>
          </a:bodyPr>
          <a:lstStyle/>
          <a:p>
            <a:r>
              <a:rPr lang="es-ES" sz="2100" b="1" dirty="0"/>
              <a:t>ESCALA DE GRADACIÓN LEADBETTER</a:t>
            </a:r>
            <a:br>
              <a:rPr lang="es-ES" sz="2100" b="1" dirty="0"/>
            </a:br>
            <a:r>
              <a:rPr lang="es-ES" sz="2100" b="1" dirty="0"/>
              <a:t>PARA DIAGNÓSTICO Y TRATAMIENTO DE TENDINOPATIAS</a:t>
            </a:r>
          </a:p>
        </p:txBody>
      </p:sp>
    </p:spTree>
    <p:extLst>
      <p:ext uri="{BB962C8B-B14F-4D97-AF65-F5344CB8AC3E}">
        <p14:creationId xmlns:p14="http://schemas.microsoft.com/office/powerpoint/2010/main" val="3762211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430906-4EDC-442E-8A53-2760702FFA12}"/>
              </a:ext>
            </a:extLst>
          </p:cNvPr>
          <p:cNvSpPr>
            <a:spLocks noGrp="1"/>
          </p:cNvSpPr>
          <p:nvPr>
            <p:ph type="title"/>
          </p:nvPr>
        </p:nvSpPr>
        <p:spPr/>
        <p:txBody>
          <a:bodyPr/>
          <a:lstStyle/>
          <a:p>
            <a:r>
              <a:rPr lang="es-ES" dirty="0"/>
              <a:t>TRATAMIENTO MÉDICO</a:t>
            </a:r>
          </a:p>
        </p:txBody>
      </p:sp>
      <p:sp>
        <p:nvSpPr>
          <p:cNvPr id="3" name="Marcador de contenido 2">
            <a:extLst>
              <a:ext uri="{FF2B5EF4-FFF2-40B4-BE49-F238E27FC236}">
                <a16:creationId xmlns:a16="http://schemas.microsoft.com/office/drawing/2014/main" id="{15150552-5A10-46AC-8218-050D805B2C7E}"/>
              </a:ext>
            </a:extLst>
          </p:cNvPr>
          <p:cNvSpPr>
            <a:spLocks noGrp="1"/>
          </p:cNvSpPr>
          <p:nvPr>
            <p:ph idx="1"/>
          </p:nvPr>
        </p:nvSpPr>
        <p:spPr>
          <a:xfrm>
            <a:off x="643869" y="1428749"/>
            <a:ext cx="7734818" cy="3621715"/>
          </a:xfrm>
        </p:spPr>
        <p:txBody>
          <a:bodyPr>
            <a:normAutofit fontScale="92500" lnSpcReduction="20000"/>
          </a:bodyPr>
          <a:lstStyle/>
          <a:p>
            <a:r>
              <a:rPr lang="es-ES" b="1" dirty="0"/>
              <a:t>Antiinflamatorios no esteroideos </a:t>
            </a:r>
            <a:r>
              <a:rPr lang="es-ES" dirty="0"/>
              <a:t>: Respecto a la tendinopatía crónica, el papel de los AINE es igualmente incierto. La literatura sugiere que la tendinopatía crónica no presenta reacción inflamatoria, más allá de bursitis o sinovitis asociadas43, por lo que no existe un fundamento racional para el uso de los AINE.</a:t>
            </a:r>
          </a:p>
          <a:p>
            <a:r>
              <a:rPr lang="es-ES" b="1" dirty="0"/>
              <a:t> Infiltración Corticoides: </a:t>
            </a:r>
            <a:r>
              <a:rPr lang="es-ES" dirty="0"/>
              <a:t>corticoides reducen la fuerza tensil del tendón, favoreciendo teóricamente la ruptura, Las revisiones sistemáticas publicadas sobre el efecto de las infiltraciones de corticoides en epicondilitis y en la tendinopatía del manguito rotador han confirmado el efecto inicial beneficioso (3 semanas) pero no demuestran beneficios en cuanto a los resultados a largo plazo.</a:t>
            </a:r>
          </a:p>
          <a:p>
            <a:r>
              <a:rPr lang="es-ES" b="1" dirty="0"/>
              <a:t>Células madre PRP: </a:t>
            </a:r>
            <a:r>
              <a:rPr lang="es-ES" dirty="0"/>
              <a:t>los resultados a corto plazo resultan esperanzadores a largo plazo tiene poca evidencia científica</a:t>
            </a:r>
          </a:p>
          <a:p>
            <a:r>
              <a:rPr lang="es-ES" b="1" dirty="0"/>
              <a:t>Cirugía: </a:t>
            </a:r>
            <a:r>
              <a:rPr lang="es-ES" dirty="0"/>
              <a:t>como último de los casos</a:t>
            </a:r>
          </a:p>
        </p:txBody>
      </p:sp>
      <p:pic>
        <p:nvPicPr>
          <p:cNvPr id="9218" name="Picture 2" descr="Medicamentos Antiinflamatorios: Marcas comerciales en España">
            <a:extLst>
              <a:ext uri="{FF2B5EF4-FFF2-40B4-BE49-F238E27FC236}">
                <a16:creationId xmlns:a16="http://schemas.microsoft.com/office/drawing/2014/main" id="{E3EE7BB2-EA22-4860-9281-51A0F6E1D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340" y="93036"/>
            <a:ext cx="2071688"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9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6D1A80-9CB1-4955-AA2A-E8A7A7C36611}"/>
              </a:ext>
            </a:extLst>
          </p:cNvPr>
          <p:cNvSpPr/>
          <p:nvPr/>
        </p:nvSpPr>
        <p:spPr>
          <a:xfrm>
            <a:off x="579473" y="78736"/>
            <a:ext cx="7985051" cy="738664"/>
          </a:xfrm>
          <a:prstGeom prst="rect">
            <a:avLst/>
          </a:prstGeom>
          <a:ln>
            <a:solidFill>
              <a:schemeClr val="accent4">
                <a:lumMod val="75000"/>
              </a:schemeClr>
            </a:solidFill>
          </a:ln>
        </p:spPr>
        <p:txBody>
          <a:bodyPr wrap="square">
            <a:spAutoFit/>
          </a:bodyPr>
          <a:lstStyle/>
          <a:p>
            <a:r>
              <a:rPr lang="es-ES" dirty="0"/>
              <a:t>Los velocistas, por ejemplo, tienen predominancia de fibras tipo II, mientras que en los maratonistas predominan del tipo I. No está claro si esta predominancia está determinada genéticamente o si es una respuesta al entrenamiento.</a:t>
            </a:r>
          </a:p>
        </p:txBody>
      </p:sp>
      <p:sp>
        <p:nvSpPr>
          <p:cNvPr id="7" name="Rectángulo 6">
            <a:extLst>
              <a:ext uri="{FF2B5EF4-FFF2-40B4-BE49-F238E27FC236}">
                <a16:creationId xmlns:a16="http://schemas.microsoft.com/office/drawing/2014/main" id="{CAFB79A2-B976-40DE-8068-25653335DF37}"/>
              </a:ext>
            </a:extLst>
          </p:cNvPr>
          <p:cNvSpPr/>
          <p:nvPr/>
        </p:nvSpPr>
        <p:spPr>
          <a:xfrm>
            <a:off x="2121193" y="969926"/>
            <a:ext cx="5071730"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LESIONES MUSCULARES</a:t>
            </a:r>
            <a:endParaRPr lang="es-ES" dirty="0"/>
          </a:p>
        </p:txBody>
      </p:sp>
      <p:sp>
        <p:nvSpPr>
          <p:cNvPr id="8" name="Flecha: hacia abajo 7">
            <a:extLst>
              <a:ext uri="{FF2B5EF4-FFF2-40B4-BE49-F238E27FC236}">
                <a16:creationId xmlns:a16="http://schemas.microsoft.com/office/drawing/2014/main" id="{BB517FC7-F10A-4843-A395-010AC164535A}"/>
              </a:ext>
            </a:extLst>
          </p:cNvPr>
          <p:cNvSpPr/>
          <p:nvPr/>
        </p:nvSpPr>
        <p:spPr>
          <a:xfrm>
            <a:off x="4258337" y="1861116"/>
            <a:ext cx="797442" cy="8293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AA26DE1-F76E-4B11-AB32-4C48F81486A1}"/>
              </a:ext>
            </a:extLst>
          </p:cNvPr>
          <p:cNvSpPr/>
          <p:nvPr/>
        </p:nvSpPr>
        <p:spPr>
          <a:xfrm>
            <a:off x="1807534" y="2867714"/>
            <a:ext cx="5528931" cy="954107"/>
          </a:xfrm>
          <a:prstGeom prst="rect">
            <a:avLst/>
          </a:prstGeom>
          <a:ln>
            <a:solidFill>
              <a:schemeClr val="accent3">
                <a:lumMod val="50000"/>
              </a:schemeClr>
            </a:solidFill>
          </a:ln>
        </p:spPr>
        <p:txBody>
          <a:bodyPr wrap="square">
            <a:spAutoFit/>
          </a:bodyPr>
          <a:lstStyle/>
          <a:p>
            <a:pPr algn="ctr"/>
            <a:r>
              <a:rPr lang="es-ES" b="1" dirty="0"/>
              <a:t>Tipos de lesiones musculares deportivas </a:t>
            </a:r>
          </a:p>
          <a:p>
            <a:r>
              <a:rPr lang="es-ES" dirty="0"/>
              <a:t>Según su mecanismo se han clasificado en: </a:t>
            </a:r>
          </a:p>
          <a:p>
            <a:pPr marL="342900" indent="-342900">
              <a:buAutoNum type="alphaUcPeriod"/>
            </a:pPr>
            <a:r>
              <a:rPr lang="es-ES" dirty="0"/>
              <a:t>Intrínsecas o indirectas: no actúa una fuerza externa.</a:t>
            </a:r>
          </a:p>
          <a:p>
            <a:pPr marL="342900" indent="-342900">
              <a:buAutoNum type="alphaUcPeriod"/>
            </a:pPr>
            <a:r>
              <a:rPr lang="es-ES" dirty="0"/>
              <a:t> Extrínsecas o directas: la causa es una fuerza externa.</a:t>
            </a:r>
          </a:p>
        </p:txBody>
      </p:sp>
    </p:spTree>
    <p:extLst>
      <p:ext uri="{BB962C8B-B14F-4D97-AF65-F5344CB8AC3E}">
        <p14:creationId xmlns:p14="http://schemas.microsoft.com/office/powerpoint/2010/main" val="207877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A58A6-E8B7-4375-8A63-C837F348E488}"/>
              </a:ext>
            </a:extLst>
          </p:cNvPr>
          <p:cNvSpPr>
            <a:spLocks noGrp="1"/>
          </p:cNvSpPr>
          <p:nvPr>
            <p:ph type="title"/>
          </p:nvPr>
        </p:nvSpPr>
        <p:spPr/>
        <p:txBody>
          <a:bodyPr/>
          <a:lstStyle/>
          <a:p>
            <a:r>
              <a:rPr lang="es-ES" b="1" dirty="0"/>
              <a:t>FACTORES QUE INFLUYEN EN LA REPARACIÓN TENDINOSA</a:t>
            </a:r>
          </a:p>
        </p:txBody>
      </p:sp>
      <p:sp>
        <p:nvSpPr>
          <p:cNvPr id="3" name="Marcador de contenido 2">
            <a:extLst>
              <a:ext uri="{FF2B5EF4-FFF2-40B4-BE49-F238E27FC236}">
                <a16:creationId xmlns:a16="http://schemas.microsoft.com/office/drawing/2014/main" id="{BE828A23-3A86-4966-BFEF-B855D8AE1FAA}"/>
              </a:ext>
            </a:extLst>
          </p:cNvPr>
          <p:cNvSpPr>
            <a:spLocks noGrp="1"/>
          </p:cNvSpPr>
          <p:nvPr>
            <p:ph idx="1"/>
          </p:nvPr>
        </p:nvSpPr>
        <p:spPr>
          <a:xfrm>
            <a:off x="908240" y="1500809"/>
            <a:ext cx="8146308" cy="3172124"/>
          </a:xfrm>
        </p:spPr>
        <p:txBody>
          <a:bodyPr/>
          <a:lstStyle/>
          <a:p>
            <a:r>
              <a:rPr lang="es-ES" dirty="0"/>
              <a:t> Factores pueden influir de manera positiva o negativa en la reparación tendinosa:</a:t>
            </a:r>
          </a:p>
          <a:p>
            <a:r>
              <a:rPr lang="es-ES" dirty="0"/>
              <a:t> Edad</a:t>
            </a:r>
          </a:p>
          <a:p>
            <a:r>
              <a:rPr lang="es-ES" dirty="0"/>
              <a:t>Vascularización</a:t>
            </a:r>
          </a:p>
          <a:p>
            <a:r>
              <a:rPr lang="es-ES" dirty="0"/>
              <a:t> Actividad. se admite que una actividad controlada es necesaria para la reparación tendinosa anatómica y biomecánica, mientras que el reposo absoluto es nefasto, con independencia de las otras consecuencias en un deportista. Por el contrario, una reanudación demasiado precoz o mal dirigida retrasa la curación, dado que el período de vulnerabilidad del tendón es muy prolongado.</a:t>
            </a:r>
          </a:p>
        </p:txBody>
      </p:sp>
    </p:spTree>
    <p:extLst>
      <p:ext uri="{BB962C8B-B14F-4D97-AF65-F5344CB8AC3E}">
        <p14:creationId xmlns:p14="http://schemas.microsoft.com/office/powerpoint/2010/main" val="2272299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08E0F32-B347-4924-AF8F-9FF7F7085DB3}"/>
              </a:ext>
            </a:extLst>
          </p:cNvPr>
          <p:cNvGraphicFramePr>
            <a:graphicFrameLocks noGrp="1"/>
          </p:cNvGraphicFramePr>
          <p:nvPr>
            <p:ph idx="1"/>
          </p:nvPr>
        </p:nvGraphicFramePr>
        <p:xfrm>
          <a:off x="491987" y="417443"/>
          <a:ext cx="8160026" cy="4552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ome - Fisiosite BlogFisiosite Blog">
            <a:extLst>
              <a:ext uri="{FF2B5EF4-FFF2-40B4-BE49-F238E27FC236}">
                <a16:creationId xmlns:a16="http://schemas.microsoft.com/office/drawing/2014/main" id="{262BCF6E-F7B7-4D98-97DC-2FBD568DC1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26" t="27633" r="7063"/>
          <a:stretch/>
        </p:blipFill>
        <p:spPr bwMode="auto">
          <a:xfrm>
            <a:off x="6768548" y="3130827"/>
            <a:ext cx="2224958" cy="201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41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753CA-6247-4492-BC5C-7688B1C1DBF3}"/>
              </a:ext>
            </a:extLst>
          </p:cNvPr>
          <p:cNvSpPr>
            <a:spLocks noGrp="1"/>
          </p:cNvSpPr>
          <p:nvPr>
            <p:ph type="title"/>
          </p:nvPr>
        </p:nvSpPr>
        <p:spPr>
          <a:xfrm>
            <a:off x="1320215" y="6395"/>
            <a:ext cx="7218790" cy="960668"/>
          </a:xfrm>
        </p:spPr>
        <p:txBody>
          <a:bodyPr>
            <a:normAutofit/>
          </a:bodyPr>
          <a:lstStyle/>
          <a:p>
            <a:r>
              <a:rPr lang="es-ES" sz="1800" b="1" dirty="0"/>
              <a:t>TRATAMIENTO FISIOTERAPÉUTICO SEGÚN LA EVIDENCIA</a:t>
            </a:r>
          </a:p>
        </p:txBody>
      </p:sp>
      <p:sp>
        <p:nvSpPr>
          <p:cNvPr id="3" name="Marcador de contenido 2">
            <a:extLst>
              <a:ext uri="{FF2B5EF4-FFF2-40B4-BE49-F238E27FC236}">
                <a16:creationId xmlns:a16="http://schemas.microsoft.com/office/drawing/2014/main" id="{962596EC-D3A8-47D9-A454-CB88E1FA632B}"/>
              </a:ext>
            </a:extLst>
          </p:cNvPr>
          <p:cNvSpPr>
            <a:spLocks noGrp="1"/>
          </p:cNvSpPr>
          <p:nvPr>
            <p:ph idx="1"/>
          </p:nvPr>
        </p:nvSpPr>
        <p:spPr>
          <a:xfrm>
            <a:off x="1076850" y="463539"/>
            <a:ext cx="7981967" cy="3419625"/>
          </a:xfrm>
        </p:spPr>
        <p:txBody>
          <a:bodyPr>
            <a:normAutofit/>
          </a:bodyPr>
          <a:lstStyle/>
          <a:p>
            <a:pPr algn="just"/>
            <a:r>
              <a:rPr lang="es-ES" b="1" dirty="0"/>
              <a:t>Crioterapia</a:t>
            </a:r>
            <a:r>
              <a:rPr lang="es-ES" dirty="0"/>
              <a:t>: desde la perspectiva científica Se cree que el frío reduce el flujo sanguíneo tisular, el dolor, la velocidad de conducción nerviosa, la tasa metabólica del tendón y, por lo tanto, el edema y la inflamación en la lesión aguda. El principal beneficio se postula que pudiera ser la analgesia, que puede justificar su popularidad.</a:t>
            </a:r>
          </a:p>
          <a:p>
            <a:pPr algn="just"/>
            <a:r>
              <a:rPr lang="es-ES" b="1" dirty="0"/>
              <a:t>Calor: </a:t>
            </a:r>
            <a:r>
              <a:rPr lang="es-ES" dirty="0"/>
              <a:t>superficial y profundo. Dentro de la superficial se incluyen </a:t>
            </a:r>
            <a:r>
              <a:rPr lang="es-ES" dirty="0" err="1"/>
              <a:t>hot</a:t>
            </a:r>
            <a:r>
              <a:rPr lang="es-ES" dirty="0"/>
              <a:t> pack, lámparas de infrarrojos, baños de parafina. En la modalidad de calor profundo se incluye  la diatermia. A pesar de la popularidad del ultrasonido, hay pocas evidencias científicas que justifiquen su uso.</a:t>
            </a:r>
          </a:p>
        </p:txBody>
      </p:sp>
      <p:pic>
        <p:nvPicPr>
          <p:cNvPr id="10242" name="Picture 2" descr="Biolaster explica las lesiones recurrentes y su tratamiento con crioterapia  - Agencia de Noticias">
            <a:extLst>
              <a:ext uri="{FF2B5EF4-FFF2-40B4-BE49-F238E27FC236}">
                <a16:creationId xmlns:a16="http://schemas.microsoft.com/office/drawing/2014/main" id="{A356E28E-6448-4E96-B25F-390818DD2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534" y="3718800"/>
            <a:ext cx="2071688" cy="12430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ermoterapia – Fisiorosh">
            <a:extLst>
              <a:ext uri="{FF2B5EF4-FFF2-40B4-BE49-F238E27FC236}">
                <a16:creationId xmlns:a16="http://schemas.microsoft.com/office/drawing/2014/main" id="{7741C1A3-F464-4DBE-BF9F-060BECC6F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780" y="3699758"/>
            <a:ext cx="2246594"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04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1328C3-B4BA-4B84-8620-29FA4668E19E}"/>
              </a:ext>
            </a:extLst>
          </p:cNvPr>
          <p:cNvSpPr>
            <a:spLocks noGrp="1"/>
          </p:cNvSpPr>
          <p:nvPr>
            <p:ph idx="1"/>
          </p:nvPr>
        </p:nvSpPr>
        <p:spPr>
          <a:xfrm>
            <a:off x="1015177" y="199241"/>
            <a:ext cx="7972477" cy="3876825"/>
          </a:xfrm>
        </p:spPr>
        <p:txBody>
          <a:bodyPr/>
          <a:lstStyle/>
          <a:p>
            <a:pPr algn="just"/>
            <a:r>
              <a:rPr lang="es-ES" b="1" dirty="0"/>
              <a:t>Láser:</a:t>
            </a:r>
            <a:r>
              <a:rPr lang="es-ES" dirty="0"/>
              <a:t> los resultados son contradictorios y, por tanto, no se puede recomendar el láser hasta que nuevas evidencias clarifiquen su papel.</a:t>
            </a:r>
          </a:p>
          <a:p>
            <a:pPr algn="just"/>
            <a:r>
              <a:rPr lang="es-ES" b="1" dirty="0"/>
              <a:t>Terapia manual: </a:t>
            </a:r>
            <a:r>
              <a:rPr lang="es-ES" dirty="0"/>
              <a:t>Las dos más comunes son el masaje transverso profundo (popularizado por </a:t>
            </a:r>
            <a:r>
              <a:rPr lang="es-ES" dirty="0" err="1"/>
              <a:t>Cyriax</a:t>
            </a:r>
            <a:r>
              <a:rPr lang="es-ES" dirty="0"/>
              <a:t>) y la movilización de partes blandas, En ninguno de ellos el masaje transverso profundo mostró beneficio sobre el grupo control respecto al dolor, fuerza o funcionalidad, En cualquier caso, no existen estudios que puedan justificar el uso de esta técnica.</a:t>
            </a:r>
          </a:p>
          <a:p>
            <a:pPr algn="just"/>
            <a:r>
              <a:rPr lang="es-ES" b="1" dirty="0"/>
              <a:t>ORTESIS: </a:t>
            </a:r>
            <a:r>
              <a:rPr lang="es-ES" dirty="0"/>
              <a:t>solo si el paciente no puede modificar la carga.</a:t>
            </a:r>
            <a:endParaRPr lang="es-ES" b="1" dirty="0"/>
          </a:p>
          <a:p>
            <a:endParaRPr lang="es-ES" dirty="0"/>
          </a:p>
        </p:txBody>
      </p:sp>
      <p:pic>
        <p:nvPicPr>
          <p:cNvPr id="4" name="Picture 4" descr="Ortesis De Miembro Superior – Ortopedia Solidaria del Norte S.R.L.">
            <a:extLst>
              <a:ext uri="{FF2B5EF4-FFF2-40B4-BE49-F238E27FC236}">
                <a16:creationId xmlns:a16="http://schemas.microsoft.com/office/drawing/2014/main" id="{2F919D4E-1A2C-4579-B39D-0F8A3C020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68" y="3122393"/>
            <a:ext cx="1271123" cy="190734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octor Que Trata A Un Paciente Con Fisioterapia Láser Fotos, Retratos,  Imágenes Y Fotografía De Archivo Libres De Derecho. Image 27983788.">
            <a:extLst>
              <a:ext uri="{FF2B5EF4-FFF2-40B4-BE49-F238E27FC236}">
                <a16:creationId xmlns:a16="http://schemas.microsoft.com/office/drawing/2014/main" id="{FB97EBD6-1012-415B-9CE6-6AACC2B18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020" y="3344015"/>
            <a:ext cx="2200152" cy="14641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l masaje Cyriax">
            <a:extLst>
              <a:ext uri="{FF2B5EF4-FFF2-40B4-BE49-F238E27FC236}">
                <a16:creationId xmlns:a16="http://schemas.microsoft.com/office/drawing/2014/main" id="{B587E4AE-DC18-4048-90AA-976D6A862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435" y="3370672"/>
            <a:ext cx="1957388" cy="146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07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5248A6-E127-494E-A343-56CE4EF42910}"/>
              </a:ext>
            </a:extLst>
          </p:cNvPr>
          <p:cNvSpPr>
            <a:spLocks noGrp="1"/>
          </p:cNvSpPr>
          <p:nvPr>
            <p:ph idx="1"/>
          </p:nvPr>
        </p:nvSpPr>
        <p:spPr>
          <a:xfrm>
            <a:off x="1063256" y="208721"/>
            <a:ext cx="8080744" cy="2206955"/>
          </a:xfrm>
        </p:spPr>
        <p:txBody>
          <a:bodyPr>
            <a:normAutofit fontScale="92500" lnSpcReduction="10000"/>
          </a:bodyPr>
          <a:lstStyle/>
          <a:p>
            <a:r>
              <a:rPr lang="es-ES" b="1" dirty="0"/>
              <a:t>Ondas de choque extracorpóreas </a:t>
            </a:r>
            <a:r>
              <a:rPr lang="es-ES" dirty="0"/>
              <a:t>El uso de ondas de choque extracorpóreas ha cobrado protagonismo en los últimos años, particularmente en las tendinopatías calcificantes4</a:t>
            </a:r>
            <a:endParaRPr lang="es-ES" b="1" dirty="0"/>
          </a:p>
          <a:p>
            <a:r>
              <a:rPr lang="es-ES" b="1" dirty="0"/>
              <a:t>Trabajo excéntrico </a:t>
            </a:r>
            <a:r>
              <a:rPr lang="es-ES" dirty="0"/>
              <a:t>El trabajo excéntrico provoca un aumento de la longitud de forma activa de la unión musculotendinosa, La mejoría del dolor, los ejercicios excéntricos se han demostrado muy efectivos, en un estudio realizado por otro grupo inglés su eficacia llegó al 60%. los resultados a corto plazo resultan esperanzadores</a:t>
            </a:r>
          </a:p>
          <a:p>
            <a:endParaRPr lang="es-ES" dirty="0"/>
          </a:p>
        </p:txBody>
      </p:sp>
      <p:pic>
        <p:nvPicPr>
          <p:cNvPr id="7172" name="Picture 4" descr="Tendinopatía Rotuliana o Patelar - Solo Running">
            <a:extLst>
              <a:ext uri="{FF2B5EF4-FFF2-40B4-BE49-F238E27FC236}">
                <a16:creationId xmlns:a16="http://schemas.microsoft.com/office/drawing/2014/main" id="{684D09ED-A0A1-408F-A4FA-49FE2CA96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106" y="2952187"/>
            <a:ext cx="3019788" cy="197804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ortalecimiento excéntrico en tendinopatías del manguito de los rotadores  asociadas a pinzamiento subacromial. Evidencia actual | Cirugía y Cirujanos">
            <a:extLst>
              <a:ext uri="{FF2B5EF4-FFF2-40B4-BE49-F238E27FC236}">
                <a16:creationId xmlns:a16="http://schemas.microsoft.com/office/drawing/2014/main" id="{1FBABF70-1607-40DC-B717-EF3E096A6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205" y="2415676"/>
            <a:ext cx="2068570" cy="1838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Ondas de Choque – Centro de Fisioterapia en Barcelona">
            <a:extLst>
              <a:ext uri="{FF2B5EF4-FFF2-40B4-BE49-F238E27FC236}">
                <a16:creationId xmlns:a16="http://schemas.microsoft.com/office/drawing/2014/main" id="{88846906-B471-4F4B-8B21-B2BC78C33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286" y="2727824"/>
            <a:ext cx="1964531" cy="13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42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6EE97-5306-4716-AE0A-E8D1F3D638E3}"/>
              </a:ext>
            </a:extLst>
          </p:cNvPr>
          <p:cNvSpPr>
            <a:spLocks noGrp="1"/>
          </p:cNvSpPr>
          <p:nvPr>
            <p:ph type="title"/>
          </p:nvPr>
        </p:nvSpPr>
        <p:spPr>
          <a:xfrm>
            <a:off x="1150604" y="56379"/>
            <a:ext cx="6683765" cy="960668"/>
          </a:xfrm>
        </p:spPr>
        <p:txBody>
          <a:bodyPr>
            <a:normAutofit/>
          </a:bodyPr>
          <a:lstStyle/>
          <a:p>
            <a:r>
              <a:rPr lang="es-ES" sz="1800" b="1" dirty="0"/>
              <a:t>PLAN DE TRATAMIENTO PARA TENDINOPATIA ROTULIANA</a:t>
            </a:r>
          </a:p>
        </p:txBody>
      </p:sp>
      <p:sp>
        <p:nvSpPr>
          <p:cNvPr id="3" name="Marcador de contenido 2">
            <a:extLst>
              <a:ext uri="{FF2B5EF4-FFF2-40B4-BE49-F238E27FC236}">
                <a16:creationId xmlns:a16="http://schemas.microsoft.com/office/drawing/2014/main" id="{A8FD973E-12FC-4A2A-80A1-A90CBFCACA1A}"/>
              </a:ext>
            </a:extLst>
          </p:cNvPr>
          <p:cNvSpPr>
            <a:spLocks noGrp="1"/>
          </p:cNvSpPr>
          <p:nvPr>
            <p:ph idx="1"/>
          </p:nvPr>
        </p:nvSpPr>
        <p:spPr>
          <a:xfrm>
            <a:off x="1230117" y="536713"/>
            <a:ext cx="6949787" cy="3039201"/>
          </a:xfrm>
        </p:spPr>
        <p:txBody>
          <a:bodyPr>
            <a:normAutofit fontScale="92500" lnSpcReduction="10000"/>
          </a:bodyPr>
          <a:lstStyle/>
          <a:p>
            <a:r>
              <a:rPr lang="es-ES" dirty="0"/>
              <a:t>Referir a otros especialistas si es necesario: traumatólogo, Nutricionista, Psiquiatría </a:t>
            </a:r>
          </a:p>
          <a:p>
            <a:r>
              <a:rPr lang="es-ES" dirty="0"/>
              <a:t>Ondas de choque focales y radiales: El aire comprimido acelera un proyectil que golpea un aplicador fijo. La energía cinética se convierte en una onda de choque que alcanza el tejido objetivo a través de la piel.  una vez por semana o cada 15 días. </a:t>
            </a:r>
          </a:p>
          <a:p>
            <a:r>
              <a:rPr lang="es-ES" dirty="0"/>
              <a:t>Calor  y electroterapia</a:t>
            </a:r>
          </a:p>
          <a:p>
            <a:r>
              <a:rPr lang="es-ES" dirty="0"/>
              <a:t>Deportistas corredores: suela flexible o semiflexible con alza 2,5 cm.</a:t>
            </a:r>
          </a:p>
          <a:p>
            <a:r>
              <a:rPr lang="es-ES" dirty="0"/>
              <a:t>Control de cargas</a:t>
            </a:r>
          </a:p>
          <a:p>
            <a:r>
              <a:rPr lang="es-ES" dirty="0"/>
              <a:t>Trabajar con dolor en tendinopatías</a:t>
            </a:r>
          </a:p>
        </p:txBody>
      </p:sp>
      <p:pic>
        <p:nvPicPr>
          <p:cNvPr id="8200" name="Picture 8" descr="Entrenamiento Excéntrico Del Cuadriceps Con La Correa Rusa Foto de archivo  - Imagen de flexibilidad, hembra: 49733084">
            <a:extLst>
              <a:ext uri="{FF2B5EF4-FFF2-40B4-BE49-F238E27FC236}">
                <a16:creationId xmlns:a16="http://schemas.microsoft.com/office/drawing/2014/main" id="{D43EA0A9-E05E-4FF5-9B11-B5FDE3BD9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300" y="3575914"/>
            <a:ext cx="2189400" cy="160921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lectroterapia específica. Más de 15 años de experiencia Zaragoza |  Fisioterapia Global">
            <a:extLst>
              <a:ext uri="{FF2B5EF4-FFF2-40B4-BE49-F238E27FC236}">
                <a16:creationId xmlns:a16="http://schemas.microsoft.com/office/drawing/2014/main" id="{1AECA7DE-285C-47B3-B92C-72F622496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87" y="3575914"/>
            <a:ext cx="2496532" cy="14042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ÁNTO TENEMOS QUE INCREMENTAR LA CARGA SEMANALMENTE PARA NO LESIONARNOS? |  Power Explosive">
            <a:extLst>
              <a:ext uri="{FF2B5EF4-FFF2-40B4-BE49-F238E27FC236}">
                <a16:creationId xmlns:a16="http://schemas.microsoft.com/office/drawing/2014/main" id="{C9492769-4FAD-4039-93F5-AAE74989B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484" y="3008395"/>
            <a:ext cx="2312401" cy="15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15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E9E4BD-9DAD-4CF8-B1B5-668D76EBB3DF}"/>
              </a:ext>
            </a:extLst>
          </p:cNvPr>
          <p:cNvSpPr>
            <a:spLocks noGrp="1"/>
          </p:cNvSpPr>
          <p:nvPr>
            <p:ph idx="1"/>
          </p:nvPr>
        </p:nvSpPr>
        <p:spPr>
          <a:xfrm>
            <a:off x="1618214" y="353798"/>
            <a:ext cx="6686550" cy="2833217"/>
          </a:xfrm>
        </p:spPr>
        <p:txBody>
          <a:bodyPr/>
          <a:lstStyle/>
          <a:p>
            <a:r>
              <a:rPr lang="es-ES" dirty="0"/>
              <a:t>Banco de cuádriceps</a:t>
            </a:r>
          </a:p>
          <a:p>
            <a:r>
              <a:rPr lang="es-ES" dirty="0"/>
              <a:t>Trabajo monopodal </a:t>
            </a:r>
          </a:p>
          <a:p>
            <a:r>
              <a:rPr lang="es-ES" dirty="0"/>
              <a:t> ejercicios excéntrico</a:t>
            </a:r>
            <a:r>
              <a:rPr lang="es-ES" b="1" dirty="0"/>
              <a:t> </a:t>
            </a:r>
          </a:p>
          <a:p>
            <a:r>
              <a:rPr lang="es-ES" dirty="0"/>
              <a:t>Dividir fases del salto</a:t>
            </a:r>
          </a:p>
          <a:p>
            <a:r>
              <a:rPr lang="es-ES" dirty="0"/>
              <a:t>Fortalecimiento de isquiotibiales, glúteos.</a:t>
            </a:r>
          </a:p>
          <a:p>
            <a:r>
              <a:rPr lang="es-ES" dirty="0"/>
              <a:t>Valorar antes del ejercicio después del ejercicio y después de 24 horas</a:t>
            </a:r>
          </a:p>
          <a:p>
            <a:r>
              <a:rPr lang="es-ES" dirty="0"/>
              <a:t>Realizar ejercicios tres veces por semana no todos los días.</a:t>
            </a:r>
          </a:p>
          <a:p>
            <a:endParaRPr lang="es-ES" dirty="0"/>
          </a:p>
        </p:txBody>
      </p:sp>
      <p:pic>
        <p:nvPicPr>
          <p:cNvPr id="5" name="Picture 10" descr="Ejercitador músculos de la rodilla - 3446188 - Enraf-Nonius">
            <a:extLst>
              <a:ext uri="{FF2B5EF4-FFF2-40B4-BE49-F238E27FC236}">
                <a16:creationId xmlns:a16="http://schemas.microsoft.com/office/drawing/2014/main" id="{0E1A64DA-1CF9-45DC-B636-794D163D5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531" y="3109084"/>
            <a:ext cx="1607344" cy="1607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División Larry Belmont De otra manera salto de caja diversión  Permanentemente recluta">
            <a:extLst>
              <a:ext uri="{FF2B5EF4-FFF2-40B4-BE49-F238E27FC236}">
                <a16:creationId xmlns:a16="http://schemas.microsoft.com/office/drawing/2014/main" id="{9CEFC274-1710-404D-8E75-478B4C111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011" y="3258777"/>
            <a:ext cx="1850231" cy="13858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4 - Ejercicio para rodilla: Sentadilla monopodal (Fuerza, Propiocepción) -  YouTube">
            <a:extLst>
              <a:ext uri="{FF2B5EF4-FFF2-40B4-BE49-F238E27FC236}">
                <a16:creationId xmlns:a16="http://schemas.microsoft.com/office/drawing/2014/main" id="{7B1744CE-EE5F-44A8-BBA7-77FDAF8D9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112" y="353798"/>
            <a:ext cx="214312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483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btfisioterapia.com/wp-content/uploads/2020/12/277v53n197-90462319fig1-300x225.jpg">
            <a:extLst>
              <a:ext uri="{FF2B5EF4-FFF2-40B4-BE49-F238E27FC236}">
                <a16:creationId xmlns:a16="http://schemas.microsoft.com/office/drawing/2014/main" id="{62567F46-1159-443A-AE55-890A26607D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474" y="308114"/>
            <a:ext cx="4636605" cy="2628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le la pena hacer trabajo de Pliometría? - Solo Running">
            <a:extLst>
              <a:ext uri="{FF2B5EF4-FFF2-40B4-BE49-F238E27FC236}">
                <a16:creationId xmlns:a16="http://schemas.microsoft.com/office/drawing/2014/main" id="{E9A22AA3-6D0F-4C48-8065-03F36FAB4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37"/>
          <a:stretch/>
        </p:blipFill>
        <p:spPr bwMode="auto">
          <a:xfrm>
            <a:off x="6692167" y="3418673"/>
            <a:ext cx="1828801" cy="1359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iometría y Electroestimulación - Physical Training and Sport">
            <a:extLst>
              <a:ext uri="{FF2B5EF4-FFF2-40B4-BE49-F238E27FC236}">
                <a16:creationId xmlns:a16="http://schemas.microsoft.com/office/drawing/2014/main" id="{88A9E360-299C-4BB0-B7C8-F044F9C82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301" y="3342731"/>
            <a:ext cx="1793081" cy="14358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jercicios rotura de menisco - Guia de Fisioterapia.">
            <a:extLst>
              <a:ext uri="{FF2B5EF4-FFF2-40B4-BE49-F238E27FC236}">
                <a16:creationId xmlns:a16="http://schemas.microsoft.com/office/drawing/2014/main" id="{F0494162-763F-46AC-819C-4D7B2C07B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35" y="3285971"/>
            <a:ext cx="2486025" cy="1549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ométricos: ejercicios para corredores en Foroatletismo.com">
            <a:extLst>
              <a:ext uri="{FF2B5EF4-FFF2-40B4-BE49-F238E27FC236}">
                <a16:creationId xmlns:a16="http://schemas.microsoft.com/office/drawing/2014/main" id="{B9A433DD-59C2-4F24-A3D9-AEF5D5FDA6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6714" y="3342732"/>
            <a:ext cx="2000586" cy="143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39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AE09A-AD74-493F-BA7C-672B3ABF47AD}"/>
              </a:ext>
            </a:extLst>
          </p:cNvPr>
          <p:cNvSpPr>
            <a:spLocks noGrp="1"/>
          </p:cNvSpPr>
          <p:nvPr>
            <p:ph type="title"/>
          </p:nvPr>
        </p:nvSpPr>
        <p:spPr/>
        <p:txBody>
          <a:bodyPr/>
          <a:lstStyle/>
          <a:p>
            <a:r>
              <a:rPr lang="es-EC" dirty="0"/>
              <a:t>TIPOS DE ENFERMEDADES NEUROLÓGICAS</a:t>
            </a:r>
            <a:endParaRPr lang="es-ES" dirty="0"/>
          </a:p>
        </p:txBody>
      </p:sp>
      <p:sp>
        <p:nvSpPr>
          <p:cNvPr id="3" name="Marcador de contenido 2">
            <a:extLst>
              <a:ext uri="{FF2B5EF4-FFF2-40B4-BE49-F238E27FC236}">
                <a16:creationId xmlns:a16="http://schemas.microsoft.com/office/drawing/2014/main" id="{75F095F5-F0A8-4F18-A0C6-25872D0EC3E4}"/>
              </a:ext>
            </a:extLst>
          </p:cNvPr>
          <p:cNvSpPr>
            <a:spLocks noGrp="1"/>
          </p:cNvSpPr>
          <p:nvPr>
            <p:ph idx="1"/>
          </p:nvPr>
        </p:nvSpPr>
        <p:spPr>
          <a:xfrm>
            <a:off x="1006244" y="1842201"/>
            <a:ext cx="6686550" cy="2833217"/>
          </a:xfrm>
        </p:spPr>
        <p:txBody>
          <a:bodyPr/>
          <a:lstStyle/>
          <a:p>
            <a:r>
              <a:rPr lang="es-ES" dirty="0"/>
              <a:t>Bajo el término de </a:t>
            </a:r>
            <a:r>
              <a:rPr lang="es-ES" b="1" dirty="0"/>
              <a:t>enfermedad neurológica</a:t>
            </a:r>
            <a:r>
              <a:rPr lang="es-ES" dirty="0"/>
              <a:t> se engloba a todas aquellas enfermedades que afectan al sistema nervioso central (el cerebro y la médula espinal) y el sistema nervioso periférico (músculos y nervios)</a:t>
            </a:r>
          </a:p>
          <a:p>
            <a:endParaRPr lang="es-ES" dirty="0"/>
          </a:p>
        </p:txBody>
      </p:sp>
    </p:spTree>
    <p:extLst>
      <p:ext uri="{BB962C8B-B14F-4D97-AF65-F5344CB8AC3E}">
        <p14:creationId xmlns:p14="http://schemas.microsoft.com/office/powerpoint/2010/main" val="4176766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16430-67C2-1999-0D6A-2BD30899CA86}"/>
              </a:ext>
            </a:extLst>
          </p:cNvPr>
          <p:cNvSpPr>
            <a:spLocks noGrp="1"/>
          </p:cNvSpPr>
          <p:nvPr>
            <p:ph type="title"/>
          </p:nvPr>
        </p:nvSpPr>
        <p:spPr/>
        <p:txBody>
          <a:bodyPr/>
          <a:lstStyle/>
          <a:p>
            <a:r>
              <a:rPr lang="es-EC" dirty="0"/>
              <a:t>ENFERMEDADES NEUROLÓGICAS</a:t>
            </a:r>
          </a:p>
        </p:txBody>
      </p:sp>
      <p:sp>
        <p:nvSpPr>
          <p:cNvPr id="5" name="CuadroTexto 4">
            <a:extLst>
              <a:ext uri="{FF2B5EF4-FFF2-40B4-BE49-F238E27FC236}">
                <a16:creationId xmlns:a16="http://schemas.microsoft.com/office/drawing/2014/main" id="{E6324072-3119-C0EA-4B40-E4022D7F424C}"/>
              </a:ext>
            </a:extLst>
          </p:cNvPr>
          <p:cNvSpPr txBox="1"/>
          <p:nvPr/>
        </p:nvSpPr>
        <p:spPr>
          <a:xfrm>
            <a:off x="1097280" y="1770858"/>
            <a:ext cx="5760720" cy="2246769"/>
          </a:xfrm>
          <a:prstGeom prst="rect">
            <a:avLst/>
          </a:prstGeom>
          <a:solidFill>
            <a:schemeClr val="accent3">
              <a:lumMod val="20000"/>
              <a:lumOff val="80000"/>
            </a:schemeClr>
          </a:solidFill>
          <a:ln>
            <a:solidFill>
              <a:schemeClr val="accent3">
                <a:lumMod val="50000"/>
              </a:schemeClr>
            </a:solidFill>
          </a:ln>
        </p:spPr>
        <p:txBody>
          <a:bodyPr wrap="square">
            <a:spAutoFit/>
          </a:bodyPr>
          <a:lstStyle/>
          <a:p>
            <a:r>
              <a:rPr lang="es-ES" dirty="0"/>
              <a:t>-Demencia </a:t>
            </a:r>
          </a:p>
          <a:p>
            <a:r>
              <a:rPr lang="es-ES" dirty="0"/>
              <a:t> -Epilepsia </a:t>
            </a:r>
          </a:p>
          <a:p>
            <a:r>
              <a:rPr lang="es-ES" dirty="0"/>
              <a:t>-Cefaleas </a:t>
            </a:r>
          </a:p>
          <a:p>
            <a:r>
              <a:rPr lang="es-ES" dirty="0"/>
              <a:t>-Esclerosis múltiple </a:t>
            </a:r>
          </a:p>
          <a:p>
            <a:r>
              <a:rPr lang="es-ES" dirty="0"/>
              <a:t> -Infecciones neurológicas </a:t>
            </a:r>
          </a:p>
          <a:p>
            <a:r>
              <a:rPr lang="es-ES" dirty="0"/>
              <a:t>-Trastornos neurológicos asociados con la malnutrición </a:t>
            </a:r>
          </a:p>
          <a:p>
            <a:r>
              <a:rPr lang="es-ES" dirty="0"/>
              <a:t>-Dolor asociado con trastornos neurológicos </a:t>
            </a:r>
          </a:p>
          <a:p>
            <a:r>
              <a:rPr lang="es-ES" dirty="0"/>
              <a:t>-Enfermedad de Parkinson </a:t>
            </a:r>
          </a:p>
          <a:p>
            <a:r>
              <a:rPr lang="es-ES" dirty="0"/>
              <a:t>- Enfermedad Cerebrovascular </a:t>
            </a:r>
          </a:p>
          <a:p>
            <a:r>
              <a:rPr lang="es-ES" dirty="0"/>
              <a:t>-Lesiones traumáticas cerebrales</a:t>
            </a:r>
            <a:endParaRPr lang="es-EC" dirty="0"/>
          </a:p>
        </p:txBody>
      </p:sp>
    </p:spTree>
    <p:extLst>
      <p:ext uri="{BB962C8B-B14F-4D97-AF65-F5344CB8AC3E}">
        <p14:creationId xmlns:p14="http://schemas.microsoft.com/office/powerpoint/2010/main" val="178493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7691754-011D-402C-B743-B9B888131E7B}"/>
              </a:ext>
            </a:extLst>
          </p:cNvPr>
          <p:cNvSpPr/>
          <p:nvPr/>
        </p:nvSpPr>
        <p:spPr>
          <a:xfrm>
            <a:off x="435935" y="430432"/>
            <a:ext cx="8580474" cy="1815882"/>
          </a:xfrm>
          <a:prstGeom prst="rect">
            <a:avLst/>
          </a:prstGeom>
          <a:ln>
            <a:solidFill>
              <a:schemeClr val="accent4">
                <a:lumMod val="50000"/>
              </a:schemeClr>
            </a:solidFill>
          </a:ln>
        </p:spPr>
        <p:txBody>
          <a:bodyPr wrap="square">
            <a:spAutoFit/>
          </a:bodyPr>
          <a:lstStyle/>
          <a:p>
            <a:pPr marL="342900" indent="-342900">
              <a:buAutoNum type="alphaUcPeriod"/>
            </a:pPr>
            <a:r>
              <a:rPr lang="es-ES" b="1" dirty="0"/>
              <a:t>Lesiones intrínsecas o indirectas </a:t>
            </a:r>
          </a:p>
          <a:p>
            <a:endParaRPr lang="es-ES" dirty="0"/>
          </a:p>
          <a:p>
            <a:r>
              <a:rPr lang="es-ES" dirty="0"/>
              <a:t> Desgarros Corresponden a un espectro de lesiones que van desde la lesión fibrilar microscópica mínima, en que no se identifica un defecto macroscópico, hasta la rotura completa de un vientre muscular. Ocurren por estiramiento excesivo o simultáneo a una contracción excéntrica brusca. Hay daño estructural del tejido muscular, rotura de fibras y/o fascículos. El mecanismo más frecuente es una elongación brusca al momento de la contracción excéntrica, que es común en deportes que implican aceleración-desaceleración o cambios súbitos de dirección.</a:t>
            </a:r>
          </a:p>
        </p:txBody>
      </p:sp>
      <p:sp>
        <p:nvSpPr>
          <p:cNvPr id="6" name="Rectángulo 5">
            <a:extLst>
              <a:ext uri="{FF2B5EF4-FFF2-40B4-BE49-F238E27FC236}">
                <a16:creationId xmlns:a16="http://schemas.microsoft.com/office/drawing/2014/main" id="{083CF666-D900-48EA-9D66-D7DF879B0422}"/>
              </a:ext>
            </a:extLst>
          </p:cNvPr>
          <p:cNvSpPr/>
          <p:nvPr/>
        </p:nvSpPr>
        <p:spPr>
          <a:xfrm>
            <a:off x="552893" y="4118824"/>
            <a:ext cx="8463516" cy="1169551"/>
          </a:xfrm>
          <a:prstGeom prst="rect">
            <a:avLst/>
          </a:prstGeom>
          <a:ln>
            <a:solidFill>
              <a:schemeClr val="accent4">
                <a:lumMod val="50000"/>
              </a:schemeClr>
            </a:solidFill>
          </a:ln>
        </p:spPr>
        <p:txBody>
          <a:bodyPr wrap="square">
            <a:spAutoFit/>
          </a:bodyPr>
          <a:lstStyle/>
          <a:p>
            <a:r>
              <a:rPr lang="es-ES" b="1" dirty="0"/>
              <a:t>B. Lesiones extrínsecas o directas Contusión- Laceración </a:t>
            </a:r>
          </a:p>
          <a:p>
            <a:r>
              <a:rPr lang="es-ES" dirty="0"/>
              <a:t>La contusión muscular corresponde a una compresión del músculo por un traumatismo directo. Resulta del choque de la masa muscular contra una superficie dura y el hueso, son frecuentes en deportes de contacto como el rugby, fútbol, etc. Su severidad depende de la fuerza de contacto y la situación de contracción del músculo al momento del trauma.</a:t>
            </a:r>
          </a:p>
        </p:txBody>
      </p:sp>
      <p:pic>
        <p:nvPicPr>
          <p:cNvPr id="4098" name="Picture 2" descr="Lesiones musculares en el deporte. Actualización de un artículo del Dr.  Cabot, publicado en Apuntes de Medicina Deportiva en 1965 | Apunts Sports  Medicine">
            <a:extLst>
              <a:ext uri="{FF2B5EF4-FFF2-40B4-BE49-F238E27FC236}">
                <a16:creationId xmlns:a16="http://schemas.microsoft.com/office/drawing/2014/main" id="{08326DC4-F673-4258-AA6A-795D55DA8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40" y="2198351"/>
            <a:ext cx="4673453" cy="18638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puesta de tratamiento para rotura muscular de isquiotibiales en atleta  de 200 m. l.">
            <a:extLst>
              <a:ext uri="{FF2B5EF4-FFF2-40B4-BE49-F238E27FC236}">
                <a16:creationId xmlns:a16="http://schemas.microsoft.com/office/drawing/2014/main" id="{030222CA-B633-469C-A492-7BA641779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98" y="2263498"/>
            <a:ext cx="26289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38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619DC-2A1C-A064-B1AD-EA8C57603A05}"/>
              </a:ext>
            </a:extLst>
          </p:cNvPr>
          <p:cNvSpPr>
            <a:spLocks noGrp="1"/>
          </p:cNvSpPr>
          <p:nvPr>
            <p:ph type="title"/>
          </p:nvPr>
        </p:nvSpPr>
        <p:spPr>
          <a:xfrm>
            <a:off x="1363781" y="177625"/>
            <a:ext cx="6683765" cy="960668"/>
          </a:xfrm>
        </p:spPr>
        <p:txBody>
          <a:bodyPr/>
          <a:lstStyle/>
          <a:p>
            <a:r>
              <a:rPr lang="es-EC" dirty="0"/>
              <a:t>PRINCIPALES ENFERMEDADES NEUROLÓGICAS</a:t>
            </a:r>
          </a:p>
        </p:txBody>
      </p:sp>
      <p:pic>
        <p:nvPicPr>
          <p:cNvPr id="5" name="Imagen 4">
            <a:extLst>
              <a:ext uri="{FF2B5EF4-FFF2-40B4-BE49-F238E27FC236}">
                <a16:creationId xmlns:a16="http://schemas.microsoft.com/office/drawing/2014/main" id="{36C5DD3F-7B5C-781B-B139-D2B4288954AB}"/>
              </a:ext>
            </a:extLst>
          </p:cNvPr>
          <p:cNvPicPr>
            <a:picLocks noChangeAspect="1"/>
          </p:cNvPicPr>
          <p:nvPr/>
        </p:nvPicPr>
        <p:blipFill rotWithShape="1">
          <a:blip r:embed="rId2"/>
          <a:srcRect l="46588" t="36804" r="19412" b="26368"/>
          <a:stretch/>
        </p:blipFill>
        <p:spPr>
          <a:xfrm>
            <a:off x="359715" y="1428751"/>
            <a:ext cx="7009274" cy="3379918"/>
          </a:xfrm>
          <a:prstGeom prst="rect">
            <a:avLst/>
          </a:prstGeom>
        </p:spPr>
      </p:pic>
    </p:spTree>
    <p:extLst>
      <p:ext uri="{BB962C8B-B14F-4D97-AF65-F5344CB8AC3E}">
        <p14:creationId xmlns:p14="http://schemas.microsoft.com/office/powerpoint/2010/main" val="3091731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B38DB-E7E7-7071-3C97-51EDC308A02C}"/>
              </a:ext>
            </a:extLst>
          </p:cNvPr>
          <p:cNvSpPr>
            <a:spLocks noGrp="1"/>
          </p:cNvSpPr>
          <p:nvPr>
            <p:ph type="title"/>
          </p:nvPr>
        </p:nvSpPr>
        <p:spPr>
          <a:xfrm>
            <a:off x="1944693" y="98752"/>
            <a:ext cx="6683765" cy="960668"/>
          </a:xfrm>
        </p:spPr>
        <p:txBody>
          <a:bodyPr/>
          <a:lstStyle/>
          <a:p>
            <a:r>
              <a:rPr lang="es-EC" dirty="0"/>
              <a:t>MENINGITIS </a:t>
            </a:r>
            <a:br>
              <a:rPr lang="es-EC" dirty="0"/>
            </a:br>
            <a:br>
              <a:rPr lang="es-EC" dirty="0"/>
            </a:br>
            <a:br>
              <a:rPr lang="es-EC" dirty="0"/>
            </a:br>
            <a:endParaRPr lang="es-EC" dirty="0"/>
          </a:p>
        </p:txBody>
      </p:sp>
      <p:sp>
        <p:nvSpPr>
          <p:cNvPr id="5" name="CuadroTexto 4">
            <a:extLst>
              <a:ext uri="{FF2B5EF4-FFF2-40B4-BE49-F238E27FC236}">
                <a16:creationId xmlns:a16="http://schemas.microsoft.com/office/drawing/2014/main" id="{675752D8-A585-3CA1-92F9-F0C0CFDE9C23}"/>
              </a:ext>
            </a:extLst>
          </p:cNvPr>
          <p:cNvSpPr txBox="1"/>
          <p:nvPr/>
        </p:nvSpPr>
        <p:spPr>
          <a:xfrm>
            <a:off x="912768" y="786258"/>
            <a:ext cx="8116645" cy="1384995"/>
          </a:xfrm>
          <a:prstGeom prst="rect">
            <a:avLst/>
          </a:prstGeom>
          <a:solidFill>
            <a:schemeClr val="accent4">
              <a:lumMod val="40000"/>
              <a:lumOff val="60000"/>
            </a:schemeClr>
          </a:solidFill>
          <a:ln>
            <a:solidFill>
              <a:schemeClr val="accent3">
                <a:lumMod val="75000"/>
              </a:schemeClr>
            </a:solidFill>
          </a:ln>
        </p:spPr>
        <p:txBody>
          <a:bodyPr wrap="square">
            <a:spAutoFit/>
          </a:bodyPr>
          <a:lstStyle/>
          <a:p>
            <a:r>
              <a:rPr lang="es-ES" dirty="0"/>
              <a:t>Meningitis bacteriana </a:t>
            </a:r>
          </a:p>
          <a:p>
            <a:r>
              <a:rPr lang="es-ES" dirty="0"/>
              <a:t>La meningitis bacteriana es una causa muy común de morbilidad, mortalidad y complicaciones neurológicas tanto en niños como en adultos, pero especialmente en niños. Tiene una incidencia anual de 4 a 6 casos por cada 100.000 adultos (definidos como pacientes mayores de 16 años de edad), siendo las bacterias </a:t>
            </a:r>
            <a:r>
              <a:rPr lang="es-ES" dirty="0" err="1"/>
              <a:t>Streptococcus</a:t>
            </a:r>
            <a:r>
              <a:rPr lang="es-ES" dirty="0"/>
              <a:t> </a:t>
            </a:r>
            <a:r>
              <a:rPr lang="es-ES" dirty="0" err="1"/>
              <a:t>pneumoniae</a:t>
            </a:r>
            <a:r>
              <a:rPr lang="es-ES" dirty="0"/>
              <a:t> y </a:t>
            </a:r>
            <a:r>
              <a:rPr lang="es-ES" dirty="0" err="1"/>
              <a:t>Neisseria</a:t>
            </a:r>
            <a:r>
              <a:rPr lang="es-ES" dirty="0"/>
              <a:t> </a:t>
            </a:r>
            <a:r>
              <a:rPr lang="es-ES" dirty="0" err="1"/>
              <a:t>meningitidis</a:t>
            </a:r>
            <a:r>
              <a:rPr lang="es-ES" dirty="0"/>
              <a:t> las responsables del 80% de todos los casos</a:t>
            </a:r>
            <a:endParaRPr lang="es-EC" dirty="0"/>
          </a:p>
        </p:txBody>
      </p:sp>
      <p:sp>
        <p:nvSpPr>
          <p:cNvPr id="9" name="CuadroTexto 8">
            <a:extLst>
              <a:ext uri="{FF2B5EF4-FFF2-40B4-BE49-F238E27FC236}">
                <a16:creationId xmlns:a16="http://schemas.microsoft.com/office/drawing/2014/main" id="{3CD2D6F5-126D-1D8B-E087-43F7AA283709}"/>
              </a:ext>
            </a:extLst>
          </p:cNvPr>
          <p:cNvSpPr txBox="1"/>
          <p:nvPr/>
        </p:nvSpPr>
        <p:spPr>
          <a:xfrm>
            <a:off x="399090" y="2330727"/>
            <a:ext cx="4572000" cy="1384995"/>
          </a:xfrm>
          <a:prstGeom prst="rect">
            <a:avLst/>
          </a:prstGeom>
          <a:solidFill>
            <a:schemeClr val="accent3">
              <a:lumMod val="40000"/>
              <a:lumOff val="60000"/>
            </a:schemeClr>
          </a:solidFill>
        </p:spPr>
        <p:txBody>
          <a:bodyPr wrap="square">
            <a:spAutoFit/>
          </a:bodyPr>
          <a:lstStyle/>
          <a:p>
            <a:r>
              <a:rPr lang="es-ES" dirty="0"/>
              <a:t>La meningitis se caracteriza por su inicio agudo con fiebre y dolor de cabeza, rigidez de la nuca, alteración del estado de consciencia, y convulsiones. El diagnóstico se puede confirmar por las características clínicas y los análisis bacteriológicos e inmunológicos del líquido cefalorraquídeo. </a:t>
            </a:r>
            <a:endParaRPr lang="es-EC" dirty="0"/>
          </a:p>
        </p:txBody>
      </p:sp>
      <p:sp>
        <p:nvSpPr>
          <p:cNvPr id="11" name="CuadroTexto 10">
            <a:extLst>
              <a:ext uri="{FF2B5EF4-FFF2-40B4-BE49-F238E27FC236}">
                <a16:creationId xmlns:a16="http://schemas.microsoft.com/office/drawing/2014/main" id="{60F20563-5BC8-DD63-99B0-8846B237F746}"/>
              </a:ext>
            </a:extLst>
          </p:cNvPr>
          <p:cNvSpPr txBox="1"/>
          <p:nvPr/>
        </p:nvSpPr>
        <p:spPr>
          <a:xfrm>
            <a:off x="399090" y="3866881"/>
            <a:ext cx="4572000" cy="1169551"/>
          </a:xfrm>
          <a:prstGeom prst="rect">
            <a:avLst/>
          </a:prstGeom>
          <a:solidFill>
            <a:schemeClr val="accent3">
              <a:lumMod val="40000"/>
              <a:lumOff val="60000"/>
            </a:schemeClr>
          </a:solidFill>
          <a:ln>
            <a:solidFill>
              <a:schemeClr val="accent3">
                <a:lumMod val="40000"/>
                <a:lumOff val="60000"/>
              </a:schemeClr>
            </a:solidFill>
          </a:ln>
        </p:spPr>
        <p:txBody>
          <a:bodyPr wrap="square">
            <a:spAutoFit/>
          </a:bodyPr>
          <a:lstStyle/>
          <a:p>
            <a:r>
              <a:rPr lang="es-ES" dirty="0"/>
              <a:t>El tratamiento con antibióticos es efectivo en la mayoría de los casos, pero pueden quedar presentes variadas complicaciones neurológicas, tales como dificultades cognitivas, discapacidades motoras, hipoacusia y epilepsia. </a:t>
            </a:r>
            <a:endParaRPr lang="es-EC" dirty="0"/>
          </a:p>
        </p:txBody>
      </p:sp>
    </p:spTree>
    <p:extLst>
      <p:ext uri="{BB962C8B-B14F-4D97-AF65-F5344CB8AC3E}">
        <p14:creationId xmlns:p14="http://schemas.microsoft.com/office/powerpoint/2010/main" val="3044200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FB3E1-B17B-4124-A573-53FA866D0E55}"/>
              </a:ext>
            </a:extLst>
          </p:cNvPr>
          <p:cNvSpPr>
            <a:spLocks noGrp="1"/>
          </p:cNvSpPr>
          <p:nvPr>
            <p:ph type="title"/>
          </p:nvPr>
        </p:nvSpPr>
        <p:spPr/>
        <p:txBody>
          <a:bodyPr/>
          <a:lstStyle/>
          <a:p>
            <a:r>
              <a:rPr lang="es-EC" sz="5400" dirty="0"/>
              <a:t>CASOS CLÍNICOS</a:t>
            </a:r>
            <a:br>
              <a:rPr lang="es-ES" dirty="0"/>
            </a:br>
            <a:endParaRPr lang="es-ES" dirty="0"/>
          </a:p>
        </p:txBody>
      </p:sp>
      <p:sp>
        <p:nvSpPr>
          <p:cNvPr id="3" name="Marcador de contenido 2">
            <a:extLst>
              <a:ext uri="{FF2B5EF4-FFF2-40B4-BE49-F238E27FC236}">
                <a16:creationId xmlns:a16="http://schemas.microsoft.com/office/drawing/2014/main" id="{E9E58B17-5C29-4ACC-BF43-855E1BEA5F0C}"/>
              </a:ext>
            </a:extLst>
          </p:cNvPr>
          <p:cNvSpPr>
            <a:spLocks noGrp="1"/>
          </p:cNvSpPr>
          <p:nvPr>
            <p:ph idx="1"/>
          </p:nvPr>
        </p:nvSpPr>
        <p:spPr>
          <a:xfrm>
            <a:off x="1729258" y="1842201"/>
            <a:ext cx="6686550" cy="2833217"/>
          </a:xfrm>
        </p:spPr>
        <p:txBody>
          <a:bodyPr/>
          <a:lstStyle/>
          <a:p>
            <a:r>
              <a:rPr lang="es-EC" dirty="0"/>
              <a:t>PARÁLISIS CEREBRAL INFANTIL</a:t>
            </a:r>
          </a:p>
          <a:p>
            <a:r>
              <a:rPr lang="es-EC" dirty="0"/>
              <a:t>ICTUS</a:t>
            </a:r>
          </a:p>
          <a:p>
            <a:r>
              <a:rPr lang="es-EC" dirty="0"/>
              <a:t>ELA</a:t>
            </a:r>
          </a:p>
          <a:p>
            <a:r>
              <a:rPr lang="es-ES" u="sng" dirty="0">
                <a:hlinkClick r:id="rId2"/>
              </a:rPr>
              <a:t>ENFERMEDAD DE HUNTINGTON</a:t>
            </a:r>
            <a:endParaRPr lang="es-ES" u="sng" dirty="0"/>
          </a:p>
        </p:txBody>
      </p:sp>
    </p:spTree>
    <p:extLst>
      <p:ext uri="{BB962C8B-B14F-4D97-AF65-F5344CB8AC3E}">
        <p14:creationId xmlns:p14="http://schemas.microsoft.com/office/powerpoint/2010/main" val="2580883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5D30A82-4573-43C3-97AD-D75EBDEC2100}"/>
              </a:ext>
            </a:extLst>
          </p:cNvPr>
          <p:cNvSpPr>
            <a:spLocks noGrp="1"/>
          </p:cNvSpPr>
          <p:nvPr>
            <p:ph type="subTitle" idx="1"/>
          </p:nvPr>
        </p:nvSpPr>
        <p:spPr>
          <a:xfrm>
            <a:off x="714300" y="1591500"/>
            <a:ext cx="7715400" cy="3552000"/>
          </a:xfrm>
        </p:spPr>
        <p:txBody>
          <a:bodyPr/>
          <a:lstStyle/>
          <a:p>
            <a:pPr marL="114300" indent="0" algn="just">
              <a:buNone/>
            </a:pPr>
            <a:r>
              <a:rPr lang="es-ES" sz="1400" dirty="0"/>
              <a:t>Los síntomas de las enfermedades neurológicas deben recibir un tratamiento combinado. En algunos casos estos tratamientos no tienen evidencia científica pero sí clínica. Teniendo en cuenta la gran variabilidad sintomatológica, se pueden abordar por separado las afecciones motoras, sensitivas y cognitivas. </a:t>
            </a:r>
          </a:p>
          <a:p>
            <a:pPr marL="114300" indent="0" algn="just">
              <a:buNone/>
            </a:pPr>
            <a:endParaRPr lang="es-ES" sz="1400" dirty="0"/>
          </a:p>
          <a:p>
            <a:pPr marL="114300" indent="0" algn="just">
              <a:buNone/>
            </a:pPr>
            <a:r>
              <a:rPr lang="es-ES" sz="1400" dirty="0"/>
              <a:t>Tratamiento de afecciones sensitivas</a:t>
            </a:r>
          </a:p>
          <a:p>
            <a:pPr marL="400050" indent="-285750" algn="just">
              <a:buFont typeface="Arial" panose="020B0604020202020204" pitchFamily="34" charset="0"/>
              <a:buChar char="•"/>
            </a:pPr>
            <a:r>
              <a:rPr lang="es-ES" sz="1400" dirty="0"/>
              <a:t> Marcha en tándem </a:t>
            </a:r>
          </a:p>
          <a:p>
            <a:pPr marL="400050" indent="-285750" algn="just">
              <a:buFont typeface="Arial" panose="020B0604020202020204" pitchFamily="34" charset="0"/>
              <a:buChar char="•"/>
            </a:pPr>
            <a:r>
              <a:rPr lang="es-ES" sz="1400" dirty="0"/>
              <a:t> Permanecer o caminar sobre diferentes superficies (con o sin ojos cerrados).  </a:t>
            </a:r>
          </a:p>
          <a:p>
            <a:pPr marL="400050" indent="-285750" algn="just">
              <a:buFont typeface="Arial" panose="020B0604020202020204" pitchFamily="34" charset="0"/>
              <a:buChar char="•"/>
            </a:pPr>
            <a:r>
              <a:rPr lang="es-ES" sz="1400" dirty="0"/>
              <a:t> TENS. Ejercicio físico . </a:t>
            </a:r>
          </a:p>
          <a:p>
            <a:pPr marL="400050" indent="-285750" algn="just">
              <a:buFont typeface="Arial" panose="020B0604020202020204" pitchFamily="34" charset="0"/>
              <a:buChar char="•"/>
            </a:pPr>
            <a:r>
              <a:rPr lang="es-ES" sz="1400" dirty="0"/>
              <a:t>Trabajo con texturas. </a:t>
            </a: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p:txBody>
      </p:sp>
      <p:sp>
        <p:nvSpPr>
          <p:cNvPr id="3" name="Título 2">
            <a:extLst>
              <a:ext uri="{FF2B5EF4-FFF2-40B4-BE49-F238E27FC236}">
                <a16:creationId xmlns:a16="http://schemas.microsoft.com/office/drawing/2014/main" id="{040772C6-0C01-41BF-AFF4-2CFB90F6F005}"/>
              </a:ext>
            </a:extLst>
          </p:cNvPr>
          <p:cNvSpPr>
            <a:spLocks noGrp="1"/>
          </p:cNvSpPr>
          <p:nvPr>
            <p:ph type="title"/>
          </p:nvPr>
        </p:nvSpPr>
        <p:spPr/>
        <p:txBody>
          <a:bodyPr/>
          <a:lstStyle/>
          <a:p>
            <a:r>
              <a:rPr lang="es-ES" dirty="0"/>
              <a:t>Tratamiento fisioterapéutico</a:t>
            </a:r>
          </a:p>
        </p:txBody>
      </p:sp>
      <p:pic>
        <p:nvPicPr>
          <p:cNvPr id="3076" name="Picture 4" descr="Fisioterapia tras el ictus">
            <a:extLst>
              <a:ext uri="{FF2B5EF4-FFF2-40B4-BE49-F238E27FC236}">
                <a16:creationId xmlns:a16="http://schemas.microsoft.com/office/drawing/2014/main" id="{119A8A43-3329-4A6C-A3AB-AC3DBD91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541" y="310448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 procesamiento de la información sensorial en el daño cerebral adquirido  | Red Menni">
            <a:extLst>
              <a:ext uri="{FF2B5EF4-FFF2-40B4-BE49-F238E27FC236}">
                <a16:creationId xmlns:a16="http://schemas.microsoft.com/office/drawing/2014/main" id="{05552898-7E94-470E-AF35-3FFDDD936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48" y="3475257"/>
            <a:ext cx="2899809" cy="166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05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5C5023C-A7FC-45D1-AAA6-61E9E007A2D0}"/>
              </a:ext>
            </a:extLst>
          </p:cNvPr>
          <p:cNvSpPr>
            <a:spLocks noGrp="1"/>
          </p:cNvSpPr>
          <p:nvPr>
            <p:ph type="subTitle" idx="1"/>
          </p:nvPr>
        </p:nvSpPr>
        <p:spPr/>
        <p:txBody>
          <a:bodyPr/>
          <a:lstStyle/>
          <a:p>
            <a:r>
              <a:rPr lang="es-ES" sz="1600" dirty="0"/>
              <a:t>Ejercicio aeróbico (incluye calentamiento, ejercicios de coordinación, equilibrio, fuerza, agilidad y estiramientos) .</a:t>
            </a:r>
          </a:p>
          <a:p>
            <a:r>
              <a:rPr lang="es-ES" sz="1600" dirty="0"/>
              <a:t> Electroestimulación. </a:t>
            </a:r>
          </a:p>
          <a:p>
            <a:r>
              <a:rPr lang="es-ES" sz="1600" dirty="0" err="1"/>
              <a:t>Hipoterapia</a:t>
            </a:r>
            <a:r>
              <a:rPr lang="es-ES" sz="1600" dirty="0"/>
              <a:t> . </a:t>
            </a:r>
          </a:p>
          <a:p>
            <a:pPr>
              <a:buFont typeface="+mj-lt"/>
              <a:buAutoNum type="arabicPeriod"/>
            </a:pPr>
            <a:r>
              <a:rPr lang="es-ES" sz="1600" dirty="0"/>
              <a:t>Ejercicios de coordinación (óculo-manual, mano-mano). </a:t>
            </a:r>
          </a:p>
          <a:p>
            <a:pPr>
              <a:buFont typeface="+mj-lt"/>
              <a:buAutoNum type="arabicPeriod"/>
            </a:pPr>
            <a:r>
              <a:rPr lang="es-ES" sz="1600" dirty="0"/>
              <a:t>Entrenamiento de AVD. </a:t>
            </a:r>
          </a:p>
          <a:p>
            <a:pPr>
              <a:buFont typeface="+mj-lt"/>
              <a:buAutoNum type="arabicPeriod"/>
            </a:pPr>
            <a:r>
              <a:rPr lang="es-ES" sz="1600" dirty="0"/>
              <a:t>Hidroterapia. Realidad virtual (</a:t>
            </a:r>
            <a:r>
              <a:rPr lang="es-ES" sz="1600" dirty="0" err="1"/>
              <a:t>biofeedback</a:t>
            </a:r>
            <a:r>
              <a:rPr lang="es-ES" sz="1600" dirty="0"/>
              <a:t>).</a:t>
            </a:r>
          </a:p>
          <a:p>
            <a:pPr>
              <a:buFont typeface="+mj-lt"/>
              <a:buAutoNum type="arabicPeriod"/>
            </a:pPr>
            <a:r>
              <a:rPr lang="es-ES" sz="1600" dirty="0"/>
              <a:t> Concepto Bobath</a:t>
            </a:r>
          </a:p>
          <a:p>
            <a:pPr>
              <a:buFont typeface="+mj-lt"/>
              <a:buAutoNum type="arabicPeriod"/>
            </a:pPr>
            <a:r>
              <a:rPr lang="es-ES" sz="1600" dirty="0"/>
              <a:t> Estiramientos de la musculatura espástica. </a:t>
            </a:r>
          </a:p>
          <a:p>
            <a:pPr>
              <a:buFont typeface="+mj-lt"/>
              <a:buAutoNum type="arabicPeriod"/>
            </a:pPr>
            <a:r>
              <a:rPr lang="es-ES" sz="1600" dirty="0"/>
              <a:t>Técnicas de facilitación neuromuscular.</a:t>
            </a:r>
          </a:p>
          <a:p>
            <a:pPr>
              <a:buFont typeface="+mj-lt"/>
              <a:buAutoNum type="arabicPeriod"/>
            </a:pPr>
            <a:r>
              <a:rPr lang="es-ES" sz="1600" dirty="0"/>
              <a:t> Movilizaciones articulares. </a:t>
            </a:r>
          </a:p>
          <a:p>
            <a:pPr>
              <a:buFont typeface="+mj-lt"/>
              <a:buAutoNum type="arabicPeriod"/>
            </a:pPr>
            <a:r>
              <a:rPr lang="es-ES" sz="1600" dirty="0"/>
              <a:t>Fortalecimiento de antagonistas.</a:t>
            </a:r>
          </a:p>
        </p:txBody>
      </p:sp>
      <p:sp>
        <p:nvSpPr>
          <p:cNvPr id="3" name="Título 2">
            <a:extLst>
              <a:ext uri="{FF2B5EF4-FFF2-40B4-BE49-F238E27FC236}">
                <a16:creationId xmlns:a16="http://schemas.microsoft.com/office/drawing/2014/main" id="{8DFE2818-3F05-402A-ADB4-260F9FADF584}"/>
              </a:ext>
            </a:extLst>
          </p:cNvPr>
          <p:cNvSpPr>
            <a:spLocks noGrp="1"/>
          </p:cNvSpPr>
          <p:nvPr>
            <p:ph type="title"/>
          </p:nvPr>
        </p:nvSpPr>
        <p:spPr/>
        <p:txBody>
          <a:bodyPr/>
          <a:lstStyle/>
          <a:p>
            <a:r>
              <a:rPr lang="es-ES" dirty="0"/>
              <a:t>Tratamiento de afecciones motoras</a:t>
            </a:r>
          </a:p>
        </p:txBody>
      </p:sp>
    </p:spTree>
    <p:extLst>
      <p:ext uri="{BB962C8B-B14F-4D97-AF65-F5344CB8AC3E}">
        <p14:creationId xmlns:p14="http://schemas.microsoft.com/office/powerpoint/2010/main" val="1528452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EEE56964-6A92-41B5-9F50-B0ED0AE3A1FF}"/>
              </a:ext>
            </a:extLst>
          </p:cNvPr>
          <p:cNvSpPr>
            <a:spLocks noGrp="1"/>
          </p:cNvSpPr>
          <p:nvPr>
            <p:ph type="subTitle" idx="1"/>
          </p:nvPr>
        </p:nvSpPr>
        <p:spPr/>
        <p:txBody>
          <a:bodyPr/>
          <a:lstStyle/>
          <a:p>
            <a:r>
              <a:rPr lang="es-ES" sz="2000" dirty="0"/>
              <a:t>Entrenamiento de la imagen mental con estimulación electromiográfica </a:t>
            </a:r>
          </a:p>
          <a:p>
            <a:r>
              <a:rPr lang="es-ES" sz="2000" dirty="0"/>
              <a:t>Ejercicio Terapéutico Cognoscitivo. </a:t>
            </a:r>
          </a:p>
          <a:p>
            <a:r>
              <a:rPr lang="es-ES" sz="2000" dirty="0"/>
              <a:t>Ejercicio aeróbico moderado (caminar, piscina, etc.)</a:t>
            </a:r>
          </a:p>
          <a:p>
            <a:r>
              <a:rPr lang="es-ES" sz="2000" dirty="0"/>
              <a:t> Entrenamiento de resistencia</a:t>
            </a:r>
          </a:p>
          <a:p>
            <a:r>
              <a:rPr lang="es-ES" sz="2000" dirty="0"/>
              <a:t>Terapia con animales</a:t>
            </a:r>
          </a:p>
          <a:p>
            <a:r>
              <a:rPr lang="es-ES" sz="1600" b="1" dirty="0"/>
              <a:t>MÉTODO PERFETTI O EJERCICIO TERAPÉUTICO COGNOSCITIVO</a:t>
            </a:r>
          </a:p>
          <a:p>
            <a:pPr marL="114300" indent="0">
              <a:buNone/>
            </a:pPr>
            <a:endParaRPr lang="es-ES" sz="2000" dirty="0"/>
          </a:p>
        </p:txBody>
      </p:sp>
      <p:sp>
        <p:nvSpPr>
          <p:cNvPr id="3" name="Título 2">
            <a:extLst>
              <a:ext uri="{FF2B5EF4-FFF2-40B4-BE49-F238E27FC236}">
                <a16:creationId xmlns:a16="http://schemas.microsoft.com/office/drawing/2014/main" id="{C616711F-29FE-4FD4-B735-CCFE658F94B4}"/>
              </a:ext>
            </a:extLst>
          </p:cNvPr>
          <p:cNvSpPr>
            <a:spLocks noGrp="1"/>
          </p:cNvSpPr>
          <p:nvPr>
            <p:ph type="title"/>
          </p:nvPr>
        </p:nvSpPr>
        <p:spPr/>
        <p:txBody>
          <a:bodyPr/>
          <a:lstStyle/>
          <a:p>
            <a:r>
              <a:rPr lang="es-ES" dirty="0"/>
              <a:t>Tratamiento de afecciones cognitivas</a:t>
            </a:r>
          </a:p>
        </p:txBody>
      </p:sp>
    </p:spTree>
    <p:extLst>
      <p:ext uri="{BB962C8B-B14F-4D97-AF65-F5344CB8AC3E}">
        <p14:creationId xmlns:p14="http://schemas.microsoft.com/office/powerpoint/2010/main" val="1377885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6D9D87D2-F4E5-407E-A787-DA6886E60261}"/>
              </a:ext>
            </a:extLst>
          </p:cNvPr>
          <p:cNvSpPr>
            <a:spLocks noGrp="1"/>
          </p:cNvSpPr>
          <p:nvPr>
            <p:ph type="subTitle" idx="1"/>
          </p:nvPr>
        </p:nvSpPr>
        <p:spPr>
          <a:xfrm>
            <a:off x="714300" y="1201312"/>
            <a:ext cx="7715400" cy="2935338"/>
          </a:xfrm>
        </p:spPr>
        <p:txBody>
          <a:bodyPr/>
          <a:lstStyle/>
          <a:p>
            <a:pPr marL="114300" indent="0" algn="just">
              <a:buNone/>
            </a:pPr>
            <a:r>
              <a:rPr lang="es-ES" sz="1600" dirty="0"/>
              <a:t>El método Perfetti, es un método de rehabilitación neurocognoscitivo el cual funciona sobre el sistema sensoriomotor.</a:t>
            </a:r>
          </a:p>
          <a:p>
            <a:pPr marL="114300" indent="0" algn="just">
              <a:buNone/>
            </a:pPr>
            <a:r>
              <a:rPr lang="es-ES" sz="1600" dirty="0"/>
              <a:t>Se evidencia que el compromiso funcional de miembro superior más significativo se da con mayor incidencia en la enfermedad cerebrovascular.</a:t>
            </a:r>
          </a:p>
          <a:p>
            <a:pPr marL="114300" indent="0" algn="just">
              <a:buNone/>
            </a:pPr>
            <a:endParaRPr lang="es-EC" dirty="0"/>
          </a:p>
          <a:p>
            <a:pPr marL="114300" indent="0">
              <a:buNone/>
            </a:pPr>
            <a:endParaRPr lang="es-EC" dirty="0"/>
          </a:p>
          <a:p>
            <a:pPr marL="114300" indent="0">
              <a:buNone/>
            </a:pPr>
            <a:endParaRPr lang="es-EC" dirty="0"/>
          </a:p>
          <a:p>
            <a:pPr marL="114300" indent="0">
              <a:buNone/>
            </a:pPr>
            <a:endParaRPr lang="es-EC" dirty="0"/>
          </a:p>
          <a:p>
            <a:pPr marL="114300" indent="0">
              <a:buNone/>
            </a:pPr>
            <a:endParaRPr lang="es-EC" dirty="0"/>
          </a:p>
          <a:p>
            <a:pPr marL="114300" indent="0">
              <a:buNone/>
            </a:pPr>
            <a:endParaRPr lang="es-EC" dirty="0"/>
          </a:p>
          <a:p>
            <a:pPr marL="114300" indent="0">
              <a:buNone/>
            </a:pPr>
            <a:endParaRPr lang="es-EC" dirty="0"/>
          </a:p>
          <a:p>
            <a:pPr marL="114300" indent="0">
              <a:buNone/>
            </a:pPr>
            <a:endParaRPr lang="es-EC" dirty="0"/>
          </a:p>
          <a:p>
            <a:pPr marL="114300" indent="0">
              <a:buNone/>
            </a:pPr>
            <a:endParaRPr lang="es-EC" dirty="0"/>
          </a:p>
          <a:p>
            <a:pPr marL="114300" indent="0">
              <a:buNone/>
            </a:pPr>
            <a:endParaRPr lang="es-ES" dirty="0"/>
          </a:p>
        </p:txBody>
      </p:sp>
      <p:sp>
        <p:nvSpPr>
          <p:cNvPr id="3" name="Título 2">
            <a:extLst>
              <a:ext uri="{FF2B5EF4-FFF2-40B4-BE49-F238E27FC236}">
                <a16:creationId xmlns:a16="http://schemas.microsoft.com/office/drawing/2014/main" id="{7FABA8AD-7CD8-4F5D-A7D8-F5E534670FCD}"/>
              </a:ext>
            </a:extLst>
          </p:cNvPr>
          <p:cNvSpPr>
            <a:spLocks noGrp="1"/>
          </p:cNvSpPr>
          <p:nvPr>
            <p:ph type="title"/>
          </p:nvPr>
        </p:nvSpPr>
        <p:spPr/>
        <p:txBody>
          <a:bodyPr/>
          <a:lstStyle/>
          <a:p>
            <a:r>
              <a:rPr lang="es-EC" dirty="0"/>
              <a:t>MÉTODO PERFETTI</a:t>
            </a:r>
            <a:endParaRPr lang="es-ES" dirty="0"/>
          </a:p>
        </p:txBody>
      </p:sp>
      <p:pic>
        <p:nvPicPr>
          <p:cNvPr id="1026" name="Picture 2" descr="Método Perfetti - Clínica Clern - Centro de Neurorrehabilitación">
            <a:extLst>
              <a:ext uri="{FF2B5EF4-FFF2-40B4-BE49-F238E27FC236}">
                <a16:creationId xmlns:a16="http://schemas.microsoft.com/office/drawing/2014/main" id="{3287A0C3-660B-4EDF-9EB6-8523769B9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531" y="2696212"/>
            <a:ext cx="4146698" cy="21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18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AE826CD-FA7D-40CF-8BAD-64E4E7C36AD7}"/>
              </a:ext>
            </a:extLst>
          </p:cNvPr>
          <p:cNvSpPr>
            <a:spLocks noGrp="1"/>
          </p:cNvSpPr>
          <p:nvPr>
            <p:ph type="title"/>
          </p:nvPr>
        </p:nvSpPr>
        <p:spPr>
          <a:xfrm>
            <a:off x="714300" y="178566"/>
            <a:ext cx="7715400" cy="468000"/>
          </a:xfrm>
        </p:spPr>
        <p:txBody>
          <a:bodyPr/>
          <a:lstStyle/>
          <a:p>
            <a:pPr algn="ctr"/>
            <a:r>
              <a:rPr lang="es-ES" b="1" dirty="0"/>
              <a:t>¿Qué es el Homúnculo de Penfield?</a:t>
            </a:r>
            <a:br>
              <a:rPr lang="es-ES" b="1" dirty="0"/>
            </a:br>
            <a:r>
              <a:rPr lang="es-ES" sz="1600" dirty="0"/>
              <a:t>Es una representación pictórica de las divisiones anatómicas de la corteza motora primaria y la corteza somatestésica primaria,​ por ejemplo, de la porción del cerebro humano directamente responsable del movimiento y el intercambio de información sensorial y motora del cuerpo. Se aprecia un  hombrecito deforme. </a:t>
            </a:r>
          </a:p>
        </p:txBody>
      </p:sp>
      <p:pic>
        <p:nvPicPr>
          <p:cNvPr id="2050" name="Picture 2" descr="https://qph.fs.quoracdn.net/main-qimg-b3dace47766c74a7198e46f00654baa6-lq">
            <a:extLst>
              <a:ext uri="{FF2B5EF4-FFF2-40B4-BE49-F238E27FC236}">
                <a16:creationId xmlns:a16="http://schemas.microsoft.com/office/drawing/2014/main" id="{C03D3781-886C-4A1B-8033-845BF8C5D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929" y="2339163"/>
            <a:ext cx="5165540" cy="239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09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210AD5DC-3490-4BA7-A937-CE65642DC6B3}"/>
              </a:ext>
            </a:extLst>
          </p:cNvPr>
          <p:cNvSpPr>
            <a:spLocks noGrp="1"/>
          </p:cNvSpPr>
          <p:nvPr>
            <p:ph type="subTitle" idx="1"/>
          </p:nvPr>
        </p:nvSpPr>
        <p:spPr>
          <a:xfrm>
            <a:off x="467833" y="159488"/>
            <a:ext cx="7961867" cy="4445162"/>
          </a:xfrm>
        </p:spPr>
        <p:txBody>
          <a:bodyPr/>
          <a:lstStyle/>
          <a:p>
            <a:pPr algn="just" fontAlgn="base"/>
            <a:r>
              <a:rPr lang="es-ES" sz="1600" b="1" dirty="0"/>
              <a:t>El Homúnculo de Penfield fue descrito por primera vez por el </a:t>
            </a:r>
            <a:r>
              <a:rPr lang="es-ES" sz="1600" b="1" dirty="0">
                <a:hlinkClick r:id="rId2"/>
              </a:rPr>
              <a:t>Doctor Wilder Penfield</a:t>
            </a:r>
            <a:r>
              <a:rPr lang="es-ES" sz="1600" b="1" dirty="0"/>
              <a:t> entre los años 40 y 50.</a:t>
            </a:r>
            <a:r>
              <a:rPr lang="es-ES" sz="1600" dirty="0"/>
              <a:t> Este neurocirujano canadiense buscaba explicar y curar enfermedades neurológicas como por ejemplo, la epilepsia. Así, uno de sus trabajos más conocidos fue sin duda el de la neuroestimulación.</a:t>
            </a:r>
          </a:p>
          <a:p>
            <a:pPr algn="just" fontAlgn="base"/>
            <a:endParaRPr lang="es-ES" sz="1600" dirty="0"/>
          </a:p>
          <a:p>
            <a:pPr algn="just" fontAlgn="base"/>
            <a:r>
              <a:rPr lang="es-ES" sz="1600" dirty="0"/>
              <a:t>Al aplicar pequeñas y controladas descargas se descubrió algo muy interesante. En nuestro cerebro hay una pequeña área que conforma el mapa sensorial de nuestro cuerpo. Esta estructura refleja la sensibilidad de cada una de las partes de nuestra anatomía. </a:t>
            </a:r>
            <a:r>
              <a:rPr lang="es-ES" sz="1600" b="1" dirty="0"/>
              <a:t>Decidió representar este área como si de una forma humana se tratara, dando lugar al Homúnculo de Penfield.</a:t>
            </a:r>
            <a:endParaRPr lang="es-ES" sz="1600" dirty="0"/>
          </a:p>
          <a:p>
            <a:endParaRPr lang="es-ES" dirty="0"/>
          </a:p>
        </p:txBody>
      </p:sp>
    </p:spTree>
    <p:extLst>
      <p:ext uri="{BB962C8B-B14F-4D97-AF65-F5344CB8AC3E}">
        <p14:creationId xmlns:p14="http://schemas.microsoft.com/office/powerpoint/2010/main" val="2858036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BF61E18E-B2E7-4566-95A2-93D19526D7A8}"/>
              </a:ext>
            </a:extLst>
          </p:cNvPr>
          <p:cNvSpPr>
            <a:spLocks noGrp="1"/>
          </p:cNvSpPr>
          <p:nvPr>
            <p:ph type="subTitle" idx="1"/>
          </p:nvPr>
        </p:nvSpPr>
        <p:spPr>
          <a:xfrm>
            <a:off x="395323" y="0"/>
            <a:ext cx="4176677" cy="2435608"/>
          </a:xfrm>
        </p:spPr>
        <p:txBody>
          <a:bodyPr/>
          <a:lstStyle/>
          <a:p>
            <a:pPr marL="114300" indent="0">
              <a:buNone/>
            </a:pPr>
            <a:r>
              <a:rPr lang="es-ES" sz="1400" b="1" dirty="0"/>
              <a:t>El Homúnculo de Penfield</a:t>
            </a:r>
          </a:p>
          <a:p>
            <a:r>
              <a:rPr lang="es-ES" sz="1400" dirty="0"/>
              <a:t>manos enormes</a:t>
            </a:r>
          </a:p>
          <a:p>
            <a:r>
              <a:rPr lang="es-ES" sz="1400" dirty="0"/>
              <a:t>boca enorme</a:t>
            </a:r>
          </a:p>
          <a:p>
            <a:r>
              <a:rPr lang="es-ES" sz="1400" dirty="0"/>
              <a:t>pies muy pequeños</a:t>
            </a:r>
          </a:p>
          <a:p>
            <a:pPr marL="114300" indent="0">
              <a:buNone/>
            </a:pPr>
            <a:r>
              <a:rPr lang="es-ES" sz="1400" dirty="0"/>
              <a:t> Partes del cerebro encargadas de la función motora y sensorial:</a:t>
            </a:r>
          </a:p>
        </p:txBody>
      </p:sp>
      <p:pic>
        <p:nvPicPr>
          <p:cNvPr id="3074" name="Picture 2" descr="Dibujando un Homúnculo de Penfield - YouTube">
            <a:extLst>
              <a:ext uri="{FF2B5EF4-FFF2-40B4-BE49-F238E27FC236}">
                <a16:creationId xmlns:a16="http://schemas.microsoft.com/office/drawing/2014/main" id="{49238ACE-EC7E-4F8F-98F7-BA13268E1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580" y="1601328"/>
            <a:ext cx="4511749" cy="333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2FED7AB8-741A-4BE5-99BC-FD45121BFBD0}"/>
              </a:ext>
            </a:extLst>
          </p:cNvPr>
          <p:cNvSpPr>
            <a:spLocks noGrp="1"/>
          </p:cNvSpPr>
          <p:nvPr>
            <p:ph type="subTitle" idx="1"/>
          </p:nvPr>
        </p:nvSpPr>
        <p:spPr>
          <a:xfrm>
            <a:off x="1594880" y="299125"/>
            <a:ext cx="5954233" cy="914400"/>
          </a:xfrm>
        </p:spPr>
        <p:txBody>
          <a:bodyPr/>
          <a:lstStyle/>
          <a:p>
            <a:r>
              <a:rPr lang="es-ES" b="1" i="1" dirty="0">
                <a:effectLst>
                  <a:outerShdw blurRad="38100" dist="38100" dir="2700000" algn="tl">
                    <a:srgbClr val="000000">
                      <a:alpha val="43137"/>
                    </a:srgbClr>
                  </a:outerShdw>
                </a:effectLst>
              </a:rPr>
              <a:t>LESIONES INTRÍNSECAS O INDIRECTAS </a:t>
            </a:r>
          </a:p>
          <a:p>
            <a:endParaRPr lang="es-ES" dirty="0"/>
          </a:p>
        </p:txBody>
      </p:sp>
      <p:sp>
        <p:nvSpPr>
          <p:cNvPr id="5" name="Rectángulo 4">
            <a:extLst>
              <a:ext uri="{FF2B5EF4-FFF2-40B4-BE49-F238E27FC236}">
                <a16:creationId xmlns:a16="http://schemas.microsoft.com/office/drawing/2014/main" id="{C90FB35B-F30C-498B-94C4-C9963E906863}"/>
              </a:ext>
            </a:extLst>
          </p:cNvPr>
          <p:cNvSpPr/>
          <p:nvPr/>
        </p:nvSpPr>
        <p:spPr>
          <a:xfrm>
            <a:off x="829338" y="3367045"/>
            <a:ext cx="8123276" cy="1169551"/>
          </a:xfrm>
          <a:prstGeom prst="rect">
            <a:avLst/>
          </a:prstGeom>
          <a:ln>
            <a:solidFill>
              <a:schemeClr val="accent4">
                <a:lumMod val="50000"/>
              </a:schemeClr>
            </a:solidFill>
          </a:ln>
        </p:spPr>
        <p:txBody>
          <a:bodyPr wrap="square">
            <a:spAutoFit/>
          </a:bodyPr>
          <a:lstStyle/>
          <a:p>
            <a:r>
              <a:rPr lang="es-ES" dirty="0"/>
              <a:t>-Corresponden a un espectro de lesiones que van desde la lesión fibrilar microscópica mínima, en que no se identifica un defecto macroscópico, hasta la rotura completa de un vientre muscular.</a:t>
            </a:r>
          </a:p>
          <a:p>
            <a:r>
              <a:rPr lang="es-ES" dirty="0"/>
              <a:t>-Los desgarros musculares son más frecuentes en músculos con predominancia de fibras tipo II</a:t>
            </a:r>
          </a:p>
          <a:p>
            <a:r>
              <a:rPr lang="es-ES" dirty="0"/>
              <a:t>- Cada músculo está constituido por una mezcla de ambos tipos de fibras. En algunos predominan las tipo II (ejemplo: gemelo medial) y en otros las tipo I (ejemplo: sóleo)</a:t>
            </a:r>
          </a:p>
        </p:txBody>
      </p:sp>
      <p:sp>
        <p:nvSpPr>
          <p:cNvPr id="6" name="Rectángulo 5">
            <a:extLst>
              <a:ext uri="{FF2B5EF4-FFF2-40B4-BE49-F238E27FC236}">
                <a16:creationId xmlns:a16="http://schemas.microsoft.com/office/drawing/2014/main" id="{88E36744-DA9B-4B53-BE14-E10F2260BC02}"/>
              </a:ext>
            </a:extLst>
          </p:cNvPr>
          <p:cNvSpPr/>
          <p:nvPr/>
        </p:nvSpPr>
        <p:spPr>
          <a:xfrm>
            <a:off x="3189763" y="2290285"/>
            <a:ext cx="2764465"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DESGARRO MUSCULAR</a:t>
            </a:r>
            <a:endParaRPr lang="es-ES" dirty="0"/>
          </a:p>
        </p:txBody>
      </p:sp>
      <p:sp>
        <p:nvSpPr>
          <p:cNvPr id="7" name="Flecha: hacia abajo 6">
            <a:extLst>
              <a:ext uri="{FF2B5EF4-FFF2-40B4-BE49-F238E27FC236}">
                <a16:creationId xmlns:a16="http://schemas.microsoft.com/office/drawing/2014/main" id="{9453ADA3-C4AB-4D6E-9671-ED55B0A88B10}"/>
              </a:ext>
            </a:extLst>
          </p:cNvPr>
          <p:cNvSpPr/>
          <p:nvPr/>
        </p:nvSpPr>
        <p:spPr>
          <a:xfrm>
            <a:off x="4316816" y="1464826"/>
            <a:ext cx="542260" cy="574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3544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8589867-41E5-4EBE-8D45-9E61A9538A93}"/>
              </a:ext>
            </a:extLst>
          </p:cNvPr>
          <p:cNvGraphicFramePr>
            <a:graphicFrameLocks noGrp="1"/>
          </p:cNvGraphicFramePr>
          <p:nvPr>
            <p:extLst>
              <p:ext uri="{D42A27DB-BD31-4B8C-83A1-F6EECF244321}">
                <p14:modId xmlns:p14="http://schemas.microsoft.com/office/powerpoint/2010/main" val="127988172"/>
              </p:ext>
            </p:extLst>
          </p:nvPr>
        </p:nvGraphicFramePr>
        <p:xfrm>
          <a:off x="414670" y="985960"/>
          <a:ext cx="6826540" cy="3502880"/>
        </p:xfrm>
        <a:graphic>
          <a:graphicData uri="http://schemas.openxmlformats.org/drawingml/2006/table">
            <a:tbl>
              <a:tblPr/>
              <a:tblGrid>
                <a:gridCol w="3084300">
                  <a:extLst>
                    <a:ext uri="{9D8B030D-6E8A-4147-A177-3AD203B41FA5}">
                      <a16:colId xmlns:a16="http://schemas.microsoft.com/office/drawing/2014/main" val="2313323853"/>
                    </a:ext>
                  </a:extLst>
                </a:gridCol>
                <a:gridCol w="3742240">
                  <a:extLst>
                    <a:ext uri="{9D8B030D-6E8A-4147-A177-3AD203B41FA5}">
                      <a16:colId xmlns:a16="http://schemas.microsoft.com/office/drawing/2014/main" val="962470856"/>
                    </a:ext>
                  </a:extLst>
                </a:gridCol>
              </a:tblGrid>
              <a:tr h="3416300">
                <a:tc>
                  <a:txBody>
                    <a:bodyPr/>
                    <a:lstStyle/>
                    <a:p>
                      <a:pPr algn="l" fontAlgn="t"/>
                      <a:r>
                        <a:rPr lang="es-ES" sz="1400" b="1" u="sng" dirty="0">
                          <a:solidFill>
                            <a:srgbClr val="000000"/>
                          </a:solidFill>
                          <a:effectLst/>
                          <a:latin typeface="Lato"/>
                        </a:rPr>
                        <a:t>Homúnculo sensorial</a:t>
                      </a:r>
                      <a:br>
                        <a:rPr lang="es-ES" sz="1400" b="0" dirty="0">
                          <a:solidFill>
                            <a:srgbClr val="000000"/>
                          </a:solidFill>
                          <a:effectLst/>
                          <a:latin typeface="Lato"/>
                        </a:rPr>
                      </a:br>
                      <a:r>
                        <a:rPr lang="es-ES" sz="1400" b="0" dirty="0">
                          <a:solidFill>
                            <a:srgbClr val="000000"/>
                          </a:solidFill>
                          <a:effectLst/>
                          <a:latin typeface="Lato"/>
                        </a:rPr>
                        <a:t>Representa la Corteza Somestésica Primaria, localizada en el giro </a:t>
                      </a:r>
                      <a:r>
                        <a:rPr lang="es-ES" sz="1400" b="0" dirty="0" err="1">
                          <a:solidFill>
                            <a:srgbClr val="000000"/>
                          </a:solidFill>
                          <a:effectLst/>
                          <a:latin typeface="Lato"/>
                        </a:rPr>
                        <a:t>poscentral</a:t>
                      </a:r>
                      <a:r>
                        <a:rPr lang="es-ES" sz="1400" b="0" dirty="0">
                          <a:solidFill>
                            <a:srgbClr val="000000"/>
                          </a:solidFill>
                          <a:effectLst/>
                          <a:latin typeface="Lato"/>
                        </a:rPr>
                        <a:t>, en el Lóbulo Parietal (áreas 1,2,3 de </a:t>
                      </a:r>
                      <a:r>
                        <a:rPr lang="es-ES" sz="1400" b="0" dirty="0" err="1">
                          <a:solidFill>
                            <a:srgbClr val="000000"/>
                          </a:solidFill>
                          <a:effectLst/>
                          <a:latin typeface="Lato"/>
                        </a:rPr>
                        <a:t>Broadman</a:t>
                      </a:r>
                      <a:r>
                        <a:rPr lang="es-ES" sz="1400" b="0" dirty="0">
                          <a:solidFill>
                            <a:srgbClr val="000000"/>
                          </a:solidFill>
                          <a:effectLst/>
                          <a:latin typeface="Lato"/>
                        </a:rPr>
                        <a:t>)</a:t>
                      </a:r>
                      <a:br>
                        <a:rPr lang="es-ES" sz="1400" b="0" dirty="0">
                          <a:solidFill>
                            <a:srgbClr val="000000"/>
                          </a:solidFill>
                          <a:effectLst/>
                          <a:latin typeface="Lato"/>
                        </a:rPr>
                      </a:br>
                      <a:r>
                        <a:rPr lang="es-ES" sz="1400" b="0" dirty="0">
                          <a:solidFill>
                            <a:srgbClr val="000000"/>
                          </a:solidFill>
                          <a:effectLst/>
                          <a:latin typeface="Lato"/>
                        </a:rPr>
                        <a:t>​</a:t>
                      </a:r>
                      <a:br>
                        <a:rPr lang="es-ES" sz="1400" b="1" dirty="0">
                          <a:solidFill>
                            <a:srgbClr val="888888"/>
                          </a:solidFill>
                          <a:effectLst/>
                          <a:latin typeface="Lato"/>
                        </a:rPr>
                      </a:br>
                      <a:r>
                        <a:rPr lang="es-ES" sz="1400" b="0" dirty="0">
                          <a:solidFill>
                            <a:srgbClr val="000000"/>
                          </a:solidFill>
                          <a:effectLst/>
                          <a:latin typeface="Lato"/>
                        </a:rPr>
                        <a:t>Esta área es la responsable de la sensibilidad táctil, la sensación de presión, dolor y propiocepción (sensaciones de órganos internos, estado corporal, postura)</a:t>
                      </a:r>
                      <a:br>
                        <a:rPr lang="es-ES" sz="1400" b="0" dirty="0">
                          <a:solidFill>
                            <a:srgbClr val="000000"/>
                          </a:solidFill>
                          <a:effectLst/>
                          <a:latin typeface="Lato"/>
                        </a:rPr>
                      </a:br>
                      <a:r>
                        <a:rPr lang="es-ES" sz="1400" b="0" dirty="0">
                          <a:solidFill>
                            <a:srgbClr val="000000"/>
                          </a:solidFill>
                          <a:effectLst/>
                          <a:latin typeface="Lato"/>
                        </a:rPr>
                        <a:t>​Los órganos con mayor representación son los labios y extremidades, ya que son las áreas más sensibles, y mandan más señales al cerebro</a:t>
                      </a:r>
                      <a:endParaRPr lang="es-ES" sz="1400" b="1" dirty="0">
                        <a:solidFill>
                          <a:srgbClr val="888888"/>
                        </a:solidFill>
                        <a:effectLst/>
                        <a:latin typeface="Lato"/>
                      </a:endParaRPr>
                    </a:p>
                  </a:txBody>
                  <a:tcPr marL="139251" marR="139251" marT="44560" marB="44560">
                    <a:lnL>
                      <a:noFill/>
                    </a:lnL>
                    <a:lnR>
                      <a:noFill/>
                    </a:lnR>
                    <a:lnT>
                      <a:noFill/>
                    </a:lnT>
                    <a:lnB>
                      <a:noFill/>
                    </a:lnB>
                  </a:tcPr>
                </a:tc>
                <a:tc>
                  <a:txBody>
                    <a:bodyPr/>
                    <a:lstStyle/>
                    <a:p>
                      <a:pPr algn="ctr" fontAlgn="t"/>
                      <a:r>
                        <a:rPr lang="pt-BR" sz="1400" dirty="0">
                          <a:effectLst/>
                        </a:rPr>
                        <a:t>Homúnculo sensorial. </a:t>
                      </a:r>
                      <a:r>
                        <a:rPr lang="pt-BR" sz="1400" dirty="0" err="1">
                          <a:effectLst/>
                        </a:rPr>
                        <a:t>Corteza</a:t>
                      </a:r>
                      <a:r>
                        <a:rPr lang="pt-BR" sz="1400" dirty="0">
                          <a:effectLst/>
                        </a:rPr>
                        <a:t> </a:t>
                      </a:r>
                      <a:r>
                        <a:rPr lang="pt-BR" sz="1400" dirty="0" err="1">
                          <a:effectLst/>
                        </a:rPr>
                        <a:t>Somestésica</a:t>
                      </a:r>
                      <a:r>
                        <a:rPr lang="pt-BR" sz="1400" dirty="0">
                          <a:effectLst/>
                        </a:rPr>
                        <a:t> Primaria</a:t>
                      </a:r>
                    </a:p>
                  </a:txBody>
                  <a:tcPr marL="139251" marR="139251" marT="44560" marB="44560">
                    <a:lnL>
                      <a:noFill/>
                    </a:lnL>
                    <a:lnR>
                      <a:noFill/>
                    </a:lnR>
                    <a:lnT>
                      <a:noFill/>
                    </a:lnT>
                    <a:lnB>
                      <a:noFill/>
                    </a:lnB>
                  </a:tcPr>
                </a:tc>
                <a:extLst>
                  <a:ext uri="{0D108BD9-81ED-4DB2-BD59-A6C34878D82A}">
                    <a16:rowId xmlns:a16="http://schemas.microsoft.com/office/drawing/2014/main" val="1768777488"/>
                  </a:ext>
                </a:extLst>
              </a:tr>
            </a:tbl>
          </a:graphicData>
        </a:graphic>
      </p:graphicFrame>
      <p:sp>
        <p:nvSpPr>
          <p:cNvPr id="5" name="Rectangle 1">
            <a:extLst>
              <a:ext uri="{FF2B5EF4-FFF2-40B4-BE49-F238E27FC236}">
                <a16:creationId xmlns:a16="http://schemas.microsoft.com/office/drawing/2014/main" id="{C6B3AF96-05F6-4740-AB47-D906257BBC2D}"/>
              </a:ext>
            </a:extLst>
          </p:cNvPr>
          <p:cNvSpPr>
            <a:spLocks noChangeArrowheads="1"/>
          </p:cNvSpPr>
          <p:nvPr/>
        </p:nvSpPr>
        <p:spPr bwMode="auto">
          <a:xfrm>
            <a:off x="4572000" y="201788"/>
            <a:ext cx="3143089" cy="78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6654" rIns="0" bIns="666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500" b="1" i="0" u="none" strike="noStrike" cap="none" normalizeH="0" baseline="0" dirty="0">
              <a:ln>
                <a:noFill/>
              </a:ln>
              <a:solidFill>
                <a:srgbClr val="888888"/>
              </a:solidFill>
              <a:effectLst/>
              <a:latin typeface="Lato"/>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rgbClr val="000000"/>
                </a:solidFill>
                <a:effectLst/>
                <a:latin typeface="Playfair Display"/>
              </a:rPr>
              <a:t>Existen dos tipos: sensorial y motor</a:t>
            </a:r>
            <a:endParaRPr kumimoji="0" lang="es-ES" altLang="es-E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B9B9B9"/>
                </a:solidFill>
                <a:effectLst/>
                <a:latin typeface="Quattrocento Sans"/>
              </a:rPr>
              <a:t> </a:t>
            </a:r>
            <a:endParaRPr kumimoji="0" lang="es-ES" altLang="es-ES" sz="21000" b="0" i="0" u="none" strike="noStrike" cap="none" normalizeH="0" baseline="0" dirty="0">
              <a:ln>
                <a:noFill/>
              </a:ln>
              <a:solidFill>
                <a:srgbClr val="B9B9B9"/>
              </a:solidFill>
              <a:effectLst/>
              <a:latin typeface="Quattrocento Sans"/>
            </a:endParaRPr>
          </a:p>
        </p:txBody>
      </p:sp>
      <p:pic>
        <p:nvPicPr>
          <p:cNvPr id="4098" name="Picture 2" descr="Imagen">
            <a:hlinkClick r:id="rId2"/>
            <a:extLst>
              <a:ext uri="{FF2B5EF4-FFF2-40B4-BE49-F238E27FC236}">
                <a16:creationId xmlns:a16="http://schemas.microsoft.com/office/drawing/2014/main" id="{8692C37A-0817-4C76-B121-AA6EAC218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363" y="1414119"/>
            <a:ext cx="324802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04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FAFBD150-FBB2-4BD7-9558-F32AD967636A}"/>
              </a:ext>
            </a:extLst>
          </p:cNvPr>
          <p:cNvGraphicFramePr>
            <a:graphicFrameLocks noGrp="1"/>
          </p:cNvGraphicFramePr>
          <p:nvPr/>
        </p:nvGraphicFramePr>
        <p:xfrm>
          <a:off x="182636" y="280670"/>
          <a:ext cx="8365941" cy="2225040"/>
        </p:xfrm>
        <a:graphic>
          <a:graphicData uri="http://schemas.openxmlformats.org/drawingml/2006/table">
            <a:tbl>
              <a:tblPr/>
              <a:tblGrid>
                <a:gridCol w="4358654">
                  <a:extLst>
                    <a:ext uri="{9D8B030D-6E8A-4147-A177-3AD203B41FA5}">
                      <a16:colId xmlns:a16="http://schemas.microsoft.com/office/drawing/2014/main" val="1968052998"/>
                    </a:ext>
                  </a:extLst>
                </a:gridCol>
                <a:gridCol w="4007287">
                  <a:extLst>
                    <a:ext uri="{9D8B030D-6E8A-4147-A177-3AD203B41FA5}">
                      <a16:colId xmlns:a16="http://schemas.microsoft.com/office/drawing/2014/main" val="3601595180"/>
                    </a:ext>
                  </a:extLst>
                </a:gridCol>
              </a:tblGrid>
              <a:tr h="0">
                <a:tc>
                  <a:txBody>
                    <a:bodyPr/>
                    <a:lstStyle/>
                    <a:p>
                      <a:pPr algn="ctr" fontAlgn="t"/>
                      <a:r>
                        <a:rPr lang="pt-BR" dirty="0">
                          <a:effectLst/>
                        </a:rPr>
                        <a:t>Homúnculo Motor. </a:t>
                      </a:r>
                      <a:r>
                        <a:rPr lang="pt-BR" dirty="0" err="1">
                          <a:effectLst/>
                        </a:rPr>
                        <a:t>Corteza</a:t>
                      </a:r>
                      <a:r>
                        <a:rPr lang="pt-BR" dirty="0">
                          <a:effectLst/>
                        </a:rPr>
                        <a:t> Motora </a:t>
                      </a:r>
                    </a:p>
                    <a:p>
                      <a:pPr algn="ctr" fontAlgn="t"/>
                      <a:r>
                        <a:rPr lang="pt-BR" dirty="0">
                          <a:effectLst/>
                        </a:rPr>
                        <a:t>Primaria</a:t>
                      </a:r>
                    </a:p>
                  </a:txBody>
                  <a:tcPr marL="142875" marR="142875">
                    <a:lnL>
                      <a:noFill/>
                    </a:lnL>
                    <a:lnR>
                      <a:noFill/>
                    </a:lnR>
                    <a:lnT>
                      <a:noFill/>
                    </a:lnT>
                    <a:lnB>
                      <a:noFill/>
                    </a:lnB>
                  </a:tcPr>
                </a:tc>
                <a:tc>
                  <a:txBody>
                    <a:bodyPr/>
                    <a:lstStyle/>
                    <a:p>
                      <a:pPr algn="just" fontAlgn="t"/>
                      <a:r>
                        <a:rPr lang="es-ES" b="1" u="none" dirty="0">
                          <a:solidFill>
                            <a:srgbClr val="000000"/>
                          </a:solidFill>
                          <a:effectLst/>
                          <a:latin typeface="Lato"/>
                        </a:rPr>
                        <a:t>Homúnculo Motor</a:t>
                      </a:r>
                    </a:p>
                    <a:p>
                      <a:pPr algn="just" fontAlgn="t"/>
                      <a:br>
                        <a:rPr lang="es-ES" b="0" dirty="0">
                          <a:solidFill>
                            <a:srgbClr val="000000"/>
                          </a:solidFill>
                          <a:effectLst/>
                          <a:latin typeface="Lato"/>
                        </a:rPr>
                      </a:br>
                      <a:r>
                        <a:rPr lang="es-ES" b="0" dirty="0">
                          <a:solidFill>
                            <a:srgbClr val="000000"/>
                          </a:solidFill>
                          <a:effectLst/>
                          <a:latin typeface="Lato"/>
                        </a:rPr>
                        <a:t>Representa la Corteza Motora Primaria, localizada en el surco central, en el Lóbulo Frontal</a:t>
                      </a:r>
                      <a:br>
                        <a:rPr lang="es-ES" b="0" dirty="0">
                          <a:solidFill>
                            <a:srgbClr val="000000"/>
                          </a:solidFill>
                          <a:effectLst/>
                          <a:latin typeface="Lato"/>
                        </a:rPr>
                      </a:br>
                      <a:r>
                        <a:rPr lang="es-ES" b="0" dirty="0">
                          <a:solidFill>
                            <a:srgbClr val="000000"/>
                          </a:solidFill>
                          <a:effectLst/>
                          <a:latin typeface="Lato"/>
                        </a:rPr>
                        <a:t>​</a:t>
                      </a:r>
                      <a:br>
                        <a:rPr lang="es-ES" b="1" dirty="0">
                          <a:solidFill>
                            <a:srgbClr val="888888"/>
                          </a:solidFill>
                          <a:effectLst/>
                          <a:latin typeface="Lato"/>
                        </a:rPr>
                      </a:br>
                      <a:r>
                        <a:rPr lang="es-ES" b="0" dirty="0">
                          <a:solidFill>
                            <a:srgbClr val="000000"/>
                          </a:solidFill>
                          <a:effectLst/>
                          <a:latin typeface="Lato"/>
                        </a:rPr>
                        <a:t>Es la responsable, junto a otras áreas (como el Área Motora Suplementaria) de elaborar y ejecutar los programas motores que son nuestros movimientos</a:t>
                      </a:r>
                      <a:endParaRPr lang="es-ES" b="1" dirty="0">
                        <a:solidFill>
                          <a:srgbClr val="888888"/>
                        </a:solidFill>
                        <a:effectLst/>
                        <a:latin typeface="Lato"/>
                      </a:endParaRPr>
                    </a:p>
                  </a:txBody>
                  <a:tcPr marL="142875" marR="142875">
                    <a:lnL>
                      <a:noFill/>
                    </a:lnL>
                    <a:lnR>
                      <a:noFill/>
                    </a:lnR>
                    <a:lnT>
                      <a:noFill/>
                    </a:lnT>
                    <a:lnB>
                      <a:noFill/>
                    </a:lnB>
                  </a:tcPr>
                </a:tc>
                <a:extLst>
                  <a:ext uri="{0D108BD9-81ED-4DB2-BD59-A6C34878D82A}">
                    <a16:rowId xmlns:a16="http://schemas.microsoft.com/office/drawing/2014/main" val="2679232969"/>
                  </a:ext>
                </a:extLst>
              </a:tr>
            </a:tbl>
          </a:graphicData>
        </a:graphic>
      </p:graphicFrame>
      <p:pic>
        <p:nvPicPr>
          <p:cNvPr id="5122" name="Picture 2" descr="Imagen">
            <a:extLst>
              <a:ext uri="{FF2B5EF4-FFF2-40B4-BE49-F238E27FC236}">
                <a16:creationId xmlns:a16="http://schemas.microsoft.com/office/drawing/2014/main" id="{693B0086-C438-4058-A7C8-71722B479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983" y="2505710"/>
            <a:ext cx="3067050" cy="2733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C1C90AD-69B8-4BF9-B57A-8878F9D8E69D}"/>
              </a:ext>
            </a:extLst>
          </p:cNvPr>
          <p:cNvSpPr>
            <a:spLocks noChangeArrowheads="1"/>
          </p:cNvSpPr>
          <p:nvPr/>
        </p:nvSpPr>
        <p:spPr bwMode="auto">
          <a:xfrm>
            <a:off x="711615" y="1722551"/>
            <a:ext cx="3258650" cy="254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6654"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rgbClr val="000000"/>
                </a:solidFill>
                <a:effectLst/>
                <a:latin typeface="Playfair Display"/>
              </a:rPr>
              <a:t>Aquí, las áreas más representadas son la boca, los ojos y las manos, ya que son las que reciben más aferencias motoras.</a:t>
            </a:r>
            <a:br>
              <a:rPr kumimoji="0" lang="es-ES" altLang="es-ES" sz="1400" b="0" i="0" u="none" strike="noStrike" cap="none" normalizeH="0" baseline="0" dirty="0">
                <a:ln>
                  <a:noFill/>
                </a:ln>
                <a:solidFill>
                  <a:srgbClr val="000000"/>
                </a:solidFill>
                <a:effectLst/>
                <a:latin typeface="Playfair Display"/>
              </a:rPr>
            </a:br>
            <a:br>
              <a:rPr kumimoji="0" lang="es-ES" altLang="es-ES" sz="1400" b="0" i="0" u="none" strike="noStrike" cap="none" normalizeH="0" baseline="0" dirty="0">
                <a:ln>
                  <a:noFill/>
                </a:ln>
                <a:solidFill>
                  <a:srgbClr val="2A2A2A"/>
                </a:solidFill>
                <a:effectLst/>
                <a:latin typeface="Playfair Display"/>
              </a:rPr>
            </a:br>
            <a:r>
              <a:rPr kumimoji="0" lang="es-ES" altLang="es-ES" sz="1400" b="0" i="0" u="none" strike="noStrike" cap="none" normalizeH="0" baseline="0" dirty="0">
                <a:ln>
                  <a:noFill/>
                </a:ln>
                <a:solidFill>
                  <a:srgbClr val="000000"/>
                </a:solidFill>
                <a:effectLst/>
                <a:latin typeface="Playfair Display"/>
              </a:rPr>
              <a:t>Curiosidad: esta área se desarrolla de forma distinta en cada persona, teniendo más representación las partes del cuerpo que más usemos. Por ejemplo, un pianista seguro tiene un Homúnculo motor con unos enormes dedos de las manos. </a:t>
            </a:r>
            <a:br>
              <a:rPr kumimoji="0" lang="es-ES" altLang="es-ES" sz="1400" b="0" i="0" u="none" strike="noStrike" cap="none" normalizeH="0" baseline="0" dirty="0">
                <a:ln>
                  <a:noFill/>
                </a:ln>
                <a:solidFill>
                  <a:srgbClr val="000000"/>
                </a:solidFill>
                <a:effectLst/>
                <a:latin typeface="Playfair Display"/>
              </a:rPr>
            </a:b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979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AEE8D00-1B19-90A5-CB2B-519BD68D6B54}"/>
              </a:ext>
            </a:extLst>
          </p:cNvPr>
          <p:cNvSpPr>
            <a:spLocks noGrp="1"/>
          </p:cNvSpPr>
          <p:nvPr>
            <p:ph type="title"/>
          </p:nvPr>
        </p:nvSpPr>
        <p:spPr>
          <a:xfrm>
            <a:off x="1101576" y="0"/>
            <a:ext cx="7715400" cy="468000"/>
          </a:xfrm>
        </p:spPr>
        <p:txBody>
          <a:bodyPr/>
          <a:lstStyle/>
          <a:p>
            <a:r>
              <a:rPr lang="es-EC" dirty="0"/>
              <a:t>ENFERMEDADES ONCOLÓGICAS </a:t>
            </a:r>
          </a:p>
        </p:txBody>
      </p:sp>
      <p:sp>
        <p:nvSpPr>
          <p:cNvPr id="5" name="CuadroTexto 4">
            <a:extLst>
              <a:ext uri="{FF2B5EF4-FFF2-40B4-BE49-F238E27FC236}">
                <a16:creationId xmlns:a16="http://schemas.microsoft.com/office/drawing/2014/main" id="{E79F2704-0401-FC37-2C9A-2E29E244F79E}"/>
              </a:ext>
            </a:extLst>
          </p:cNvPr>
          <p:cNvSpPr txBox="1"/>
          <p:nvPr/>
        </p:nvSpPr>
        <p:spPr>
          <a:xfrm>
            <a:off x="4090596" y="2094696"/>
            <a:ext cx="4598894" cy="954107"/>
          </a:xfrm>
          <a:prstGeom prst="rect">
            <a:avLst/>
          </a:prstGeom>
          <a:solidFill>
            <a:schemeClr val="accent4">
              <a:lumMod val="40000"/>
              <a:lumOff val="60000"/>
            </a:schemeClr>
          </a:solidFill>
          <a:ln>
            <a:solidFill>
              <a:schemeClr val="accent4">
                <a:lumMod val="75000"/>
              </a:schemeClr>
            </a:solidFill>
          </a:ln>
        </p:spPr>
        <p:txBody>
          <a:bodyPr wrap="square">
            <a:spAutoFit/>
          </a:bodyPr>
          <a:lstStyle/>
          <a:p>
            <a:r>
              <a:rPr lang="es-ES" b="0" i="0" dirty="0">
                <a:solidFill>
                  <a:srgbClr val="000000"/>
                </a:solidFill>
                <a:effectLst/>
                <a:latin typeface="Verdana" panose="020B0604030504040204" pitchFamily="34" charset="0"/>
              </a:rPr>
              <a:t>Las estimaciones de la OMS indican que cerca de 20 millones de personas padecerán cáncer en 2024 y fallecerán debido a la enfermedad unos 12 millones.</a:t>
            </a:r>
            <a:endParaRPr lang="es-EC" dirty="0"/>
          </a:p>
        </p:txBody>
      </p:sp>
      <p:sp>
        <p:nvSpPr>
          <p:cNvPr id="2" name="Rectángulo 1">
            <a:extLst>
              <a:ext uri="{FF2B5EF4-FFF2-40B4-BE49-F238E27FC236}">
                <a16:creationId xmlns:a16="http://schemas.microsoft.com/office/drawing/2014/main" id="{50E568E4-A5C1-D67B-AB93-B348BCC94DE1}"/>
              </a:ext>
            </a:extLst>
          </p:cNvPr>
          <p:cNvSpPr/>
          <p:nvPr/>
        </p:nvSpPr>
        <p:spPr>
          <a:xfrm>
            <a:off x="270548" y="752412"/>
            <a:ext cx="5223921" cy="115106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dirty="0"/>
              <a:t>CANCER</a:t>
            </a:r>
          </a:p>
          <a:p>
            <a:pPr algn="ctr"/>
            <a:r>
              <a:rPr lang="es-ES" b="0" i="0" dirty="0">
                <a:solidFill>
                  <a:srgbClr val="1B1B1B"/>
                </a:solidFill>
                <a:effectLst/>
                <a:latin typeface="Open Sans" panose="020B0606030504020204" pitchFamily="34" charset="0"/>
              </a:rPr>
              <a:t>El cáncer es una enfermedad por la que algunas</a:t>
            </a:r>
            <a:r>
              <a:rPr lang="es-ES" b="0" i="0" u="sng" dirty="0">
                <a:solidFill>
                  <a:schemeClr val="tx1"/>
                </a:solidFill>
                <a:effectLst/>
                <a:latin typeface="Open Sans" panose="020B0606030504020204" pitchFamily="34" charset="0"/>
              </a:rPr>
              <a:t> </a:t>
            </a:r>
            <a:r>
              <a:rPr lang="es-ES" b="0" i="0" strike="noStrike"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células</a:t>
            </a:r>
            <a:r>
              <a:rPr lang="es-ES" b="0" i="0" u="sng" dirty="0">
                <a:solidFill>
                  <a:schemeClr val="tx1"/>
                </a:solidFill>
                <a:effectLst/>
                <a:latin typeface="Open Sans" panose="020B0606030504020204" pitchFamily="34" charset="0"/>
              </a:rPr>
              <a:t> </a:t>
            </a:r>
            <a:r>
              <a:rPr lang="es-ES" b="0" i="0" dirty="0">
                <a:solidFill>
                  <a:srgbClr val="1B1B1B"/>
                </a:solidFill>
                <a:effectLst/>
                <a:latin typeface="Open Sans" panose="020B0606030504020204" pitchFamily="34" charset="0"/>
              </a:rPr>
              <a:t>del cuerpo se multiplican sin control y se diseminan a otras partes del cuerpo. </a:t>
            </a:r>
            <a:endParaRPr lang="es-EC" dirty="0"/>
          </a:p>
        </p:txBody>
      </p:sp>
      <p:sp>
        <p:nvSpPr>
          <p:cNvPr id="6" name="CuadroTexto 5">
            <a:extLst>
              <a:ext uri="{FF2B5EF4-FFF2-40B4-BE49-F238E27FC236}">
                <a16:creationId xmlns:a16="http://schemas.microsoft.com/office/drawing/2014/main" id="{E498099F-B9F0-06E4-28F4-C5EABD63629B}"/>
              </a:ext>
            </a:extLst>
          </p:cNvPr>
          <p:cNvSpPr txBox="1"/>
          <p:nvPr/>
        </p:nvSpPr>
        <p:spPr>
          <a:xfrm>
            <a:off x="583061" y="3435775"/>
            <a:ext cx="4598894" cy="1169551"/>
          </a:xfrm>
          <a:prstGeom prst="rect">
            <a:avLst/>
          </a:prstGeom>
          <a:solidFill>
            <a:schemeClr val="accent4">
              <a:lumMod val="60000"/>
              <a:lumOff val="40000"/>
            </a:schemeClr>
          </a:solidFill>
          <a:ln>
            <a:solidFill>
              <a:schemeClr val="accent3">
                <a:lumMod val="75000"/>
              </a:schemeClr>
            </a:solidFill>
          </a:ln>
        </p:spPr>
        <p:txBody>
          <a:bodyPr wrap="square">
            <a:spAutoFit/>
          </a:bodyPr>
          <a:lstStyle/>
          <a:p>
            <a:r>
              <a:rPr lang="es-ES" dirty="0">
                <a:solidFill>
                  <a:srgbClr val="1B1B1B"/>
                </a:solidFill>
                <a:latin typeface="Open Sans" panose="020B0606030504020204" pitchFamily="34" charset="0"/>
              </a:rPr>
              <a:t>L</a:t>
            </a:r>
            <a:r>
              <a:rPr lang="es-ES" b="0" i="0" dirty="0">
                <a:solidFill>
                  <a:srgbClr val="1B1B1B"/>
                </a:solidFill>
                <a:effectLst/>
                <a:latin typeface="Open Sans" panose="020B0606030504020204" pitchFamily="34" charset="0"/>
              </a:rPr>
              <a:t>as células anormales o células dañadas se forman y se multiplican cuando no deberían. Estas células tal vez formen tumores, que son bultos de tejido. Los tumores son cancerosos </a:t>
            </a:r>
            <a:r>
              <a:rPr lang="es-ES" b="0" i="0" dirty="0">
                <a:solidFill>
                  <a:schemeClr val="tx1"/>
                </a:solidFill>
                <a:effectLst/>
                <a:latin typeface="Open Sans" panose="020B0606030504020204" pitchFamily="34" charset="0"/>
              </a:rPr>
              <a:t>(</a:t>
            </a:r>
            <a:r>
              <a:rPr lang="es-ES" b="0" i="0" strike="noStrike" dirty="0">
                <a:solidFill>
                  <a:schemeClr val="tx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malignos</a:t>
            </a:r>
            <a:r>
              <a:rPr lang="es-ES" b="0" i="0" dirty="0">
                <a:solidFill>
                  <a:schemeClr val="accent5">
                    <a:lumMod val="50000"/>
                  </a:schemeClr>
                </a:solidFill>
                <a:effectLst/>
                <a:latin typeface="Open Sans" panose="020B0606030504020204" pitchFamily="34" charset="0"/>
              </a:rPr>
              <a:t>) </a:t>
            </a:r>
            <a:r>
              <a:rPr lang="es-ES" b="0" i="0" dirty="0">
                <a:solidFill>
                  <a:srgbClr val="1B1B1B"/>
                </a:solidFill>
                <a:effectLst/>
                <a:latin typeface="Open Sans" panose="020B0606030504020204" pitchFamily="34" charset="0"/>
              </a:rPr>
              <a:t>o no cancerosos (</a:t>
            </a:r>
            <a:r>
              <a:rPr lang="es-ES" b="0" i="0" u="none" strike="noStrike" dirty="0">
                <a:solidFill>
                  <a:schemeClr val="tx1"/>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benignos</a:t>
            </a:r>
            <a:r>
              <a:rPr lang="es-ES" b="0" i="0" dirty="0">
                <a:solidFill>
                  <a:schemeClr val="tx1"/>
                </a:solidFill>
                <a:effectLst/>
                <a:latin typeface="Open Sans" panose="020B0606030504020204" pitchFamily="34" charset="0"/>
              </a:rPr>
              <a:t>)</a:t>
            </a:r>
            <a:r>
              <a:rPr lang="es-ES" b="0" i="0" dirty="0">
                <a:solidFill>
                  <a:srgbClr val="1B1B1B"/>
                </a:solidFill>
                <a:effectLst/>
                <a:latin typeface="Open Sans" panose="020B0606030504020204" pitchFamily="34" charset="0"/>
              </a:rPr>
              <a:t>. </a:t>
            </a:r>
            <a:endParaRPr lang="es-EC" dirty="0"/>
          </a:p>
        </p:txBody>
      </p:sp>
      <p:pic>
        <p:nvPicPr>
          <p:cNvPr id="1026" name="Picture 2" descr="SAVALnet - Mundo Médico - Noticias">
            <a:extLst>
              <a:ext uri="{FF2B5EF4-FFF2-40B4-BE49-F238E27FC236}">
                <a16:creationId xmlns:a16="http://schemas.microsoft.com/office/drawing/2014/main" id="{EA441E30-3D57-9076-157F-B9789A50A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553" y="3190530"/>
            <a:ext cx="2213386" cy="16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941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A8F79C-D249-5E73-AC0F-D4680E4DA4CE}"/>
              </a:ext>
            </a:extLst>
          </p:cNvPr>
          <p:cNvSpPr txBox="1"/>
          <p:nvPr/>
        </p:nvSpPr>
        <p:spPr>
          <a:xfrm>
            <a:off x="1198132" y="163722"/>
            <a:ext cx="6966921" cy="400110"/>
          </a:xfrm>
          <a:prstGeom prst="rect">
            <a:avLst/>
          </a:prstGeom>
          <a:solidFill>
            <a:schemeClr val="accent3">
              <a:lumMod val="40000"/>
              <a:lumOff val="60000"/>
            </a:schemeClr>
          </a:solidFill>
        </p:spPr>
        <p:txBody>
          <a:bodyPr wrap="square">
            <a:spAutoFit/>
          </a:bodyPr>
          <a:lstStyle/>
          <a:p>
            <a:r>
              <a:rPr lang="es-ES" sz="2000" b="1" i="0" dirty="0">
                <a:solidFill>
                  <a:srgbClr val="1B1B1B"/>
                </a:solidFill>
                <a:effectLst/>
                <a:latin typeface="Poppins" panose="00000500000000000000" pitchFamily="2" charset="0"/>
              </a:rPr>
              <a:t>                       ¿Cómo se forma el cáncer?</a:t>
            </a:r>
            <a:endParaRPr lang="es-EC" sz="2000" dirty="0"/>
          </a:p>
        </p:txBody>
      </p:sp>
      <p:sp>
        <p:nvSpPr>
          <p:cNvPr id="7" name="CuadroTexto 6">
            <a:extLst>
              <a:ext uri="{FF2B5EF4-FFF2-40B4-BE49-F238E27FC236}">
                <a16:creationId xmlns:a16="http://schemas.microsoft.com/office/drawing/2014/main" id="{DDF0F4AC-95F7-3923-938F-62F03E136911}"/>
              </a:ext>
            </a:extLst>
          </p:cNvPr>
          <p:cNvSpPr txBox="1"/>
          <p:nvPr/>
        </p:nvSpPr>
        <p:spPr>
          <a:xfrm>
            <a:off x="1198132" y="798492"/>
            <a:ext cx="6683186" cy="954107"/>
          </a:xfrm>
          <a:prstGeom prst="rect">
            <a:avLst/>
          </a:prstGeom>
          <a:solidFill>
            <a:schemeClr val="accent4">
              <a:lumMod val="60000"/>
              <a:lumOff val="40000"/>
            </a:schemeClr>
          </a:solidFill>
          <a:ln>
            <a:solidFill>
              <a:schemeClr val="accent6">
                <a:lumMod val="25000"/>
              </a:schemeClr>
            </a:solidFill>
          </a:ln>
        </p:spPr>
        <p:txBody>
          <a:bodyPr wrap="square">
            <a:spAutoFit/>
          </a:bodyPr>
          <a:lstStyle/>
          <a:p>
            <a:r>
              <a:rPr lang="es-ES" b="0" i="0" dirty="0">
                <a:solidFill>
                  <a:srgbClr val="1B1B1B"/>
                </a:solidFill>
                <a:effectLst/>
                <a:latin typeface="Open Sans" panose="020B0606030504020204" pitchFamily="34" charset="0"/>
              </a:rPr>
              <a:t>El cáncer es una enfermedad genética. Los cambios en los </a:t>
            </a:r>
            <a:r>
              <a:rPr lang="es-ES" b="0" i="0" u="none" strike="noStrike"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genes</a:t>
            </a:r>
            <a:r>
              <a:rPr lang="es-ES" b="0" i="0" dirty="0">
                <a:solidFill>
                  <a:srgbClr val="1B1B1B"/>
                </a:solidFill>
                <a:effectLst/>
                <a:latin typeface="Open Sans" panose="020B0606030504020204" pitchFamily="34" charset="0"/>
              </a:rPr>
              <a:t> que controlan el funcionamiento de las células, en especial, cómo se forman y multiplican, causan el cáncer.</a:t>
            </a:r>
            <a:br>
              <a:rPr lang="es-ES" dirty="0"/>
            </a:br>
            <a:r>
              <a:rPr lang="es-ES" b="0" i="0" dirty="0">
                <a:solidFill>
                  <a:srgbClr val="1B1B1B"/>
                </a:solidFill>
                <a:effectLst/>
                <a:latin typeface="Open Sans" panose="020B0606030504020204" pitchFamily="34" charset="0"/>
              </a:rPr>
              <a:t>Los cambios genéticos que causan cáncer se producen por estos motivos:</a:t>
            </a:r>
            <a:endParaRPr lang="es-EC" dirty="0"/>
          </a:p>
        </p:txBody>
      </p:sp>
      <p:sp>
        <p:nvSpPr>
          <p:cNvPr id="9" name="CuadroTexto 8">
            <a:extLst>
              <a:ext uri="{FF2B5EF4-FFF2-40B4-BE49-F238E27FC236}">
                <a16:creationId xmlns:a16="http://schemas.microsoft.com/office/drawing/2014/main" id="{942D4BA9-95BE-A899-EE31-B0964A8943CA}"/>
              </a:ext>
            </a:extLst>
          </p:cNvPr>
          <p:cNvSpPr txBox="1"/>
          <p:nvPr/>
        </p:nvSpPr>
        <p:spPr>
          <a:xfrm>
            <a:off x="853886" y="3028727"/>
            <a:ext cx="1454972" cy="1169551"/>
          </a:xfrm>
          <a:prstGeom prst="rect">
            <a:avLst/>
          </a:prstGeom>
          <a:solidFill>
            <a:schemeClr val="accent4">
              <a:lumMod val="20000"/>
              <a:lumOff val="80000"/>
            </a:schemeClr>
          </a:solidFill>
          <a:ln>
            <a:solidFill>
              <a:schemeClr val="accent3">
                <a:lumMod val="75000"/>
              </a:schemeClr>
            </a:solidFill>
          </a:ln>
        </p:spPr>
        <p:txBody>
          <a:bodyPr wrap="square">
            <a:spAutoFit/>
          </a:bodyPr>
          <a:lstStyle/>
          <a:p>
            <a:r>
              <a:rPr lang="es-ES" b="0" i="0" dirty="0">
                <a:solidFill>
                  <a:srgbClr val="1B1B1B"/>
                </a:solidFill>
                <a:effectLst/>
                <a:latin typeface="Open Sans" panose="020B0606030504020204" pitchFamily="34" charset="0"/>
              </a:rPr>
              <a:t>Errores que ocurren cuando las células se multiplican</a:t>
            </a:r>
            <a:endParaRPr lang="es-EC" dirty="0"/>
          </a:p>
        </p:txBody>
      </p:sp>
      <p:sp>
        <p:nvSpPr>
          <p:cNvPr id="11" name="CuadroTexto 10">
            <a:extLst>
              <a:ext uri="{FF2B5EF4-FFF2-40B4-BE49-F238E27FC236}">
                <a16:creationId xmlns:a16="http://schemas.microsoft.com/office/drawing/2014/main" id="{55607545-5701-9E77-BF21-ACE09EFD03A3}"/>
              </a:ext>
            </a:extLst>
          </p:cNvPr>
          <p:cNvSpPr txBox="1"/>
          <p:nvPr/>
        </p:nvSpPr>
        <p:spPr>
          <a:xfrm>
            <a:off x="3373866" y="2662607"/>
            <a:ext cx="2143460" cy="2246769"/>
          </a:xfrm>
          <a:prstGeom prst="rect">
            <a:avLst/>
          </a:prstGeom>
          <a:solidFill>
            <a:schemeClr val="accent3">
              <a:lumMod val="20000"/>
              <a:lumOff val="80000"/>
            </a:schemeClr>
          </a:solidFill>
          <a:ln>
            <a:solidFill>
              <a:schemeClr val="accent4">
                <a:lumMod val="50000"/>
              </a:schemeClr>
            </a:solidFill>
          </a:ln>
        </p:spPr>
        <p:txBody>
          <a:bodyPr wrap="square">
            <a:spAutoFit/>
          </a:bodyPr>
          <a:lstStyle/>
          <a:p>
            <a:r>
              <a:rPr lang="es-ES" b="0" i="0" dirty="0">
                <a:solidFill>
                  <a:srgbClr val="1B1B1B"/>
                </a:solidFill>
                <a:effectLst/>
                <a:latin typeface="Open Sans" panose="020B0606030504020204" pitchFamily="34" charset="0"/>
              </a:rPr>
              <a:t>Daños en el </a:t>
            </a:r>
            <a:r>
              <a:rPr lang="es-ES" b="0" i="0" u="none" strike="noStrike" dirty="0">
                <a:solidFill>
                  <a:schemeClr val="tx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ácido desoxirribonucleico</a:t>
            </a:r>
            <a:r>
              <a:rPr lang="es-ES" b="0" i="0" dirty="0">
                <a:solidFill>
                  <a:schemeClr val="tx1"/>
                </a:solidFill>
                <a:effectLst/>
                <a:latin typeface="Open Sans" panose="020B0606030504020204" pitchFamily="34" charset="0"/>
              </a:rPr>
              <a:t> (</a:t>
            </a:r>
            <a:r>
              <a:rPr lang="es-ES" b="0" i="0" u="none" strike="noStrike" dirty="0">
                <a:solidFill>
                  <a:schemeClr val="tx1"/>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ADN</a:t>
            </a:r>
            <a:r>
              <a:rPr lang="es-ES" b="0" i="0" dirty="0">
                <a:solidFill>
                  <a:schemeClr val="tx1"/>
                </a:solidFill>
                <a:effectLst/>
                <a:latin typeface="Open Sans" panose="020B0606030504020204" pitchFamily="34" charset="0"/>
              </a:rPr>
              <a:t>) por sustancias perjudiciales en el medio ambiente, como las sustancias químicas en el humo del tabaco y los rayos </a:t>
            </a:r>
            <a:r>
              <a:rPr lang="es-ES" b="0" i="0" u="none" strike="noStrike" dirty="0">
                <a:solidFill>
                  <a:schemeClr val="tx1"/>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ultravioleta</a:t>
            </a:r>
            <a:r>
              <a:rPr lang="es-ES" b="0" i="0" dirty="0">
                <a:solidFill>
                  <a:schemeClr val="tx1"/>
                </a:solidFill>
                <a:effectLst/>
                <a:latin typeface="Open Sans" panose="020B0606030504020204" pitchFamily="34" charset="0"/>
              </a:rPr>
              <a:t> del sol.</a:t>
            </a:r>
            <a:endParaRPr lang="es-EC" dirty="0">
              <a:solidFill>
                <a:schemeClr val="tx1"/>
              </a:solidFill>
            </a:endParaRPr>
          </a:p>
        </p:txBody>
      </p:sp>
      <p:sp>
        <p:nvSpPr>
          <p:cNvPr id="13" name="CuadroTexto 12">
            <a:extLst>
              <a:ext uri="{FF2B5EF4-FFF2-40B4-BE49-F238E27FC236}">
                <a16:creationId xmlns:a16="http://schemas.microsoft.com/office/drawing/2014/main" id="{BF531EEB-6E97-536A-3753-2A46FE8E0939}"/>
              </a:ext>
            </a:extLst>
          </p:cNvPr>
          <p:cNvSpPr txBox="1"/>
          <p:nvPr/>
        </p:nvSpPr>
        <p:spPr>
          <a:xfrm>
            <a:off x="5923430" y="2972315"/>
            <a:ext cx="2143461" cy="738664"/>
          </a:xfrm>
          <a:prstGeom prst="rect">
            <a:avLst/>
          </a:prstGeom>
          <a:solidFill>
            <a:schemeClr val="accent3">
              <a:lumMod val="20000"/>
              <a:lumOff val="80000"/>
            </a:schemeClr>
          </a:solidFill>
          <a:ln>
            <a:solidFill>
              <a:schemeClr val="accent3">
                <a:lumMod val="75000"/>
              </a:schemeClr>
            </a:solidFill>
          </a:ln>
        </p:spPr>
        <p:txBody>
          <a:bodyPr wrap="square">
            <a:spAutoFit/>
          </a:bodyPr>
          <a:lstStyle/>
          <a:p>
            <a:pPr algn="l" rtl="0"/>
            <a:r>
              <a:rPr lang="es-ES" b="0" i="0" dirty="0">
                <a:solidFill>
                  <a:schemeClr val="tx1"/>
                </a:solidFill>
                <a:effectLst/>
                <a:latin typeface="Open Sans" panose="020B0606030504020204" pitchFamily="34" charset="0"/>
              </a:rPr>
              <a:t>Se pasan por </a:t>
            </a:r>
            <a:r>
              <a:rPr lang="es-ES" b="0" i="0" u="none" strike="noStrike" dirty="0">
                <a:solidFill>
                  <a:schemeClr val="tx1"/>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herencia</a:t>
            </a:r>
            <a:r>
              <a:rPr lang="es-ES" b="0" i="0" dirty="0">
                <a:solidFill>
                  <a:schemeClr val="tx1"/>
                </a:solidFill>
                <a:effectLst/>
                <a:latin typeface="Open Sans" panose="020B0606030504020204" pitchFamily="34" charset="0"/>
              </a:rPr>
              <a:t> de padres a hijos. </a:t>
            </a:r>
          </a:p>
        </p:txBody>
      </p:sp>
      <p:sp>
        <p:nvSpPr>
          <p:cNvPr id="14" name="Flecha: hacia abajo 13">
            <a:extLst>
              <a:ext uri="{FF2B5EF4-FFF2-40B4-BE49-F238E27FC236}">
                <a16:creationId xmlns:a16="http://schemas.microsoft.com/office/drawing/2014/main" id="{5BFF2B80-9CDB-3F30-979A-3C6005768846}"/>
              </a:ext>
            </a:extLst>
          </p:cNvPr>
          <p:cNvSpPr/>
          <p:nvPr/>
        </p:nvSpPr>
        <p:spPr>
          <a:xfrm>
            <a:off x="4023360" y="1987259"/>
            <a:ext cx="1000461" cy="5844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79076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F71E332-674A-2669-DAA6-4C484DD4A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349" y="610193"/>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278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B8013A0-55C7-E865-FE03-F07D2A25DC52}"/>
              </a:ext>
            </a:extLst>
          </p:cNvPr>
          <p:cNvSpPr txBox="1"/>
          <p:nvPr/>
        </p:nvSpPr>
        <p:spPr>
          <a:xfrm>
            <a:off x="2920701" y="159763"/>
            <a:ext cx="2606040" cy="523220"/>
          </a:xfrm>
          <a:prstGeom prst="rect">
            <a:avLst/>
          </a:prstGeom>
          <a:solidFill>
            <a:schemeClr val="accent3">
              <a:lumMod val="60000"/>
              <a:lumOff val="40000"/>
            </a:schemeClr>
          </a:solidFill>
        </p:spPr>
        <p:txBody>
          <a:bodyPr wrap="square">
            <a:spAutoFit/>
          </a:bodyPr>
          <a:lstStyle/>
          <a:p>
            <a:pPr algn="l"/>
            <a:r>
              <a:rPr lang="es-ES" b="1" i="0" dirty="0">
                <a:solidFill>
                  <a:srgbClr val="3C4245"/>
                </a:solidFill>
                <a:effectLst/>
                <a:latin typeface="Noto Sans" panose="020B0502040204020203" pitchFamily="34" charset="0"/>
              </a:rPr>
              <a:t>Factores de riesgo de cáncer</a:t>
            </a:r>
          </a:p>
        </p:txBody>
      </p:sp>
      <p:sp>
        <p:nvSpPr>
          <p:cNvPr id="7" name="CuadroTexto 6">
            <a:extLst>
              <a:ext uri="{FF2B5EF4-FFF2-40B4-BE49-F238E27FC236}">
                <a16:creationId xmlns:a16="http://schemas.microsoft.com/office/drawing/2014/main" id="{6E08E763-59F5-8C5C-9B38-E414D35836CA}"/>
              </a:ext>
            </a:extLst>
          </p:cNvPr>
          <p:cNvSpPr txBox="1"/>
          <p:nvPr/>
        </p:nvSpPr>
        <p:spPr>
          <a:xfrm>
            <a:off x="621254" y="929865"/>
            <a:ext cx="4598894" cy="954107"/>
          </a:xfrm>
          <a:prstGeom prst="rect">
            <a:avLst/>
          </a:prstGeom>
          <a:solidFill>
            <a:schemeClr val="accent4">
              <a:lumMod val="40000"/>
              <a:lumOff val="60000"/>
            </a:schemeClr>
          </a:solidFill>
          <a:ln>
            <a:solidFill>
              <a:schemeClr val="accent3"/>
            </a:solidFill>
          </a:ln>
        </p:spPr>
        <p:txBody>
          <a:bodyPr wrap="square">
            <a:spAutoFit/>
          </a:bodyPr>
          <a:lstStyle/>
          <a:p>
            <a:r>
              <a:rPr lang="es-ES" b="0" i="0" dirty="0">
                <a:solidFill>
                  <a:srgbClr val="3C4245"/>
                </a:solidFill>
                <a:effectLst/>
                <a:latin typeface="Noto Sans" panose="020B0502040504020204" pitchFamily="34" charset="0"/>
              </a:rPr>
              <a:t>El consumo de tabaco y de alcohol, la alimentación poco saludable, la inactividad física y la contaminación del aire son factores de riesgo de cáncer y de otras enfermedades no transmisibles.</a:t>
            </a:r>
            <a:endParaRPr lang="es-EC" dirty="0"/>
          </a:p>
        </p:txBody>
      </p:sp>
      <p:sp>
        <p:nvSpPr>
          <p:cNvPr id="9" name="CuadroTexto 8">
            <a:extLst>
              <a:ext uri="{FF2B5EF4-FFF2-40B4-BE49-F238E27FC236}">
                <a16:creationId xmlns:a16="http://schemas.microsoft.com/office/drawing/2014/main" id="{4F4D6D77-58F2-4A36-E20A-9293D56F00A2}"/>
              </a:ext>
            </a:extLst>
          </p:cNvPr>
          <p:cNvSpPr txBox="1"/>
          <p:nvPr/>
        </p:nvSpPr>
        <p:spPr>
          <a:xfrm>
            <a:off x="2654450" y="2094696"/>
            <a:ext cx="6199094" cy="954107"/>
          </a:xfrm>
          <a:prstGeom prst="rect">
            <a:avLst/>
          </a:prstGeom>
          <a:solidFill>
            <a:schemeClr val="accent4">
              <a:lumMod val="40000"/>
              <a:lumOff val="60000"/>
            </a:schemeClr>
          </a:solidFill>
          <a:ln>
            <a:solidFill>
              <a:schemeClr val="accent3">
                <a:lumMod val="75000"/>
              </a:schemeClr>
            </a:solidFill>
          </a:ln>
        </p:spPr>
        <p:txBody>
          <a:bodyPr wrap="square">
            <a:spAutoFit/>
          </a:bodyPr>
          <a:lstStyle/>
          <a:p>
            <a:r>
              <a:rPr lang="es-ES" dirty="0">
                <a:solidFill>
                  <a:srgbClr val="3C4245"/>
                </a:solidFill>
                <a:latin typeface="Noto Sans" panose="020B0502040504020204" pitchFamily="34" charset="0"/>
              </a:rPr>
              <a:t>I</a:t>
            </a:r>
            <a:r>
              <a:rPr lang="es-ES" b="0" i="0" dirty="0">
                <a:solidFill>
                  <a:srgbClr val="3C4245"/>
                </a:solidFill>
                <a:effectLst/>
                <a:latin typeface="Noto Sans" panose="020B0502040504020204" pitchFamily="34" charset="0"/>
              </a:rPr>
              <a:t>nfecciones crónicas, sobre todo en los países de ingresos bajos y medianos. se atribuyeron a infecciones carcinógenas, especialmente las causadas por </a:t>
            </a:r>
            <a:r>
              <a:rPr lang="es-ES" b="0" i="1" dirty="0">
                <a:solidFill>
                  <a:srgbClr val="3C4245"/>
                </a:solidFill>
                <a:effectLst/>
                <a:latin typeface="Noto Sans" panose="020B0502040504020204" pitchFamily="34" charset="0"/>
              </a:rPr>
              <a:t>Helicobacter pylori</a:t>
            </a:r>
            <a:r>
              <a:rPr lang="es-ES" b="0" i="0" dirty="0">
                <a:solidFill>
                  <a:srgbClr val="3C4245"/>
                </a:solidFill>
                <a:effectLst/>
                <a:latin typeface="Noto Sans" panose="020B0502040504020204" pitchFamily="34" charset="0"/>
              </a:rPr>
              <a:t>, los papilomavirus humanos, los virus de la hepatitis B y de la hepatitis C.</a:t>
            </a:r>
            <a:endParaRPr lang="es-EC" dirty="0"/>
          </a:p>
        </p:txBody>
      </p:sp>
      <p:sp>
        <p:nvSpPr>
          <p:cNvPr id="11" name="CuadroTexto 10">
            <a:extLst>
              <a:ext uri="{FF2B5EF4-FFF2-40B4-BE49-F238E27FC236}">
                <a16:creationId xmlns:a16="http://schemas.microsoft.com/office/drawing/2014/main" id="{7C58E70E-05BC-BC2B-7CFF-4A840F394DC6}"/>
              </a:ext>
            </a:extLst>
          </p:cNvPr>
          <p:cNvSpPr txBox="1"/>
          <p:nvPr/>
        </p:nvSpPr>
        <p:spPr>
          <a:xfrm>
            <a:off x="820270" y="3293539"/>
            <a:ext cx="4598894" cy="1600438"/>
          </a:xfrm>
          <a:prstGeom prst="rect">
            <a:avLst/>
          </a:prstGeom>
          <a:solidFill>
            <a:schemeClr val="accent3">
              <a:lumMod val="20000"/>
              <a:lumOff val="80000"/>
            </a:schemeClr>
          </a:solidFill>
          <a:ln>
            <a:solidFill>
              <a:schemeClr val="accent4">
                <a:lumMod val="50000"/>
              </a:schemeClr>
            </a:solidFill>
          </a:ln>
        </p:spPr>
        <p:txBody>
          <a:bodyPr wrap="square">
            <a:spAutoFit/>
          </a:bodyPr>
          <a:lstStyle/>
          <a:p>
            <a:r>
              <a:rPr lang="es-ES" b="0" i="0" dirty="0">
                <a:solidFill>
                  <a:srgbClr val="3C4245"/>
                </a:solidFill>
                <a:effectLst/>
                <a:latin typeface="Noto Sans" panose="020B0502040504020204" pitchFamily="34" charset="0"/>
              </a:rPr>
              <a:t>Los virus de las hepatitis B y C y algunos tipos de papilomavirus humanos aumentan el riesgo de contraer cáncer de hígado y cáncer de cuello uterino, respectivamente, mientras que la infección por el VIH multiplica por seis el riesgo de contraer un cáncer de cuello uterino y aumenta sustancialmente el de otros tipos de cáncer,</a:t>
            </a:r>
            <a:endParaRPr lang="es-EC" dirty="0"/>
          </a:p>
        </p:txBody>
      </p:sp>
    </p:spTree>
    <p:extLst>
      <p:ext uri="{BB962C8B-B14F-4D97-AF65-F5344CB8AC3E}">
        <p14:creationId xmlns:p14="http://schemas.microsoft.com/office/powerpoint/2010/main" val="1522488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FB65821-9E85-C20D-ADD8-174C464FA0A4}"/>
              </a:ext>
            </a:extLst>
          </p:cNvPr>
          <p:cNvSpPr>
            <a:spLocks noGrp="1"/>
          </p:cNvSpPr>
          <p:nvPr>
            <p:ph type="title"/>
          </p:nvPr>
        </p:nvSpPr>
        <p:spPr>
          <a:xfrm>
            <a:off x="574451" y="135710"/>
            <a:ext cx="7715400" cy="468000"/>
          </a:xfrm>
        </p:spPr>
        <p:txBody>
          <a:bodyPr/>
          <a:lstStyle/>
          <a:p>
            <a:r>
              <a:rPr lang="es-EC" dirty="0"/>
              <a:t>TUMORES BENIGNOS Y MALIGNOS</a:t>
            </a:r>
          </a:p>
        </p:txBody>
      </p:sp>
      <p:sp>
        <p:nvSpPr>
          <p:cNvPr id="5" name="CuadroTexto 4">
            <a:extLst>
              <a:ext uri="{FF2B5EF4-FFF2-40B4-BE49-F238E27FC236}">
                <a16:creationId xmlns:a16="http://schemas.microsoft.com/office/drawing/2014/main" id="{E8918181-E75B-113D-4CD8-309E45FFC9AC}"/>
              </a:ext>
            </a:extLst>
          </p:cNvPr>
          <p:cNvSpPr txBox="1"/>
          <p:nvPr/>
        </p:nvSpPr>
        <p:spPr>
          <a:xfrm>
            <a:off x="481404" y="755868"/>
            <a:ext cx="7920317" cy="1169551"/>
          </a:xfrm>
          <a:prstGeom prst="rect">
            <a:avLst/>
          </a:prstGeom>
          <a:solidFill>
            <a:schemeClr val="accent4">
              <a:lumMod val="40000"/>
              <a:lumOff val="60000"/>
            </a:schemeClr>
          </a:solidFill>
          <a:ln>
            <a:solidFill>
              <a:schemeClr val="accent4"/>
            </a:solidFill>
          </a:ln>
        </p:spPr>
        <p:txBody>
          <a:bodyPr wrap="square">
            <a:spAutoFit/>
          </a:bodyPr>
          <a:lstStyle/>
          <a:p>
            <a:r>
              <a:rPr lang="es-ES" b="0" i="0" dirty="0">
                <a:solidFill>
                  <a:srgbClr val="1B1B1B"/>
                </a:solidFill>
                <a:effectLst/>
                <a:latin typeface="Open Sans" panose="020B0606030504020204" pitchFamily="34" charset="0"/>
              </a:rPr>
              <a:t>Los tumores cancerosos se diseminan (o invaden) los tejidos cercanos. También podrían viajar más lejos a otras partes del cuerpo y formar tumores, un proceso que se llama </a:t>
            </a:r>
            <a:r>
              <a:rPr lang="es-ES" b="0" i="0" u="none" strike="noStrike"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metástasis</a:t>
            </a:r>
            <a:r>
              <a:rPr lang="es-ES" b="0" i="0" dirty="0">
                <a:solidFill>
                  <a:schemeClr val="tx1"/>
                </a:solidFill>
                <a:effectLst/>
                <a:latin typeface="Open Sans" panose="020B0606030504020204" pitchFamily="34" charset="0"/>
              </a:rPr>
              <a:t>.</a:t>
            </a:r>
            <a:r>
              <a:rPr lang="es-ES" b="0" i="0" dirty="0">
                <a:solidFill>
                  <a:srgbClr val="1B1B1B"/>
                </a:solidFill>
                <a:effectLst/>
                <a:latin typeface="Open Sans" panose="020B0606030504020204" pitchFamily="34" charset="0"/>
              </a:rPr>
              <a:t> Los tumores cancerosos también se llaman tumores malignos. Hay muchos tipos de cáncer que forman tumores sólidos. Pero los cánceres de la sangre, como la </a:t>
            </a:r>
            <a:r>
              <a:rPr lang="es-ES" b="0" i="0" u="none" strike="noStrike" dirty="0">
                <a:solidFill>
                  <a:schemeClr val="tx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leucemia</a:t>
            </a:r>
            <a:r>
              <a:rPr lang="es-ES" b="0" i="0" dirty="0">
                <a:solidFill>
                  <a:schemeClr val="tx1"/>
                </a:solidFill>
                <a:effectLst/>
                <a:latin typeface="Open Sans" panose="020B0606030504020204" pitchFamily="34" charset="0"/>
              </a:rPr>
              <a:t>,</a:t>
            </a:r>
            <a:r>
              <a:rPr lang="es-ES" b="0" i="0" dirty="0">
                <a:solidFill>
                  <a:srgbClr val="1B1B1B"/>
                </a:solidFill>
                <a:effectLst/>
                <a:latin typeface="Open Sans" panose="020B0606030504020204" pitchFamily="34" charset="0"/>
              </a:rPr>
              <a:t> en general no forman tumores sólidos.</a:t>
            </a:r>
            <a:endParaRPr lang="es-EC" dirty="0"/>
          </a:p>
        </p:txBody>
      </p:sp>
      <p:sp>
        <p:nvSpPr>
          <p:cNvPr id="7" name="CuadroTexto 6">
            <a:extLst>
              <a:ext uri="{FF2B5EF4-FFF2-40B4-BE49-F238E27FC236}">
                <a16:creationId xmlns:a16="http://schemas.microsoft.com/office/drawing/2014/main" id="{15609AB0-07CF-7BD3-2EDD-CCF9964332F8}"/>
              </a:ext>
            </a:extLst>
          </p:cNvPr>
          <p:cNvSpPr txBox="1"/>
          <p:nvPr/>
        </p:nvSpPr>
        <p:spPr>
          <a:xfrm>
            <a:off x="771862" y="2170775"/>
            <a:ext cx="6102274" cy="1384995"/>
          </a:xfrm>
          <a:prstGeom prst="rect">
            <a:avLst/>
          </a:prstGeom>
          <a:solidFill>
            <a:schemeClr val="accent3">
              <a:lumMod val="20000"/>
              <a:lumOff val="80000"/>
            </a:schemeClr>
          </a:solidFill>
          <a:ln>
            <a:solidFill>
              <a:schemeClr val="accent6">
                <a:lumMod val="75000"/>
              </a:schemeClr>
            </a:solidFill>
          </a:ln>
        </p:spPr>
        <p:txBody>
          <a:bodyPr wrap="square">
            <a:spAutoFit/>
          </a:bodyPr>
          <a:lstStyle/>
          <a:p>
            <a:r>
              <a:rPr lang="es-ES" b="0" i="0" dirty="0">
                <a:solidFill>
                  <a:srgbClr val="1B1B1B"/>
                </a:solidFill>
                <a:effectLst/>
                <a:latin typeface="Open Sans" panose="020B0606030504020204" pitchFamily="34" charset="0"/>
              </a:rPr>
              <a:t>Los tumores benignos no se diseminan a los tejidos cercanos. Cuando se extirpan los tumores benignos, no suelen volver, mientras que los tumores cancerosos a veces vuelven. Pero los tumores benignos a veces son bastante grandes. Algunos podrían causar síntomas graves o poner en peligro la vida de la persona, como los tumores benignos en el cerebro o el encéfalo.</a:t>
            </a:r>
            <a:endParaRPr lang="es-EC" dirty="0"/>
          </a:p>
        </p:txBody>
      </p:sp>
    </p:spTree>
    <p:extLst>
      <p:ext uri="{BB962C8B-B14F-4D97-AF65-F5344CB8AC3E}">
        <p14:creationId xmlns:p14="http://schemas.microsoft.com/office/powerpoint/2010/main" val="3678212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E428E1E-E88F-443E-B9ED-A80C56B5E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0"/>
            <a:ext cx="63309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70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A763B5C-B3D1-BB2F-55A0-284031484E3C}"/>
              </a:ext>
            </a:extLst>
          </p:cNvPr>
          <p:cNvSpPr txBox="1"/>
          <p:nvPr/>
        </p:nvSpPr>
        <p:spPr>
          <a:xfrm>
            <a:off x="1129554" y="126823"/>
            <a:ext cx="5992009" cy="400110"/>
          </a:xfrm>
          <a:prstGeom prst="rect">
            <a:avLst/>
          </a:prstGeom>
          <a:solidFill>
            <a:schemeClr val="accent3">
              <a:lumMod val="40000"/>
              <a:lumOff val="60000"/>
            </a:schemeClr>
          </a:solidFill>
          <a:ln>
            <a:solidFill>
              <a:schemeClr val="accent4">
                <a:lumMod val="75000"/>
              </a:schemeClr>
            </a:solidFill>
          </a:ln>
        </p:spPr>
        <p:txBody>
          <a:bodyPr wrap="square">
            <a:spAutoFit/>
          </a:bodyPr>
          <a:lstStyle/>
          <a:p>
            <a:r>
              <a:rPr lang="es-ES" sz="2000" b="1" i="0" dirty="0">
                <a:solidFill>
                  <a:srgbClr val="1B1B1B"/>
                </a:solidFill>
                <a:effectLst/>
                <a:latin typeface="Poppins" panose="00000500000000000000" pitchFamily="2" charset="0"/>
              </a:rPr>
              <a:t>Cambios no cancerosos en los tejidos</a:t>
            </a:r>
            <a:endParaRPr lang="es-EC" sz="2000" dirty="0"/>
          </a:p>
        </p:txBody>
      </p:sp>
      <p:sp>
        <p:nvSpPr>
          <p:cNvPr id="7" name="CuadroTexto 6">
            <a:extLst>
              <a:ext uri="{FF2B5EF4-FFF2-40B4-BE49-F238E27FC236}">
                <a16:creationId xmlns:a16="http://schemas.microsoft.com/office/drawing/2014/main" id="{37F85821-2F57-326B-2D77-B916E69EA631}"/>
              </a:ext>
            </a:extLst>
          </p:cNvPr>
          <p:cNvSpPr txBox="1"/>
          <p:nvPr/>
        </p:nvSpPr>
        <p:spPr>
          <a:xfrm>
            <a:off x="1192754" y="712748"/>
            <a:ext cx="6898341" cy="954107"/>
          </a:xfrm>
          <a:prstGeom prst="rect">
            <a:avLst/>
          </a:prstGeom>
          <a:solidFill>
            <a:schemeClr val="accent3">
              <a:lumMod val="20000"/>
              <a:lumOff val="80000"/>
            </a:schemeClr>
          </a:solidFill>
          <a:ln>
            <a:solidFill>
              <a:schemeClr val="accent4">
                <a:lumMod val="75000"/>
              </a:schemeClr>
            </a:solidFill>
          </a:ln>
        </p:spPr>
        <p:txBody>
          <a:bodyPr wrap="square">
            <a:spAutoFit/>
          </a:bodyPr>
          <a:lstStyle/>
          <a:p>
            <a:r>
              <a:rPr lang="es-ES" b="0" i="0" dirty="0">
                <a:solidFill>
                  <a:srgbClr val="1B1B1B"/>
                </a:solidFill>
                <a:effectLst/>
                <a:latin typeface="Open Sans" panose="020B0606030504020204" pitchFamily="34" charset="0"/>
              </a:rPr>
              <a:t>No todos los cambios en los tejidos del cuerpo son cancerosos. Pero, sin tratamiento, algunos cambios en los tejidos se podrían volver cancerosos. A continuación se incluyen ejemplos de cambios no cancerosos en los tejidos, que se vigilan porque podrían convertirse en cáncer.</a:t>
            </a:r>
            <a:endParaRPr lang="es-EC" dirty="0"/>
          </a:p>
        </p:txBody>
      </p:sp>
      <p:sp>
        <p:nvSpPr>
          <p:cNvPr id="9" name="CuadroTexto 8">
            <a:extLst>
              <a:ext uri="{FF2B5EF4-FFF2-40B4-BE49-F238E27FC236}">
                <a16:creationId xmlns:a16="http://schemas.microsoft.com/office/drawing/2014/main" id="{39EB26E6-B93A-817E-6DD1-D4ECA6E4A16A}"/>
              </a:ext>
            </a:extLst>
          </p:cNvPr>
          <p:cNvSpPr txBox="1"/>
          <p:nvPr/>
        </p:nvSpPr>
        <p:spPr>
          <a:xfrm>
            <a:off x="0" y="1803835"/>
            <a:ext cx="4598894" cy="1384995"/>
          </a:xfrm>
          <a:prstGeom prst="rect">
            <a:avLst/>
          </a:prstGeom>
          <a:solidFill>
            <a:schemeClr val="accent2">
              <a:lumMod val="40000"/>
              <a:lumOff val="60000"/>
            </a:schemeClr>
          </a:solidFill>
        </p:spPr>
        <p:txBody>
          <a:bodyPr wrap="square">
            <a:spAutoFit/>
          </a:bodyPr>
          <a:lstStyle/>
          <a:p>
            <a:r>
              <a:rPr lang="es-ES" b="1" i="0" dirty="0">
                <a:solidFill>
                  <a:srgbClr val="1B1B1B"/>
                </a:solidFill>
                <a:effectLst/>
                <a:latin typeface="Open Sans" panose="020B0606030504020204" pitchFamily="34" charset="0"/>
              </a:rPr>
              <a:t>Hiperplasia:</a:t>
            </a:r>
            <a:r>
              <a:rPr lang="es-ES" b="0" i="0" dirty="0">
                <a:solidFill>
                  <a:srgbClr val="1B1B1B"/>
                </a:solidFill>
                <a:effectLst/>
                <a:latin typeface="Open Sans" panose="020B0606030504020204" pitchFamily="34" charset="0"/>
              </a:rPr>
              <a:t> aumento más rápido que lo normal del número de células en un tejido del cuerpo que hace que se acumulen demasiadas células. Sin embargo, las células y el tejido se ven normales cuando se observan al microscopio. Hay varias causas de hiperplasia, como la irritación crónica</a:t>
            </a:r>
            <a:endParaRPr lang="es-EC" dirty="0"/>
          </a:p>
        </p:txBody>
      </p:sp>
      <p:sp>
        <p:nvSpPr>
          <p:cNvPr id="11" name="CuadroTexto 10">
            <a:extLst>
              <a:ext uri="{FF2B5EF4-FFF2-40B4-BE49-F238E27FC236}">
                <a16:creationId xmlns:a16="http://schemas.microsoft.com/office/drawing/2014/main" id="{664A4C27-004C-C92F-3D67-155F71617E41}"/>
              </a:ext>
            </a:extLst>
          </p:cNvPr>
          <p:cNvSpPr txBox="1"/>
          <p:nvPr/>
        </p:nvSpPr>
        <p:spPr>
          <a:xfrm>
            <a:off x="4892040" y="2496332"/>
            <a:ext cx="3606501" cy="1169551"/>
          </a:xfrm>
          <a:prstGeom prst="rect">
            <a:avLst/>
          </a:prstGeom>
          <a:solidFill>
            <a:schemeClr val="accent5">
              <a:lumMod val="40000"/>
              <a:lumOff val="60000"/>
            </a:schemeClr>
          </a:solidFill>
        </p:spPr>
        <p:txBody>
          <a:bodyPr wrap="square">
            <a:spAutoFit/>
          </a:bodyPr>
          <a:lstStyle/>
          <a:p>
            <a:r>
              <a:rPr lang="es-ES" b="1" i="0" dirty="0">
                <a:solidFill>
                  <a:srgbClr val="1B1B1B"/>
                </a:solidFill>
                <a:effectLst/>
                <a:latin typeface="Open Sans" panose="020B0606030504020204" pitchFamily="34" charset="0"/>
              </a:rPr>
              <a:t>Displasia:</a:t>
            </a:r>
            <a:r>
              <a:rPr lang="es-ES" b="0" i="0" dirty="0">
                <a:solidFill>
                  <a:srgbClr val="1B1B1B"/>
                </a:solidFill>
                <a:effectLst/>
                <a:latin typeface="Open Sans" panose="020B0606030504020204" pitchFamily="34" charset="0"/>
              </a:rPr>
              <a:t> afección más avanzada que la hiperplasia. En la displasia, también se acumulan demasiadas células. Pero las células se ven anormales y cambia la estructura del tejido.</a:t>
            </a:r>
            <a:endParaRPr lang="es-EC" dirty="0"/>
          </a:p>
        </p:txBody>
      </p:sp>
      <p:sp>
        <p:nvSpPr>
          <p:cNvPr id="13" name="CuadroTexto 12">
            <a:extLst>
              <a:ext uri="{FF2B5EF4-FFF2-40B4-BE49-F238E27FC236}">
                <a16:creationId xmlns:a16="http://schemas.microsoft.com/office/drawing/2014/main" id="{4A48E124-17E7-B23D-862E-9C181E7636BA}"/>
              </a:ext>
            </a:extLst>
          </p:cNvPr>
          <p:cNvSpPr txBox="1"/>
          <p:nvPr/>
        </p:nvSpPr>
        <p:spPr>
          <a:xfrm>
            <a:off x="268941" y="3875289"/>
            <a:ext cx="8229600" cy="954107"/>
          </a:xfrm>
          <a:prstGeom prst="rect">
            <a:avLst/>
          </a:prstGeom>
          <a:solidFill>
            <a:schemeClr val="accent2">
              <a:lumMod val="40000"/>
              <a:lumOff val="60000"/>
            </a:schemeClr>
          </a:solidFill>
        </p:spPr>
        <p:txBody>
          <a:bodyPr wrap="square">
            <a:spAutoFit/>
          </a:bodyPr>
          <a:lstStyle/>
          <a:p>
            <a:r>
              <a:rPr lang="es-ES" b="1" i="0" dirty="0">
                <a:solidFill>
                  <a:srgbClr val="1B1B1B"/>
                </a:solidFill>
                <a:effectLst/>
                <a:latin typeface="Open Sans" panose="020B0606030504020204" pitchFamily="34" charset="0"/>
              </a:rPr>
              <a:t>Carcinoma </a:t>
            </a:r>
            <a:r>
              <a:rPr lang="es-ES" b="1" i="1" dirty="0">
                <a:solidFill>
                  <a:srgbClr val="1B1B1B"/>
                </a:solidFill>
                <a:effectLst/>
                <a:latin typeface="Open Sans" panose="020B0606030504020204" pitchFamily="34" charset="0"/>
              </a:rPr>
              <a:t>in situ</a:t>
            </a:r>
            <a:r>
              <a:rPr lang="es-ES" b="1" i="0" dirty="0">
                <a:solidFill>
                  <a:srgbClr val="1B1B1B"/>
                </a:solidFill>
                <a:effectLst/>
                <a:latin typeface="Open Sans" panose="020B0606030504020204" pitchFamily="34" charset="0"/>
              </a:rPr>
              <a:t>:</a:t>
            </a:r>
            <a:r>
              <a:rPr lang="es-ES" b="0" i="0" dirty="0">
                <a:solidFill>
                  <a:srgbClr val="1B1B1B"/>
                </a:solidFill>
                <a:effectLst/>
                <a:latin typeface="Open Sans" panose="020B0606030504020204" pitchFamily="34" charset="0"/>
              </a:rPr>
              <a:t> enfermedad avanzada localizada. Aunque a veces se llama cáncer en estadio 0 (cero), no es cáncer porque las células anormales no se diseminan al tejido cercano, como ocurre con las células cancerosas. Pero por lo general se trata porque es posible que algunos carcinomas </a:t>
            </a:r>
            <a:r>
              <a:rPr lang="es-ES" b="0" i="1" dirty="0">
                <a:solidFill>
                  <a:srgbClr val="1B1B1B"/>
                </a:solidFill>
                <a:effectLst/>
                <a:latin typeface="Open Sans" panose="020B0606030504020204" pitchFamily="34" charset="0"/>
              </a:rPr>
              <a:t>in situ</a:t>
            </a:r>
            <a:r>
              <a:rPr lang="es-ES" b="0" i="0" dirty="0">
                <a:solidFill>
                  <a:srgbClr val="1B1B1B"/>
                </a:solidFill>
                <a:effectLst/>
                <a:latin typeface="Open Sans" panose="020B0606030504020204" pitchFamily="34" charset="0"/>
              </a:rPr>
              <a:t> se conviertan en cáncer.</a:t>
            </a:r>
            <a:endParaRPr lang="es-EC" dirty="0"/>
          </a:p>
        </p:txBody>
      </p:sp>
    </p:spTree>
    <p:extLst>
      <p:ext uri="{BB962C8B-B14F-4D97-AF65-F5344CB8AC3E}">
        <p14:creationId xmlns:p14="http://schemas.microsoft.com/office/powerpoint/2010/main" val="28229166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4953993-B8F0-4ED7-3FC7-8481ADFC5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857250"/>
            <a:ext cx="5715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4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E1A597F-01AF-480B-B29C-25709F75BC7F}"/>
              </a:ext>
            </a:extLst>
          </p:cNvPr>
          <p:cNvPicPr>
            <a:picLocks noChangeAspect="1"/>
          </p:cNvPicPr>
          <p:nvPr/>
        </p:nvPicPr>
        <p:blipFill rotWithShape="1">
          <a:blip r:embed="rId2"/>
          <a:srcRect l="29069" t="30586" r="9419" b="27449"/>
          <a:stretch/>
        </p:blipFill>
        <p:spPr>
          <a:xfrm>
            <a:off x="495622" y="949872"/>
            <a:ext cx="8456994" cy="3243755"/>
          </a:xfrm>
          <a:prstGeom prst="rect">
            <a:avLst/>
          </a:prstGeom>
          <a:ln>
            <a:solidFill>
              <a:schemeClr val="accent6">
                <a:lumMod val="10000"/>
              </a:schemeClr>
            </a:solidFill>
          </a:ln>
        </p:spPr>
      </p:pic>
      <p:sp>
        <p:nvSpPr>
          <p:cNvPr id="7" name="Rectángulo 6">
            <a:extLst>
              <a:ext uri="{FF2B5EF4-FFF2-40B4-BE49-F238E27FC236}">
                <a16:creationId xmlns:a16="http://schemas.microsoft.com/office/drawing/2014/main" id="{98D9E05C-FAD2-4B36-B6E2-FF581290037F}"/>
              </a:ext>
            </a:extLst>
          </p:cNvPr>
          <p:cNvSpPr/>
          <p:nvPr/>
        </p:nvSpPr>
        <p:spPr>
          <a:xfrm>
            <a:off x="2210200" y="227554"/>
            <a:ext cx="5487771" cy="369332"/>
          </a:xfrm>
          <a:prstGeom prst="rect">
            <a:avLst/>
          </a:prstGeom>
          <a:solidFill>
            <a:schemeClr val="accent4">
              <a:lumMod val="40000"/>
              <a:lumOff val="60000"/>
            </a:schemeClr>
          </a:solidFill>
          <a:ln>
            <a:solidFill>
              <a:schemeClr val="accent6">
                <a:lumMod val="25000"/>
              </a:schemeClr>
            </a:solidFill>
          </a:ln>
        </p:spPr>
        <p:txBody>
          <a:bodyPr wrap="square">
            <a:spAutoFit/>
          </a:bodyPr>
          <a:lstStyle/>
          <a:p>
            <a:r>
              <a:rPr lang="es-ES" sz="1800" dirty="0"/>
              <a:t>LESIONES MUSCULARES DEPORTIVAS</a:t>
            </a:r>
          </a:p>
        </p:txBody>
      </p:sp>
    </p:spTree>
    <p:extLst>
      <p:ext uri="{BB962C8B-B14F-4D97-AF65-F5344CB8AC3E}">
        <p14:creationId xmlns:p14="http://schemas.microsoft.com/office/powerpoint/2010/main" val="480855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84F5933-BE90-498E-AEFA-D7476E268A11}"/>
              </a:ext>
            </a:extLst>
          </p:cNvPr>
          <p:cNvSpPr txBox="1"/>
          <p:nvPr/>
        </p:nvSpPr>
        <p:spPr>
          <a:xfrm>
            <a:off x="1255955" y="184569"/>
            <a:ext cx="2014370" cy="707886"/>
          </a:xfrm>
          <a:prstGeom prst="rect">
            <a:avLst/>
          </a:prstGeom>
          <a:solidFill>
            <a:schemeClr val="accent3">
              <a:lumMod val="40000"/>
              <a:lumOff val="60000"/>
            </a:schemeClr>
          </a:solidFill>
        </p:spPr>
        <p:txBody>
          <a:bodyPr wrap="square">
            <a:spAutoFit/>
          </a:bodyPr>
          <a:lstStyle/>
          <a:p>
            <a:r>
              <a:rPr lang="es-EC" sz="2000" b="1" i="0" dirty="0">
                <a:solidFill>
                  <a:srgbClr val="1B1B1B"/>
                </a:solidFill>
                <a:effectLst/>
                <a:latin typeface="Poppins" panose="00000500000000000000" pitchFamily="2" charset="0"/>
              </a:rPr>
              <a:t>Tipos de cáncer</a:t>
            </a:r>
            <a:endParaRPr lang="es-EC" sz="2000" dirty="0"/>
          </a:p>
        </p:txBody>
      </p:sp>
      <p:sp>
        <p:nvSpPr>
          <p:cNvPr id="7" name="CuadroTexto 6">
            <a:extLst>
              <a:ext uri="{FF2B5EF4-FFF2-40B4-BE49-F238E27FC236}">
                <a16:creationId xmlns:a16="http://schemas.microsoft.com/office/drawing/2014/main" id="{09B53440-20D5-2E6E-9EEE-87B5B574AD9F}"/>
              </a:ext>
            </a:extLst>
          </p:cNvPr>
          <p:cNvSpPr txBox="1"/>
          <p:nvPr/>
        </p:nvSpPr>
        <p:spPr>
          <a:xfrm>
            <a:off x="2568388" y="1369600"/>
            <a:ext cx="4598894" cy="1600438"/>
          </a:xfrm>
          <a:prstGeom prst="rect">
            <a:avLst/>
          </a:prstGeom>
          <a:solidFill>
            <a:schemeClr val="accent4">
              <a:lumMod val="40000"/>
              <a:lumOff val="60000"/>
            </a:schemeClr>
          </a:solidFill>
          <a:ln>
            <a:solidFill>
              <a:schemeClr val="accent3">
                <a:lumMod val="75000"/>
              </a:schemeClr>
            </a:solidFill>
          </a:ln>
        </p:spPr>
        <p:txBody>
          <a:bodyPr wrap="square">
            <a:spAutoFit/>
          </a:bodyPr>
          <a:lstStyle/>
          <a:p>
            <a:r>
              <a:rPr lang="es-ES" b="0" i="0" dirty="0">
                <a:solidFill>
                  <a:schemeClr val="tx1"/>
                </a:solidFill>
                <a:effectLst/>
                <a:latin typeface="Open Sans" panose="020B0606030504020204" pitchFamily="34" charset="0"/>
              </a:rPr>
              <a:t>Hay más de 100 tipos de cáncer. En general, los tipos de cáncer llevan el nombre de los órganos o tejidos donde se forma el cáncer. Por ejemplo, el cáncer de pulmón se inicia en el pulmón, y el cáncer de encéfalo se inicia en el encéfalo. A veces el cáncer se describe por el tipo de células que lo formaron, como las células </a:t>
            </a:r>
            <a:r>
              <a:rPr lang="es-ES" b="0" i="0" u="none" strike="noStrike"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epiteliales</a:t>
            </a:r>
            <a:r>
              <a:rPr lang="es-ES" b="0" i="0" dirty="0">
                <a:solidFill>
                  <a:schemeClr val="tx1"/>
                </a:solidFill>
                <a:effectLst/>
                <a:latin typeface="Open Sans" panose="020B0606030504020204" pitchFamily="34" charset="0"/>
              </a:rPr>
              <a:t> o las </a:t>
            </a:r>
            <a:r>
              <a:rPr lang="es-ES" b="0" i="0" u="none" strike="noStrike" dirty="0">
                <a:solidFill>
                  <a:schemeClr val="tx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células escamosas</a:t>
            </a:r>
            <a:r>
              <a:rPr lang="es-ES" b="0" i="0" dirty="0">
                <a:solidFill>
                  <a:schemeClr val="tx1"/>
                </a:solidFill>
                <a:effectLst/>
                <a:latin typeface="Open Sans" panose="020B0606030504020204" pitchFamily="34" charset="0"/>
              </a:rPr>
              <a:t>.</a:t>
            </a:r>
            <a:endParaRPr lang="es-EC" dirty="0">
              <a:solidFill>
                <a:schemeClr val="tx1"/>
              </a:solidFill>
            </a:endParaRPr>
          </a:p>
        </p:txBody>
      </p:sp>
      <p:sp>
        <p:nvSpPr>
          <p:cNvPr id="9" name="CuadroTexto 8">
            <a:extLst>
              <a:ext uri="{FF2B5EF4-FFF2-40B4-BE49-F238E27FC236}">
                <a16:creationId xmlns:a16="http://schemas.microsoft.com/office/drawing/2014/main" id="{8B5E5138-DEF8-1CE5-6BD5-8EE709C83785}"/>
              </a:ext>
            </a:extLst>
          </p:cNvPr>
          <p:cNvSpPr txBox="1"/>
          <p:nvPr/>
        </p:nvSpPr>
        <p:spPr>
          <a:xfrm>
            <a:off x="2895955" y="3554759"/>
            <a:ext cx="4598894" cy="738664"/>
          </a:xfrm>
          <a:prstGeom prst="rect">
            <a:avLst/>
          </a:prstGeom>
          <a:solidFill>
            <a:schemeClr val="accent4">
              <a:lumMod val="20000"/>
              <a:lumOff val="80000"/>
            </a:schemeClr>
          </a:solidFill>
          <a:ln>
            <a:solidFill>
              <a:schemeClr val="accent4"/>
            </a:solidFill>
          </a:ln>
        </p:spPr>
        <p:txBody>
          <a:bodyPr wrap="square">
            <a:spAutoFit/>
          </a:bodyPr>
          <a:lstStyle/>
          <a:p>
            <a:r>
              <a:rPr lang="es-ES" b="0" i="0" dirty="0">
                <a:solidFill>
                  <a:srgbClr val="000000"/>
                </a:solidFill>
                <a:effectLst/>
                <a:latin typeface="Verdana" panose="020B0604030504040204" pitchFamily="34" charset="0"/>
              </a:rPr>
              <a:t>Por tipos tumorales, los más frecuentes siguen siendo el cáncer de pulmón, el colorrectal, el de mama, el de próstata</a:t>
            </a:r>
            <a:r>
              <a:rPr lang="es-ES" dirty="0">
                <a:latin typeface="Verdana" panose="020B0604030504040204" pitchFamily="34" charset="0"/>
              </a:rPr>
              <a:t> y piel</a:t>
            </a:r>
            <a:endParaRPr lang="es-EC" dirty="0"/>
          </a:p>
        </p:txBody>
      </p:sp>
    </p:spTree>
    <p:extLst>
      <p:ext uri="{BB962C8B-B14F-4D97-AF65-F5344CB8AC3E}">
        <p14:creationId xmlns:p14="http://schemas.microsoft.com/office/powerpoint/2010/main" val="2109862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0EF5B92-DC89-73DB-9E27-92DF2D598FCD}"/>
              </a:ext>
            </a:extLst>
          </p:cNvPr>
          <p:cNvSpPr txBox="1"/>
          <p:nvPr/>
        </p:nvSpPr>
        <p:spPr>
          <a:xfrm>
            <a:off x="1998233" y="260135"/>
            <a:ext cx="3488167" cy="523220"/>
          </a:xfrm>
          <a:prstGeom prst="rect">
            <a:avLst/>
          </a:prstGeom>
          <a:solidFill>
            <a:schemeClr val="accent4">
              <a:lumMod val="40000"/>
              <a:lumOff val="60000"/>
            </a:schemeClr>
          </a:solidFill>
        </p:spPr>
        <p:txBody>
          <a:bodyPr wrap="square">
            <a:spAutoFit/>
          </a:bodyPr>
          <a:lstStyle/>
          <a:p>
            <a:pPr algn="l"/>
            <a:r>
              <a:rPr lang="es-ES" b="1" i="0" dirty="0">
                <a:solidFill>
                  <a:srgbClr val="3C4245"/>
                </a:solidFill>
                <a:effectLst/>
                <a:latin typeface="Noto Sans" panose="020B0502040504020204" pitchFamily="34" charset="0"/>
              </a:rPr>
              <a:t>Prevención</a:t>
            </a:r>
          </a:p>
          <a:p>
            <a:pPr algn="l"/>
            <a:r>
              <a:rPr lang="es-ES" b="0" i="0" dirty="0">
                <a:solidFill>
                  <a:srgbClr val="3C4245"/>
                </a:solidFill>
                <a:effectLst/>
                <a:latin typeface="Noto Sans" panose="020B0502040504020204" pitchFamily="34" charset="0"/>
              </a:rPr>
              <a:t>El riesgo de cáncer puede reducirse:</a:t>
            </a:r>
          </a:p>
        </p:txBody>
      </p:sp>
      <p:sp>
        <p:nvSpPr>
          <p:cNvPr id="7" name="CuadroTexto 6">
            <a:extLst>
              <a:ext uri="{FF2B5EF4-FFF2-40B4-BE49-F238E27FC236}">
                <a16:creationId xmlns:a16="http://schemas.microsoft.com/office/drawing/2014/main" id="{709F55DD-1E10-7B1E-C205-6248517CB8B3}"/>
              </a:ext>
            </a:extLst>
          </p:cNvPr>
          <p:cNvSpPr txBox="1"/>
          <p:nvPr/>
        </p:nvSpPr>
        <p:spPr>
          <a:xfrm>
            <a:off x="289111" y="1031633"/>
            <a:ext cx="8565777" cy="3323987"/>
          </a:xfrm>
          <a:prstGeom prst="rect">
            <a:avLst/>
          </a:prstGeom>
          <a:solidFill>
            <a:schemeClr val="accent5">
              <a:lumMod val="40000"/>
              <a:lumOff val="60000"/>
            </a:schemeClr>
          </a:solidFill>
          <a:ln>
            <a:solidFill>
              <a:schemeClr val="accent6">
                <a:lumMod val="25000"/>
              </a:schemeClr>
            </a:solidFill>
          </a:ln>
        </p:spPr>
        <p:txBody>
          <a:bodyPr wrap="square">
            <a:spAutoFit/>
          </a:bodyPr>
          <a:lstStyle/>
          <a:p>
            <a:pPr algn="l">
              <a:buFont typeface="Arial" panose="020B0604020202020204" pitchFamily="34" charset="0"/>
              <a:buChar char="•"/>
            </a:pPr>
            <a:r>
              <a:rPr lang="es-ES" b="0" i="0" dirty="0">
                <a:solidFill>
                  <a:srgbClr val="3C4245"/>
                </a:solidFill>
                <a:effectLst/>
                <a:latin typeface="Noto Sans" panose="020B0502040504020204" pitchFamily="34" charset="0"/>
              </a:rPr>
              <a:t>no consumiendo tabaco;</a:t>
            </a:r>
          </a:p>
          <a:p>
            <a:pPr algn="l">
              <a:buFont typeface="Arial" panose="020B0604020202020204" pitchFamily="34" charset="0"/>
              <a:buChar char="•"/>
            </a:pPr>
            <a:r>
              <a:rPr lang="es-ES" b="0" i="0" dirty="0">
                <a:solidFill>
                  <a:srgbClr val="3C4245"/>
                </a:solidFill>
                <a:effectLst/>
                <a:latin typeface="Noto Sans" panose="020B0502040504020204" pitchFamily="34" charset="0"/>
              </a:rPr>
              <a:t>manteniendo un peso corporal saludable;</a:t>
            </a:r>
          </a:p>
          <a:p>
            <a:pPr algn="l">
              <a:buFont typeface="Arial" panose="020B0604020202020204" pitchFamily="34" charset="0"/>
              <a:buChar char="•"/>
            </a:pPr>
            <a:r>
              <a:rPr lang="es-ES" b="0" i="0" dirty="0">
                <a:solidFill>
                  <a:srgbClr val="3C4245"/>
                </a:solidFill>
                <a:effectLst/>
                <a:latin typeface="Noto Sans" panose="020B0502040504020204" pitchFamily="34" charset="0"/>
              </a:rPr>
              <a:t>tomando una alimentación saludable que incluya frutas y hortalizas;</a:t>
            </a:r>
          </a:p>
          <a:p>
            <a:pPr algn="l">
              <a:buFont typeface="Arial" panose="020B0604020202020204" pitchFamily="34" charset="0"/>
              <a:buChar char="•"/>
            </a:pPr>
            <a:r>
              <a:rPr lang="es-ES" b="0" i="0" dirty="0">
                <a:solidFill>
                  <a:srgbClr val="3C4245"/>
                </a:solidFill>
                <a:effectLst/>
                <a:latin typeface="Noto Sans" panose="020B0502040504020204" pitchFamily="34" charset="0"/>
              </a:rPr>
              <a:t>realizando actividad física con regularidad;</a:t>
            </a:r>
          </a:p>
          <a:p>
            <a:pPr algn="l">
              <a:buFont typeface="Arial" panose="020B0604020202020204" pitchFamily="34" charset="0"/>
              <a:buChar char="•"/>
            </a:pPr>
            <a:r>
              <a:rPr lang="es-ES" b="0" i="0" dirty="0">
                <a:solidFill>
                  <a:srgbClr val="3C4245"/>
                </a:solidFill>
                <a:effectLst/>
                <a:latin typeface="Noto Sans" panose="020B0502040504020204" pitchFamily="34" charset="0"/>
              </a:rPr>
              <a:t>evitando o reduciendo el consumo de alcohol;</a:t>
            </a:r>
          </a:p>
          <a:p>
            <a:pPr algn="l">
              <a:buFont typeface="Arial" panose="020B0604020202020204" pitchFamily="34" charset="0"/>
              <a:buChar char="•"/>
            </a:pPr>
            <a:r>
              <a:rPr lang="es-ES" b="0" i="0" dirty="0">
                <a:solidFill>
                  <a:srgbClr val="3C4245"/>
                </a:solidFill>
                <a:effectLst/>
                <a:latin typeface="Noto Sans" panose="020B0502040504020204" pitchFamily="34" charset="0"/>
              </a:rPr>
              <a:t>vacunándose contra el papilomavirus humano y la hepatitis B en caso de pertenecer a los grupos en los que se recomienda esta intervención;</a:t>
            </a:r>
          </a:p>
          <a:p>
            <a:pPr algn="l">
              <a:buFont typeface="Arial" panose="020B0604020202020204" pitchFamily="34" charset="0"/>
              <a:buChar char="•"/>
            </a:pPr>
            <a:r>
              <a:rPr lang="es-ES" b="0" i="0" dirty="0">
                <a:solidFill>
                  <a:srgbClr val="3C4245"/>
                </a:solidFill>
                <a:effectLst/>
                <a:latin typeface="Noto Sans" panose="020B0502040504020204" pitchFamily="34" charset="0"/>
              </a:rPr>
              <a:t>evitando la radiación ultravioleta (principalmente, por la exposición al sol y en los aparatos de bronceado artificial) o protegiéndose de la luz solar;</a:t>
            </a:r>
          </a:p>
          <a:p>
            <a:pPr algn="l">
              <a:buFont typeface="Arial" panose="020B0604020202020204" pitchFamily="34" charset="0"/>
              <a:buChar char="•"/>
            </a:pPr>
            <a:r>
              <a:rPr lang="es-ES" b="0" i="0" dirty="0">
                <a:solidFill>
                  <a:srgbClr val="3C4245"/>
                </a:solidFill>
                <a:effectLst/>
                <a:latin typeface="Noto Sans" panose="020B0502040504020204" pitchFamily="34" charset="0"/>
              </a:rPr>
              <a:t>haciendo un uso seguro y adecuado de las radiaciones en la atención de salud (para fines diagnósticos y terapéuticos);</a:t>
            </a:r>
          </a:p>
          <a:p>
            <a:pPr algn="l">
              <a:buFont typeface="Arial" panose="020B0604020202020204" pitchFamily="34" charset="0"/>
              <a:buChar char="•"/>
            </a:pPr>
            <a:r>
              <a:rPr lang="es-ES" b="0" i="0" dirty="0">
                <a:solidFill>
                  <a:srgbClr val="3C4245"/>
                </a:solidFill>
                <a:effectLst/>
                <a:latin typeface="Noto Sans" panose="020B0502040504020204" pitchFamily="34" charset="0"/>
              </a:rPr>
              <a:t>minimizando la exposición ocupacional a las radiaciones ionizantes; y</a:t>
            </a:r>
          </a:p>
          <a:p>
            <a:pPr algn="l">
              <a:buFont typeface="Arial" panose="020B0604020202020204" pitchFamily="34" charset="0"/>
              <a:buChar char="•"/>
            </a:pPr>
            <a:r>
              <a:rPr lang="es-ES" b="0" i="0" dirty="0">
                <a:solidFill>
                  <a:srgbClr val="3C4245"/>
                </a:solidFill>
                <a:effectLst/>
                <a:latin typeface="Noto Sans" panose="020B0502040504020204" pitchFamily="34" charset="0"/>
              </a:rPr>
              <a:t>reduciendo la exposición a la contaminación del aire exterior e interior, incluido el radón (un gas radiactivo que se produce por la descomposición natural del uranio y que puede acumularse en edificios como los hogares, las escuelas y los lugares de trabajo).</a:t>
            </a:r>
          </a:p>
        </p:txBody>
      </p:sp>
    </p:spTree>
    <p:extLst>
      <p:ext uri="{BB962C8B-B14F-4D97-AF65-F5344CB8AC3E}">
        <p14:creationId xmlns:p14="http://schemas.microsoft.com/office/powerpoint/2010/main" val="3730545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72D9793-661D-4B0B-607A-1CC17F7403AD}"/>
              </a:ext>
            </a:extLst>
          </p:cNvPr>
          <p:cNvSpPr>
            <a:spLocks noGrp="1"/>
          </p:cNvSpPr>
          <p:nvPr>
            <p:ph type="title"/>
          </p:nvPr>
        </p:nvSpPr>
        <p:spPr>
          <a:xfrm>
            <a:off x="983241" y="376887"/>
            <a:ext cx="4513916" cy="468000"/>
          </a:xfrm>
          <a:solidFill>
            <a:schemeClr val="accent3">
              <a:lumMod val="20000"/>
              <a:lumOff val="80000"/>
            </a:schemeClr>
          </a:solidFill>
        </p:spPr>
        <p:txBody>
          <a:bodyPr/>
          <a:lstStyle/>
          <a:p>
            <a:r>
              <a:rPr lang="es-EC" dirty="0"/>
              <a:t>TRATAMIENTO DEL CANCER</a:t>
            </a:r>
          </a:p>
        </p:txBody>
      </p:sp>
      <p:sp>
        <p:nvSpPr>
          <p:cNvPr id="5" name="CuadroTexto 4">
            <a:extLst>
              <a:ext uri="{FF2B5EF4-FFF2-40B4-BE49-F238E27FC236}">
                <a16:creationId xmlns:a16="http://schemas.microsoft.com/office/drawing/2014/main" id="{A788F4BD-D2BD-80AB-C95F-E5FCD8C48804}"/>
              </a:ext>
            </a:extLst>
          </p:cNvPr>
          <p:cNvSpPr txBox="1"/>
          <p:nvPr/>
        </p:nvSpPr>
        <p:spPr>
          <a:xfrm>
            <a:off x="983241" y="1237628"/>
            <a:ext cx="6586369" cy="2031325"/>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es-ES" b="0" i="0" dirty="0">
                <a:solidFill>
                  <a:srgbClr val="3C4245"/>
                </a:solidFill>
                <a:effectLst/>
                <a:latin typeface="Noto Sans" panose="020B0502040504020204" pitchFamily="34" charset="0"/>
              </a:rPr>
              <a:t>Para tratar de forma adecuada y eficaz un cáncer es fundamental acertar con el diagnóstico, ya que cada tipo de cáncer requiere un tratamiento concreto. Algunos tratamientos utilizados son las intervenciones quirúrgicas, la radioterapia y la terapia sistémica (quimioterapia, tratamientos hormonales, tratamientos biológicos dirigidos). Para seleccionar la pauta terapéutica correcta se deben tener en cuenta tanto el tipo de cáncer como el enfermo. La finalización del protocolo de tratamiento en un periodo definido es importante para lograr el resultado terapéutico previsto.</a:t>
            </a:r>
            <a:endParaRPr lang="es-EC" dirty="0"/>
          </a:p>
        </p:txBody>
      </p:sp>
    </p:spTree>
    <p:extLst>
      <p:ext uri="{BB962C8B-B14F-4D97-AF65-F5344CB8AC3E}">
        <p14:creationId xmlns:p14="http://schemas.microsoft.com/office/powerpoint/2010/main" val="3038484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381A3E8-D8F2-7D1F-51EA-9ABD3EF1DAE3}"/>
              </a:ext>
            </a:extLst>
          </p:cNvPr>
          <p:cNvSpPr>
            <a:spLocks noGrp="1"/>
          </p:cNvSpPr>
          <p:nvPr>
            <p:ph type="title"/>
          </p:nvPr>
        </p:nvSpPr>
        <p:spPr/>
        <p:txBody>
          <a:bodyPr/>
          <a:lstStyle/>
          <a:p>
            <a:r>
              <a:rPr lang="es-EC" dirty="0"/>
              <a:t>TRATAMIENTO FISIOTERAPÉUTICO EN CANCER DE MAMA: </a:t>
            </a:r>
            <a:br>
              <a:rPr lang="es-EC" dirty="0"/>
            </a:br>
            <a:endParaRPr lang="es-EC" dirty="0"/>
          </a:p>
        </p:txBody>
      </p:sp>
      <p:sp>
        <p:nvSpPr>
          <p:cNvPr id="5" name="CuadroTexto 4">
            <a:extLst>
              <a:ext uri="{FF2B5EF4-FFF2-40B4-BE49-F238E27FC236}">
                <a16:creationId xmlns:a16="http://schemas.microsoft.com/office/drawing/2014/main" id="{67A3161A-86E0-D39E-BD00-D367A1720762}"/>
              </a:ext>
            </a:extLst>
          </p:cNvPr>
          <p:cNvSpPr txBox="1"/>
          <p:nvPr/>
        </p:nvSpPr>
        <p:spPr>
          <a:xfrm>
            <a:off x="2272553" y="1636679"/>
            <a:ext cx="4598894" cy="1169551"/>
          </a:xfrm>
          <a:prstGeom prst="rect">
            <a:avLst/>
          </a:prstGeom>
          <a:solidFill>
            <a:schemeClr val="accent4">
              <a:lumMod val="20000"/>
              <a:lumOff val="80000"/>
            </a:schemeClr>
          </a:solidFill>
          <a:ln>
            <a:solidFill>
              <a:schemeClr val="accent3">
                <a:lumMod val="75000"/>
              </a:schemeClr>
            </a:solidFill>
          </a:ln>
        </p:spPr>
        <p:txBody>
          <a:bodyPr wrap="square">
            <a:spAutoFit/>
          </a:bodyPr>
          <a:lstStyle/>
          <a:p>
            <a:r>
              <a:rPr lang="es-ES" b="0" i="0" dirty="0">
                <a:solidFill>
                  <a:srgbClr val="333333"/>
                </a:solidFill>
                <a:effectLst/>
                <a:latin typeface="Helvetica Neue"/>
              </a:rPr>
              <a:t>El cáncer de mama es el segundo cáncer más habitual y el más frecuente en mujeres. El linfedema es la complicación más habitual debido a la cirugía. Actualmente, no existe cura pero sí diversos tratamientos.</a:t>
            </a:r>
            <a:endParaRPr lang="es-EC" dirty="0"/>
          </a:p>
        </p:txBody>
      </p:sp>
    </p:spTree>
    <p:extLst>
      <p:ext uri="{BB962C8B-B14F-4D97-AF65-F5344CB8AC3E}">
        <p14:creationId xmlns:p14="http://schemas.microsoft.com/office/powerpoint/2010/main" val="16037250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65AD8A1-079E-EDEA-182A-3BA4A3B9FD81}"/>
              </a:ext>
            </a:extLst>
          </p:cNvPr>
          <p:cNvSpPr txBox="1"/>
          <p:nvPr/>
        </p:nvSpPr>
        <p:spPr>
          <a:xfrm>
            <a:off x="1610956" y="140161"/>
            <a:ext cx="4598894" cy="707886"/>
          </a:xfrm>
          <a:prstGeom prst="rect">
            <a:avLst/>
          </a:prstGeom>
          <a:solidFill>
            <a:schemeClr val="accent3">
              <a:lumMod val="20000"/>
              <a:lumOff val="80000"/>
            </a:schemeClr>
          </a:solidFill>
          <a:ln>
            <a:solidFill>
              <a:schemeClr val="accent3">
                <a:lumMod val="60000"/>
                <a:lumOff val="40000"/>
              </a:schemeClr>
            </a:solidFill>
          </a:ln>
        </p:spPr>
        <p:txBody>
          <a:bodyPr wrap="square">
            <a:spAutoFit/>
          </a:bodyPr>
          <a:lstStyle/>
          <a:p>
            <a:r>
              <a:rPr lang="es-ES" sz="2000" dirty="0">
                <a:solidFill>
                  <a:srgbClr val="1F1F1F"/>
                </a:solidFill>
                <a:latin typeface="ElsevierGulliver"/>
              </a:rPr>
              <a:t>L</a:t>
            </a:r>
            <a:r>
              <a:rPr lang="es-ES" sz="2000" b="0" i="0" dirty="0">
                <a:solidFill>
                  <a:srgbClr val="1F1F1F"/>
                </a:solidFill>
                <a:effectLst/>
                <a:latin typeface="ElsevierGulliver"/>
              </a:rPr>
              <a:t>infedema de miembro superior </a:t>
            </a:r>
            <a:r>
              <a:rPr lang="es-EC" sz="2000" b="0" i="0" dirty="0">
                <a:solidFill>
                  <a:srgbClr val="1F1F1F"/>
                </a:solidFill>
                <a:effectLst/>
                <a:latin typeface="ElsevierGulliver"/>
              </a:rPr>
              <a:t>secundario a mastectomía </a:t>
            </a:r>
            <a:endParaRPr lang="es-EC" sz="2000" dirty="0"/>
          </a:p>
        </p:txBody>
      </p:sp>
      <p:sp>
        <p:nvSpPr>
          <p:cNvPr id="7" name="CuadroTexto 6">
            <a:extLst>
              <a:ext uri="{FF2B5EF4-FFF2-40B4-BE49-F238E27FC236}">
                <a16:creationId xmlns:a16="http://schemas.microsoft.com/office/drawing/2014/main" id="{3B155C6A-DE5D-4274-FBAA-987115D2EE16}"/>
              </a:ext>
            </a:extLst>
          </p:cNvPr>
          <p:cNvSpPr txBox="1"/>
          <p:nvPr/>
        </p:nvSpPr>
        <p:spPr>
          <a:xfrm>
            <a:off x="1530275" y="3229100"/>
            <a:ext cx="4598894" cy="738664"/>
          </a:xfrm>
          <a:prstGeom prst="rect">
            <a:avLst/>
          </a:prstGeom>
          <a:solidFill>
            <a:schemeClr val="accent4">
              <a:lumMod val="60000"/>
              <a:lumOff val="40000"/>
            </a:schemeClr>
          </a:solidFill>
          <a:ln>
            <a:solidFill>
              <a:srgbClr val="002060"/>
            </a:solidFill>
          </a:ln>
        </p:spPr>
        <p:txBody>
          <a:bodyPr wrap="square">
            <a:spAutoFit/>
          </a:bodyPr>
          <a:lstStyle/>
          <a:p>
            <a:r>
              <a:rPr lang="es-ES" b="0" i="0" dirty="0">
                <a:solidFill>
                  <a:srgbClr val="1F1F1F"/>
                </a:solidFill>
                <a:effectLst/>
                <a:latin typeface="ElsevierGulliver"/>
              </a:rPr>
              <a:t>El linfedema de miembro superior secundario a mastectomía es una afección frecuente entre los pacientes, generalmente mujeres, que han sido sometidas a esta intervención.</a:t>
            </a:r>
            <a:endParaRPr lang="es-EC" dirty="0"/>
          </a:p>
        </p:txBody>
      </p:sp>
      <p:sp>
        <p:nvSpPr>
          <p:cNvPr id="9" name="CuadroTexto 8">
            <a:extLst>
              <a:ext uri="{FF2B5EF4-FFF2-40B4-BE49-F238E27FC236}">
                <a16:creationId xmlns:a16="http://schemas.microsoft.com/office/drawing/2014/main" id="{E658C203-E1F6-FEC1-EA68-7D7D9183C2C4}"/>
              </a:ext>
            </a:extLst>
          </p:cNvPr>
          <p:cNvSpPr txBox="1"/>
          <p:nvPr/>
        </p:nvSpPr>
        <p:spPr>
          <a:xfrm>
            <a:off x="1783080" y="1455145"/>
            <a:ext cx="4598894" cy="954107"/>
          </a:xfrm>
          <a:prstGeom prst="rect">
            <a:avLst/>
          </a:prstGeom>
          <a:solidFill>
            <a:schemeClr val="accent3">
              <a:lumMod val="40000"/>
              <a:lumOff val="60000"/>
            </a:schemeClr>
          </a:solidFill>
          <a:ln>
            <a:solidFill>
              <a:srgbClr val="002060"/>
            </a:solidFill>
          </a:ln>
        </p:spPr>
        <p:txBody>
          <a:bodyPr wrap="square">
            <a:spAutoFit/>
          </a:bodyPr>
          <a:lstStyle/>
          <a:p>
            <a:r>
              <a:rPr lang="es-ES" b="0" i="0" dirty="0">
                <a:solidFill>
                  <a:srgbClr val="202124"/>
                </a:solidFill>
                <a:effectLst/>
                <a:latin typeface="Google Sans"/>
              </a:rPr>
              <a:t>Linfedema es la </a:t>
            </a:r>
            <a:r>
              <a:rPr lang="es-ES" dirty="0">
                <a:solidFill>
                  <a:srgbClr val="040C28"/>
                </a:solidFill>
                <a:latin typeface="Google Sans"/>
              </a:rPr>
              <a:t>inflamación </a:t>
            </a:r>
            <a:r>
              <a:rPr lang="es-ES" b="0" i="0" dirty="0">
                <a:solidFill>
                  <a:srgbClr val="040C28"/>
                </a:solidFill>
                <a:effectLst/>
                <a:latin typeface="Google Sans"/>
              </a:rPr>
              <a:t> que causa la acumulación de líquido linfático en el cuerpo</a:t>
            </a:r>
            <a:r>
              <a:rPr lang="es-ES" b="0" i="0" dirty="0">
                <a:solidFill>
                  <a:srgbClr val="202124"/>
                </a:solidFill>
                <a:effectLst/>
                <a:latin typeface="Google Sans"/>
              </a:rPr>
              <a:t>. Los ganglios linfáticos funcionan como el drenaje del lavamanos. Si el drenaje está tapado, el líquido no puede salir.</a:t>
            </a:r>
            <a:endParaRPr lang="es-EC" dirty="0"/>
          </a:p>
        </p:txBody>
      </p:sp>
    </p:spTree>
    <p:extLst>
      <p:ext uri="{BB962C8B-B14F-4D97-AF65-F5344CB8AC3E}">
        <p14:creationId xmlns:p14="http://schemas.microsoft.com/office/powerpoint/2010/main" val="2020623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EDE213-D333-A387-8A42-E2E2B1CBAFEA}"/>
              </a:ext>
            </a:extLst>
          </p:cNvPr>
          <p:cNvSpPr txBox="1"/>
          <p:nvPr/>
        </p:nvSpPr>
        <p:spPr>
          <a:xfrm>
            <a:off x="314661" y="1227209"/>
            <a:ext cx="4598894" cy="738664"/>
          </a:xfrm>
          <a:prstGeom prst="rect">
            <a:avLst/>
          </a:prstGeom>
          <a:solidFill>
            <a:schemeClr val="accent3">
              <a:lumMod val="20000"/>
              <a:lumOff val="80000"/>
            </a:schemeClr>
          </a:solidFill>
        </p:spPr>
        <p:txBody>
          <a:bodyPr wrap="square">
            <a:spAutoFit/>
          </a:bodyPr>
          <a:lstStyle/>
          <a:p>
            <a:r>
              <a:rPr lang="es-ES" b="0" i="0" dirty="0">
                <a:solidFill>
                  <a:srgbClr val="1F1F1F"/>
                </a:solidFill>
                <a:effectLst/>
                <a:latin typeface="ElsevierGulliver"/>
              </a:rPr>
              <a:t>Drenaje Linfático Manual y vendaje compresivo, será de vital importancia para conseguir mantener unos resultados satisfactorios</a:t>
            </a:r>
            <a:endParaRPr lang="es-EC" dirty="0"/>
          </a:p>
        </p:txBody>
      </p:sp>
      <p:sp>
        <p:nvSpPr>
          <p:cNvPr id="7" name="CuadroTexto 6">
            <a:extLst>
              <a:ext uri="{FF2B5EF4-FFF2-40B4-BE49-F238E27FC236}">
                <a16:creationId xmlns:a16="http://schemas.microsoft.com/office/drawing/2014/main" id="{08B61E07-4C7D-CB96-BED2-B5AE0292C438}"/>
              </a:ext>
            </a:extLst>
          </p:cNvPr>
          <p:cNvSpPr txBox="1"/>
          <p:nvPr/>
        </p:nvSpPr>
        <p:spPr>
          <a:xfrm>
            <a:off x="314661" y="2156339"/>
            <a:ext cx="4598894" cy="1384995"/>
          </a:xfrm>
          <a:prstGeom prst="rect">
            <a:avLst/>
          </a:prstGeom>
          <a:solidFill>
            <a:schemeClr val="accent4">
              <a:lumMod val="40000"/>
              <a:lumOff val="60000"/>
            </a:schemeClr>
          </a:solidFill>
          <a:ln>
            <a:solidFill>
              <a:schemeClr val="accent3">
                <a:lumMod val="20000"/>
                <a:lumOff val="80000"/>
              </a:schemeClr>
            </a:solidFill>
          </a:ln>
        </p:spPr>
        <p:txBody>
          <a:bodyPr wrap="square">
            <a:spAutoFit/>
          </a:bodyPr>
          <a:lstStyle/>
          <a:p>
            <a:r>
              <a:rPr lang="es-ES" b="0" i="0" dirty="0">
                <a:solidFill>
                  <a:srgbClr val="333333"/>
                </a:solidFill>
                <a:effectLst/>
                <a:latin typeface="Helvetica Neue"/>
              </a:rPr>
              <a:t>fisioterapia descongestiva compleja, presoterapia, laserterapia de baja intensidad, vendaje compresivo y neuromuscular (K-tape). Todas las técnicas consiguen disminuir el volumen del edema en mayor o menor grado, obteniéndose los mejores resultados con la fisioterapia descongestiva compleja y la presoterapia.</a:t>
            </a:r>
            <a:endParaRPr lang="es-EC" dirty="0"/>
          </a:p>
        </p:txBody>
      </p:sp>
      <p:sp>
        <p:nvSpPr>
          <p:cNvPr id="6" name="Rectángulo 5">
            <a:extLst>
              <a:ext uri="{FF2B5EF4-FFF2-40B4-BE49-F238E27FC236}">
                <a16:creationId xmlns:a16="http://schemas.microsoft.com/office/drawing/2014/main" id="{7E6D7021-C7B0-664B-CB67-C322D4EAB91F}"/>
              </a:ext>
            </a:extLst>
          </p:cNvPr>
          <p:cNvSpPr/>
          <p:nvPr/>
        </p:nvSpPr>
        <p:spPr>
          <a:xfrm>
            <a:off x="1108038" y="157751"/>
            <a:ext cx="3958814" cy="9251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dirty="0"/>
              <a:t>TRATAMIENTO FISIOTERAPÉUTICO EN LINFEDEMA</a:t>
            </a:r>
          </a:p>
        </p:txBody>
      </p:sp>
      <p:sp>
        <p:nvSpPr>
          <p:cNvPr id="8" name="Rectángulo 7">
            <a:extLst>
              <a:ext uri="{FF2B5EF4-FFF2-40B4-BE49-F238E27FC236}">
                <a16:creationId xmlns:a16="http://schemas.microsoft.com/office/drawing/2014/main" id="{27A8707A-0C56-CAAA-95B3-E81A880EB6D6}"/>
              </a:ext>
            </a:extLst>
          </p:cNvPr>
          <p:cNvSpPr/>
          <p:nvPr/>
        </p:nvSpPr>
        <p:spPr>
          <a:xfrm>
            <a:off x="804133" y="3744626"/>
            <a:ext cx="992394" cy="10943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Movilidad:</a:t>
            </a:r>
          </a:p>
          <a:p>
            <a:r>
              <a:rPr lang="es-EC" dirty="0">
                <a:solidFill>
                  <a:schemeClr val="tx1"/>
                </a:solidFill>
              </a:rPr>
              <a:t> Pasiva</a:t>
            </a:r>
          </a:p>
          <a:p>
            <a:r>
              <a:rPr lang="es-EC" dirty="0">
                <a:solidFill>
                  <a:schemeClr val="tx1"/>
                </a:solidFill>
              </a:rPr>
              <a:t>Activa</a:t>
            </a:r>
          </a:p>
          <a:p>
            <a:r>
              <a:rPr lang="es-EC" dirty="0">
                <a:solidFill>
                  <a:schemeClr val="tx1"/>
                </a:solidFill>
              </a:rPr>
              <a:t>Resistida</a:t>
            </a:r>
          </a:p>
        </p:txBody>
      </p:sp>
      <p:pic>
        <p:nvPicPr>
          <p:cNvPr id="3074" name="Picture 2" descr="La importancia de la fisioterapia para el linfedema">
            <a:extLst>
              <a:ext uri="{FF2B5EF4-FFF2-40B4-BE49-F238E27FC236}">
                <a16:creationId xmlns:a16="http://schemas.microsoft.com/office/drawing/2014/main" id="{662F3528-EBA0-40E9-B91D-C1D6ACA6F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459" y="405849"/>
            <a:ext cx="3115235" cy="18691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nfedema primario y fisioterapia -">
            <a:extLst>
              <a:ext uri="{FF2B5EF4-FFF2-40B4-BE49-F238E27FC236}">
                <a16:creationId xmlns:a16="http://schemas.microsoft.com/office/drawing/2014/main" id="{9663B212-76FD-9FE5-27BE-90D90929A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26" y="2443926"/>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 Vendaje Neuromuscular en la Recuperación de las secuelas de la Cirugía  de Mama - Mastectomía - Kinesiology Tape">
            <a:extLst>
              <a:ext uri="{FF2B5EF4-FFF2-40B4-BE49-F238E27FC236}">
                <a16:creationId xmlns:a16="http://schemas.microsoft.com/office/drawing/2014/main" id="{4421CA99-F2A7-715A-8A2D-3FBA8E73DF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893"/>
          <a:stretch/>
        </p:blipFill>
        <p:spPr bwMode="auto">
          <a:xfrm>
            <a:off x="4994000" y="2809928"/>
            <a:ext cx="1434381" cy="186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096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2B13CA9-61FA-684E-10AE-A6B2A4DDF1AE}"/>
              </a:ext>
            </a:extLst>
          </p:cNvPr>
          <p:cNvSpPr txBox="1"/>
          <p:nvPr/>
        </p:nvSpPr>
        <p:spPr>
          <a:xfrm>
            <a:off x="83372" y="130899"/>
            <a:ext cx="1355464" cy="954107"/>
          </a:xfrm>
          <a:prstGeom prst="rect">
            <a:avLst/>
          </a:prstGeom>
          <a:solidFill>
            <a:schemeClr val="accent4">
              <a:lumMod val="60000"/>
              <a:lumOff val="40000"/>
            </a:schemeClr>
          </a:solidFill>
          <a:ln>
            <a:solidFill>
              <a:schemeClr val="accent4">
                <a:lumMod val="75000"/>
              </a:schemeClr>
            </a:solidFill>
          </a:ln>
        </p:spPr>
        <p:txBody>
          <a:bodyPr wrap="square">
            <a:spAutoFit/>
          </a:bodyPr>
          <a:lstStyle/>
          <a:p>
            <a:pPr algn="l"/>
            <a:r>
              <a:rPr lang="es-EC" b="1" i="0" dirty="0">
                <a:solidFill>
                  <a:srgbClr val="3C4245"/>
                </a:solidFill>
                <a:effectLst/>
                <a:latin typeface="Noto Sans" panose="020B0502040504020204" pitchFamily="34" charset="0"/>
              </a:rPr>
              <a:t>Cuidados paliativos</a:t>
            </a:r>
          </a:p>
          <a:p>
            <a:br>
              <a:rPr lang="es-EC" dirty="0"/>
            </a:br>
            <a:endParaRPr lang="es-EC" dirty="0"/>
          </a:p>
        </p:txBody>
      </p:sp>
      <p:sp>
        <p:nvSpPr>
          <p:cNvPr id="7" name="CuadroTexto 6">
            <a:extLst>
              <a:ext uri="{FF2B5EF4-FFF2-40B4-BE49-F238E27FC236}">
                <a16:creationId xmlns:a16="http://schemas.microsoft.com/office/drawing/2014/main" id="{56813AEA-1823-C3F0-12A0-5650E7A8BBE0}"/>
              </a:ext>
            </a:extLst>
          </p:cNvPr>
          <p:cNvSpPr txBox="1"/>
          <p:nvPr/>
        </p:nvSpPr>
        <p:spPr>
          <a:xfrm>
            <a:off x="2697480" y="607952"/>
            <a:ext cx="5715000" cy="1600438"/>
          </a:xfrm>
          <a:prstGeom prst="rect">
            <a:avLst/>
          </a:prstGeom>
          <a:solidFill>
            <a:schemeClr val="accent3">
              <a:lumMod val="20000"/>
              <a:lumOff val="80000"/>
            </a:schemeClr>
          </a:solidFill>
          <a:ln>
            <a:solidFill>
              <a:schemeClr val="accent3">
                <a:lumMod val="50000"/>
              </a:schemeClr>
            </a:solidFill>
          </a:ln>
        </p:spPr>
        <p:txBody>
          <a:bodyPr wrap="square">
            <a:spAutoFit/>
          </a:bodyPr>
          <a:lstStyle/>
          <a:p>
            <a:r>
              <a:rPr lang="es-ES" b="0" i="0" dirty="0">
                <a:solidFill>
                  <a:srgbClr val="3C4245"/>
                </a:solidFill>
                <a:effectLst/>
                <a:latin typeface="Noto Sans" panose="020B0502040504020204" pitchFamily="34" charset="0"/>
              </a:rPr>
              <a:t>La finalidad de los cuidados paliativos no es curar el cáncer, sino aliviar los síntomas que causa y mejorar la calidad de vida de los pacientes y de sus familias. Los cuidados paliativos pueden ayudar a vivir con más comodidad y se necesitan especialmente en los lugares donde una proporción elevada de los pacientes están en etapas avanzadas de la enfermedad y tienen pocas posibilidades de curación.</a:t>
            </a:r>
            <a:endParaRPr lang="es-EC" dirty="0"/>
          </a:p>
        </p:txBody>
      </p:sp>
      <p:sp>
        <p:nvSpPr>
          <p:cNvPr id="9" name="CuadroTexto 8">
            <a:extLst>
              <a:ext uri="{FF2B5EF4-FFF2-40B4-BE49-F238E27FC236}">
                <a16:creationId xmlns:a16="http://schemas.microsoft.com/office/drawing/2014/main" id="{C0CCC86A-C0DE-B004-B2B5-6BA9527514CA}"/>
              </a:ext>
            </a:extLst>
          </p:cNvPr>
          <p:cNvSpPr txBox="1"/>
          <p:nvPr/>
        </p:nvSpPr>
        <p:spPr>
          <a:xfrm>
            <a:off x="934570" y="2571750"/>
            <a:ext cx="7274859" cy="1815882"/>
          </a:xfrm>
          <a:prstGeom prst="rect">
            <a:avLst/>
          </a:prstGeom>
          <a:solidFill>
            <a:schemeClr val="accent5">
              <a:lumMod val="40000"/>
              <a:lumOff val="60000"/>
            </a:schemeClr>
          </a:solidFill>
          <a:ln>
            <a:solidFill>
              <a:schemeClr val="accent4">
                <a:lumMod val="75000"/>
              </a:schemeClr>
            </a:solidFill>
          </a:ln>
        </p:spPr>
        <p:txBody>
          <a:bodyPr wrap="square">
            <a:spAutoFit/>
          </a:bodyPr>
          <a:lstStyle/>
          <a:p>
            <a:pPr algn="l"/>
            <a:r>
              <a:rPr lang="es-ES" b="0" i="0" dirty="0">
                <a:solidFill>
                  <a:srgbClr val="3C4245"/>
                </a:solidFill>
                <a:effectLst/>
                <a:latin typeface="Noto Sans" panose="020B0502040504020204" pitchFamily="34" charset="0"/>
              </a:rPr>
              <a:t>En más del 90% de los enfermos que se encuentran en esas etapas, los cuidados paliativos permiten aliviar los problemas físicos, psicosociales y espirituales.</a:t>
            </a:r>
          </a:p>
          <a:p>
            <a:pPr algn="l"/>
            <a:r>
              <a:rPr lang="es-ES" b="0" i="0" dirty="0">
                <a:solidFill>
                  <a:srgbClr val="3C4245"/>
                </a:solidFill>
                <a:effectLst/>
                <a:latin typeface="Noto Sans" panose="020B0502040504020204" pitchFamily="34" charset="0"/>
              </a:rPr>
              <a:t>Las estrategias eficaces de salud pública, que abarcan la atención comunitaria y domiciliaria, son esenciales para ofrecer servicios de cuidados paliativos y de alivio del dolor a los pacientes y sus familias.</a:t>
            </a:r>
          </a:p>
          <a:p>
            <a:pPr algn="l"/>
            <a:r>
              <a:rPr lang="es-ES" b="0" i="0" dirty="0">
                <a:solidFill>
                  <a:srgbClr val="3C4245"/>
                </a:solidFill>
                <a:effectLst/>
                <a:latin typeface="Noto Sans" panose="020B0502040504020204" pitchFamily="34" charset="0"/>
              </a:rPr>
              <a:t>Se recomienda mejorar el acceso al tratamiento oral con morfina para aliviar el dolor moderado o intenso causado por el cáncer, que aqueja a más del 80% de los enfermos oncológicos en fase terminal</a:t>
            </a:r>
          </a:p>
        </p:txBody>
      </p:sp>
      <p:pic>
        <p:nvPicPr>
          <p:cNvPr id="2050" name="Picture 2" descr="Cuidados paliativos: una medicina que sana cuando no se puede curar -  Grandes temas - Nuestro Tiempo">
            <a:extLst>
              <a:ext uri="{FF2B5EF4-FFF2-40B4-BE49-F238E27FC236}">
                <a16:creationId xmlns:a16="http://schemas.microsoft.com/office/drawing/2014/main" id="{070BFFF8-141B-F41D-26DB-775002750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5" y="1184706"/>
            <a:ext cx="1859400" cy="121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622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E79752C-C1F8-9729-63F2-EF58A315A66D}"/>
              </a:ext>
            </a:extLst>
          </p:cNvPr>
          <p:cNvSpPr txBox="1"/>
          <p:nvPr/>
        </p:nvSpPr>
        <p:spPr>
          <a:xfrm>
            <a:off x="1987475" y="2367471"/>
            <a:ext cx="4598894" cy="2277547"/>
          </a:xfrm>
          <a:prstGeom prst="rect">
            <a:avLst/>
          </a:prstGeom>
          <a:solidFill>
            <a:schemeClr val="accent3">
              <a:lumMod val="20000"/>
              <a:lumOff val="80000"/>
            </a:schemeClr>
          </a:solidFill>
        </p:spPr>
        <p:txBody>
          <a:bodyPr wrap="square">
            <a:spAutoFit/>
          </a:bodyPr>
          <a:lstStyle/>
          <a:p>
            <a:pPr algn="l"/>
            <a:r>
              <a:rPr lang="es-ES" b="1" i="0" dirty="0">
                <a:solidFill>
                  <a:srgbClr val="1F1F1F"/>
                </a:solidFill>
                <a:effectLst/>
                <a:latin typeface="ElsevierGulliver"/>
              </a:rPr>
              <a:t>Tratamiento del hombro</a:t>
            </a:r>
          </a:p>
          <a:p>
            <a:pPr algn="l"/>
            <a:r>
              <a:rPr lang="es-ES" b="0" i="0" dirty="0">
                <a:solidFill>
                  <a:srgbClr val="1F1F1F"/>
                </a:solidFill>
                <a:effectLst/>
                <a:latin typeface="ElsevierGulliver"/>
              </a:rPr>
              <a:t>Para evitar en este tiempo la aparición de </a:t>
            </a:r>
            <a:r>
              <a:rPr lang="es-ES" sz="1600" b="0" i="0" dirty="0">
                <a:solidFill>
                  <a:srgbClr val="1F1F1F"/>
                </a:solidFill>
                <a:effectLst/>
                <a:latin typeface="ElsevierGulliver"/>
              </a:rPr>
              <a:t>rigidez</a:t>
            </a:r>
            <a:r>
              <a:rPr lang="es-ES" b="0" i="0" dirty="0">
                <a:solidFill>
                  <a:srgbClr val="1F1F1F"/>
                </a:solidFill>
                <a:effectLst/>
                <a:latin typeface="ElsevierGulliver"/>
              </a:rPr>
              <a:t> en el hombro</a:t>
            </a:r>
            <a:r>
              <a:rPr lang="es-ES" b="0" i="0" baseline="30000" dirty="0">
                <a:solidFill>
                  <a:srgbClr val="1F1F1F"/>
                </a:solidFill>
                <a:effectLst/>
                <a:latin typeface="ElsevierGulliver"/>
              </a:rPr>
              <a:t>7</a:t>
            </a:r>
            <a:r>
              <a:rPr lang="es-ES" b="0" i="0" dirty="0">
                <a:solidFill>
                  <a:srgbClr val="1F1F1F"/>
                </a:solidFill>
                <a:effectLst/>
                <a:latin typeface="ElsevierGulliver"/>
              </a:rPr>
              <a:t>, comenzaremos desde los primeros días con ejercicios analíticos activos y pasivos de mano, codo y hombro; respetando el tiempo que cada paciente necesite para acostumbrarse a su nueva situación e imagen, ya que se trata de pacientes que han sufrido un gran estrés psicológico. Los ejercicios se realizarán suavemente, combinando ejercicios respiratorios con ejercicios de elevación, rotación, antepulsión y separación de hombro.</a:t>
            </a:r>
          </a:p>
        </p:txBody>
      </p:sp>
      <p:sp>
        <p:nvSpPr>
          <p:cNvPr id="7" name="CuadroTexto 6">
            <a:extLst>
              <a:ext uri="{FF2B5EF4-FFF2-40B4-BE49-F238E27FC236}">
                <a16:creationId xmlns:a16="http://schemas.microsoft.com/office/drawing/2014/main" id="{719BA802-CA33-C251-7478-51F3317DDB2B}"/>
              </a:ext>
            </a:extLst>
          </p:cNvPr>
          <p:cNvSpPr txBox="1"/>
          <p:nvPr/>
        </p:nvSpPr>
        <p:spPr>
          <a:xfrm>
            <a:off x="976257" y="498482"/>
            <a:ext cx="7274858" cy="1384995"/>
          </a:xfrm>
          <a:prstGeom prst="rect">
            <a:avLst/>
          </a:prstGeom>
          <a:solidFill>
            <a:schemeClr val="accent3">
              <a:lumMod val="20000"/>
              <a:lumOff val="80000"/>
            </a:schemeClr>
          </a:solidFill>
        </p:spPr>
        <p:txBody>
          <a:bodyPr wrap="square">
            <a:spAutoFit/>
          </a:bodyPr>
          <a:lstStyle/>
          <a:p>
            <a:pPr algn="l"/>
            <a:r>
              <a:rPr lang="es-ES" b="1" i="0" dirty="0">
                <a:solidFill>
                  <a:srgbClr val="1F1F1F"/>
                </a:solidFill>
                <a:effectLst/>
                <a:latin typeface="ElsevierGulliver"/>
              </a:rPr>
              <a:t>Valoración perimétrica del edema del paciente</a:t>
            </a:r>
          </a:p>
          <a:p>
            <a:pPr algn="l"/>
            <a:r>
              <a:rPr lang="es-ES" b="0" i="0" dirty="0">
                <a:solidFill>
                  <a:srgbClr val="1F1F1F"/>
                </a:solidFill>
                <a:effectLst/>
                <a:latin typeface="ElsevierGulliver"/>
              </a:rPr>
              <a:t>Uno de los métodos más sencillos para valorar el estado del edema será el siguiente: Consistirá en una recogida de datos, mediante la toma de medidas de las distintas circunferencias del miembro superior afectado. Se realizarán con una cinta métrica simple, a partir de indicadores fácilmente identificables y fiables en las sucesivas mediciones. La posición de la paciente será sentada, con los codos extendidos y orientados hacia el fisioterapeuta.</a:t>
            </a:r>
          </a:p>
        </p:txBody>
      </p:sp>
    </p:spTree>
    <p:extLst>
      <p:ext uri="{BB962C8B-B14F-4D97-AF65-F5344CB8AC3E}">
        <p14:creationId xmlns:p14="http://schemas.microsoft.com/office/powerpoint/2010/main" val="2991967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622BC06-ADFE-7420-AE97-B79ED4730548}"/>
              </a:ext>
            </a:extLst>
          </p:cNvPr>
          <p:cNvSpPr txBox="1"/>
          <p:nvPr/>
        </p:nvSpPr>
        <p:spPr>
          <a:xfrm>
            <a:off x="384586" y="345324"/>
            <a:ext cx="7113494" cy="1384995"/>
          </a:xfrm>
          <a:prstGeom prst="rect">
            <a:avLst/>
          </a:prstGeom>
          <a:solidFill>
            <a:schemeClr val="accent3">
              <a:lumMod val="20000"/>
              <a:lumOff val="80000"/>
            </a:schemeClr>
          </a:solidFill>
        </p:spPr>
        <p:txBody>
          <a:bodyPr wrap="square">
            <a:spAutoFit/>
          </a:bodyPr>
          <a:lstStyle/>
          <a:p>
            <a:pPr algn="l"/>
            <a:r>
              <a:rPr lang="es-ES" b="1" i="0" dirty="0">
                <a:solidFill>
                  <a:srgbClr val="1F1F1F"/>
                </a:solidFill>
                <a:effectLst/>
                <a:latin typeface="ElsevierGulliver"/>
              </a:rPr>
              <a:t>Protocolo de tratamiento</a:t>
            </a:r>
          </a:p>
          <a:p>
            <a:pPr algn="l"/>
            <a:r>
              <a:rPr lang="es-ES" b="0" i="0" dirty="0">
                <a:solidFill>
                  <a:srgbClr val="1F1F1F"/>
                </a:solidFill>
                <a:effectLst/>
                <a:latin typeface="ElsevierGulliver"/>
              </a:rPr>
              <a:t>Se comenzará con un tratamiento de choque, a sesión diaria las tres primeras semanas del tratamiento. Este consistirá en una combinación de DLM, presoterapia, vendaje compresivo y ejercicios bajo contención (con el vendaje).</a:t>
            </a:r>
          </a:p>
          <a:p>
            <a:pPr algn="l"/>
            <a:r>
              <a:rPr lang="es-ES" b="0" i="0" dirty="0">
                <a:solidFill>
                  <a:srgbClr val="1F1F1F"/>
                </a:solidFill>
                <a:effectLst/>
                <a:latin typeface="ElsevierGulliver"/>
              </a:rPr>
              <a:t>Finalizado este primer período de ataque, podrá iniciarse una fase de mantenimiento, con sesiones de DLM alternas y prescripción de un manguito de contención.</a:t>
            </a:r>
          </a:p>
        </p:txBody>
      </p:sp>
      <p:sp>
        <p:nvSpPr>
          <p:cNvPr id="7" name="CuadroTexto 6">
            <a:extLst>
              <a:ext uri="{FF2B5EF4-FFF2-40B4-BE49-F238E27FC236}">
                <a16:creationId xmlns:a16="http://schemas.microsoft.com/office/drawing/2014/main" id="{9EA71522-59A2-8AD2-9182-CA9DFAE76C73}"/>
              </a:ext>
            </a:extLst>
          </p:cNvPr>
          <p:cNvSpPr txBox="1"/>
          <p:nvPr/>
        </p:nvSpPr>
        <p:spPr>
          <a:xfrm>
            <a:off x="384586" y="2098530"/>
            <a:ext cx="6134548" cy="1815882"/>
          </a:xfrm>
          <a:prstGeom prst="rect">
            <a:avLst/>
          </a:prstGeom>
          <a:solidFill>
            <a:schemeClr val="accent4">
              <a:lumMod val="40000"/>
              <a:lumOff val="60000"/>
            </a:schemeClr>
          </a:solidFill>
        </p:spPr>
        <p:txBody>
          <a:bodyPr wrap="square">
            <a:spAutoFit/>
          </a:bodyPr>
          <a:lstStyle/>
          <a:p>
            <a:pPr algn="l"/>
            <a:r>
              <a:rPr lang="es-ES" b="0" i="0" dirty="0">
                <a:solidFill>
                  <a:srgbClr val="1F1F1F"/>
                </a:solidFill>
                <a:effectLst/>
                <a:latin typeface="ElsevierGulliver"/>
              </a:rPr>
              <a:t>Maniobras de DLM</a:t>
            </a:r>
          </a:p>
          <a:p>
            <a:pPr algn="l"/>
            <a:r>
              <a:rPr lang="es-ES" b="0" i="0" dirty="0">
                <a:solidFill>
                  <a:srgbClr val="1F1F1F"/>
                </a:solidFill>
                <a:effectLst/>
                <a:latin typeface="ElsevierGulliver"/>
              </a:rPr>
              <a:t>Una de las principales funciones del DLM será el aumento de la funcionalidad del sistema linfático, realizando adecuadamente maniobras de masaje linfático, de forma lenta y repetitiva. Estas maniobras nunca deben realizarse con presión, para evitar el consecuente aumento de la filtración que nos llevaría al fracaso en nuestro primer objetivo de reabsorber el edema linfático. Del mismo modo, realizaremos una tracción tangencial sobre la piel, sin deslizamiento, conforme a las maniobras</a:t>
            </a:r>
          </a:p>
        </p:txBody>
      </p:sp>
    </p:spTree>
    <p:extLst>
      <p:ext uri="{BB962C8B-B14F-4D97-AF65-F5344CB8AC3E}">
        <p14:creationId xmlns:p14="http://schemas.microsoft.com/office/powerpoint/2010/main" val="3160973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E449D4A-E481-F9F5-EC63-5502908A5A0B}"/>
              </a:ext>
            </a:extLst>
          </p:cNvPr>
          <p:cNvSpPr txBox="1"/>
          <p:nvPr/>
        </p:nvSpPr>
        <p:spPr>
          <a:xfrm>
            <a:off x="384585" y="199919"/>
            <a:ext cx="6360459" cy="3323987"/>
          </a:xfrm>
          <a:prstGeom prst="rect">
            <a:avLst/>
          </a:prstGeom>
          <a:solidFill>
            <a:schemeClr val="accent3">
              <a:lumMod val="40000"/>
              <a:lumOff val="60000"/>
            </a:schemeClr>
          </a:solidFill>
        </p:spPr>
        <p:txBody>
          <a:bodyPr wrap="square">
            <a:spAutoFit/>
          </a:bodyPr>
          <a:lstStyle/>
          <a:p>
            <a:r>
              <a:rPr lang="es-ES" b="0" dirty="0">
                <a:effectLst/>
              </a:rPr>
              <a:t>Presoterapia</a:t>
            </a:r>
          </a:p>
          <a:p>
            <a:r>
              <a:rPr lang="es-ES" dirty="0">
                <a:effectLst/>
              </a:rPr>
              <a:t>Clásicamente el tratamiento de presoterapia</a:t>
            </a:r>
            <a:r>
              <a:rPr lang="es-ES" baseline="30000" dirty="0"/>
              <a:t>, </a:t>
            </a:r>
            <a:r>
              <a:rPr lang="es-ES" dirty="0">
                <a:effectLst/>
              </a:rPr>
              <a:t>se realiza una vez finalizado el masaje de drenaje linfático manual. Podemos iniciarlo con una presión de 40 </a:t>
            </a:r>
            <a:r>
              <a:rPr lang="es-ES" dirty="0" err="1">
                <a:effectLst/>
              </a:rPr>
              <a:t>mmHg</a:t>
            </a:r>
            <a:r>
              <a:rPr lang="es-ES" dirty="0">
                <a:effectLst/>
              </a:rPr>
              <a:t>, manteniéndola durante el resto de las sesiones si obtenemos buenos resultados. De no ser así, podemos aumentarla no sobrepasando generalmente los 60 </a:t>
            </a:r>
            <a:r>
              <a:rPr lang="es-ES" dirty="0" err="1">
                <a:effectLst/>
              </a:rPr>
              <a:t>mmHg</a:t>
            </a:r>
            <a:r>
              <a:rPr lang="es-ES" dirty="0">
                <a:effectLst/>
              </a:rPr>
              <a:t>. La duración aproximada será de unos 30-40 minutos.</a:t>
            </a:r>
          </a:p>
          <a:p>
            <a:r>
              <a:rPr lang="es-ES" b="0" dirty="0">
                <a:effectLst/>
              </a:rPr>
              <a:t>Vendaje compresivo</a:t>
            </a:r>
          </a:p>
          <a:p>
            <a:r>
              <a:rPr lang="es-ES" dirty="0">
                <a:effectLst/>
              </a:rPr>
              <a:t>Un tratamiento aislado de DLM no será suficiente para disminuir el edema, por lo que será necesario educar al paciente en el uso obligatorio de un vendaje de contención durante las dos/tres primeras semanas de tratamiento.</a:t>
            </a:r>
          </a:p>
          <a:p>
            <a:r>
              <a:rPr lang="es-ES" dirty="0">
                <a:effectLst/>
              </a:rPr>
              <a:t>En este período, realizaremos una vez finalizada la sesión de DLM, y en su caso de presoterapia, la colocación de un vendaje bicapa.</a:t>
            </a:r>
          </a:p>
          <a:p>
            <a:r>
              <a:rPr lang="es-ES" dirty="0">
                <a:effectLst/>
              </a:rPr>
              <a:t>Si el paciente presenta un edema considerable en la mano, procederemos a su vendaje mediante una venda cohesiva</a:t>
            </a:r>
          </a:p>
        </p:txBody>
      </p:sp>
      <p:pic>
        <p:nvPicPr>
          <p:cNvPr id="5122" name="Picture 2" descr="Diferencias-Similitudes-Cavitación-Presoterapia">
            <a:extLst>
              <a:ext uri="{FF2B5EF4-FFF2-40B4-BE49-F238E27FC236}">
                <a16:creationId xmlns:a16="http://schemas.microsoft.com/office/drawing/2014/main" id="{22A8190B-1A71-8470-9FD2-DF42D380A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040" y="328158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5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7D3C957-D49A-46B7-B561-6FA5F9063283}"/>
              </a:ext>
            </a:extLst>
          </p:cNvPr>
          <p:cNvPicPr>
            <a:picLocks noChangeAspect="1"/>
          </p:cNvPicPr>
          <p:nvPr/>
        </p:nvPicPr>
        <p:blipFill rotWithShape="1">
          <a:blip r:embed="rId2"/>
          <a:srcRect l="29535" t="32653" r="11163" b="28672"/>
          <a:stretch/>
        </p:blipFill>
        <p:spPr>
          <a:xfrm>
            <a:off x="473640" y="861236"/>
            <a:ext cx="8670360" cy="3179135"/>
          </a:xfrm>
          <a:prstGeom prst="rect">
            <a:avLst/>
          </a:prstGeom>
          <a:ln>
            <a:solidFill>
              <a:schemeClr val="accent6">
                <a:lumMod val="25000"/>
              </a:schemeClr>
            </a:solidFill>
          </a:ln>
        </p:spPr>
      </p:pic>
      <p:pic>
        <p:nvPicPr>
          <p:cNvPr id="6" name="Imagen 5">
            <a:extLst>
              <a:ext uri="{FF2B5EF4-FFF2-40B4-BE49-F238E27FC236}">
                <a16:creationId xmlns:a16="http://schemas.microsoft.com/office/drawing/2014/main" id="{8503F3CE-8CCB-4B84-9F59-8A72280129F1}"/>
              </a:ext>
            </a:extLst>
          </p:cNvPr>
          <p:cNvPicPr>
            <a:picLocks noChangeAspect="1"/>
          </p:cNvPicPr>
          <p:nvPr/>
        </p:nvPicPr>
        <p:blipFill rotWithShape="1">
          <a:blip r:embed="rId3"/>
          <a:srcRect l="24768" t="52714" r="5180" b="39633"/>
          <a:stretch/>
        </p:blipFill>
        <p:spPr>
          <a:xfrm>
            <a:off x="473640" y="318975"/>
            <a:ext cx="8744788" cy="542261"/>
          </a:xfrm>
          <a:prstGeom prst="rect">
            <a:avLst/>
          </a:prstGeom>
          <a:ln>
            <a:solidFill>
              <a:schemeClr val="accent6">
                <a:lumMod val="50000"/>
              </a:schemeClr>
            </a:solidFill>
          </a:ln>
        </p:spPr>
      </p:pic>
    </p:spTree>
    <p:extLst>
      <p:ext uri="{BB962C8B-B14F-4D97-AF65-F5344CB8AC3E}">
        <p14:creationId xmlns:p14="http://schemas.microsoft.com/office/powerpoint/2010/main" val="33274889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B4057-7EAF-4B81-94EF-C438550FAC9F}"/>
              </a:ext>
            </a:extLst>
          </p:cNvPr>
          <p:cNvSpPr>
            <a:spLocks noGrp="1"/>
          </p:cNvSpPr>
          <p:nvPr>
            <p:ph type="title"/>
          </p:nvPr>
        </p:nvSpPr>
        <p:spPr/>
        <p:txBody>
          <a:bodyPr/>
          <a:lstStyle/>
          <a:p>
            <a:r>
              <a:rPr lang="es-EC" dirty="0"/>
              <a:t>PROMOCIÓN DE SALUD Y PREVENCIÓN DE ENFERMEDADES</a:t>
            </a:r>
            <a:endParaRPr lang="es-ES" dirty="0"/>
          </a:p>
        </p:txBody>
      </p:sp>
      <p:sp>
        <p:nvSpPr>
          <p:cNvPr id="3" name="Marcador de contenido 2">
            <a:extLst>
              <a:ext uri="{FF2B5EF4-FFF2-40B4-BE49-F238E27FC236}">
                <a16:creationId xmlns:a16="http://schemas.microsoft.com/office/drawing/2014/main" id="{BDDDF200-9390-4862-86C9-8F1B514C266B}"/>
              </a:ext>
            </a:extLst>
          </p:cNvPr>
          <p:cNvSpPr>
            <a:spLocks noGrp="1"/>
          </p:cNvSpPr>
          <p:nvPr>
            <p:ph idx="1"/>
          </p:nvPr>
        </p:nvSpPr>
        <p:spPr/>
        <p:txBody>
          <a:bodyPr/>
          <a:lstStyle/>
          <a:p>
            <a:r>
              <a:rPr lang="es-EC" dirty="0"/>
              <a:t>Educación para la salud</a:t>
            </a:r>
          </a:p>
          <a:p>
            <a:r>
              <a:rPr lang="es-EC" dirty="0"/>
              <a:t>Nutrición </a:t>
            </a:r>
          </a:p>
          <a:p>
            <a:r>
              <a:rPr lang="es-EC" dirty="0"/>
              <a:t>Actividad Física</a:t>
            </a:r>
          </a:p>
          <a:p>
            <a:r>
              <a:rPr lang="es-EC" dirty="0"/>
              <a:t>Prescripción del Ejercicio</a:t>
            </a:r>
            <a:endParaRPr lang="es-ES" dirty="0"/>
          </a:p>
        </p:txBody>
      </p:sp>
      <p:pic>
        <p:nvPicPr>
          <p:cNvPr id="1026" name="Picture 2" descr="Promoción de la salud y el bienestar en el trabajo | Prevencionar">
            <a:extLst>
              <a:ext uri="{FF2B5EF4-FFF2-40B4-BE49-F238E27FC236}">
                <a16:creationId xmlns:a16="http://schemas.microsoft.com/office/drawing/2014/main" id="{15DE0F2C-626C-446C-A873-9A4F0D769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809" y="3216017"/>
            <a:ext cx="41052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430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4EACCB-6006-4B7B-A133-5A078AA823D9}"/>
              </a:ext>
            </a:extLst>
          </p:cNvPr>
          <p:cNvSpPr>
            <a:spLocks noGrp="1"/>
          </p:cNvSpPr>
          <p:nvPr>
            <p:ph type="title"/>
          </p:nvPr>
        </p:nvSpPr>
        <p:spPr>
          <a:xfrm>
            <a:off x="1859634" y="124727"/>
            <a:ext cx="6683765" cy="960668"/>
          </a:xfrm>
        </p:spPr>
        <p:txBody>
          <a:bodyPr/>
          <a:lstStyle/>
          <a:p>
            <a:r>
              <a:rPr lang="es-EC" dirty="0"/>
              <a:t>Educación para la salud.</a:t>
            </a:r>
            <a:endParaRPr lang="es-ES" dirty="0"/>
          </a:p>
        </p:txBody>
      </p:sp>
      <p:sp>
        <p:nvSpPr>
          <p:cNvPr id="4" name="Rectángulo 3">
            <a:extLst>
              <a:ext uri="{FF2B5EF4-FFF2-40B4-BE49-F238E27FC236}">
                <a16:creationId xmlns:a16="http://schemas.microsoft.com/office/drawing/2014/main" id="{B254C345-A8FA-4F65-87C0-A75631F27CD5}"/>
              </a:ext>
            </a:extLst>
          </p:cNvPr>
          <p:cNvSpPr/>
          <p:nvPr/>
        </p:nvSpPr>
        <p:spPr>
          <a:xfrm>
            <a:off x="707202" y="1085395"/>
            <a:ext cx="7836197" cy="2462213"/>
          </a:xfrm>
          <a:prstGeom prst="rect">
            <a:avLst/>
          </a:prstGeom>
          <a:solidFill>
            <a:schemeClr val="accent2">
              <a:lumMod val="40000"/>
              <a:lumOff val="60000"/>
            </a:schemeClr>
          </a:solidFill>
          <a:ln>
            <a:solidFill>
              <a:schemeClr val="accent6">
                <a:lumMod val="50000"/>
              </a:schemeClr>
            </a:solidFill>
          </a:ln>
        </p:spPr>
        <p:txBody>
          <a:bodyPr wrap="square">
            <a:spAutoFit/>
          </a:bodyPr>
          <a:lstStyle/>
          <a:p>
            <a:pPr marL="285750" indent="-285750">
              <a:buFont typeface="Arial" panose="020B0604020202020204" pitchFamily="34" charset="0"/>
              <a:buChar char="•"/>
            </a:pPr>
            <a:r>
              <a:rPr lang="es-ES" dirty="0"/>
              <a:t>La educación para la salud es una herramienta fundamental en salud pública, donde los fisioterapeutas cumplen un rol importante; fomentando comportamientos que protegen la salud o previniendo aquellos que la ponen en riesgo. </a:t>
            </a:r>
          </a:p>
          <a:p>
            <a:pPr marL="285750" indent="-285750">
              <a:buFont typeface="Arial" panose="020B0604020202020204" pitchFamily="34" charset="0"/>
              <a:buChar char="•"/>
            </a:pPr>
            <a:r>
              <a:rPr lang="es-ES" dirty="0"/>
              <a:t>el fisioterapeuta puede y debe ser uno de los miembros fundamentales del equipo interdisciplinario responsable de la salud ocupacional de la población trabajadora</a:t>
            </a:r>
          </a:p>
          <a:p>
            <a:pPr marL="285750" indent="-285750">
              <a:buFont typeface="Arial" panose="020B0604020202020204" pitchFamily="34" charset="0"/>
              <a:buChar char="•"/>
            </a:pPr>
            <a:r>
              <a:rPr lang="es-ES" dirty="0"/>
              <a:t>La terapia física al tener múltiples ámbitos de acción, pues se desempeña donde el hombre se mueve: es decir, en donde vive, se recrea y trabaja, encuentra en este último, un proceso en el cual a través del movimiento aporta al desarrollo humano y a la calidad de vida de las personas.</a:t>
            </a:r>
          </a:p>
          <a:p>
            <a:pPr marL="285750" indent="-285750">
              <a:buFont typeface="Arial" panose="020B0604020202020204" pitchFamily="34" charset="0"/>
              <a:buChar char="•"/>
            </a:pPr>
            <a:r>
              <a:rPr lang="es-ES" dirty="0"/>
              <a:t> </a:t>
            </a:r>
          </a:p>
          <a:p>
            <a:pPr marL="285750" indent="-285750">
              <a:buFont typeface="Arial" panose="020B0604020202020204" pitchFamily="34" charset="0"/>
              <a:buChar char="•"/>
            </a:pPr>
            <a:endParaRPr lang="es-ES" dirty="0"/>
          </a:p>
        </p:txBody>
      </p:sp>
      <p:pic>
        <p:nvPicPr>
          <p:cNvPr id="3076" name="Picture 4" descr="Educar en hábitos saludables: 10 años de colaboración con la Feria de la  Salud">
            <a:extLst>
              <a:ext uri="{FF2B5EF4-FFF2-40B4-BE49-F238E27FC236}">
                <a16:creationId xmlns:a16="http://schemas.microsoft.com/office/drawing/2014/main" id="{905DEBD7-6212-4E55-A81D-D8DC2F0B0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495" y="3613878"/>
            <a:ext cx="2776979" cy="145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3730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542EC-0BA9-4955-AD15-E191B06F7D41}"/>
              </a:ext>
            </a:extLst>
          </p:cNvPr>
          <p:cNvSpPr>
            <a:spLocks noGrp="1"/>
          </p:cNvSpPr>
          <p:nvPr>
            <p:ph type="title"/>
          </p:nvPr>
        </p:nvSpPr>
        <p:spPr>
          <a:xfrm>
            <a:off x="1317374" y="276696"/>
            <a:ext cx="6683765" cy="960668"/>
          </a:xfrm>
          <a:solidFill>
            <a:schemeClr val="accent6"/>
          </a:solidFill>
          <a:ln>
            <a:solidFill>
              <a:schemeClr val="accent6">
                <a:lumMod val="50000"/>
              </a:schemeClr>
            </a:solidFill>
          </a:ln>
        </p:spPr>
        <p:txBody>
          <a:bodyPr/>
          <a:lstStyle/>
          <a:p>
            <a:pPr algn="ctr"/>
            <a:r>
              <a:rPr lang="es-ES" dirty="0">
                <a:solidFill>
                  <a:srgbClr val="505050"/>
                </a:solidFill>
                <a:latin typeface="NexusSansPro"/>
              </a:rPr>
              <a:t>POR QUÉ LA TERAPIA FISICA EN SALUD OCUPACIONAL?</a:t>
            </a:r>
            <a:br>
              <a:rPr lang="es-ES" dirty="0">
                <a:solidFill>
                  <a:srgbClr val="505050"/>
                </a:solidFill>
                <a:latin typeface="NexusSansPro"/>
              </a:rPr>
            </a:br>
            <a:endParaRPr lang="es-ES" dirty="0"/>
          </a:p>
        </p:txBody>
      </p:sp>
      <p:sp>
        <p:nvSpPr>
          <p:cNvPr id="4" name="Rectángulo 3">
            <a:extLst>
              <a:ext uri="{FF2B5EF4-FFF2-40B4-BE49-F238E27FC236}">
                <a16:creationId xmlns:a16="http://schemas.microsoft.com/office/drawing/2014/main" id="{AC9E5CB3-0147-4710-ACBA-CD806AB55794}"/>
              </a:ext>
            </a:extLst>
          </p:cNvPr>
          <p:cNvSpPr/>
          <p:nvPr/>
        </p:nvSpPr>
        <p:spPr>
          <a:xfrm>
            <a:off x="680484" y="1573164"/>
            <a:ext cx="8272130" cy="1384995"/>
          </a:xfrm>
          <a:prstGeom prst="rect">
            <a:avLst/>
          </a:prstGeom>
          <a:solidFill>
            <a:schemeClr val="accent6"/>
          </a:solidFill>
        </p:spPr>
        <p:txBody>
          <a:bodyPr wrap="square">
            <a:spAutoFit/>
          </a:bodyPr>
          <a:lstStyle/>
          <a:p>
            <a:pPr algn="just"/>
            <a:r>
              <a:rPr lang="es-ES" dirty="0">
                <a:solidFill>
                  <a:srgbClr val="505050"/>
                </a:solidFill>
                <a:latin typeface="NexusSansPro"/>
              </a:rPr>
              <a:t>La terapia física es una profesión del área de la salud que estudia el movimiento corporal humano, el cual está involucrado en toda actividad humana, incluyendo el trabajo. De forma paralela, la Salud Ocupacional, es la encargada de estudiar las modificaciones que ejerce el trabajo sobre la salud del individuo. Tanto la Salud Ocupacional como la Terapia Física tienen en común el velar por la salud; la primera vela por la salud de los trabajadores como un todo y la segunda interviene desde el movimiento en la ocupación humana y por tanto en la salud de la población trabajadora.</a:t>
            </a:r>
          </a:p>
        </p:txBody>
      </p:sp>
      <p:pic>
        <p:nvPicPr>
          <p:cNvPr id="2050" name="Picture 2" descr="Educación para la salud">
            <a:extLst>
              <a:ext uri="{FF2B5EF4-FFF2-40B4-BE49-F238E27FC236}">
                <a16:creationId xmlns:a16="http://schemas.microsoft.com/office/drawing/2014/main" id="{31E057A4-57B9-4805-A4D6-5B3139B5C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74" y="3314229"/>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511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9FA02B14-3056-4D7C-B244-E7D0C5F0B32C}"/>
              </a:ext>
            </a:extLst>
          </p:cNvPr>
          <p:cNvSpPr/>
          <p:nvPr/>
        </p:nvSpPr>
        <p:spPr>
          <a:xfrm>
            <a:off x="1270589" y="233917"/>
            <a:ext cx="4263658" cy="115894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5">
                    <a:lumMod val="20000"/>
                    <a:lumOff val="80000"/>
                  </a:schemeClr>
                </a:solidFill>
                <a:latin typeface="NexusSansPro"/>
              </a:rPr>
              <a:t>EL FISIOTERAPEUTA EN EL ÁREA DE LOS SERVICIOS HUMANOS</a:t>
            </a:r>
          </a:p>
          <a:p>
            <a:pPr algn="ctr"/>
            <a:r>
              <a:rPr lang="es-ES" dirty="0">
                <a:solidFill>
                  <a:schemeClr val="bg1"/>
                </a:solidFill>
                <a:latin typeface="NexusSansPro"/>
              </a:rPr>
              <a:t>CUMPLE ACTIVIDADES Y FUNCIONES</a:t>
            </a:r>
            <a:endParaRPr lang="es-ES" dirty="0">
              <a:solidFill>
                <a:schemeClr val="bg1"/>
              </a:solidFill>
            </a:endParaRPr>
          </a:p>
        </p:txBody>
      </p:sp>
      <p:sp>
        <p:nvSpPr>
          <p:cNvPr id="6" name="Elipse 5">
            <a:extLst>
              <a:ext uri="{FF2B5EF4-FFF2-40B4-BE49-F238E27FC236}">
                <a16:creationId xmlns:a16="http://schemas.microsoft.com/office/drawing/2014/main" id="{AEA3AAE5-17FA-4D23-8F64-5C3D31D01E78}"/>
              </a:ext>
            </a:extLst>
          </p:cNvPr>
          <p:cNvSpPr/>
          <p:nvPr/>
        </p:nvSpPr>
        <p:spPr>
          <a:xfrm>
            <a:off x="222056" y="2294307"/>
            <a:ext cx="2339162" cy="1158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NexusSansPro"/>
              </a:rPr>
              <a:t>  Promoción y prevención </a:t>
            </a:r>
            <a:r>
              <a:rPr lang="es-ES" dirty="0">
                <a:solidFill>
                  <a:srgbClr val="505050"/>
                </a:solidFill>
                <a:latin typeface="NexusSansPro"/>
              </a:rPr>
              <a:t>,</a:t>
            </a:r>
            <a:endParaRPr lang="es-ES" dirty="0"/>
          </a:p>
        </p:txBody>
      </p:sp>
      <p:sp>
        <p:nvSpPr>
          <p:cNvPr id="7" name="Elipse 6">
            <a:extLst>
              <a:ext uri="{FF2B5EF4-FFF2-40B4-BE49-F238E27FC236}">
                <a16:creationId xmlns:a16="http://schemas.microsoft.com/office/drawing/2014/main" id="{501ADDDD-6DB4-4E09-85F8-FBF5ABBD824C}"/>
              </a:ext>
            </a:extLst>
          </p:cNvPr>
          <p:cNvSpPr/>
          <p:nvPr/>
        </p:nvSpPr>
        <p:spPr>
          <a:xfrm>
            <a:off x="2000343" y="3716743"/>
            <a:ext cx="2094614" cy="850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NexusSansPro"/>
              </a:rPr>
              <a:t>Evaluación-diagnóstica</a:t>
            </a:r>
            <a:endParaRPr lang="es-ES" dirty="0">
              <a:solidFill>
                <a:schemeClr val="bg1"/>
              </a:solidFill>
            </a:endParaRPr>
          </a:p>
        </p:txBody>
      </p:sp>
      <p:sp>
        <p:nvSpPr>
          <p:cNvPr id="8" name="Elipse 7">
            <a:extLst>
              <a:ext uri="{FF2B5EF4-FFF2-40B4-BE49-F238E27FC236}">
                <a16:creationId xmlns:a16="http://schemas.microsoft.com/office/drawing/2014/main" id="{CF20F2BE-BEDB-4EC7-B51E-C6F4F9A88996}"/>
              </a:ext>
            </a:extLst>
          </p:cNvPr>
          <p:cNvSpPr/>
          <p:nvPr/>
        </p:nvSpPr>
        <p:spPr>
          <a:xfrm>
            <a:off x="3173818" y="2134084"/>
            <a:ext cx="2599661" cy="1158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NexusSansPro"/>
              </a:rPr>
              <a:t>consejería y administración.</a:t>
            </a:r>
            <a:endParaRPr lang="es-ES" dirty="0">
              <a:solidFill>
                <a:schemeClr val="bg1"/>
              </a:solidFill>
            </a:endParaRPr>
          </a:p>
        </p:txBody>
      </p:sp>
      <p:pic>
        <p:nvPicPr>
          <p:cNvPr id="4098" name="Picture 2" descr="Una Feria con Fisioterapia: alumnos voluntarios de la CEU-UCH">
            <a:extLst>
              <a:ext uri="{FF2B5EF4-FFF2-40B4-BE49-F238E27FC236}">
                <a16:creationId xmlns:a16="http://schemas.microsoft.com/office/drawing/2014/main" id="{DADBA350-F69F-469F-8DBB-330C8F729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728"/>
          <a:stretch/>
        </p:blipFill>
        <p:spPr bwMode="auto">
          <a:xfrm rot="10800000" flipV="1">
            <a:off x="6096351" y="1852985"/>
            <a:ext cx="2825593" cy="2693361"/>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hacia abajo 8">
            <a:extLst>
              <a:ext uri="{FF2B5EF4-FFF2-40B4-BE49-F238E27FC236}">
                <a16:creationId xmlns:a16="http://schemas.microsoft.com/office/drawing/2014/main" id="{E4B187B0-1EC1-4709-AD5D-A832E90F43EA}"/>
              </a:ext>
            </a:extLst>
          </p:cNvPr>
          <p:cNvSpPr/>
          <p:nvPr/>
        </p:nvSpPr>
        <p:spPr>
          <a:xfrm>
            <a:off x="2876106" y="1534008"/>
            <a:ext cx="297712" cy="637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5748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796C39-DE22-4858-9B96-CAFCE2E2105B}"/>
              </a:ext>
            </a:extLst>
          </p:cNvPr>
          <p:cNvSpPr>
            <a:spLocks noGrp="1"/>
          </p:cNvSpPr>
          <p:nvPr>
            <p:ph type="title"/>
          </p:nvPr>
        </p:nvSpPr>
        <p:spPr/>
        <p:txBody>
          <a:bodyPr/>
          <a:lstStyle/>
          <a:p>
            <a:r>
              <a:rPr lang="es-EC" dirty="0"/>
              <a:t>ACCIONES PREVENTIVAS</a:t>
            </a:r>
            <a:endParaRPr lang="es-ES" dirty="0"/>
          </a:p>
        </p:txBody>
      </p:sp>
      <p:sp>
        <p:nvSpPr>
          <p:cNvPr id="4" name="Rectángulo 3">
            <a:extLst>
              <a:ext uri="{FF2B5EF4-FFF2-40B4-BE49-F238E27FC236}">
                <a16:creationId xmlns:a16="http://schemas.microsoft.com/office/drawing/2014/main" id="{ED4DFF91-2EE7-4883-95F7-5290459CE8A5}"/>
              </a:ext>
            </a:extLst>
          </p:cNvPr>
          <p:cNvSpPr/>
          <p:nvPr/>
        </p:nvSpPr>
        <p:spPr>
          <a:xfrm>
            <a:off x="555482" y="1663809"/>
            <a:ext cx="8033036" cy="2554545"/>
          </a:xfrm>
          <a:prstGeom prst="rect">
            <a:avLst/>
          </a:prstGeom>
          <a:solidFill>
            <a:schemeClr val="accent6"/>
          </a:solidFill>
        </p:spPr>
        <p:txBody>
          <a:bodyPr wrap="square">
            <a:spAutoFit/>
          </a:bodyPr>
          <a:lstStyle/>
          <a:p>
            <a:pPr algn="just"/>
            <a:r>
              <a:rPr lang="es-ES" sz="1600" dirty="0">
                <a:solidFill>
                  <a:schemeClr val="accent4"/>
                </a:solidFill>
                <a:latin typeface="NexusSansPro"/>
              </a:rPr>
              <a:t>PREVENCION PRIMARIA</a:t>
            </a:r>
          </a:p>
          <a:p>
            <a:pPr marL="285750" indent="-285750" algn="just">
              <a:buFont typeface="Arial" panose="020B0604020202020204" pitchFamily="34" charset="0"/>
              <a:buChar char="•"/>
            </a:pPr>
            <a:r>
              <a:rPr lang="es-ES" sz="1600" dirty="0">
                <a:solidFill>
                  <a:schemeClr val="tx1"/>
                </a:solidFill>
                <a:latin typeface="+mj-lt"/>
              </a:rPr>
              <a:t>La prevención primaria  hace referencia a las actividades encaminadas a determinar factores de riesgo que pudiesen llegar a causar cualquier tipo de alteración en la competencia cinética</a:t>
            </a:r>
          </a:p>
          <a:p>
            <a:pPr marL="285750" indent="-285750" algn="just">
              <a:buFont typeface="Arial" panose="020B0604020202020204" pitchFamily="34" charset="0"/>
              <a:buChar char="•"/>
            </a:pPr>
            <a:r>
              <a:rPr lang="es-ES" sz="1600" dirty="0">
                <a:solidFill>
                  <a:schemeClr val="tx1"/>
                </a:solidFill>
              </a:rPr>
              <a:t>En prevención primaria el fisioterapeuta lo que busca es manejar el factor de riesgo para evitar la aparición de disfunciones primarias que produzcan alteración del movimiento y conlleven a ocasionar limitación funcional y discapacidad, afectando la salud y la actividad laboral del individuo.</a:t>
            </a:r>
          </a:p>
          <a:p>
            <a:pPr marL="285750" indent="-285750" algn="just">
              <a:buFont typeface="Arial" panose="020B0604020202020204" pitchFamily="34" charset="0"/>
              <a:buChar char="•"/>
            </a:pPr>
            <a:r>
              <a:rPr lang="es-ES" sz="1600" dirty="0"/>
              <a:t>Los factores de riesgo que afectan al individuo pueden ser intrínsecos o extrínsecos.</a:t>
            </a:r>
            <a:endParaRPr lang="es-ES" sz="1600" dirty="0">
              <a:solidFill>
                <a:schemeClr val="tx1"/>
              </a:solidFill>
              <a:latin typeface="NexusSansPro"/>
            </a:endParaRPr>
          </a:p>
        </p:txBody>
      </p:sp>
    </p:spTree>
    <p:extLst>
      <p:ext uri="{BB962C8B-B14F-4D97-AF65-F5344CB8AC3E}">
        <p14:creationId xmlns:p14="http://schemas.microsoft.com/office/powerpoint/2010/main" val="1688542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2FEBA69-A079-48A0-A2BA-A16F4144CF33}"/>
              </a:ext>
            </a:extLst>
          </p:cNvPr>
          <p:cNvSpPr/>
          <p:nvPr/>
        </p:nvSpPr>
        <p:spPr>
          <a:xfrm>
            <a:off x="2286000" y="2202418"/>
            <a:ext cx="4572000" cy="307777"/>
          </a:xfrm>
          <a:prstGeom prst="rect">
            <a:avLst/>
          </a:prstGeom>
        </p:spPr>
        <p:txBody>
          <a:bodyPr>
            <a:spAutoFit/>
          </a:bodyPr>
          <a:lstStyle/>
          <a:p>
            <a:r>
              <a:rPr lang="es-ES" dirty="0">
                <a:solidFill>
                  <a:schemeClr val="accent4"/>
                </a:solidFill>
                <a:latin typeface="NexusSansPro"/>
              </a:rPr>
              <a:t>.</a:t>
            </a:r>
            <a:endParaRPr lang="es-ES" dirty="0">
              <a:solidFill>
                <a:schemeClr val="accent4"/>
              </a:solidFill>
            </a:endParaRPr>
          </a:p>
        </p:txBody>
      </p:sp>
      <p:sp>
        <p:nvSpPr>
          <p:cNvPr id="5" name="Elipse 4">
            <a:extLst>
              <a:ext uri="{FF2B5EF4-FFF2-40B4-BE49-F238E27FC236}">
                <a16:creationId xmlns:a16="http://schemas.microsoft.com/office/drawing/2014/main" id="{52DA72BC-E758-4E91-A9D8-569798D3AC93}"/>
              </a:ext>
            </a:extLst>
          </p:cNvPr>
          <p:cNvSpPr/>
          <p:nvPr/>
        </p:nvSpPr>
        <p:spPr>
          <a:xfrm>
            <a:off x="3564565" y="2027250"/>
            <a:ext cx="2014869" cy="6060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lumMod val="10000"/>
                    <a:lumOff val="90000"/>
                  </a:schemeClr>
                </a:solidFill>
              </a:rPr>
              <a:t>FACTORES INTRINSECOS</a:t>
            </a:r>
            <a:endParaRPr lang="es-ES" dirty="0">
              <a:solidFill>
                <a:schemeClr val="tx1">
                  <a:lumMod val="10000"/>
                  <a:lumOff val="90000"/>
                </a:schemeClr>
              </a:solidFill>
            </a:endParaRPr>
          </a:p>
        </p:txBody>
      </p:sp>
      <p:sp>
        <p:nvSpPr>
          <p:cNvPr id="6" name="Elipse 5">
            <a:extLst>
              <a:ext uri="{FF2B5EF4-FFF2-40B4-BE49-F238E27FC236}">
                <a16:creationId xmlns:a16="http://schemas.microsoft.com/office/drawing/2014/main" id="{AE83A1C2-645D-46A6-ACAD-A32AD9471617}"/>
              </a:ext>
            </a:extLst>
          </p:cNvPr>
          <p:cNvSpPr/>
          <p:nvPr/>
        </p:nvSpPr>
        <p:spPr>
          <a:xfrm>
            <a:off x="3009015" y="317426"/>
            <a:ext cx="2881425" cy="606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10000"/>
                    <a:lumOff val="90000"/>
                  </a:schemeClr>
                </a:solidFill>
                <a:latin typeface="NexusSansPro"/>
              </a:rPr>
              <a:t>predisposición genética a ciertas enfermedades,</a:t>
            </a:r>
            <a:endParaRPr lang="es-ES" dirty="0">
              <a:solidFill>
                <a:schemeClr val="tx1">
                  <a:lumMod val="10000"/>
                  <a:lumOff val="90000"/>
                </a:schemeClr>
              </a:solidFill>
            </a:endParaRPr>
          </a:p>
        </p:txBody>
      </p:sp>
      <p:sp>
        <p:nvSpPr>
          <p:cNvPr id="7" name="Elipse 6">
            <a:extLst>
              <a:ext uri="{FF2B5EF4-FFF2-40B4-BE49-F238E27FC236}">
                <a16:creationId xmlns:a16="http://schemas.microsoft.com/office/drawing/2014/main" id="{28CDD42B-C6E8-47FA-A8B3-00DB267F51BE}"/>
              </a:ext>
            </a:extLst>
          </p:cNvPr>
          <p:cNvSpPr/>
          <p:nvPr/>
        </p:nvSpPr>
        <p:spPr>
          <a:xfrm>
            <a:off x="925029" y="3242364"/>
            <a:ext cx="2636877" cy="1113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solidFill>
                <a:latin typeface="NexusSansPro"/>
              </a:rPr>
              <a:t> </a:t>
            </a:r>
            <a:r>
              <a:rPr lang="es-ES" dirty="0">
                <a:solidFill>
                  <a:schemeClr val="tx1">
                    <a:lumMod val="10000"/>
                    <a:lumOff val="90000"/>
                  </a:schemeClr>
                </a:solidFill>
                <a:latin typeface="NexusSansPro"/>
              </a:rPr>
              <a:t>sexo, la raza,</a:t>
            </a:r>
            <a:endParaRPr lang="es-ES" dirty="0">
              <a:solidFill>
                <a:schemeClr val="tx1">
                  <a:lumMod val="10000"/>
                  <a:lumOff val="90000"/>
                </a:schemeClr>
              </a:solidFill>
            </a:endParaRPr>
          </a:p>
        </p:txBody>
      </p:sp>
      <p:sp>
        <p:nvSpPr>
          <p:cNvPr id="8" name="Elipse 7">
            <a:extLst>
              <a:ext uri="{FF2B5EF4-FFF2-40B4-BE49-F238E27FC236}">
                <a16:creationId xmlns:a16="http://schemas.microsoft.com/office/drawing/2014/main" id="{F19151D2-2822-4319-84ED-C8901F442D0B}"/>
              </a:ext>
            </a:extLst>
          </p:cNvPr>
          <p:cNvSpPr/>
          <p:nvPr/>
        </p:nvSpPr>
        <p:spPr>
          <a:xfrm>
            <a:off x="5890440" y="3059249"/>
            <a:ext cx="2328530" cy="12014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10000"/>
                    <a:lumOff val="90000"/>
                  </a:schemeClr>
                </a:solidFill>
                <a:latin typeface="NexusSansPro"/>
              </a:rPr>
              <a:t>El somatotipo, la herencia, entre otros</a:t>
            </a:r>
            <a:endParaRPr lang="es-ES" dirty="0">
              <a:solidFill>
                <a:schemeClr val="tx1">
                  <a:lumMod val="10000"/>
                  <a:lumOff val="90000"/>
                </a:schemeClr>
              </a:solidFill>
            </a:endParaRPr>
          </a:p>
        </p:txBody>
      </p:sp>
    </p:spTree>
    <p:extLst>
      <p:ext uri="{BB962C8B-B14F-4D97-AF65-F5344CB8AC3E}">
        <p14:creationId xmlns:p14="http://schemas.microsoft.com/office/powerpoint/2010/main" val="35070092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317EC-F3A9-4F72-9368-2316940963BE}"/>
              </a:ext>
            </a:extLst>
          </p:cNvPr>
          <p:cNvSpPr>
            <a:spLocks noGrp="1"/>
          </p:cNvSpPr>
          <p:nvPr>
            <p:ph type="title"/>
          </p:nvPr>
        </p:nvSpPr>
        <p:spPr/>
        <p:txBody>
          <a:bodyPr/>
          <a:lstStyle/>
          <a:p>
            <a:r>
              <a:rPr lang="es-EC" dirty="0"/>
              <a:t>MANEJO FISIOTERAPEUTICO EN FACTORES INTRINSECOS</a:t>
            </a:r>
            <a:endParaRPr lang="es-ES" dirty="0"/>
          </a:p>
        </p:txBody>
      </p:sp>
      <p:sp>
        <p:nvSpPr>
          <p:cNvPr id="4" name="Rectángulo 3">
            <a:extLst>
              <a:ext uri="{FF2B5EF4-FFF2-40B4-BE49-F238E27FC236}">
                <a16:creationId xmlns:a16="http://schemas.microsoft.com/office/drawing/2014/main" id="{A89F23E6-C437-4F65-927C-AE47E2FE01A8}"/>
              </a:ext>
            </a:extLst>
          </p:cNvPr>
          <p:cNvSpPr/>
          <p:nvPr/>
        </p:nvSpPr>
        <p:spPr>
          <a:xfrm>
            <a:off x="1254641" y="2128933"/>
            <a:ext cx="7538485" cy="2554545"/>
          </a:xfrm>
          <a:prstGeom prst="rect">
            <a:avLst/>
          </a:prstGeom>
          <a:solidFill>
            <a:schemeClr val="accent4">
              <a:lumMod val="20000"/>
              <a:lumOff val="80000"/>
            </a:schemeClr>
          </a:solidFill>
        </p:spPr>
        <p:txBody>
          <a:bodyPr wrap="square">
            <a:spAutoFit/>
          </a:bodyPr>
          <a:lstStyle/>
          <a:p>
            <a:pPr algn="just"/>
            <a:r>
              <a:rPr lang="es-ES" sz="2000" dirty="0">
                <a:solidFill>
                  <a:srgbClr val="505050"/>
                </a:solidFill>
                <a:latin typeface="NexusSansPro"/>
              </a:rPr>
              <a:t>El manejo fisioterapéutico del factor de riesgo intrínseco, hace referencia básicamente a disminuir la susceptibilidad del individuo a este factor, es el caso de la predisposición genética a las enfermedades degenerativas articulares, o la herencia biológica de enfermedad coronaria o la hipertensión arterial (HTA). En estos casos lo que se busca es generar programas en pro de estilos de vida saludables que decrezcan la posibilidad de generación de estas patologías o trastoque su proceso evolutivo en favor de la salud de los trabajadores.</a:t>
            </a:r>
            <a:endParaRPr lang="es-ES" sz="2000" dirty="0"/>
          </a:p>
        </p:txBody>
      </p:sp>
    </p:spTree>
    <p:extLst>
      <p:ext uri="{BB962C8B-B14F-4D97-AF65-F5344CB8AC3E}">
        <p14:creationId xmlns:p14="http://schemas.microsoft.com/office/powerpoint/2010/main" val="22580228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2FEBA69-A079-48A0-A2BA-A16F4144CF33}"/>
              </a:ext>
            </a:extLst>
          </p:cNvPr>
          <p:cNvSpPr/>
          <p:nvPr/>
        </p:nvSpPr>
        <p:spPr>
          <a:xfrm>
            <a:off x="2286000" y="2202418"/>
            <a:ext cx="4572000" cy="307777"/>
          </a:xfrm>
          <a:prstGeom prst="rect">
            <a:avLst/>
          </a:prstGeom>
        </p:spPr>
        <p:txBody>
          <a:bodyPr>
            <a:spAutoFit/>
          </a:bodyPr>
          <a:lstStyle/>
          <a:p>
            <a:r>
              <a:rPr lang="es-ES" dirty="0">
                <a:solidFill>
                  <a:schemeClr val="accent4"/>
                </a:solidFill>
                <a:latin typeface="NexusSansPro"/>
              </a:rPr>
              <a:t>.</a:t>
            </a:r>
            <a:endParaRPr lang="es-ES" dirty="0">
              <a:solidFill>
                <a:schemeClr val="accent4"/>
              </a:solidFill>
            </a:endParaRPr>
          </a:p>
        </p:txBody>
      </p:sp>
      <p:sp>
        <p:nvSpPr>
          <p:cNvPr id="5" name="Elipse 4">
            <a:extLst>
              <a:ext uri="{FF2B5EF4-FFF2-40B4-BE49-F238E27FC236}">
                <a16:creationId xmlns:a16="http://schemas.microsoft.com/office/drawing/2014/main" id="{52DA72BC-E758-4E91-A9D8-569798D3AC93}"/>
              </a:ext>
            </a:extLst>
          </p:cNvPr>
          <p:cNvSpPr/>
          <p:nvPr/>
        </p:nvSpPr>
        <p:spPr>
          <a:xfrm>
            <a:off x="3561906" y="2218981"/>
            <a:ext cx="2014869" cy="6060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lumMod val="10000"/>
                    <a:lumOff val="90000"/>
                  </a:schemeClr>
                </a:solidFill>
                <a:latin typeface="NexusSansPro"/>
              </a:rPr>
              <a:t>F</a:t>
            </a:r>
            <a:r>
              <a:rPr lang="es-ES" dirty="0">
                <a:solidFill>
                  <a:schemeClr val="tx1">
                    <a:lumMod val="10000"/>
                    <a:lumOff val="90000"/>
                  </a:schemeClr>
                </a:solidFill>
                <a:latin typeface="NexusSansPro"/>
              </a:rPr>
              <a:t>ACTORES</a:t>
            </a:r>
          </a:p>
          <a:p>
            <a:pPr algn="ctr"/>
            <a:r>
              <a:rPr lang="es-EC" dirty="0">
                <a:solidFill>
                  <a:schemeClr val="tx1">
                    <a:lumMod val="10000"/>
                    <a:lumOff val="90000"/>
                  </a:schemeClr>
                </a:solidFill>
                <a:latin typeface="NexusSansPro"/>
              </a:rPr>
              <a:t>E</a:t>
            </a:r>
            <a:r>
              <a:rPr lang="es-ES" dirty="0">
                <a:solidFill>
                  <a:schemeClr val="tx1">
                    <a:lumMod val="10000"/>
                    <a:lumOff val="90000"/>
                  </a:schemeClr>
                </a:solidFill>
                <a:latin typeface="NexusSansPro"/>
              </a:rPr>
              <a:t>XTRINSECOS</a:t>
            </a:r>
            <a:endParaRPr lang="es-ES" dirty="0">
              <a:solidFill>
                <a:schemeClr val="tx1">
                  <a:lumMod val="10000"/>
                  <a:lumOff val="90000"/>
                </a:schemeClr>
              </a:solidFill>
            </a:endParaRPr>
          </a:p>
        </p:txBody>
      </p:sp>
      <p:sp>
        <p:nvSpPr>
          <p:cNvPr id="6" name="Elipse 5">
            <a:extLst>
              <a:ext uri="{FF2B5EF4-FFF2-40B4-BE49-F238E27FC236}">
                <a16:creationId xmlns:a16="http://schemas.microsoft.com/office/drawing/2014/main" id="{AE83A1C2-645D-46A6-ACAD-A32AD9471617}"/>
              </a:ext>
            </a:extLst>
          </p:cNvPr>
          <p:cNvSpPr/>
          <p:nvPr/>
        </p:nvSpPr>
        <p:spPr>
          <a:xfrm>
            <a:off x="3237612" y="201341"/>
            <a:ext cx="2881425" cy="606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6"/>
                </a:solidFill>
                <a:latin typeface="NexusSansPro"/>
              </a:rPr>
              <a:t>tabaquismo, alcoholismo</a:t>
            </a:r>
            <a:endParaRPr lang="es-ES" dirty="0">
              <a:solidFill>
                <a:schemeClr val="tx1">
                  <a:lumMod val="10000"/>
                  <a:lumOff val="90000"/>
                </a:schemeClr>
              </a:solidFill>
            </a:endParaRPr>
          </a:p>
        </p:txBody>
      </p:sp>
      <p:sp>
        <p:nvSpPr>
          <p:cNvPr id="7" name="Elipse 6">
            <a:extLst>
              <a:ext uri="{FF2B5EF4-FFF2-40B4-BE49-F238E27FC236}">
                <a16:creationId xmlns:a16="http://schemas.microsoft.com/office/drawing/2014/main" id="{28CDD42B-C6E8-47FA-A8B3-00DB267F51BE}"/>
              </a:ext>
            </a:extLst>
          </p:cNvPr>
          <p:cNvSpPr/>
          <p:nvPr/>
        </p:nvSpPr>
        <p:spPr>
          <a:xfrm>
            <a:off x="925029" y="3242364"/>
            <a:ext cx="2636877" cy="1113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solidFill>
                <a:latin typeface="NexusSansPro"/>
              </a:rPr>
              <a:t> </a:t>
            </a:r>
            <a:r>
              <a:rPr lang="es-ES" dirty="0">
                <a:solidFill>
                  <a:schemeClr val="accent6"/>
                </a:solidFill>
                <a:latin typeface="NexusSansPro"/>
              </a:rPr>
              <a:t>nutrición, estrés, entre otros</a:t>
            </a:r>
            <a:endParaRPr lang="es-ES" dirty="0">
              <a:solidFill>
                <a:schemeClr val="tx1">
                  <a:lumMod val="10000"/>
                  <a:lumOff val="90000"/>
                </a:schemeClr>
              </a:solidFill>
            </a:endParaRPr>
          </a:p>
        </p:txBody>
      </p:sp>
      <p:sp>
        <p:nvSpPr>
          <p:cNvPr id="8" name="Elipse 7">
            <a:extLst>
              <a:ext uri="{FF2B5EF4-FFF2-40B4-BE49-F238E27FC236}">
                <a16:creationId xmlns:a16="http://schemas.microsoft.com/office/drawing/2014/main" id="{F19151D2-2822-4319-84ED-C8901F442D0B}"/>
              </a:ext>
            </a:extLst>
          </p:cNvPr>
          <p:cNvSpPr/>
          <p:nvPr/>
        </p:nvSpPr>
        <p:spPr>
          <a:xfrm>
            <a:off x="5890440" y="3242364"/>
            <a:ext cx="2328530" cy="12014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6"/>
                </a:solidFill>
                <a:latin typeface="NexusSansPro"/>
              </a:rPr>
              <a:t>drogadicción, los estilos de vida,</a:t>
            </a:r>
            <a:endParaRPr lang="es-ES" dirty="0">
              <a:solidFill>
                <a:schemeClr val="tx1">
                  <a:lumMod val="10000"/>
                  <a:lumOff val="90000"/>
                </a:schemeClr>
              </a:solidFill>
            </a:endParaRPr>
          </a:p>
        </p:txBody>
      </p:sp>
      <p:sp>
        <p:nvSpPr>
          <p:cNvPr id="2" name="Flecha: hacia abajo 1">
            <a:extLst>
              <a:ext uri="{FF2B5EF4-FFF2-40B4-BE49-F238E27FC236}">
                <a16:creationId xmlns:a16="http://schemas.microsoft.com/office/drawing/2014/main" id="{41C65146-F064-476E-837B-1CA3C9240C63}"/>
              </a:ext>
            </a:extLst>
          </p:cNvPr>
          <p:cNvSpPr/>
          <p:nvPr/>
        </p:nvSpPr>
        <p:spPr>
          <a:xfrm rot="10800000">
            <a:off x="4476307" y="1169582"/>
            <a:ext cx="404037" cy="515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hacia abajo 2">
            <a:extLst>
              <a:ext uri="{FF2B5EF4-FFF2-40B4-BE49-F238E27FC236}">
                <a16:creationId xmlns:a16="http://schemas.microsoft.com/office/drawing/2014/main" id="{117F8BA7-11E6-4E4D-BBE7-04A795927950}"/>
              </a:ext>
            </a:extLst>
          </p:cNvPr>
          <p:cNvSpPr/>
          <p:nvPr/>
        </p:nvSpPr>
        <p:spPr>
          <a:xfrm>
            <a:off x="2200940" y="2510195"/>
            <a:ext cx="404037" cy="466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abajo 8">
            <a:extLst>
              <a:ext uri="{FF2B5EF4-FFF2-40B4-BE49-F238E27FC236}">
                <a16:creationId xmlns:a16="http://schemas.microsoft.com/office/drawing/2014/main" id="{2987A616-3039-4E18-885F-5D032656A046}"/>
              </a:ext>
            </a:extLst>
          </p:cNvPr>
          <p:cNvSpPr/>
          <p:nvPr/>
        </p:nvSpPr>
        <p:spPr>
          <a:xfrm>
            <a:off x="6273209" y="2510195"/>
            <a:ext cx="265813" cy="466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4185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BA719-11F4-4BCB-A198-FB04F8A1A49E}"/>
              </a:ext>
            </a:extLst>
          </p:cNvPr>
          <p:cNvSpPr>
            <a:spLocks noGrp="1"/>
          </p:cNvSpPr>
          <p:nvPr>
            <p:ph type="title"/>
          </p:nvPr>
        </p:nvSpPr>
        <p:spPr/>
        <p:txBody>
          <a:bodyPr/>
          <a:lstStyle/>
          <a:p>
            <a:r>
              <a:rPr lang="es-EC" dirty="0"/>
              <a:t>MANEJO FISIOTERAPÉUTICO EN FACTORES EXTRINSECOS</a:t>
            </a:r>
            <a:endParaRPr lang="es-ES" dirty="0"/>
          </a:p>
        </p:txBody>
      </p:sp>
      <p:sp>
        <p:nvSpPr>
          <p:cNvPr id="4" name="Rectángulo 3">
            <a:extLst>
              <a:ext uri="{FF2B5EF4-FFF2-40B4-BE49-F238E27FC236}">
                <a16:creationId xmlns:a16="http://schemas.microsoft.com/office/drawing/2014/main" id="{A0A92205-BB66-4358-AD87-4EFE653740E5}"/>
              </a:ext>
            </a:extLst>
          </p:cNvPr>
          <p:cNvSpPr/>
          <p:nvPr/>
        </p:nvSpPr>
        <p:spPr>
          <a:xfrm>
            <a:off x="478465" y="1625453"/>
            <a:ext cx="8149994" cy="1631216"/>
          </a:xfrm>
          <a:prstGeom prst="rect">
            <a:avLst/>
          </a:prstGeom>
          <a:solidFill>
            <a:schemeClr val="accent6"/>
          </a:solidFill>
        </p:spPr>
        <p:txBody>
          <a:bodyPr wrap="square">
            <a:spAutoFit/>
          </a:bodyPr>
          <a:lstStyle/>
          <a:p>
            <a:pPr algn="just"/>
            <a:r>
              <a:rPr lang="es-ES" sz="2000" dirty="0">
                <a:solidFill>
                  <a:srgbClr val="505050"/>
                </a:solidFill>
                <a:latin typeface="NexusSansPro"/>
              </a:rPr>
              <a:t>El control de los factores extrínsecos se podría llegar a realizar gracias a la implementación de programas específicos de acuerdo a cada factor que se requiera manejar, por ejemplo, en el caso del tabaquismo, la implantación de un programa de «no fumadores» en la empresa que busque disminuir la población fumadora y la creación de zonas específicas de fumadores, </a:t>
            </a:r>
            <a:endParaRPr lang="es-ES" sz="2000" dirty="0"/>
          </a:p>
        </p:txBody>
      </p:sp>
      <p:pic>
        <p:nvPicPr>
          <p:cNvPr id="2050" name="Picture 2" descr="Ejemplo Zona de Fumadores | PDF">
            <a:extLst>
              <a:ext uri="{FF2B5EF4-FFF2-40B4-BE49-F238E27FC236}">
                <a16:creationId xmlns:a16="http://schemas.microsoft.com/office/drawing/2014/main" id="{D4D03635-3A75-4546-A852-8D651ACB9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00" y="3256669"/>
            <a:ext cx="1869866" cy="170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3473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3A3E351-AA0E-4526-9C8C-A40E3F415994}"/>
              </a:ext>
            </a:extLst>
          </p:cNvPr>
          <p:cNvSpPr/>
          <p:nvPr/>
        </p:nvSpPr>
        <p:spPr>
          <a:xfrm>
            <a:off x="1116419" y="170121"/>
            <a:ext cx="7868093" cy="2862322"/>
          </a:xfrm>
          <a:prstGeom prst="rect">
            <a:avLst/>
          </a:prstGeom>
          <a:solidFill>
            <a:schemeClr val="accent3">
              <a:lumMod val="20000"/>
              <a:lumOff val="80000"/>
            </a:schemeClr>
          </a:solidFill>
          <a:ln>
            <a:solidFill>
              <a:schemeClr val="accent6">
                <a:lumMod val="50000"/>
              </a:schemeClr>
            </a:solidFill>
          </a:ln>
        </p:spPr>
        <p:txBody>
          <a:bodyPr wrap="square">
            <a:spAutoFit/>
          </a:bodyPr>
          <a:lstStyle/>
          <a:p>
            <a:pPr algn="just"/>
            <a:r>
              <a:rPr lang="es-ES" sz="2000" dirty="0">
                <a:solidFill>
                  <a:srgbClr val="505050"/>
                </a:solidFill>
                <a:latin typeface="NexusSansPro"/>
              </a:rPr>
              <a:t>además por medio de la actividad física se busca disminuir el monóxido de carbono en sangre para aumentar así el transporte de oxígeno, disminuyendo la resistencia al aire dado por el edema crónico de las mucosas de la vía respiratoria, para llegar así a disminuir el grado de toxicidad pulmonar y a controlar la dependencia y disminuir en gran medida el riesgo de presencia de enfermedad coronaria, bronquitis, enfisema, cáncer, etc.; además de mejorar la capacidad aeróbica y resistencia cardiovascular, con lo que se logra mejorar el rendimiento laboral y, por ende, la productividad para los pacientes y su entorno</a:t>
            </a:r>
            <a:endParaRPr lang="es-ES" sz="2000" dirty="0"/>
          </a:p>
        </p:txBody>
      </p:sp>
      <p:pic>
        <p:nvPicPr>
          <p:cNvPr id="3074" name="Picture 2" descr="Actividad física laboral y sus efectos - MITLAB">
            <a:extLst>
              <a:ext uri="{FF2B5EF4-FFF2-40B4-BE49-F238E27FC236}">
                <a16:creationId xmlns:a16="http://schemas.microsoft.com/office/drawing/2014/main" id="{BB87B353-356C-4CC8-979D-B810DC65A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77" y="3221001"/>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tividad física en horas laborales mejora salud de empleados -  ClikiSalud.net | Fundación Carlos Slim">
            <a:extLst>
              <a:ext uri="{FF2B5EF4-FFF2-40B4-BE49-F238E27FC236}">
                <a16:creationId xmlns:a16="http://schemas.microsoft.com/office/drawing/2014/main" id="{A1E942AB-0938-4DB1-A4CF-E85C177DC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98" y="3221002"/>
            <a:ext cx="315201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92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DE7192D-F915-4903-86EF-27DF8BFF4142}"/>
              </a:ext>
            </a:extLst>
          </p:cNvPr>
          <p:cNvPicPr>
            <a:picLocks noChangeAspect="1"/>
          </p:cNvPicPr>
          <p:nvPr/>
        </p:nvPicPr>
        <p:blipFill rotWithShape="1">
          <a:blip r:embed="rId2"/>
          <a:srcRect l="22907" t="36376" r="5349" b="29292"/>
          <a:stretch/>
        </p:blipFill>
        <p:spPr>
          <a:xfrm>
            <a:off x="346049" y="2495994"/>
            <a:ext cx="8654834" cy="2328531"/>
          </a:xfrm>
          <a:prstGeom prst="rect">
            <a:avLst/>
          </a:prstGeom>
        </p:spPr>
      </p:pic>
      <p:pic>
        <p:nvPicPr>
          <p:cNvPr id="6" name="Imagen 5">
            <a:extLst>
              <a:ext uri="{FF2B5EF4-FFF2-40B4-BE49-F238E27FC236}">
                <a16:creationId xmlns:a16="http://schemas.microsoft.com/office/drawing/2014/main" id="{EC522ECC-91AD-4686-BF6F-A741FD581C56}"/>
              </a:ext>
            </a:extLst>
          </p:cNvPr>
          <p:cNvPicPr>
            <a:picLocks noChangeAspect="1"/>
          </p:cNvPicPr>
          <p:nvPr/>
        </p:nvPicPr>
        <p:blipFill rotWithShape="1">
          <a:blip r:embed="rId3"/>
          <a:srcRect l="24768" t="52714" r="5180" b="39633"/>
          <a:stretch/>
        </p:blipFill>
        <p:spPr>
          <a:xfrm>
            <a:off x="399212" y="1499189"/>
            <a:ext cx="8744788" cy="542261"/>
          </a:xfrm>
          <a:prstGeom prst="rect">
            <a:avLst/>
          </a:prstGeom>
          <a:ln>
            <a:solidFill>
              <a:schemeClr val="accent6">
                <a:lumMod val="50000"/>
              </a:schemeClr>
            </a:solidFill>
          </a:ln>
        </p:spPr>
      </p:pic>
      <p:sp>
        <p:nvSpPr>
          <p:cNvPr id="7" name="Rectángulo 6">
            <a:extLst>
              <a:ext uri="{FF2B5EF4-FFF2-40B4-BE49-F238E27FC236}">
                <a16:creationId xmlns:a16="http://schemas.microsoft.com/office/drawing/2014/main" id="{DBA96CCD-1939-483E-A527-908FE99B122A}"/>
              </a:ext>
            </a:extLst>
          </p:cNvPr>
          <p:cNvSpPr/>
          <p:nvPr/>
        </p:nvSpPr>
        <p:spPr>
          <a:xfrm>
            <a:off x="2121195" y="515891"/>
            <a:ext cx="4901609" cy="523220"/>
          </a:xfrm>
          <a:prstGeom prst="rect">
            <a:avLst/>
          </a:prstGeom>
          <a:solidFill>
            <a:schemeClr val="accent4">
              <a:lumMod val="40000"/>
              <a:lumOff val="60000"/>
            </a:schemeClr>
          </a:solidFill>
          <a:ln>
            <a:solidFill>
              <a:schemeClr val="accent6">
                <a:lumMod val="10000"/>
              </a:schemeClr>
            </a:solidFill>
          </a:ln>
        </p:spPr>
        <p:txBody>
          <a:bodyPr wrap="square">
            <a:spAutoFit/>
          </a:bodyPr>
          <a:lstStyle/>
          <a:p>
            <a:pPr algn="ctr"/>
            <a:r>
              <a:rPr lang="es-ES" b="1" dirty="0"/>
              <a:t>LESIONES EXTRÍNSECAS O DIRECTAS CONTUSIÓN- LACERACIÓN </a:t>
            </a:r>
            <a:endParaRPr lang="es-ES" dirty="0"/>
          </a:p>
        </p:txBody>
      </p:sp>
    </p:spTree>
    <p:extLst>
      <p:ext uri="{BB962C8B-B14F-4D97-AF65-F5344CB8AC3E}">
        <p14:creationId xmlns:p14="http://schemas.microsoft.com/office/powerpoint/2010/main" val="14838121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756107-0174-48F9-B5FD-9089D01F1982}"/>
              </a:ext>
            </a:extLst>
          </p:cNvPr>
          <p:cNvSpPr/>
          <p:nvPr/>
        </p:nvSpPr>
        <p:spPr>
          <a:xfrm>
            <a:off x="1157323" y="84707"/>
            <a:ext cx="6209414" cy="2862322"/>
          </a:xfrm>
          <a:prstGeom prst="rect">
            <a:avLst/>
          </a:prstGeom>
          <a:solidFill>
            <a:schemeClr val="accent4">
              <a:lumMod val="20000"/>
              <a:lumOff val="80000"/>
            </a:schemeClr>
          </a:solidFill>
        </p:spPr>
        <p:txBody>
          <a:bodyPr wrap="square">
            <a:spAutoFit/>
          </a:bodyPr>
          <a:lstStyle/>
          <a:p>
            <a:pPr algn="just"/>
            <a:r>
              <a:rPr lang="es-ES" sz="2000" dirty="0">
                <a:solidFill>
                  <a:srgbClr val="505050"/>
                </a:solidFill>
                <a:latin typeface="NexusSansPro"/>
              </a:rPr>
              <a:t>En el caso del estrés la creación de programas educativos sobre su manejo, la implementación de programas de ejercicios seguidos de relajación, reducirá la presencia de enfermedades cardiovasculares y osteomusculares, tensión muscular, psicológica y fatiga, incrementando la productividad y la efectividad en la realización de la tarea, pues según sea la fase en la que se encuentre el estrés (alarma, resistencia, agotamiento), el organismo del trabajador sufre diferentes respuestas fisiológicas </a:t>
            </a:r>
            <a:endParaRPr lang="es-ES" sz="2000" dirty="0"/>
          </a:p>
        </p:txBody>
      </p:sp>
      <p:pic>
        <p:nvPicPr>
          <p:cNvPr id="1026" name="Picture 2" descr="Estrés laboral: 8 consejos para disminuirlo">
            <a:extLst>
              <a:ext uri="{FF2B5EF4-FFF2-40B4-BE49-F238E27FC236}">
                <a16:creationId xmlns:a16="http://schemas.microsoft.com/office/drawing/2014/main" id="{20D6D039-3DBE-4272-9B75-F7D20A80D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433" y="3252390"/>
            <a:ext cx="3136605" cy="1639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trés laboral: cómo proteger el bienestar de tu equipo - Whetu">
            <a:extLst>
              <a:ext uri="{FF2B5EF4-FFF2-40B4-BE49-F238E27FC236}">
                <a16:creationId xmlns:a16="http://schemas.microsoft.com/office/drawing/2014/main" id="{ED2BEB9C-FB89-41E6-BEDC-84440A1E1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34" y="30003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628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D5068B-D08B-4343-BF24-C7A4827FDCC8}"/>
              </a:ext>
            </a:extLst>
          </p:cNvPr>
          <p:cNvSpPr>
            <a:spLocks noGrp="1"/>
          </p:cNvSpPr>
          <p:nvPr>
            <p:ph type="title"/>
          </p:nvPr>
        </p:nvSpPr>
        <p:spPr/>
        <p:txBody>
          <a:bodyPr/>
          <a:lstStyle/>
          <a:p>
            <a:r>
              <a:rPr lang="es-ES" dirty="0">
                <a:solidFill>
                  <a:schemeClr val="accent4">
                    <a:lumMod val="60000"/>
                    <a:lumOff val="40000"/>
                  </a:schemeClr>
                </a:solidFill>
                <a:latin typeface="NexusSansPro"/>
              </a:rPr>
              <a:t>PREVENCION SECUNDARIA</a:t>
            </a:r>
            <a:br>
              <a:rPr lang="es-ES" dirty="0">
                <a:solidFill>
                  <a:srgbClr val="505050"/>
                </a:solidFill>
                <a:latin typeface="NexusSansPro"/>
              </a:rPr>
            </a:br>
            <a:endParaRPr lang="es-ES" dirty="0"/>
          </a:p>
        </p:txBody>
      </p:sp>
      <p:sp>
        <p:nvSpPr>
          <p:cNvPr id="4" name="Rectángulo 3">
            <a:extLst>
              <a:ext uri="{FF2B5EF4-FFF2-40B4-BE49-F238E27FC236}">
                <a16:creationId xmlns:a16="http://schemas.microsoft.com/office/drawing/2014/main" id="{1C262799-A4B6-464F-9B64-D7BDD4783D11}"/>
              </a:ext>
            </a:extLst>
          </p:cNvPr>
          <p:cNvSpPr/>
          <p:nvPr/>
        </p:nvSpPr>
        <p:spPr>
          <a:xfrm>
            <a:off x="765544" y="1040545"/>
            <a:ext cx="8304028" cy="4278094"/>
          </a:xfrm>
          <a:prstGeom prst="rect">
            <a:avLst/>
          </a:prstGeom>
        </p:spPr>
        <p:txBody>
          <a:bodyPr wrap="square">
            <a:spAutoFit/>
          </a:bodyPr>
          <a:lstStyle/>
          <a:p>
            <a:pPr marL="285750" indent="-285750" algn="just">
              <a:buFont typeface="Arial" panose="020B0604020202020204" pitchFamily="34" charset="0"/>
              <a:buChar char="•"/>
            </a:pPr>
            <a:r>
              <a:rPr lang="es-ES" sz="1600" dirty="0">
                <a:solidFill>
                  <a:schemeClr val="tx1"/>
                </a:solidFill>
                <a:latin typeface="+mj-lt"/>
              </a:rPr>
              <a:t>Las acciones del fisioterapeuta en esta área, calificadas como tempranas y oportunas, se dirigen a  pacientes y trabajadores que presentan apenas indicios de posibles alteraciones en el movimiento corporal debido a cambios aún reversibles en estructuras somáticas y/o psíquicas.</a:t>
            </a:r>
          </a:p>
          <a:p>
            <a:pPr marL="285750" indent="-285750">
              <a:buFont typeface="Arial" panose="020B0604020202020204" pitchFamily="34" charset="0"/>
              <a:buChar char="•"/>
            </a:pPr>
            <a:r>
              <a:rPr lang="es-ES" sz="1600" dirty="0">
                <a:solidFill>
                  <a:schemeClr val="tx1"/>
                </a:solidFill>
                <a:latin typeface="+mj-lt"/>
              </a:rPr>
              <a:t>Por ejemplo, una detección de irritación del tracto respiratorio alto, que ha ocasionado una disminución en la productividad, disminución de la resistencia y fatiga apresurada en un grupo de pintores, nos harían generar un programa en donde se mire y detecte cuál es el factor de riesgo, en este caso el no uso de la mascarilla de protección de manera constante, para, con base en esto, realizar un programa de concientización del uso de elementos de protección personal y sus posibles consecuencias por mal o no uso de éstos.</a:t>
            </a:r>
          </a:p>
          <a:p>
            <a:endParaRPr lang="es-ES" sz="1600" dirty="0">
              <a:solidFill>
                <a:schemeClr val="tx1"/>
              </a:solidFill>
              <a:latin typeface="+mj-lt"/>
            </a:endParaRPr>
          </a:p>
          <a:p>
            <a:pPr marL="285750" indent="-285750">
              <a:buFont typeface="Arial" panose="020B0604020202020204" pitchFamily="34" charset="0"/>
              <a:buChar char="•"/>
            </a:pPr>
            <a:r>
              <a:rPr lang="es-ES" sz="1600" dirty="0">
                <a:latin typeface="+mj-lt"/>
              </a:rPr>
              <a:t>Otro ejemplo es el caso de un aumento en la tasa de ausentismo se encuentra que son frecuentes las fracturas de miembros inferiores, esguinces  de pie, dolor lumbar </a:t>
            </a:r>
            <a:endParaRPr lang="es-ES" sz="1600" dirty="0">
              <a:solidFill>
                <a:schemeClr val="tx1"/>
              </a:solidFill>
              <a:latin typeface="+mj-lt"/>
            </a:endParaRPr>
          </a:p>
          <a:p>
            <a:br>
              <a:rPr lang="es-ES" sz="1600" dirty="0">
                <a:latin typeface="+mj-lt"/>
              </a:rPr>
            </a:br>
            <a:endParaRPr lang="es-ES" sz="1600" dirty="0">
              <a:solidFill>
                <a:srgbClr val="505050"/>
              </a:solidFill>
              <a:latin typeface="+mj-lt"/>
            </a:endParaRPr>
          </a:p>
          <a:p>
            <a:pPr marL="285750" indent="-285750" algn="just">
              <a:buFont typeface="Arial" panose="020B0604020202020204" pitchFamily="34" charset="0"/>
              <a:buChar char="•"/>
            </a:pPr>
            <a:endParaRPr lang="es-ES" sz="1600" dirty="0">
              <a:solidFill>
                <a:srgbClr val="505050"/>
              </a:solidFill>
              <a:latin typeface="+mj-lt"/>
            </a:endParaRPr>
          </a:p>
        </p:txBody>
      </p:sp>
    </p:spTree>
    <p:extLst>
      <p:ext uri="{BB962C8B-B14F-4D97-AF65-F5344CB8AC3E}">
        <p14:creationId xmlns:p14="http://schemas.microsoft.com/office/powerpoint/2010/main" val="28178893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456844-2FAE-4507-97B5-07A9DEEDE1BA}"/>
              </a:ext>
            </a:extLst>
          </p:cNvPr>
          <p:cNvSpPr/>
          <p:nvPr/>
        </p:nvSpPr>
        <p:spPr>
          <a:xfrm>
            <a:off x="552893" y="1215846"/>
            <a:ext cx="8304028" cy="3416320"/>
          </a:xfrm>
          <a:prstGeom prst="rect">
            <a:avLst/>
          </a:prstGeom>
          <a:solidFill>
            <a:schemeClr val="accent4">
              <a:lumMod val="20000"/>
              <a:lumOff val="80000"/>
            </a:schemeClr>
          </a:solidFill>
        </p:spPr>
        <p:txBody>
          <a:bodyPr wrap="square">
            <a:spAutoFit/>
          </a:bodyPr>
          <a:lstStyle/>
          <a:p>
            <a:pPr algn="just"/>
            <a:r>
              <a:rPr lang="es-ES" sz="2400" dirty="0">
                <a:solidFill>
                  <a:srgbClr val="505050"/>
                </a:solidFill>
                <a:latin typeface="NexusSansPro"/>
              </a:rPr>
              <a:t>El Fisioterapeuta debe realizar capacitación en pro de la organización en el sitio de trabajo, para evitar caídas y pequeñas alteraciones al sistema osteomuscular, además de crear conciencia de el uso de los aditamentos de protección en el ejercicio de su trabajo y, por ende, en el de su movimiento corporal. La capacitación debe tener un claro enfoque correctivo entonces hacia los malos hábitos de organización, protección y manejo de cargas, además de tener un componente hacia el autocuidado.</a:t>
            </a:r>
            <a:endParaRPr lang="es-ES" sz="2400" dirty="0"/>
          </a:p>
        </p:txBody>
      </p:sp>
    </p:spTree>
    <p:extLst>
      <p:ext uri="{BB962C8B-B14F-4D97-AF65-F5344CB8AC3E}">
        <p14:creationId xmlns:p14="http://schemas.microsoft.com/office/powerpoint/2010/main" val="892120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00855-9DD9-4DE6-A67E-A23B4F9375CC}"/>
              </a:ext>
            </a:extLst>
          </p:cNvPr>
          <p:cNvSpPr>
            <a:spLocks noGrp="1"/>
          </p:cNvSpPr>
          <p:nvPr>
            <p:ph type="title"/>
          </p:nvPr>
        </p:nvSpPr>
        <p:spPr/>
        <p:txBody>
          <a:bodyPr/>
          <a:lstStyle/>
          <a:p>
            <a:r>
              <a:rPr lang="es-ES" dirty="0">
                <a:solidFill>
                  <a:schemeClr val="accent3">
                    <a:lumMod val="60000"/>
                    <a:lumOff val="40000"/>
                  </a:schemeClr>
                </a:solidFill>
                <a:latin typeface="NexusSansPro"/>
              </a:rPr>
              <a:t>PREVENCIÓN TERCIARIA</a:t>
            </a:r>
            <a:br>
              <a:rPr lang="es-ES" dirty="0">
                <a:solidFill>
                  <a:srgbClr val="505050"/>
                </a:solidFill>
                <a:latin typeface="NexusSansPro"/>
              </a:rPr>
            </a:br>
            <a:endParaRPr lang="es-ES" dirty="0"/>
          </a:p>
        </p:txBody>
      </p:sp>
      <p:sp>
        <p:nvSpPr>
          <p:cNvPr id="5" name="Rectángulo 4">
            <a:extLst>
              <a:ext uri="{FF2B5EF4-FFF2-40B4-BE49-F238E27FC236}">
                <a16:creationId xmlns:a16="http://schemas.microsoft.com/office/drawing/2014/main" id="{0E6E1BC0-D298-43DF-8AEB-4A03040CD7CF}"/>
              </a:ext>
            </a:extLst>
          </p:cNvPr>
          <p:cNvSpPr/>
          <p:nvPr/>
        </p:nvSpPr>
        <p:spPr>
          <a:xfrm>
            <a:off x="361507" y="1297172"/>
            <a:ext cx="8442251" cy="3508653"/>
          </a:xfrm>
          <a:prstGeom prst="rect">
            <a:avLst/>
          </a:prstGeom>
        </p:spPr>
        <p:txBody>
          <a:bodyPr wrap="square">
            <a:spAutoFit/>
          </a:bodyPr>
          <a:lstStyle/>
          <a:p>
            <a:pPr marL="285750" indent="-285750" algn="just">
              <a:buFont typeface="Arial" panose="020B0604020202020204" pitchFamily="34" charset="0"/>
              <a:buChar char="•"/>
            </a:pPr>
            <a:r>
              <a:rPr lang="es-ES" sz="1600" dirty="0">
                <a:solidFill>
                  <a:schemeClr val="tx1"/>
                </a:solidFill>
                <a:latin typeface="+mj-lt"/>
              </a:rPr>
              <a:t>En la prevención terciaria, las actividades se dirigen al trabajador que presentan discapacidades permanentes (totales o parciales), resultantes de una pérdida estructural o impedimento funcional irreversibles, con el propósito de potencializar sus posibilidades adaptativas a este hecho y a sus consecuencias.</a:t>
            </a:r>
          </a:p>
          <a:p>
            <a:pPr algn="just"/>
            <a:endParaRPr lang="es-ES" sz="1600" dirty="0">
              <a:solidFill>
                <a:schemeClr val="tx1"/>
              </a:solidFill>
              <a:latin typeface="+mj-lt"/>
            </a:endParaRPr>
          </a:p>
          <a:p>
            <a:pPr marL="285750" indent="-285750" algn="just">
              <a:buFont typeface="Arial" panose="020B0604020202020204" pitchFamily="34" charset="0"/>
              <a:buChar char="•"/>
            </a:pPr>
            <a:r>
              <a:rPr lang="es-ES" sz="1600" dirty="0">
                <a:solidFill>
                  <a:schemeClr val="tx1"/>
                </a:solidFill>
                <a:latin typeface="+mj-lt"/>
              </a:rPr>
              <a:t>el fisioterapeuta debe brindar asesoría a la empresa con respecto, por ejemplo, al manejo de contratación de personas discapacitadas. (A partir del año 2009, el porcentaje obligatorio de contratación de personas con discapacidad, es del 4% del total de trabajadores de cada empresa o patrono persona natural.)</a:t>
            </a:r>
          </a:p>
          <a:p>
            <a:pPr algn="just"/>
            <a:endParaRPr lang="es-ES" sz="1600" dirty="0">
              <a:solidFill>
                <a:schemeClr val="tx1"/>
              </a:solidFill>
              <a:latin typeface="+mj-lt"/>
            </a:endParaRPr>
          </a:p>
          <a:p>
            <a:pPr marL="285750" indent="-285750" algn="just">
              <a:buFont typeface="Arial" panose="020B0604020202020204" pitchFamily="34" charset="0"/>
              <a:buChar char="•"/>
            </a:pPr>
            <a:r>
              <a:rPr lang="es-ES" sz="1600" dirty="0">
                <a:solidFill>
                  <a:schemeClr val="tx1"/>
                </a:solidFill>
                <a:latin typeface="+mj-lt"/>
              </a:rPr>
              <a:t>el fisioterapeuta debe proveer las condiciones ambientales, organizacionales y laborales óptimas para que la persona discapacitada se pueda desenvolver sin riesgo y dentro de un ambiente agradable y óptimo para realizar su actividad laboral. </a:t>
            </a:r>
          </a:p>
          <a:p>
            <a:pPr algn="just"/>
            <a:endParaRPr lang="es-ES" dirty="0">
              <a:solidFill>
                <a:srgbClr val="505050"/>
              </a:solidFill>
              <a:latin typeface="NexusSansPro"/>
            </a:endParaRPr>
          </a:p>
        </p:txBody>
      </p:sp>
    </p:spTree>
    <p:extLst>
      <p:ext uri="{BB962C8B-B14F-4D97-AF65-F5344CB8AC3E}">
        <p14:creationId xmlns:p14="http://schemas.microsoft.com/office/powerpoint/2010/main" val="40813431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FE021-7FCF-4858-8BB8-448D297F2F43}"/>
              </a:ext>
            </a:extLst>
          </p:cNvPr>
          <p:cNvSpPr>
            <a:spLocks noGrp="1"/>
          </p:cNvSpPr>
          <p:nvPr>
            <p:ph type="title"/>
          </p:nvPr>
        </p:nvSpPr>
        <p:spPr/>
        <p:txBody>
          <a:bodyPr/>
          <a:lstStyle/>
          <a:p>
            <a:r>
              <a:rPr lang="es-EC" dirty="0"/>
              <a:t>NUTRICIÓN Y FISIOTERAPIA</a:t>
            </a:r>
            <a:endParaRPr lang="es-ES" dirty="0"/>
          </a:p>
        </p:txBody>
      </p:sp>
      <p:sp>
        <p:nvSpPr>
          <p:cNvPr id="4" name="Rectángulo 3">
            <a:extLst>
              <a:ext uri="{FF2B5EF4-FFF2-40B4-BE49-F238E27FC236}">
                <a16:creationId xmlns:a16="http://schemas.microsoft.com/office/drawing/2014/main" id="{224BF0A3-15D0-41B4-8019-C0440D97A14B}"/>
              </a:ext>
            </a:extLst>
          </p:cNvPr>
          <p:cNvSpPr/>
          <p:nvPr/>
        </p:nvSpPr>
        <p:spPr>
          <a:xfrm>
            <a:off x="707204" y="1297172"/>
            <a:ext cx="7921255" cy="3262432"/>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s-ES" sz="1600" dirty="0">
                <a:solidFill>
                  <a:schemeClr val="tx1"/>
                </a:solidFill>
                <a:latin typeface="+mj-lt"/>
              </a:rPr>
              <a:t>La evidencia epidemiológica pone de manifiesto que los hábitos de vida particularmente los hábitos dietéticos tienen influencia directa en la calidad y expectativa de vida. Las enfermedades crónicas degenerativas y en especial la Obesidad quien es la causa de mortalidad con mayor índice  tanto en adultos como en niños, desencadena una serie de problemas físicos a los que un fisioterapeuta se enfrenta, añadiendo a eso la recuperación no se da de manera correcta aún realizando la terapia conveniente para el paciente por el simple hecho de que el paciente no tiene una buena nutrición. </a:t>
            </a:r>
          </a:p>
          <a:p>
            <a:pPr marL="285750" indent="-285750" algn="just">
              <a:buFont typeface="Arial" panose="020B0604020202020204" pitchFamily="34" charset="0"/>
              <a:buChar char="•"/>
            </a:pPr>
            <a:endParaRPr lang="es-ES" sz="1600" dirty="0">
              <a:solidFill>
                <a:schemeClr val="tx1"/>
              </a:solidFill>
              <a:latin typeface="+mj-lt"/>
            </a:endParaRPr>
          </a:p>
          <a:p>
            <a:pPr marL="285750" indent="-285750" algn="just">
              <a:buFont typeface="Arial" panose="020B0604020202020204" pitchFamily="34" charset="0"/>
              <a:buChar char="•"/>
            </a:pPr>
            <a:r>
              <a:rPr lang="es-ES" sz="1600" dirty="0">
                <a:solidFill>
                  <a:schemeClr val="tx1"/>
                </a:solidFill>
                <a:latin typeface="+mj-lt"/>
              </a:rPr>
              <a:t>La lesión genera costos físicos, emocionales y económicos, por lo que se han buscado estrategias para acortar al máximo el período de recuperación. Una herramienta infrautilizada es la nutricional.</a:t>
            </a:r>
          </a:p>
          <a:p>
            <a:endParaRPr lang="es-ES" dirty="0"/>
          </a:p>
        </p:txBody>
      </p:sp>
    </p:spTree>
    <p:extLst>
      <p:ext uri="{BB962C8B-B14F-4D97-AF65-F5344CB8AC3E}">
        <p14:creationId xmlns:p14="http://schemas.microsoft.com/office/powerpoint/2010/main" val="36719333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1E4E3C95-E3DB-4D7F-BD1E-8B3B92E7D88D}"/>
              </a:ext>
            </a:extLst>
          </p:cNvPr>
          <p:cNvSpPr>
            <a:spLocks noGrp="1"/>
          </p:cNvSpPr>
          <p:nvPr>
            <p:ph type="subTitle" idx="1"/>
          </p:nvPr>
        </p:nvSpPr>
        <p:spPr>
          <a:xfrm>
            <a:off x="501649" y="978222"/>
            <a:ext cx="7715400" cy="3552000"/>
          </a:xfrm>
        </p:spPr>
        <p:txBody>
          <a:bodyPr/>
          <a:lstStyle/>
          <a:p>
            <a:r>
              <a:rPr lang="es-ES" sz="1600" dirty="0"/>
              <a:t>Medidas antropométricas es importante en la</a:t>
            </a:r>
          </a:p>
          <a:p>
            <a:r>
              <a:rPr lang="es-ES" sz="1600" dirty="0"/>
              <a:t> Índice de masa corporal (IMC) </a:t>
            </a:r>
          </a:p>
          <a:p>
            <a:r>
              <a:rPr lang="es-ES" sz="1600" dirty="0"/>
              <a:t> Circunferencia media de brazo (CMB) </a:t>
            </a:r>
          </a:p>
          <a:p>
            <a:r>
              <a:rPr lang="es-ES" sz="1600" dirty="0"/>
              <a:t>Mediciones de interés son el área muscular del brazo (AMB), el pliegue cutáneo tricipital (PCT) y el índice de cintura-talla (ICT).</a:t>
            </a:r>
          </a:p>
        </p:txBody>
      </p:sp>
      <p:sp>
        <p:nvSpPr>
          <p:cNvPr id="3" name="Título 2">
            <a:extLst>
              <a:ext uri="{FF2B5EF4-FFF2-40B4-BE49-F238E27FC236}">
                <a16:creationId xmlns:a16="http://schemas.microsoft.com/office/drawing/2014/main" id="{C57A876C-D04B-457F-BA08-2ABB33CF7781}"/>
              </a:ext>
            </a:extLst>
          </p:cNvPr>
          <p:cNvSpPr>
            <a:spLocks noGrp="1"/>
          </p:cNvSpPr>
          <p:nvPr>
            <p:ph type="title"/>
          </p:nvPr>
        </p:nvSpPr>
        <p:spPr/>
        <p:txBody>
          <a:bodyPr/>
          <a:lstStyle/>
          <a:p>
            <a:r>
              <a:rPr lang="es-EC" dirty="0"/>
              <a:t>HERRAMIENTAS DE EVALUACIÓN</a:t>
            </a:r>
            <a:endParaRPr lang="es-ES" dirty="0"/>
          </a:p>
        </p:txBody>
      </p:sp>
    </p:spTree>
    <p:extLst>
      <p:ext uri="{BB962C8B-B14F-4D97-AF65-F5344CB8AC3E}">
        <p14:creationId xmlns:p14="http://schemas.microsoft.com/office/powerpoint/2010/main" val="31033807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10D89BE-1787-4EC0-A375-289AB690EE8D}"/>
              </a:ext>
            </a:extLst>
          </p:cNvPr>
          <p:cNvSpPr>
            <a:spLocks noGrp="1"/>
          </p:cNvSpPr>
          <p:nvPr>
            <p:ph type="title"/>
          </p:nvPr>
        </p:nvSpPr>
        <p:spPr>
          <a:xfrm>
            <a:off x="225202" y="0"/>
            <a:ext cx="7715400" cy="468000"/>
          </a:xfrm>
        </p:spPr>
        <p:txBody>
          <a:bodyPr/>
          <a:lstStyle/>
          <a:p>
            <a:r>
              <a:rPr lang="es-ES" sz="3200" dirty="0"/>
              <a:t>índice de cintura-talla (ICT).</a:t>
            </a:r>
            <a:endParaRPr lang="es-ES" dirty="0"/>
          </a:p>
        </p:txBody>
      </p:sp>
      <p:pic>
        <p:nvPicPr>
          <p:cNvPr id="3074" name="Picture 2" descr="TABLAS AULA 1005">
            <a:extLst>
              <a:ext uri="{FF2B5EF4-FFF2-40B4-BE49-F238E27FC236}">
                <a16:creationId xmlns:a16="http://schemas.microsoft.com/office/drawing/2014/main" id="{9904FA72-9BAE-4BA0-8B51-9E556639B9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228"/>
          <a:stretch/>
        </p:blipFill>
        <p:spPr bwMode="auto">
          <a:xfrm>
            <a:off x="225202" y="896232"/>
            <a:ext cx="4170490" cy="317514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AD4F790F-FB0A-454F-BA50-C21185893276}"/>
              </a:ext>
            </a:extLst>
          </p:cNvPr>
          <p:cNvSpPr/>
          <p:nvPr/>
        </p:nvSpPr>
        <p:spPr>
          <a:xfrm>
            <a:off x="5699052" y="742256"/>
            <a:ext cx="2509283" cy="1467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latin typeface="verdana" panose="020B0604030504040204" pitchFamily="34" charset="0"/>
              </a:rPr>
              <a:t>la acumulación de grasa abdominal es mayor en los hombres que en las mujeres y tiende a aumentar con la edad.</a:t>
            </a:r>
            <a:endParaRPr lang="es-ES" dirty="0"/>
          </a:p>
        </p:txBody>
      </p:sp>
      <p:pic>
        <p:nvPicPr>
          <p:cNvPr id="3076" name="Picture 4" descr="▷ Perímetro abdominal y riesgo de muerte【Artículo 2021】">
            <a:extLst>
              <a:ext uri="{FF2B5EF4-FFF2-40B4-BE49-F238E27FC236}">
                <a16:creationId xmlns:a16="http://schemas.microsoft.com/office/drawing/2014/main" id="{E13DF25B-0422-4066-B6C6-E332A7857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703" y="2483806"/>
            <a:ext cx="3824627" cy="20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187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FE48FEB-80F8-432B-BF6F-AA89E747EB15}"/>
              </a:ext>
            </a:extLst>
          </p:cNvPr>
          <p:cNvSpPr>
            <a:spLocks noGrp="1"/>
          </p:cNvSpPr>
          <p:nvPr>
            <p:ph type="title"/>
          </p:nvPr>
        </p:nvSpPr>
        <p:spPr/>
        <p:txBody>
          <a:bodyPr/>
          <a:lstStyle/>
          <a:p>
            <a:r>
              <a:rPr lang="es-ES" sz="3200" dirty="0"/>
              <a:t>Índice de masa corporal (IMC)</a:t>
            </a:r>
            <a:endParaRPr lang="es-ES" dirty="0"/>
          </a:p>
        </p:txBody>
      </p:sp>
      <p:pic>
        <p:nvPicPr>
          <p:cNvPr id="1026" name="Picture 2" descr="Fundamentos De Medicina y Enfermería - FÓRMULA DE ÍNDICE DE MASA CORPORAL  #MEDICINA #ENFERMERÍA | Facebook">
            <a:extLst>
              <a:ext uri="{FF2B5EF4-FFF2-40B4-BE49-F238E27FC236}">
                <a16:creationId xmlns:a16="http://schemas.microsoft.com/office/drawing/2014/main" id="{1B8176D3-FC14-4392-8368-EDCBE9059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71" y="1622765"/>
            <a:ext cx="3791917" cy="294923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9BD1B68E-8559-4819-AC62-736CCB6C005D}"/>
              </a:ext>
            </a:extLst>
          </p:cNvPr>
          <p:cNvSpPr/>
          <p:nvPr/>
        </p:nvSpPr>
        <p:spPr>
          <a:xfrm>
            <a:off x="4997302" y="1733107"/>
            <a:ext cx="3964027" cy="2509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Flecha: a la derecha 5">
            <a:extLst>
              <a:ext uri="{FF2B5EF4-FFF2-40B4-BE49-F238E27FC236}">
                <a16:creationId xmlns:a16="http://schemas.microsoft.com/office/drawing/2014/main" id="{90E0425A-0350-4BCC-BB56-66906ADB88F7}"/>
              </a:ext>
            </a:extLst>
          </p:cNvPr>
          <p:cNvSpPr/>
          <p:nvPr/>
        </p:nvSpPr>
        <p:spPr>
          <a:xfrm>
            <a:off x="4295553" y="2828260"/>
            <a:ext cx="478466" cy="46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descr="Que diferencia existe entre IMC y composición corporal? – Nutri Center">
            <a:extLst>
              <a:ext uri="{FF2B5EF4-FFF2-40B4-BE49-F238E27FC236}">
                <a16:creationId xmlns:a16="http://schemas.microsoft.com/office/drawing/2014/main" id="{CECE0331-8A62-417F-8386-6F2E0AE91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230" y="2045227"/>
            <a:ext cx="3680783" cy="186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145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4896A1-C3FA-4C03-A152-2BF754C6BF26}"/>
              </a:ext>
            </a:extLst>
          </p:cNvPr>
          <p:cNvPicPr>
            <a:picLocks noChangeAspect="1"/>
          </p:cNvPicPr>
          <p:nvPr/>
        </p:nvPicPr>
        <p:blipFill rotWithShape="1">
          <a:blip r:embed="rId2"/>
          <a:srcRect l="14651" t="21485" r="50000" b="17089"/>
          <a:stretch/>
        </p:blipFill>
        <p:spPr>
          <a:xfrm>
            <a:off x="1786268" y="478464"/>
            <a:ext cx="5901072" cy="3903383"/>
          </a:xfrm>
          <a:prstGeom prst="rect">
            <a:avLst/>
          </a:prstGeom>
        </p:spPr>
      </p:pic>
    </p:spTree>
    <p:extLst>
      <p:ext uri="{BB962C8B-B14F-4D97-AF65-F5344CB8AC3E}">
        <p14:creationId xmlns:p14="http://schemas.microsoft.com/office/powerpoint/2010/main" val="779119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DAD1B30-6ACA-4A78-B73C-33DDF4F88501}"/>
              </a:ext>
            </a:extLst>
          </p:cNvPr>
          <p:cNvSpPr/>
          <p:nvPr/>
        </p:nvSpPr>
        <p:spPr>
          <a:xfrm>
            <a:off x="1371599" y="868086"/>
            <a:ext cx="6889898" cy="3754874"/>
          </a:xfrm>
          <a:prstGeom prst="rect">
            <a:avLst/>
          </a:prstGeom>
          <a:solidFill>
            <a:schemeClr val="accent6"/>
          </a:solidFill>
        </p:spPr>
        <p:txBody>
          <a:bodyPr wrap="square">
            <a:spAutoFit/>
          </a:bodyPr>
          <a:lstStyle/>
          <a:p>
            <a:r>
              <a:rPr lang="es-ES" dirty="0">
                <a:solidFill>
                  <a:srgbClr val="262626"/>
                </a:solidFill>
                <a:latin typeface="-apple-system"/>
              </a:rPr>
              <a:t>💊Metformina y ejercicio en pacientes diabéticos</a:t>
            </a:r>
            <a:br>
              <a:rPr lang="es-ES" dirty="0"/>
            </a:br>
            <a:br>
              <a:rPr lang="es-ES" dirty="0"/>
            </a:br>
            <a:r>
              <a:rPr lang="es-ES" dirty="0">
                <a:solidFill>
                  <a:srgbClr val="262626"/>
                </a:solidFill>
                <a:latin typeface="-apple-system"/>
              </a:rPr>
              <a:t>🏃‍♀️Los cambios en el estilo de vida deberían ser la primera opción en el tratamiento y prevención de la diabetes mellitus tipo 2.</a:t>
            </a:r>
            <a:br>
              <a:rPr lang="es-ES" dirty="0"/>
            </a:br>
            <a:br>
              <a:rPr lang="es-ES" dirty="0"/>
            </a:br>
            <a:r>
              <a:rPr lang="es-ES" dirty="0">
                <a:solidFill>
                  <a:srgbClr val="262626"/>
                </a:solidFill>
                <a:latin typeface="-apple-system"/>
              </a:rPr>
              <a:t>💪Entre estos cambios destaca el ejercicio, el cuál es el único estímulo capaz de aumentar la captación de glucosa (incluso 20 veces más en comparación al reposo) independientemente de las acciones de la insulina.</a:t>
            </a:r>
            <a:br>
              <a:rPr lang="es-ES" dirty="0"/>
            </a:br>
            <a:br>
              <a:rPr lang="es-ES" dirty="0"/>
            </a:br>
            <a:r>
              <a:rPr lang="es-ES" dirty="0">
                <a:solidFill>
                  <a:srgbClr val="262626"/>
                </a:solidFill>
                <a:latin typeface="-apple-system"/>
              </a:rPr>
              <a:t>🤔Una vez que los cambios en el estilo de vida fracasan, o incluso al comienzo de aplicarse estos, puede ser necesario acudir al tratamiento farmacológico.</a:t>
            </a:r>
            <a:br>
              <a:rPr lang="es-ES" dirty="0"/>
            </a:br>
            <a:br>
              <a:rPr lang="es-ES" dirty="0"/>
            </a:br>
            <a:r>
              <a:rPr lang="es-ES" dirty="0">
                <a:solidFill>
                  <a:srgbClr val="262626"/>
                </a:solidFill>
                <a:latin typeface="-apple-system"/>
              </a:rPr>
              <a:t>✅La metformina es el fármaco más utilizado para tratar y prevenir la diabetes mellitus tipo 2, en parte debido a su eficacia, seguridad y bajo coste.</a:t>
            </a:r>
            <a:br>
              <a:rPr lang="es-ES" dirty="0"/>
            </a:br>
            <a:br>
              <a:rPr lang="es-ES" dirty="0"/>
            </a:br>
            <a:r>
              <a:rPr lang="es-ES" dirty="0">
                <a:solidFill>
                  <a:srgbClr val="262626"/>
                </a:solidFill>
                <a:latin typeface="-apple-system"/>
              </a:rPr>
              <a:t>💊+🏃‍♀️Por ello, el tratamiento farmacológico y el ejercicio son las piedras angulares del tratamiento y prevención de la diabetes mellitus tipo 2.</a:t>
            </a:r>
            <a:endParaRPr lang="es-ES" dirty="0"/>
          </a:p>
        </p:txBody>
      </p:sp>
    </p:spTree>
    <p:extLst>
      <p:ext uri="{BB962C8B-B14F-4D97-AF65-F5344CB8AC3E}">
        <p14:creationId xmlns:p14="http://schemas.microsoft.com/office/powerpoint/2010/main" val="909497282"/>
      </p:ext>
    </p:extLst>
  </p:cSld>
  <p:clrMapOvr>
    <a:masterClrMapping/>
  </p:clrMapOvr>
</p:sld>
</file>

<file path=ppt/theme/theme1.xml><?xml version="1.0" encoding="utf-8"?>
<a:theme xmlns:a="http://schemas.openxmlformats.org/drawingml/2006/main" name=" Health Sciences Major for College: Physical Therapy by Slidesgo">
  <a:themeElements>
    <a:clrScheme name="Simple Light">
      <a:dk1>
        <a:srgbClr val="151823"/>
      </a:dk1>
      <a:lt1>
        <a:srgbClr val="E5EEFF"/>
      </a:lt1>
      <a:dk2>
        <a:srgbClr val="029B87"/>
      </a:dk2>
      <a:lt2>
        <a:srgbClr val="07D5B9"/>
      </a:lt2>
      <a:accent1>
        <a:srgbClr val="38398C"/>
      </a:accent1>
      <a:accent2>
        <a:srgbClr val="5A4FC6"/>
      </a:accent2>
      <a:accent3>
        <a:srgbClr val="8C294C"/>
      </a:accent3>
      <a:accent4>
        <a:srgbClr val="A24B70"/>
      </a:accent4>
      <a:accent5>
        <a:srgbClr val="808CB2"/>
      </a:accent5>
      <a:accent6>
        <a:srgbClr val="D9D2E9"/>
      </a:accent6>
      <a:hlink>
        <a:srgbClr val="5A4FC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3908</TotalTime>
  <Words>8136</Words>
  <Application>Microsoft Office PowerPoint</Application>
  <PresentationFormat>Presentación en pantalla (16:9)</PresentationFormat>
  <Paragraphs>423</Paragraphs>
  <Slides>101</Slides>
  <Notes>1</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101</vt:i4>
      </vt:variant>
    </vt:vector>
  </HeadingPairs>
  <TitlesOfParts>
    <vt:vector size="120" baseType="lpstr">
      <vt:lpstr>Quattrocento Sans</vt:lpstr>
      <vt:lpstr>Helvetica Neue</vt:lpstr>
      <vt:lpstr>Arial</vt:lpstr>
      <vt:lpstr>Verdana</vt:lpstr>
      <vt:lpstr>Open Sans</vt:lpstr>
      <vt:lpstr>NexusSansPro</vt:lpstr>
      <vt:lpstr>Lato</vt:lpstr>
      <vt:lpstr>-apple-system</vt:lpstr>
      <vt:lpstr>Noto Sans</vt:lpstr>
      <vt:lpstr>Playfair Display</vt:lpstr>
      <vt:lpstr>ElsevierGulliver</vt:lpstr>
      <vt:lpstr>Roboto Condensed Light</vt:lpstr>
      <vt:lpstr>Barlow</vt:lpstr>
      <vt:lpstr>Montserrat Medium</vt:lpstr>
      <vt:lpstr>Alatsi</vt:lpstr>
      <vt:lpstr>Verdana</vt:lpstr>
      <vt:lpstr>Google Sans</vt:lpstr>
      <vt:lpstr>Poppins</vt:lpstr>
      <vt:lpstr> Health Sciences Major for College: Physical Therapy by Slidesgo</vt:lpstr>
      <vt:lpstr>TIPOS DE LESIONES MUSCULARES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SINDROME COMPARTIMENTAL </vt:lpstr>
      <vt:lpstr>Presentación de PowerPoint</vt:lpstr>
      <vt:lpstr>SIGNOS Y SINTOMAS</vt:lpstr>
      <vt:lpstr>TRATAMIENTO PARA SINDROME COMPARTIMENTAL :  -AGUDO: QUIRÚRGICO- FASCIOTOMÍA  -CRÓNICO: CONSERVADOR-PLAN DE TRATAMIENTO FISIOTERAPÉUTICO </vt:lpstr>
      <vt:lpstr>TENDINOPATIAS</vt:lpstr>
      <vt:lpstr>TENDÓN </vt:lpstr>
      <vt:lpstr>ESTRUCTURA DEL TENDÓN:</vt:lpstr>
      <vt:lpstr>TENDINOPATIAS   </vt:lpstr>
      <vt:lpstr>Paratendonitis</vt:lpstr>
      <vt:lpstr>tendinosis</vt:lpstr>
      <vt:lpstr>CAUSAS </vt:lpstr>
      <vt:lpstr>FACTORES QUE INFLUYEN EN LA TENDINOPATIAS</vt:lpstr>
      <vt:lpstr>PRINCIPALES LESIONES TENDINOSAS </vt:lpstr>
      <vt:lpstr>DIAGNÓSTICO SIGNOS Y SINTOMAS </vt:lpstr>
      <vt:lpstr>PRUEBAS COMPLEMENTARIAS:  </vt:lpstr>
      <vt:lpstr>ESCALA DE GRADACIÓN LEADBETTER PARA DIAGNÓSTICO Y TRATAMIENTO DE TENDINOPATIAS</vt:lpstr>
      <vt:lpstr>TRATAMIENTO MÉDICO</vt:lpstr>
      <vt:lpstr>FACTORES QUE INFLUYEN EN LA REPARACIÓN TENDINOSA</vt:lpstr>
      <vt:lpstr>Presentación de PowerPoint</vt:lpstr>
      <vt:lpstr>TRATAMIENTO FISIOTERAPÉUTICO SEGÚN LA EVIDENCIA</vt:lpstr>
      <vt:lpstr>Presentación de PowerPoint</vt:lpstr>
      <vt:lpstr>Presentación de PowerPoint</vt:lpstr>
      <vt:lpstr>PLAN DE TRATAMIENTO PARA TENDINOPATIA ROTULIANA</vt:lpstr>
      <vt:lpstr>Presentación de PowerPoint</vt:lpstr>
      <vt:lpstr>Presentación de PowerPoint</vt:lpstr>
      <vt:lpstr>TIPOS DE ENFERMEDADES NEUROLÓGICAS</vt:lpstr>
      <vt:lpstr>ENFERMEDADES NEUROLÓGICAS</vt:lpstr>
      <vt:lpstr>PRINCIPALES ENFERMEDADES NEUROLÓGICAS</vt:lpstr>
      <vt:lpstr>MENINGITIS    </vt:lpstr>
      <vt:lpstr>CASOS CLÍNICOS </vt:lpstr>
      <vt:lpstr>Tratamiento fisioterapéutico</vt:lpstr>
      <vt:lpstr>Tratamiento de afecciones motoras</vt:lpstr>
      <vt:lpstr>Tratamiento de afecciones cognitivas</vt:lpstr>
      <vt:lpstr>MÉTODO PERFETTI</vt:lpstr>
      <vt:lpstr>¿Qué es el Homúnculo de Penfield? Es una representación pictórica de las divisiones anatómicas de la corteza motora primaria y la corteza somatestésica primaria,​ por ejemplo, de la porción del cerebro humano directamente responsable del movimiento y el intercambio de información sensorial y motora del cuerpo. Se aprecia un  hombrecito deforme. </vt:lpstr>
      <vt:lpstr>Presentación de PowerPoint</vt:lpstr>
      <vt:lpstr>Presentación de PowerPoint</vt:lpstr>
      <vt:lpstr>Presentación de PowerPoint</vt:lpstr>
      <vt:lpstr>Presentación de PowerPoint</vt:lpstr>
      <vt:lpstr>ENFERMEDADES ONCOLÓGICAS </vt:lpstr>
      <vt:lpstr>Presentación de PowerPoint</vt:lpstr>
      <vt:lpstr>Presentación de PowerPoint</vt:lpstr>
      <vt:lpstr>Presentación de PowerPoint</vt:lpstr>
      <vt:lpstr>TUMORES BENIGNOS Y MALIGNOS</vt:lpstr>
      <vt:lpstr>Presentación de PowerPoint</vt:lpstr>
      <vt:lpstr>Presentación de PowerPoint</vt:lpstr>
      <vt:lpstr>Presentación de PowerPoint</vt:lpstr>
      <vt:lpstr>Presentación de PowerPoint</vt:lpstr>
      <vt:lpstr>Presentación de PowerPoint</vt:lpstr>
      <vt:lpstr>TRATAMIENTO DEL CANCER</vt:lpstr>
      <vt:lpstr>TRATAMIENTO FISIOTERAPÉUTICO EN CANCER DE MAMA:  </vt:lpstr>
      <vt:lpstr>Presentación de PowerPoint</vt:lpstr>
      <vt:lpstr>Presentación de PowerPoint</vt:lpstr>
      <vt:lpstr>Presentación de PowerPoint</vt:lpstr>
      <vt:lpstr>Presentación de PowerPoint</vt:lpstr>
      <vt:lpstr>Presentación de PowerPoint</vt:lpstr>
      <vt:lpstr>Presentación de PowerPoint</vt:lpstr>
      <vt:lpstr>PROMOCIÓN DE SALUD Y PREVENCIÓN DE ENFERMEDADES</vt:lpstr>
      <vt:lpstr>Educación para la salud.</vt:lpstr>
      <vt:lpstr>POR QUÉ LA TERAPIA FISICA EN SALUD OCUPACIONAL? </vt:lpstr>
      <vt:lpstr>Presentación de PowerPoint</vt:lpstr>
      <vt:lpstr>ACCIONES PREVENTIVAS</vt:lpstr>
      <vt:lpstr>Presentación de PowerPoint</vt:lpstr>
      <vt:lpstr>MANEJO FISIOTERAPEUTICO EN FACTORES INTRINSECOS</vt:lpstr>
      <vt:lpstr>Presentación de PowerPoint</vt:lpstr>
      <vt:lpstr>MANEJO FISIOTERAPÉUTICO EN FACTORES EXTRINSECOS</vt:lpstr>
      <vt:lpstr>Presentación de PowerPoint</vt:lpstr>
      <vt:lpstr>Presentación de PowerPoint</vt:lpstr>
      <vt:lpstr>PREVENCION SECUNDARIA </vt:lpstr>
      <vt:lpstr>Presentación de PowerPoint</vt:lpstr>
      <vt:lpstr>PREVENCIÓN TERCIARIA </vt:lpstr>
      <vt:lpstr>NUTRICIÓN Y FISIOTERAPIA</vt:lpstr>
      <vt:lpstr>HERRAMIENTAS DE EVALUACIÓN</vt:lpstr>
      <vt:lpstr>índice de cintura-talla (ICT).</vt:lpstr>
      <vt:lpstr>Índice de masa corporal (IMC)</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TERAPIAS ESPECIALES 4 (FISIOTERAPIA GERIÁTRICA)  Periodo 2022 -1S</dc:title>
  <dc:creator>pc</dc:creator>
  <cp:lastModifiedBy>Silvia Del Pilar Vallejo Chinche</cp:lastModifiedBy>
  <cp:revision>120</cp:revision>
  <dcterms:modified xsi:type="dcterms:W3CDTF">2025-01-24T00:27:03Z</dcterms:modified>
</cp:coreProperties>
</file>