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3" r:id="rId1"/>
  </p:sldMasterIdLst>
  <p:notesMasterIdLst>
    <p:notesMasterId r:id="rId7"/>
  </p:notesMasterIdLst>
  <p:sldIdLst>
    <p:sldId id="309" r:id="rId2"/>
    <p:sldId id="310" r:id="rId3"/>
    <p:sldId id="311" r:id="rId4"/>
    <p:sldId id="312" r:id="rId5"/>
    <p:sldId id="275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335C3CF-2D45-4532-98EA-B88D82263A0D}">
  <a:tblStyle styleId="{1335C3CF-2D45-4532-98EA-B88D82263A0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22" autoAdjust="0"/>
  </p:normalViewPr>
  <p:slideViewPr>
    <p:cSldViewPr snapToGrid="0">
      <p:cViewPr varScale="1">
        <p:scale>
          <a:sx n="90" d="100"/>
          <a:sy n="90" d="100"/>
        </p:scale>
        <p:origin x="594" y="78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7f9262ee2f_0_262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7f9262ee2f_0_262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87945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7f9262ee2f_0_262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7f9262ee2f_0_262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63930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7f9262ee2f_0_262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7f9262ee2f_0_262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351770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0" name="Google Shape;1990;g7f9262ee2f_0_263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1" name="Google Shape;1991;g7f9262ee2f_0_263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>
            <a:spLocks noGrp="1"/>
          </p:cNvSpPr>
          <p:nvPr>
            <p:ph type="title"/>
          </p:nvPr>
        </p:nvSpPr>
        <p:spPr>
          <a:xfrm>
            <a:off x="938500" y="445025"/>
            <a:ext cx="4629300" cy="94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body" idx="1"/>
          </p:nvPr>
        </p:nvSpPr>
        <p:spPr>
          <a:xfrm>
            <a:off x="938500" y="1659275"/>
            <a:ext cx="3186900" cy="276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 sz="1400"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body" idx="2"/>
          </p:nvPr>
        </p:nvSpPr>
        <p:spPr>
          <a:xfrm>
            <a:off x="5037525" y="1659275"/>
            <a:ext cx="3186900" cy="276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 sz="1400"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Bullet Points">
  <p:cSld name="CAPTION_ONLY_3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3"/>
          <p:cNvSpPr txBox="1">
            <a:spLocks noGrp="1"/>
          </p:cNvSpPr>
          <p:nvPr>
            <p:ph type="title"/>
          </p:nvPr>
        </p:nvSpPr>
        <p:spPr>
          <a:xfrm>
            <a:off x="938500" y="445025"/>
            <a:ext cx="5735700" cy="94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body" idx="1"/>
          </p:nvPr>
        </p:nvSpPr>
        <p:spPr>
          <a:xfrm>
            <a:off x="938500" y="1246025"/>
            <a:ext cx="7172100" cy="303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162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50"/>
              <a:buChar char="●"/>
              <a:defRPr sz="1150">
                <a:solidFill>
                  <a:schemeClr val="lt1"/>
                </a:solidFill>
              </a:defRPr>
            </a:lvl1pPr>
            <a:lvl2pPr marL="914400" lvl="1" indent="-301625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50"/>
              <a:buChar char="○"/>
              <a:defRPr sz="1150">
                <a:solidFill>
                  <a:schemeClr val="lt1"/>
                </a:solidFill>
              </a:defRPr>
            </a:lvl2pPr>
            <a:lvl3pPr marL="1371600" lvl="2" indent="-301625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50"/>
              <a:buChar char="■"/>
              <a:defRPr sz="1150">
                <a:solidFill>
                  <a:schemeClr val="lt1"/>
                </a:solidFill>
              </a:defRPr>
            </a:lvl3pPr>
            <a:lvl4pPr marL="1828800" lvl="3" indent="-301625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50"/>
              <a:buChar char="●"/>
              <a:defRPr sz="1150">
                <a:solidFill>
                  <a:schemeClr val="lt1"/>
                </a:solidFill>
              </a:defRPr>
            </a:lvl4pPr>
            <a:lvl5pPr marL="2286000" lvl="4" indent="-301625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50"/>
              <a:buChar char="○"/>
              <a:defRPr sz="1150">
                <a:solidFill>
                  <a:schemeClr val="lt1"/>
                </a:solidFill>
              </a:defRPr>
            </a:lvl5pPr>
            <a:lvl6pPr marL="2743200" lvl="5" indent="-301625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50"/>
              <a:buChar char="■"/>
              <a:defRPr sz="1150">
                <a:solidFill>
                  <a:schemeClr val="lt1"/>
                </a:solidFill>
              </a:defRPr>
            </a:lvl6pPr>
            <a:lvl7pPr marL="3200400" lvl="6" indent="-301625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50"/>
              <a:buChar char="●"/>
              <a:defRPr sz="1150">
                <a:solidFill>
                  <a:schemeClr val="lt1"/>
                </a:solidFill>
              </a:defRPr>
            </a:lvl7pPr>
            <a:lvl8pPr marL="3657600" lvl="7" indent="-301625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50"/>
              <a:buChar char="○"/>
              <a:defRPr sz="1150">
                <a:solidFill>
                  <a:schemeClr val="lt1"/>
                </a:solidFill>
              </a:defRPr>
            </a:lvl8pPr>
            <a:lvl9pPr marL="4114800" lvl="8" indent="-301625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50"/>
              <a:buChar char="■"/>
              <a:defRPr sz="115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ext">
  <p:cSld name="TITLE_1_1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 txBox="1">
            <a:spLocks noGrp="1"/>
          </p:cNvSpPr>
          <p:nvPr>
            <p:ph type="ctrTitle"/>
          </p:nvPr>
        </p:nvSpPr>
        <p:spPr>
          <a:xfrm>
            <a:off x="1273500" y="1369000"/>
            <a:ext cx="6597000" cy="210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  <a:defRPr sz="4500" b="1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 b="1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 b="1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 b="1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 b="1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 b="1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 b="1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 b="1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subTitle" idx="1"/>
          </p:nvPr>
        </p:nvSpPr>
        <p:spPr>
          <a:xfrm>
            <a:off x="2481900" y="2519525"/>
            <a:ext cx="4180200" cy="4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>
                <a:solidFill>
                  <a:schemeClr val="accen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wo Lists">
  <p:cSld name="SECTION_TITLE_AND_DESCRIPTION_1_3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4"/>
          <p:cNvSpPr txBox="1">
            <a:spLocks noGrp="1"/>
          </p:cNvSpPr>
          <p:nvPr>
            <p:ph type="title"/>
          </p:nvPr>
        </p:nvSpPr>
        <p:spPr>
          <a:xfrm>
            <a:off x="938500" y="445025"/>
            <a:ext cx="4964700" cy="94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7" name="Google Shape;87;p24"/>
          <p:cNvSpPr txBox="1">
            <a:spLocks noGrp="1"/>
          </p:cNvSpPr>
          <p:nvPr>
            <p:ph type="body" idx="1"/>
          </p:nvPr>
        </p:nvSpPr>
        <p:spPr>
          <a:xfrm>
            <a:off x="1067241" y="2651775"/>
            <a:ext cx="3258900" cy="179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 sz="1400"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8" name="Google Shape;88;p24"/>
          <p:cNvSpPr txBox="1">
            <a:spLocks noGrp="1"/>
          </p:cNvSpPr>
          <p:nvPr>
            <p:ph type="body" idx="2"/>
          </p:nvPr>
        </p:nvSpPr>
        <p:spPr>
          <a:xfrm>
            <a:off x="4673852" y="2651775"/>
            <a:ext cx="3258900" cy="179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 sz="1400"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9" name="Google Shape;89;p24"/>
          <p:cNvSpPr txBox="1">
            <a:spLocks noGrp="1"/>
          </p:cNvSpPr>
          <p:nvPr>
            <p:ph type="title" idx="3"/>
          </p:nvPr>
        </p:nvSpPr>
        <p:spPr>
          <a:xfrm>
            <a:off x="1213499" y="1955125"/>
            <a:ext cx="3258900" cy="54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90" name="Google Shape;90;p24"/>
          <p:cNvSpPr txBox="1">
            <a:spLocks noGrp="1"/>
          </p:cNvSpPr>
          <p:nvPr>
            <p:ph type="title" idx="4"/>
          </p:nvPr>
        </p:nvSpPr>
        <p:spPr>
          <a:xfrm>
            <a:off x="4820099" y="1955125"/>
            <a:ext cx="3258900" cy="54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 ExtraBold"/>
              <a:buNone/>
              <a:defRPr sz="2800">
                <a:solidFill>
                  <a:schemeClr val="lt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sz="2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sz="2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sz="2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sz="2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sz="2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sz="2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sz="2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sz="2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ontserrat"/>
              <a:buChar char="●"/>
              <a:defRPr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8" r:id="rId2"/>
    <p:sldLayoutId id="2147483659" r:id="rId3"/>
    <p:sldLayoutId id="2147483665" r:id="rId4"/>
    <p:sldLayoutId id="2147483670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 ?><Relationships xmlns="http://schemas.openxmlformats.org/package/2006/relationships"><Relationship Id="rId3" Target="../media/image6.jpeg" Type="http://schemas.openxmlformats.org/officeDocument/2006/relationships/image"/><Relationship Id="rId2" Target="../notesSlides/notesSlide2.xml" Type="http://schemas.openxmlformats.org/officeDocument/2006/relationships/notesSlide"/><Relationship Id="rId1" Target="../slideLayouts/slideLayout3.xml" Type="http://schemas.openxmlformats.org/officeDocument/2006/relationships/slideLayout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 ?><Relationships xmlns="http://schemas.openxmlformats.org/package/2006/relationships"><Relationship Id="rId3" Target="../media/image8.jpeg" Type="http://schemas.openxmlformats.org/officeDocument/2006/relationships/image"/><Relationship Id="rId2" Target="../notesSlides/notesSlide4.xml" Type="http://schemas.openxmlformats.org/officeDocument/2006/relationships/notesSlide"/><Relationship Id="rId1" Target="../slideLayouts/slideLayout5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6165C3-7A68-4495-8CDD-0ED9F4F5F1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440748" y="1128434"/>
            <a:ext cx="6597000" cy="902550"/>
          </a:xfrm>
        </p:spPr>
        <p:txBody>
          <a:bodyPr/>
          <a:lstStyle/>
          <a:p>
            <a:r>
              <a:rPr lang="es-ES" dirty="0"/>
              <a:t>La Retórica </a:t>
            </a:r>
            <a:endParaRPr lang="es-EC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E5FDB6C-E595-4AF3-831B-6234A3A2D5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5118" y="2019022"/>
            <a:ext cx="4180200" cy="464700"/>
          </a:xfrm>
        </p:spPr>
        <p:txBody>
          <a:bodyPr/>
          <a:lstStyle/>
          <a:p>
            <a:r>
              <a:rPr lang="es-ES" sz="3200" dirty="0">
                <a:latin typeface="Mistral" panose="03090702030407020403" pitchFamily="66" charset="0"/>
              </a:rPr>
              <a:t>CONCEPTOS , PRINCIPIOS </a:t>
            </a:r>
            <a:endParaRPr lang="es-EC" sz="3200" dirty="0">
              <a:latin typeface="Mistral" panose="03090702030407020403" pitchFamily="66" charset="0"/>
            </a:endParaRP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66EEFF4E-7238-40D2-9BDB-50B500FA1F38}"/>
              </a:ext>
            </a:extLst>
          </p:cNvPr>
          <p:cNvCxnSpPr/>
          <p:nvPr/>
        </p:nvCxnSpPr>
        <p:spPr>
          <a:xfrm>
            <a:off x="855118" y="2668772"/>
            <a:ext cx="418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F87FA0A3-75A6-4551-8583-B3B1B4A7D3C3}"/>
              </a:ext>
            </a:extLst>
          </p:cNvPr>
          <p:cNvCxnSpPr>
            <a:cxnSpLocks/>
          </p:cNvCxnSpPr>
          <p:nvPr/>
        </p:nvCxnSpPr>
        <p:spPr>
          <a:xfrm>
            <a:off x="1248037" y="2831804"/>
            <a:ext cx="33943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CC971999-E0D5-4075-AD21-60E07A3E19EB}"/>
              </a:ext>
            </a:extLst>
          </p:cNvPr>
          <p:cNvCxnSpPr/>
          <p:nvPr/>
        </p:nvCxnSpPr>
        <p:spPr>
          <a:xfrm>
            <a:off x="855118" y="1947973"/>
            <a:ext cx="418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n 10">
            <a:extLst>
              <a:ext uri="{FF2B5EF4-FFF2-40B4-BE49-F238E27FC236}">
                <a16:creationId xmlns:a16="http://schemas.microsoft.com/office/drawing/2014/main" id="{C7E83392-E423-4BCA-A238-F12551D714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5539" y="1757152"/>
            <a:ext cx="5602360" cy="3361416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33613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9"/>
          <p:cNvSpPr txBox="1">
            <a:spLocks noGrp="1"/>
          </p:cNvSpPr>
          <p:nvPr>
            <p:ph type="title"/>
          </p:nvPr>
        </p:nvSpPr>
        <p:spPr>
          <a:xfrm>
            <a:off x="948817" y="429526"/>
            <a:ext cx="5735700" cy="94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C" sz="2800" dirty="0"/>
              <a:t>RETÓRICA</a:t>
            </a:r>
            <a:endParaRPr sz="2800" dirty="0"/>
          </a:p>
        </p:txBody>
      </p:sp>
      <p:sp>
        <p:nvSpPr>
          <p:cNvPr id="171" name="Google Shape;171;p39"/>
          <p:cNvSpPr txBox="1">
            <a:spLocks noGrp="1"/>
          </p:cNvSpPr>
          <p:nvPr>
            <p:ph type="body" idx="1"/>
          </p:nvPr>
        </p:nvSpPr>
        <p:spPr>
          <a:xfrm>
            <a:off x="457425" y="1516914"/>
            <a:ext cx="7172100" cy="303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Conocida como el arte de la persuasión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 origen en la antigua Grecia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es-ES" sz="18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communs</a:t>
            </a:r>
            <a:r>
              <a:rPr lang="es-ES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8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opinio</a:t>
            </a:r>
            <a:r>
              <a:rPr lang="es-ES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sobre la retorica remonta de</a:t>
            </a:r>
            <a:r>
              <a:rPr lang="es-E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sde la etapa de Cicerón 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Característica</a:t>
            </a:r>
            <a:r>
              <a:rPr lang="es-E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PRECISIÓN y FORMA DISTINGUIDA DE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EXPRESARSE.</a:t>
            </a:r>
          </a:p>
        </p:txBody>
      </p:sp>
      <p:cxnSp>
        <p:nvCxnSpPr>
          <p:cNvPr id="172" name="Google Shape;172;p39"/>
          <p:cNvCxnSpPr>
            <a:cxnSpLocks/>
          </p:cNvCxnSpPr>
          <p:nvPr/>
        </p:nvCxnSpPr>
        <p:spPr>
          <a:xfrm>
            <a:off x="1053667" y="900226"/>
            <a:ext cx="1455617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</p:cxnSp>
      <p:pic>
        <p:nvPicPr>
          <p:cNvPr id="1030" name="Picture 6" descr="Retórica | Qué es, características, tipos, elementos, historia ...">
            <a:extLst>
              <a:ext uri="{FF2B5EF4-FFF2-40B4-BE49-F238E27FC236}">
                <a16:creationId xmlns:a16="http://schemas.microsoft.com/office/drawing/2014/main" id="{F8DC7D7C-7F07-420A-9735-DDE41308FA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936" y="3036864"/>
            <a:ext cx="2109990" cy="1374257"/>
          </a:xfrm>
          <a:prstGeom prst="rect">
            <a:avLst/>
          </a:prstGeom>
          <a:ln w="38100" cap="sq">
            <a:solidFill>
              <a:schemeClr val="tx2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68115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9"/>
          <p:cNvSpPr txBox="1">
            <a:spLocks noGrp="1"/>
          </p:cNvSpPr>
          <p:nvPr>
            <p:ph type="title"/>
          </p:nvPr>
        </p:nvSpPr>
        <p:spPr>
          <a:xfrm>
            <a:off x="959450" y="266525"/>
            <a:ext cx="5735700" cy="94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C" sz="2800" dirty="0"/>
              <a:t>CONCEPTOS</a:t>
            </a:r>
          </a:p>
        </p:txBody>
      </p:sp>
      <p:sp>
        <p:nvSpPr>
          <p:cNvPr id="171" name="Google Shape;171;p39"/>
          <p:cNvSpPr txBox="1">
            <a:spLocks noGrp="1"/>
          </p:cNvSpPr>
          <p:nvPr>
            <p:ph type="body" idx="1"/>
          </p:nvPr>
        </p:nvSpPr>
        <p:spPr>
          <a:xfrm>
            <a:off x="861462" y="1220086"/>
            <a:ext cx="7172100" cy="303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Considerada como la hija de la Democracia y del Derecho</a:t>
            </a:r>
          </a:p>
          <a:p>
            <a:pPr marL="155575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20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¿Qué es lo que nos enseña la retórica?</a:t>
            </a:r>
          </a:p>
          <a:p>
            <a:pPr marL="15557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Enseña al ciudadano a defenderse con el uso de las palabras</a:t>
            </a:r>
          </a:p>
          <a:p>
            <a:pPr marL="15557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 eso su importancia en el ámbito Democrático  </a:t>
            </a:r>
          </a:p>
          <a:p>
            <a:pPr marL="15557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- </a:t>
            </a:r>
            <a:r>
              <a:rPr lang="es-E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Hablar en publico</a:t>
            </a:r>
          </a:p>
          <a:p>
            <a:pPr marL="15557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- </a:t>
            </a:r>
            <a:r>
              <a:rPr lang="es-E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ningún tipo de riesgo (La Ley)</a:t>
            </a:r>
            <a:endParaRPr lang="es-E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72" name="Google Shape;172;p39"/>
          <p:cNvCxnSpPr>
            <a:cxnSpLocks/>
          </p:cNvCxnSpPr>
          <p:nvPr/>
        </p:nvCxnSpPr>
        <p:spPr>
          <a:xfrm>
            <a:off x="959450" y="815246"/>
            <a:ext cx="18581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</p:cxnSp>
      <p:pic>
        <p:nvPicPr>
          <p:cNvPr id="2" name="Imagen 1">
            <a:extLst>
              <a:ext uri="{FF2B5EF4-FFF2-40B4-BE49-F238E27FC236}">
                <a16:creationId xmlns:a16="http://schemas.microsoft.com/office/drawing/2014/main" id="{92FF01F7-3238-4B30-8E83-1A929ADB78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1325" y="3076669"/>
            <a:ext cx="2085975" cy="1251585"/>
          </a:xfrm>
          <a:prstGeom prst="rect">
            <a:avLst/>
          </a:prstGeom>
          <a:ln w="38100" cap="sq">
            <a:solidFill>
              <a:schemeClr val="tx2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26855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9"/>
          <p:cNvSpPr txBox="1">
            <a:spLocks noGrp="1"/>
          </p:cNvSpPr>
          <p:nvPr>
            <p:ph type="title"/>
          </p:nvPr>
        </p:nvSpPr>
        <p:spPr>
          <a:xfrm>
            <a:off x="959450" y="266525"/>
            <a:ext cx="5735700" cy="94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C" sz="2800" dirty="0"/>
              <a:t>CONCEPTOS</a:t>
            </a:r>
          </a:p>
        </p:txBody>
      </p:sp>
      <p:sp>
        <p:nvSpPr>
          <p:cNvPr id="171" name="Google Shape;171;p39"/>
          <p:cNvSpPr txBox="1">
            <a:spLocks noGrp="1"/>
          </p:cNvSpPr>
          <p:nvPr>
            <p:ph type="body" idx="1"/>
          </p:nvPr>
        </p:nvSpPr>
        <p:spPr>
          <a:xfrm>
            <a:off x="777854" y="1222136"/>
            <a:ext cx="7172100" cy="303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5575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Conjunto de reglas y parámetros para darle belleza a su discurso</a:t>
            </a:r>
            <a:endParaRPr lang="es-EC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esde su nacimiento la retorica sufrió ataques por parte de las</a:t>
            </a:r>
            <a:r>
              <a:rPr lang="es-EC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fuerzas antidemocráticas de los </a:t>
            </a:r>
            <a:r>
              <a:rPr lang="es-E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stados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Critias</a:t>
            </a:r>
            <a:r>
              <a:rPr lang="es-E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uno de ellos redacto </a:t>
            </a:r>
            <a:r>
              <a:rPr lang="es-E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</a:t>
            </a: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ley prohibiendo la enseñanza del arte de la persuasión por la palabra , de quienes la impartían</a:t>
            </a:r>
            <a:r>
              <a:rPr lang="es-E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EC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55575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s-E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72" name="Google Shape;172;p39"/>
          <p:cNvCxnSpPr>
            <a:cxnSpLocks/>
          </p:cNvCxnSpPr>
          <p:nvPr/>
        </p:nvCxnSpPr>
        <p:spPr>
          <a:xfrm>
            <a:off x="959450" y="836511"/>
            <a:ext cx="196450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</p:cxnSp>
      <p:pic>
        <p:nvPicPr>
          <p:cNvPr id="2050" name="Picture 2" descr="La Iglesia y la enseñanza en la Edad Media">
            <a:extLst>
              <a:ext uri="{FF2B5EF4-FFF2-40B4-BE49-F238E27FC236}">
                <a16:creationId xmlns:a16="http://schemas.microsoft.com/office/drawing/2014/main" id="{58BA3AC7-7295-4E80-870E-393B4444C7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1017" y="3299873"/>
            <a:ext cx="2225774" cy="1347787"/>
          </a:xfrm>
          <a:prstGeom prst="rect">
            <a:avLst/>
          </a:prstGeom>
          <a:ln w="38100" cap="sq">
            <a:solidFill>
              <a:schemeClr val="tx2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45425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3" name="Google Shape;1993;p57"/>
          <p:cNvSpPr txBox="1">
            <a:spLocks noGrp="1"/>
          </p:cNvSpPr>
          <p:nvPr>
            <p:ph type="title"/>
          </p:nvPr>
        </p:nvSpPr>
        <p:spPr>
          <a:xfrm>
            <a:off x="844661" y="217244"/>
            <a:ext cx="4964700" cy="94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Según Aristóteles, </a:t>
            </a:r>
            <a:r>
              <a:rPr lang="en" dirty="0"/>
              <a:t>consideraba que debina cumplirse con estos parámetros para la persuacion:</a:t>
            </a:r>
            <a:endParaRPr dirty="0"/>
          </a:p>
        </p:txBody>
      </p:sp>
      <p:sp>
        <p:nvSpPr>
          <p:cNvPr id="1994" name="Google Shape;1994;p57"/>
          <p:cNvSpPr txBox="1">
            <a:spLocks noGrp="1"/>
          </p:cNvSpPr>
          <p:nvPr>
            <p:ph type="body" idx="1"/>
          </p:nvPr>
        </p:nvSpPr>
        <p:spPr>
          <a:xfrm>
            <a:off x="844661" y="2147168"/>
            <a:ext cx="3258900" cy="179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Carácter moral </a:t>
            </a:r>
            <a:endParaRPr lang="es-EC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Emoción </a:t>
            </a:r>
            <a:endParaRPr lang="es-EC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Elocuencia </a:t>
            </a:r>
            <a:endParaRPr lang="es-EC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95" name="Google Shape;1995;p57"/>
          <p:cNvSpPr txBox="1">
            <a:spLocks noGrp="1"/>
          </p:cNvSpPr>
          <p:nvPr>
            <p:ph type="body" idx="2"/>
          </p:nvPr>
        </p:nvSpPr>
        <p:spPr>
          <a:xfrm>
            <a:off x="5595305" y="2019100"/>
            <a:ext cx="3258900" cy="179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s-ES" dirty="0"/>
              <a:t>Introducción o proemio </a:t>
            </a:r>
            <a:endParaRPr dirty="0"/>
          </a:p>
          <a:p>
            <a:pPr marL="457200" lvl="0" indent="-317500" algn="l" rtl="0">
              <a:spcBef>
                <a:spcPts val="1000"/>
              </a:spcBef>
              <a:spcAft>
                <a:spcPts val="0"/>
              </a:spcAft>
              <a:buSzPts val="1400"/>
              <a:buChar char="●"/>
            </a:pPr>
            <a:r>
              <a:rPr lang="es-ES" dirty="0"/>
              <a:t>Narración de los hechos en cuestión</a:t>
            </a:r>
            <a:endParaRPr dirty="0"/>
          </a:p>
          <a:p>
            <a:pPr marL="457200" lvl="0" indent="-317500" algn="l" rtl="0">
              <a:spcBef>
                <a:spcPts val="1000"/>
              </a:spcBef>
              <a:spcAft>
                <a:spcPts val="1000"/>
              </a:spcAft>
              <a:buSzPts val="1400"/>
              <a:buChar char="●"/>
            </a:pPr>
            <a:r>
              <a:rPr lang="en" dirty="0"/>
              <a:t>Prueba</a:t>
            </a:r>
          </a:p>
          <a:p>
            <a:pPr marL="457200" lvl="0" indent="-317500" algn="l" rtl="0">
              <a:spcBef>
                <a:spcPts val="1000"/>
              </a:spcBef>
              <a:spcAft>
                <a:spcPts val="1000"/>
              </a:spcAft>
              <a:buSzPts val="1400"/>
              <a:buChar char="●"/>
            </a:pPr>
            <a:r>
              <a:rPr lang="es-EC" dirty="0"/>
              <a:t>C</a:t>
            </a:r>
            <a:r>
              <a:rPr lang="en" dirty="0"/>
              <a:t>onclusion </a:t>
            </a:r>
            <a:endParaRPr dirty="0"/>
          </a:p>
        </p:txBody>
      </p:sp>
      <p:cxnSp>
        <p:nvCxnSpPr>
          <p:cNvPr id="1998" name="Google Shape;1998;p57"/>
          <p:cNvCxnSpPr>
            <a:cxnSpLocks/>
          </p:cNvCxnSpPr>
          <p:nvPr/>
        </p:nvCxnSpPr>
        <p:spPr>
          <a:xfrm flipV="1">
            <a:off x="938500" y="1509428"/>
            <a:ext cx="4356514" cy="7991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</p:cxnSp>
      <p:sp>
        <p:nvSpPr>
          <p:cNvPr id="3" name="Título 2">
            <a:extLst>
              <a:ext uri="{FF2B5EF4-FFF2-40B4-BE49-F238E27FC236}">
                <a16:creationId xmlns:a16="http://schemas.microsoft.com/office/drawing/2014/main" id="{A36501F2-24D1-4C4A-AFEC-B88F5B277B09}"/>
              </a:ext>
            </a:extLst>
          </p:cNvPr>
          <p:cNvSpPr>
            <a:spLocks noGrp="1"/>
          </p:cNvSpPr>
          <p:nvPr>
            <p:ph type="title" idx="4"/>
          </p:nvPr>
        </p:nvSpPr>
        <p:spPr>
          <a:xfrm>
            <a:off x="6183725" y="1235228"/>
            <a:ext cx="2495101" cy="548400"/>
          </a:xfrm>
        </p:spPr>
        <p:txBody>
          <a:bodyPr/>
          <a:lstStyle/>
          <a:p>
            <a:r>
              <a:rPr lang="es-ES" sz="2000" dirty="0">
                <a:solidFill>
                  <a:schemeClr val="tx2"/>
                </a:solidFill>
              </a:rPr>
              <a:t>4 partes del Discurso:</a:t>
            </a:r>
            <a:endParaRPr lang="es-EC" sz="2000" dirty="0">
              <a:solidFill>
                <a:schemeClr val="tx2"/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996EBE9-E32C-4E42-A7A2-FA6A3BB8C7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8695" y="1768851"/>
            <a:ext cx="1530618" cy="2048326"/>
          </a:xfrm>
          <a:prstGeom prst="rect">
            <a:avLst/>
          </a:prstGeom>
          <a:ln w="38100" cap="sq">
            <a:solidFill>
              <a:schemeClr val="tx2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38B13D01-C5C0-4FD8-87F5-6BDD7E3FF9ED}"/>
              </a:ext>
            </a:extLst>
          </p:cNvPr>
          <p:cNvSpPr txBox="1"/>
          <p:nvPr/>
        </p:nvSpPr>
        <p:spPr>
          <a:xfrm>
            <a:off x="1212163" y="4195494"/>
            <a:ext cx="7734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TIPOS DE ORATORIA:      - </a:t>
            </a:r>
            <a:r>
              <a:rPr lang="es-ES" dirty="0">
                <a:solidFill>
                  <a:schemeClr val="bg1"/>
                </a:solidFill>
                <a:latin typeface="+mj-lt"/>
              </a:rPr>
              <a:t>FORENSE O JUDICIAL         - DELIBERATIVA O POLÍTICA</a:t>
            </a:r>
          </a:p>
          <a:p>
            <a:r>
              <a:rPr lang="es-ES" dirty="0">
                <a:solidFill>
                  <a:schemeClr val="bg1"/>
                </a:solidFill>
                <a:latin typeface="+mj-lt"/>
              </a:rPr>
              <a:t>                                            - </a:t>
            </a:r>
            <a:r>
              <a:rPr lang="es-ES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EPIDÍCTICA </a:t>
            </a:r>
            <a:endParaRPr lang="es-EC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0C3168C1-74BC-444E-BB61-2E56DB495697}"/>
              </a:ext>
            </a:extLst>
          </p:cNvPr>
          <p:cNvSpPr/>
          <p:nvPr/>
        </p:nvSpPr>
        <p:spPr>
          <a:xfrm>
            <a:off x="938500" y="2137144"/>
            <a:ext cx="2062858" cy="1392865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38E802E3-7A80-4177-890C-14854AF51218}"/>
              </a:ext>
            </a:extLst>
          </p:cNvPr>
          <p:cNvSpPr/>
          <p:nvPr/>
        </p:nvSpPr>
        <p:spPr>
          <a:xfrm>
            <a:off x="5595306" y="1901364"/>
            <a:ext cx="3258899" cy="1795500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7" name="Flecha: a la derecha 6">
            <a:extLst>
              <a:ext uri="{FF2B5EF4-FFF2-40B4-BE49-F238E27FC236}">
                <a16:creationId xmlns:a16="http://schemas.microsoft.com/office/drawing/2014/main" id="{0102FF6F-E59B-4558-9317-9920F996A29C}"/>
              </a:ext>
            </a:extLst>
          </p:cNvPr>
          <p:cNvSpPr/>
          <p:nvPr/>
        </p:nvSpPr>
        <p:spPr>
          <a:xfrm>
            <a:off x="1254642" y="4028639"/>
            <a:ext cx="1988288" cy="616103"/>
          </a:xfrm>
          <a:prstGeom prst="rightArrow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D9A3E20B-AEED-44CC-AE00-247ECA3E0892}"/>
              </a:ext>
            </a:extLst>
          </p:cNvPr>
          <p:cNvSpPr/>
          <p:nvPr/>
        </p:nvSpPr>
        <p:spPr>
          <a:xfrm>
            <a:off x="3327011" y="4160586"/>
            <a:ext cx="5189668" cy="634547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uturistic Background by Slidesgo">
  <a:themeElements>
    <a:clrScheme name="Simple Light">
      <a:dk1>
        <a:srgbClr val="001633"/>
      </a:dk1>
      <a:lt1>
        <a:srgbClr val="FFFFFF"/>
      </a:lt1>
      <a:dk2>
        <a:srgbClr val="85D5E6"/>
      </a:dk2>
      <a:lt2>
        <a:srgbClr val="FFAB40"/>
      </a:lt2>
      <a:accent1>
        <a:srgbClr val="FFAB40"/>
      </a:accent1>
      <a:accent2>
        <a:srgbClr val="85D5E6"/>
      </a:accent2>
      <a:accent3>
        <a:srgbClr val="78909C"/>
      </a:accent3>
      <a:accent4>
        <a:srgbClr val="FFAB40"/>
      </a:accent4>
      <a:accent5>
        <a:srgbClr val="0097A7"/>
      </a:accent5>
      <a:accent6>
        <a:srgbClr val="001633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199</Words>
  <Application>Microsoft Office PowerPoint</Application>
  <PresentationFormat>Presentación en pantalla (16:9)</PresentationFormat>
  <Paragraphs>30</Paragraphs>
  <Slides>5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</vt:lpstr>
      <vt:lpstr>Mistral</vt:lpstr>
      <vt:lpstr>Montserrat</vt:lpstr>
      <vt:lpstr>Montserrat ExtraBold</vt:lpstr>
      <vt:lpstr>Futuristic Background by Slidesgo</vt:lpstr>
      <vt:lpstr>La Retórica </vt:lpstr>
      <vt:lpstr>RETÓRICA</vt:lpstr>
      <vt:lpstr>CONCEPTOS</vt:lpstr>
      <vt:lpstr>CONCEPTOS</vt:lpstr>
      <vt:lpstr>Según Aristóteles, consideraba que debina cumplirse con estos parámetros para la persuacion: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PARADOJAS DE LA COMUNICACIÓN DIGITAL Y TRASCENDENCIA DE LA COMUNICACIÓN</dc:title>
  <dc:creator>CRISTIAN GUFFANTTE</dc:creator>
  <cp:lastModifiedBy>User</cp:lastModifiedBy>
  <cp:revision>22</cp:revision>
  <dcterms:modified xsi:type="dcterms:W3CDTF">2021-06-25T04:25:43Z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420544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