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6" r:id="rId1"/>
  </p:sldMasterIdLst>
  <p:sldIdLst>
    <p:sldId id="258" r:id="rId2"/>
    <p:sldId id="264" r:id="rId3"/>
    <p:sldId id="263" r:id="rId4"/>
    <p:sldId id="261" r:id="rId5"/>
    <p:sldId id="274" r:id="rId6"/>
    <p:sldId id="273" r:id="rId7"/>
    <p:sldId id="266" r:id="rId8"/>
    <p:sldId id="268" r:id="rId9"/>
    <p:sldId id="269" r:id="rId10"/>
    <p:sldId id="270" r:id="rId11"/>
    <p:sldId id="271" r:id="rId12"/>
    <p:sldId id="275" r:id="rId13"/>
    <p:sldId id="276" r:id="rId14"/>
    <p:sldId id="272" r:id="rId15"/>
    <p:sldId id="260" r:id="rId1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4660"/>
  </p:normalViewPr>
  <p:slideViewPr>
    <p:cSldViewPr snapToGrid="0">
      <p:cViewPr varScale="1">
        <p:scale>
          <a:sx n="78" d="100"/>
          <a:sy n="78" d="100"/>
        </p:scale>
        <p:origin x="12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solidFill>
                  <a:srgbClr val="4A4A4A"/>
                </a:solidFill>
              </a:rPr>
              <a:pPr/>
              <a:t>4/16/2025</a:t>
            </a:fld>
            <a:endParaRPr lang="en-US" dirty="0">
              <a:solidFill>
                <a:srgbClr val="4A4A4A"/>
              </a:solidFill>
            </a:endParaRPr>
          </a:p>
        </p:txBody>
      </p:sp>
      <p:sp>
        <p:nvSpPr>
          <p:cNvPr id="5" name="Footer Placeholder 4"/>
          <p:cNvSpPr>
            <a:spLocks noGrp="1"/>
          </p:cNvSpPr>
          <p:nvPr>
            <p:ph type="ftr" sz="quarter" idx="11"/>
          </p:nvPr>
        </p:nvSpPr>
        <p:spPr/>
        <p:txBody>
          <a:bodyPr/>
          <a:lstStyle/>
          <a:p>
            <a:endParaRPr lang="en-US" dirty="0">
              <a:solidFill>
                <a:srgbClr val="4A4A4A"/>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2DAEEF"/>
                </a:solidFill>
              </a:rPr>
              <a:pPr/>
              <a:t>‹Nº›</a:t>
            </a:fld>
            <a:endParaRPr lang="en-US" dirty="0">
              <a:solidFill>
                <a:srgbClr val="2DAEEF"/>
              </a:solidFill>
            </a:endParaRPr>
          </a:p>
        </p:txBody>
      </p:sp>
    </p:spTree>
    <p:extLst>
      <p:ext uri="{BB962C8B-B14F-4D97-AF65-F5344CB8AC3E}">
        <p14:creationId xmlns:p14="http://schemas.microsoft.com/office/powerpoint/2010/main" val="364583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dirty="0">
                <a:solidFill>
                  <a:srgbClr val="4A4A4A"/>
                </a:solidFill>
              </a:rPr>
              <a:pPr/>
              <a:t>4/16/2025</a:t>
            </a:fld>
            <a:endParaRPr lang="en-US" dirty="0">
              <a:solidFill>
                <a:srgbClr val="4A4A4A"/>
              </a:solidFill>
            </a:endParaRPr>
          </a:p>
        </p:txBody>
      </p:sp>
      <p:sp>
        <p:nvSpPr>
          <p:cNvPr id="6" name="Footer Placeholder 5"/>
          <p:cNvSpPr>
            <a:spLocks noGrp="1"/>
          </p:cNvSpPr>
          <p:nvPr>
            <p:ph type="ftr" sz="quarter" idx="11"/>
          </p:nvPr>
        </p:nvSpPr>
        <p:spPr/>
        <p:txBody>
          <a:bodyPr/>
          <a:lstStyle/>
          <a:p>
            <a:endParaRPr lang="en-US" dirty="0">
              <a:solidFill>
                <a:srgbClr val="4A4A4A"/>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2DAEEF"/>
                </a:solidFill>
              </a:rPr>
              <a:pPr/>
              <a:t>‹Nº›</a:t>
            </a:fld>
            <a:endParaRPr lang="en-US" dirty="0">
              <a:solidFill>
                <a:srgbClr val="2DAEEF"/>
              </a:solidFill>
            </a:endParaRPr>
          </a:p>
        </p:txBody>
      </p:sp>
    </p:spTree>
    <p:extLst>
      <p:ext uri="{BB962C8B-B14F-4D97-AF65-F5344CB8AC3E}">
        <p14:creationId xmlns:p14="http://schemas.microsoft.com/office/powerpoint/2010/main" val="39650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solidFill>
                  <a:srgbClr val="4A4A4A"/>
                </a:solidFill>
              </a:rPr>
              <a:pPr/>
              <a:t>4/16/2025</a:t>
            </a:fld>
            <a:endParaRPr lang="en-US" dirty="0">
              <a:solidFill>
                <a:srgbClr val="4A4A4A"/>
              </a:solidFill>
            </a:endParaRPr>
          </a:p>
        </p:txBody>
      </p:sp>
      <p:sp>
        <p:nvSpPr>
          <p:cNvPr id="5" name="Footer Placeholder 4"/>
          <p:cNvSpPr>
            <a:spLocks noGrp="1"/>
          </p:cNvSpPr>
          <p:nvPr>
            <p:ph type="ftr" sz="quarter" idx="11"/>
          </p:nvPr>
        </p:nvSpPr>
        <p:spPr/>
        <p:txBody>
          <a:bodyPr/>
          <a:lstStyle/>
          <a:p>
            <a:endParaRPr lang="en-US" dirty="0">
              <a:solidFill>
                <a:srgbClr val="4A4A4A"/>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2DAEEF"/>
                </a:solidFill>
              </a:rPr>
              <a:pPr/>
              <a:t>‹Nº›</a:t>
            </a:fld>
            <a:endParaRPr lang="en-US" dirty="0">
              <a:solidFill>
                <a:srgbClr val="2DAEEF"/>
              </a:solidFill>
            </a:endParaRPr>
          </a:p>
        </p:txBody>
      </p:sp>
    </p:spTree>
    <p:extLst>
      <p:ext uri="{BB962C8B-B14F-4D97-AF65-F5344CB8AC3E}">
        <p14:creationId xmlns:p14="http://schemas.microsoft.com/office/powerpoint/2010/main" val="1907845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el estilo de texto del patrón</a:t>
            </a:r>
          </a:p>
        </p:txBody>
      </p:sp>
      <p:sp>
        <p:nvSpPr>
          <p:cNvPr id="2" name="Date Placeholder 1"/>
          <p:cNvSpPr>
            <a:spLocks noGrp="1"/>
          </p:cNvSpPr>
          <p:nvPr>
            <p:ph type="dt" sz="half" idx="10"/>
          </p:nvPr>
        </p:nvSpPr>
        <p:spPr/>
        <p:txBody>
          <a:bodyPr/>
          <a:lstStyle/>
          <a:p>
            <a:fld id="{FBF54567-0DE4-3F47-BF90-CB84690072F9}" type="datetimeFigureOut">
              <a:rPr lang="en-US" dirty="0">
                <a:solidFill>
                  <a:srgbClr val="4A4A4A"/>
                </a:solidFill>
              </a:rPr>
              <a:pPr/>
              <a:t>4/16/2025</a:t>
            </a:fld>
            <a:endParaRPr lang="en-US" dirty="0">
              <a:solidFill>
                <a:srgbClr val="4A4A4A"/>
              </a:solidFill>
            </a:endParaRPr>
          </a:p>
        </p:txBody>
      </p:sp>
      <p:sp>
        <p:nvSpPr>
          <p:cNvPr id="3" name="Footer Placeholder 2"/>
          <p:cNvSpPr>
            <a:spLocks noGrp="1"/>
          </p:cNvSpPr>
          <p:nvPr>
            <p:ph type="ftr" sz="quarter" idx="11"/>
          </p:nvPr>
        </p:nvSpPr>
        <p:spPr/>
        <p:txBody>
          <a:bodyPr/>
          <a:lstStyle/>
          <a:p>
            <a:endParaRPr lang="en-US" dirty="0">
              <a:solidFill>
                <a:srgbClr val="4A4A4A"/>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2DAEEF"/>
                </a:solidFill>
              </a:rPr>
              <a:pPr/>
              <a:t>‹Nº›</a:t>
            </a:fld>
            <a:endParaRPr lang="en-US" dirty="0">
              <a:solidFill>
                <a:srgbClr val="2DAEEF"/>
              </a:solidFill>
            </a:endParaRPr>
          </a:p>
        </p:txBody>
      </p:sp>
    </p:spTree>
    <p:extLst>
      <p:ext uri="{BB962C8B-B14F-4D97-AF65-F5344CB8AC3E}">
        <p14:creationId xmlns:p14="http://schemas.microsoft.com/office/powerpoint/2010/main" val="345259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solidFill>
                  <a:srgbClr val="4A4A4A"/>
                </a:solidFill>
              </a:rPr>
              <a:pPr/>
              <a:t>4/16/2025</a:t>
            </a:fld>
            <a:endParaRPr lang="en-US" dirty="0">
              <a:solidFill>
                <a:srgbClr val="4A4A4A"/>
              </a:solidFill>
            </a:endParaRPr>
          </a:p>
        </p:txBody>
      </p:sp>
      <p:sp>
        <p:nvSpPr>
          <p:cNvPr id="5" name="Footer Placeholder 4"/>
          <p:cNvSpPr>
            <a:spLocks noGrp="1"/>
          </p:cNvSpPr>
          <p:nvPr>
            <p:ph type="ftr" sz="quarter" idx="11"/>
          </p:nvPr>
        </p:nvSpPr>
        <p:spPr/>
        <p:txBody>
          <a:bodyPr/>
          <a:lstStyle/>
          <a:p>
            <a:endParaRPr lang="en-US" dirty="0">
              <a:solidFill>
                <a:srgbClr val="4A4A4A"/>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2DAEEF"/>
                </a:solidFill>
              </a:rPr>
              <a:pPr/>
              <a:t>‹Nº›</a:t>
            </a:fld>
            <a:endParaRPr lang="en-US" dirty="0">
              <a:solidFill>
                <a:srgbClr val="2DAEEF"/>
              </a:solidFill>
            </a:endParaRPr>
          </a:p>
        </p:txBody>
      </p:sp>
    </p:spTree>
    <p:extLst>
      <p:ext uri="{BB962C8B-B14F-4D97-AF65-F5344CB8AC3E}">
        <p14:creationId xmlns:p14="http://schemas.microsoft.com/office/powerpoint/2010/main" val="2034242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solidFill>
                  <a:srgbClr val="4A4A4A"/>
                </a:solidFill>
              </a:rPr>
              <a:pPr/>
              <a:t>4/16/2025</a:t>
            </a:fld>
            <a:endParaRPr lang="en-US" dirty="0">
              <a:solidFill>
                <a:srgbClr val="4A4A4A"/>
              </a:solidFill>
            </a:endParaRPr>
          </a:p>
        </p:txBody>
      </p:sp>
      <p:sp>
        <p:nvSpPr>
          <p:cNvPr id="5" name="Footer Placeholder 4"/>
          <p:cNvSpPr>
            <a:spLocks noGrp="1"/>
          </p:cNvSpPr>
          <p:nvPr>
            <p:ph type="ftr" sz="quarter" idx="11"/>
          </p:nvPr>
        </p:nvSpPr>
        <p:spPr/>
        <p:txBody>
          <a:bodyPr/>
          <a:lstStyle/>
          <a:p>
            <a:endParaRPr lang="en-US" dirty="0">
              <a:solidFill>
                <a:srgbClr val="4A4A4A"/>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2DAEEF"/>
                </a:solidFill>
              </a:rPr>
              <a:pPr/>
              <a:t>‹Nº›</a:t>
            </a:fld>
            <a:endParaRPr lang="en-US" dirty="0">
              <a:solidFill>
                <a:srgbClr val="2DAEEF"/>
              </a:solidFill>
            </a:endParaRPr>
          </a:p>
        </p:txBody>
      </p:sp>
    </p:spTree>
    <p:extLst>
      <p:ext uri="{BB962C8B-B14F-4D97-AF65-F5344CB8AC3E}">
        <p14:creationId xmlns:p14="http://schemas.microsoft.com/office/powerpoint/2010/main" val="288785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solidFill>
                  <a:srgbClr val="4A4A4A"/>
                </a:solidFill>
              </a:rPr>
              <a:pPr/>
              <a:t>4/16/2025</a:t>
            </a:fld>
            <a:endParaRPr lang="en-US" dirty="0">
              <a:solidFill>
                <a:srgbClr val="4A4A4A"/>
              </a:solidFill>
            </a:endParaRPr>
          </a:p>
        </p:txBody>
      </p:sp>
      <p:sp>
        <p:nvSpPr>
          <p:cNvPr id="5" name="Footer Placeholder 4"/>
          <p:cNvSpPr>
            <a:spLocks noGrp="1"/>
          </p:cNvSpPr>
          <p:nvPr>
            <p:ph type="ftr" sz="quarter" idx="11"/>
          </p:nvPr>
        </p:nvSpPr>
        <p:spPr/>
        <p:txBody>
          <a:bodyPr/>
          <a:lstStyle/>
          <a:p>
            <a:endParaRPr lang="en-US" dirty="0">
              <a:solidFill>
                <a:srgbClr val="4A4A4A"/>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2DAEEF"/>
                </a:solidFill>
              </a:rPr>
              <a:pPr/>
              <a:t>‹Nº›</a:t>
            </a:fld>
            <a:endParaRPr lang="en-US" dirty="0">
              <a:solidFill>
                <a:srgbClr val="2DAEEF"/>
              </a:solidFill>
            </a:endParaRPr>
          </a:p>
        </p:txBody>
      </p:sp>
    </p:spTree>
    <p:extLst>
      <p:ext uri="{BB962C8B-B14F-4D97-AF65-F5344CB8AC3E}">
        <p14:creationId xmlns:p14="http://schemas.microsoft.com/office/powerpoint/2010/main" val="281051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dirty="0">
                <a:solidFill>
                  <a:srgbClr val="4A4A4A"/>
                </a:solidFill>
              </a:rPr>
              <a:pPr/>
              <a:t>4/16/2025</a:t>
            </a:fld>
            <a:endParaRPr lang="en-US" dirty="0">
              <a:solidFill>
                <a:srgbClr val="4A4A4A"/>
              </a:solidFill>
            </a:endParaRPr>
          </a:p>
        </p:txBody>
      </p:sp>
      <p:sp>
        <p:nvSpPr>
          <p:cNvPr id="5" name="Footer Placeholder 4"/>
          <p:cNvSpPr>
            <a:spLocks noGrp="1"/>
          </p:cNvSpPr>
          <p:nvPr>
            <p:ph type="ftr" sz="quarter" idx="11"/>
          </p:nvPr>
        </p:nvSpPr>
        <p:spPr/>
        <p:txBody>
          <a:bodyPr/>
          <a:lstStyle/>
          <a:p>
            <a:endParaRPr lang="en-US" dirty="0">
              <a:solidFill>
                <a:srgbClr val="4A4A4A"/>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2DAEEF"/>
                </a:solidFill>
              </a:rPr>
              <a:pPr/>
              <a:t>‹Nº›</a:t>
            </a:fld>
            <a:endParaRPr lang="en-US" dirty="0">
              <a:solidFill>
                <a:srgbClr val="2DAEEF"/>
              </a:solidFill>
            </a:endParaRPr>
          </a:p>
        </p:txBody>
      </p:sp>
    </p:spTree>
    <p:extLst>
      <p:ext uri="{BB962C8B-B14F-4D97-AF65-F5344CB8AC3E}">
        <p14:creationId xmlns:p14="http://schemas.microsoft.com/office/powerpoint/2010/main" val="303881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solidFill>
                  <a:srgbClr val="4A4A4A"/>
                </a:solidFill>
              </a:rPr>
              <a:pPr/>
              <a:t>4/16/2025</a:t>
            </a:fld>
            <a:endParaRPr lang="en-US" dirty="0">
              <a:solidFill>
                <a:srgbClr val="4A4A4A"/>
              </a:solidFill>
            </a:endParaRPr>
          </a:p>
        </p:txBody>
      </p:sp>
      <p:sp>
        <p:nvSpPr>
          <p:cNvPr id="6" name="Footer Placeholder 5"/>
          <p:cNvSpPr>
            <a:spLocks noGrp="1"/>
          </p:cNvSpPr>
          <p:nvPr>
            <p:ph type="ftr" sz="quarter" idx="11"/>
          </p:nvPr>
        </p:nvSpPr>
        <p:spPr/>
        <p:txBody>
          <a:bodyPr/>
          <a:lstStyle/>
          <a:p>
            <a:endParaRPr lang="en-US" dirty="0">
              <a:solidFill>
                <a:srgbClr val="4A4A4A"/>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2DAEEF"/>
                </a:solidFill>
              </a:rPr>
              <a:pPr/>
              <a:t>‹Nº›</a:t>
            </a:fld>
            <a:endParaRPr lang="en-US" dirty="0">
              <a:solidFill>
                <a:srgbClr val="2DAEEF"/>
              </a:solidFill>
            </a:endParaRPr>
          </a:p>
        </p:txBody>
      </p:sp>
    </p:spTree>
    <p:extLst>
      <p:ext uri="{BB962C8B-B14F-4D97-AF65-F5344CB8AC3E}">
        <p14:creationId xmlns:p14="http://schemas.microsoft.com/office/powerpoint/2010/main" val="176901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solidFill>
                  <a:srgbClr val="4A4A4A"/>
                </a:solidFill>
              </a:rPr>
              <a:pPr/>
              <a:t>4/16/2025</a:t>
            </a:fld>
            <a:endParaRPr lang="en-US" dirty="0">
              <a:solidFill>
                <a:srgbClr val="4A4A4A"/>
              </a:solidFill>
            </a:endParaRPr>
          </a:p>
        </p:txBody>
      </p:sp>
      <p:sp>
        <p:nvSpPr>
          <p:cNvPr id="8" name="Footer Placeholder 7"/>
          <p:cNvSpPr>
            <a:spLocks noGrp="1"/>
          </p:cNvSpPr>
          <p:nvPr>
            <p:ph type="ftr" sz="quarter" idx="11"/>
          </p:nvPr>
        </p:nvSpPr>
        <p:spPr/>
        <p:txBody>
          <a:bodyPr/>
          <a:lstStyle/>
          <a:p>
            <a:endParaRPr lang="en-US" dirty="0">
              <a:solidFill>
                <a:srgbClr val="4A4A4A"/>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2DAEEF"/>
                </a:solidFill>
              </a:rPr>
              <a:pPr/>
              <a:t>‹Nº›</a:t>
            </a:fld>
            <a:endParaRPr lang="en-US" dirty="0">
              <a:solidFill>
                <a:srgbClr val="2DAEEF"/>
              </a:solidFill>
            </a:endParaRPr>
          </a:p>
        </p:txBody>
      </p:sp>
    </p:spTree>
    <p:extLst>
      <p:ext uri="{BB962C8B-B14F-4D97-AF65-F5344CB8AC3E}">
        <p14:creationId xmlns:p14="http://schemas.microsoft.com/office/powerpoint/2010/main" val="364042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solidFill>
                  <a:srgbClr val="4A4A4A"/>
                </a:solidFill>
              </a:rPr>
              <a:pPr/>
              <a:t>4/16/2025</a:t>
            </a:fld>
            <a:endParaRPr lang="en-US" dirty="0">
              <a:solidFill>
                <a:srgbClr val="4A4A4A"/>
              </a:solidFill>
            </a:endParaRPr>
          </a:p>
        </p:txBody>
      </p:sp>
      <p:sp>
        <p:nvSpPr>
          <p:cNvPr id="4" name="Footer Placeholder 3"/>
          <p:cNvSpPr>
            <a:spLocks noGrp="1"/>
          </p:cNvSpPr>
          <p:nvPr>
            <p:ph type="ftr" sz="quarter" idx="11"/>
          </p:nvPr>
        </p:nvSpPr>
        <p:spPr/>
        <p:txBody>
          <a:bodyPr/>
          <a:lstStyle/>
          <a:p>
            <a:endParaRPr lang="en-US" dirty="0">
              <a:solidFill>
                <a:srgbClr val="4A4A4A"/>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2DAEEF"/>
                </a:solidFill>
              </a:rPr>
              <a:pPr/>
              <a:t>‹Nº›</a:t>
            </a:fld>
            <a:endParaRPr lang="en-US" dirty="0">
              <a:solidFill>
                <a:srgbClr val="2DAEEF"/>
              </a:solidFill>
            </a:endParaRPr>
          </a:p>
        </p:txBody>
      </p:sp>
    </p:spTree>
    <p:extLst>
      <p:ext uri="{BB962C8B-B14F-4D97-AF65-F5344CB8AC3E}">
        <p14:creationId xmlns:p14="http://schemas.microsoft.com/office/powerpoint/2010/main" val="3966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solidFill>
                  <a:srgbClr val="4A4A4A"/>
                </a:solidFill>
              </a:rPr>
              <a:pPr/>
              <a:t>4/16/2025</a:t>
            </a:fld>
            <a:endParaRPr lang="en-US" dirty="0">
              <a:solidFill>
                <a:srgbClr val="4A4A4A"/>
              </a:solidFill>
            </a:endParaRPr>
          </a:p>
        </p:txBody>
      </p:sp>
      <p:sp>
        <p:nvSpPr>
          <p:cNvPr id="3" name="Footer Placeholder 2"/>
          <p:cNvSpPr>
            <a:spLocks noGrp="1"/>
          </p:cNvSpPr>
          <p:nvPr>
            <p:ph type="ftr" sz="quarter" idx="11"/>
          </p:nvPr>
        </p:nvSpPr>
        <p:spPr/>
        <p:txBody>
          <a:bodyPr/>
          <a:lstStyle/>
          <a:p>
            <a:endParaRPr lang="en-US" dirty="0">
              <a:solidFill>
                <a:srgbClr val="4A4A4A"/>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2DAEEF"/>
                </a:solidFill>
              </a:rPr>
              <a:pPr/>
              <a:t>‹Nº›</a:t>
            </a:fld>
            <a:endParaRPr lang="en-US" dirty="0">
              <a:solidFill>
                <a:srgbClr val="2DAEEF"/>
              </a:solidFill>
            </a:endParaRPr>
          </a:p>
        </p:txBody>
      </p:sp>
    </p:spTree>
    <p:extLst>
      <p:ext uri="{BB962C8B-B14F-4D97-AF65-F5344CB8AC3E}">
        <p14:creationId xmlns:p14="http://schemas.microsoft.com/office/powerpoint/2010/main" val="346707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0DF5E60-9974-AC48-9591-99C2BB44B7CF}" type="datetimeFigureOut">
              <a:rPr lang="en-US" dirty="0">
                <a:solidFill>
                  <a:srgbClr val="4A4A4A"/>
                </a:solidFill>
              </a:rPr>
              <a:pPr/>
              <a:t>4/16/2025</a:t>
            </a:fld>
            <a:endParaRPr lang="en-US" dirty="0">
              <a:solidFill>
                <a:srgbClr val="4A4A4A"/>
              </a:solidFill>
            </a:endParaRPr>
          </a:p>
        </p:txBody>
      </p:sp>
      <p:sp>
        <p:nvSpPr>
          <p:cNvPr id="6" name="Footer Placeholder 5"/>
          <p:cNvSpPr>
            <a:spLocks noGrp="1"/>
          </p:cNvSpPr>
          <p:nvPr>
            <p:ph type="ftr" sz="quarter" idx="11"/>
          </p:nvPr>
        </p:nvSpPr>
        <p:spPr/>
        <p:txBody>
          <a:bodyPr/>
          <a:lstStyle/>
          <a:p>
            <a:endParaRPr lang="en-US" dirty="0">
              <a:solidFill>
                <a:srgbClr val="4A4A4A"/>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2DAEEF"/>
                </a:solidFill>
              </a:rPr>
              <a:pPr/>
              <a:t>‹Nº›</a:t>
            </a:fld>
            <a:endParaRPr lang="en-US" dirty="0">
              <a:solidFill>
                <a:srgbClr val="2DAEEF"/>
              </a:solidFill>
            </a:endParaRPr>
          </a:p>
        </p:txBody>
      </p:sp>
    </p:spTree>
    <p:extLst>
      <p:ext uri="{BB962C8B-B14F-4D97-AF65-F5344CB8AC3E}">
        <p14:creationId xmlns:p14="http://schemas.microsoft.com/office/powerpoint/2010/main" val="343958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solidFill>
                  <a:srgbClr val="4A4A4A"/>
                </a:solidFill>
              </a:rPr>
              <a:pPr/>
              <a:t>4/16/2025</a:t>
            </a:fld>
            <a:endParaRPr lang="en-US" dirty="0">
              <a:solidFill>
                <a:srgbClr val="4A4A4A"/>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dirty="0">
              <a:solidFill>
                <a:srgbClr val="4A4A4A"/>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solidFill>
                  <a:srgbClr val="2DAEEF"/>
                </a:solidFill>
              </a:rPr>
              <a:pPr/>
              <a:t>‹Nº›</a:t>
            </a:fld>
            <a:endParaRPr lang="en-US" dirty="0">
              <a:solidFill>
                <a:srgbClr val="2DAEEF"/>
              </a:solidFill>
            </a:endParaRPr>
          </a:p>
        </p:txBody>
      </p:sp>
    </p:spTree>
    <p:extLst>
      <p:ext uri="{BB962C8B-B14F-4D97-AF65-F5344CB8AC3E}">
        <p14:creationId xmlns:p14="http://schemas.microsoft.com/office/powerpoint/2010/main" val="24801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pPr defTabSz="457200"/>
            <a:endParaRPr lang="en-US" dirty="0">
              <a:solidFill>
                <a:srgbClr val="4A4A4A"/>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pPr defTabSz="457200"/>
            <a:fld id="{09B482E8-6E0E-1B4F-B1FD-C69DB9E858D9}" type="datetimeFigureOut">
              <a:rPr lang="en-US" dirty="0">
                <a:solidFill>
                  <a:srgbClr val="4A4A4A"/>
                </a:solidFill>
              </a:rPr>
              <a:pPr defTabSz="457200"/>
              <a:t>4/16/2025</a:t>
            </a:fld>
            <a:endParaRPr lang="en-US" dirty="0">
              <a:solidFill>
                <a:srgbClr val="4A4A4A"/>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pPr defTabSz="457200"/>
            <a:fld id="{D57F1E4F-1CFF-5643-939E-217C01CDF565}" type="slidenum">
              <a:rPr lang="en-US" dirty="0">
                <a:solidFill>
                  <a:srgbClr val="2DAEEF"/>
                </a:solidFill>
              </a:rPr>
              <a:pPr defTabSz="457200"/>
              <a:t>‹Nº›</a:t>
            </a:fld>
            <a:endParaRPr lang="en-US" dirty="0">
              <a:solidFill>
                <a:srgbClr val="2DAEEF"/>
              </a:solidFill>
            </a:endParaRPr>
          </a:p>
        </p:txBody>
      </p:sp>
    </p:spTree>
    <p:extLst>
      <p:ext uri="{BB962C8B-B14F-4D97-AF65-F5344CB8AC3E}">
        <p14:creationId xmlns:p14="http://schemas.microsoft.com/office/powerpoint/2010/main" val="1253461139"/>
      </p:ext>
    </p:extLst>
  </p:cSld>
  <p:clrMap bg1="dk1" tx1="lt1" bg2="dk2" tx2="lt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0000" y="447188"/>
            <a:ext cx="10571998" cy="970450"/>
          </a:xfrm>
        </p:spPr>
        <p:txBody>
          <a:bodyPr/>
          <a:lstStyle/>
          <a:p>
            <a:pPr algn="l"/>
            <a:r>
              <a:rPr lang="es-EC" sz="2400" dirty="0"/>
              <a:t>MÉTODOS DE INVESTIGACIÓN Y TÉCNICAS DE ESTUDIO</a:t>
            </a:r>
            <a:br>
              <a:rPr lang="es-EC" sz="2400" dirty="0"/>
            </a:br>
            <a:r>
              <a:rPr lang="es-EC" sz="2400" dirty="0"/>
              <a:t>SEMANA 3 – 14-16 abril  2025 </a:t>
            </a:r>
            <a:br>
              <a:rPr lang="es-EC" sz="2800" dirty="0"/>
            </a:br>
            <a:r>
              <a:rPr lang="es-EC" sz="1800" b="0" i="0" u="none" strike="noStrike" baseline="0" dirty="0">
                <a:latin typeface="ArialNormal"/>
              </a:rPr>
              <a:t>EL CONOCIMIENTO EN LAS CIENCIAS SOCIALES y SU TRANSVERSALIDAD DE GÉNERO E</a:t>
            </a:r>
            <a:br>
              <a:rPr lang="es-EC" sz="1800" b="0" i="0" u="none" strike="noStrike" baseline="0" dirty="0">
                <a:latin typeface="ArialNormal"/>
              </a:rPr>
            </a:br>
            <a:r>
              <a:rPr lang="es-EC" sz="1800" b="0" i="0" u="none" strike="noStrike" baseline="0" dirty="0">
                <a:latin typeface="ArialNormal"/>
              </a:rPr>
              <a:t>INTERCULTURALIDAD</a:t>
            </a:r>
            <a:endParaRPr lang="es-EC" sz="2800" dirty="0"/>
          </a:p>
        </p:txBody>
      </p:sp>
      <p:sp>
        <p:nvSpPr>
          <p:cNvPr id="4" name="Rectángulo 3"/>
          <p:cNvSpPr/>
          <p:nvPr/>
        </p:nvSpPr>
        <p:spPr>
          <a:xfrm>
            <a:off x="809999" y="5768788"/>
            <a:ext cx="3089647" cy="265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Dra. Myriam Murillo Naranjo </a:t>
            </a:r>
          </a:p>
        </p:txBody>
      </p:sp>
      <p:pic>
        <p:nvPicPr>
          <p:cNvPr id="7" name="Marcador de contenido 6">
            <a:extLst>
              <a:ext uri="{FF2B5EF4-FFF2-40B4-BE49-F238E27FC236}">
                <a16:creationId xmlns:a16="http://schemas.microsoft.com/office/drawing/2014/main" id="{4296566A-2C4F-4688-9F11-725DB3BD8912}"/>
              </a:ext>
            </a:extLst>
          </p:cNvPr>
          <p:cNvPicPr>
            <a:picLocks noGrp="1" noChangeAspect="1"/>
          </p:cNvPicPr>
          <p:nvPr>
            <p:ph idx="1"/>
          </p:nvPr>
        </p:nvPicPr>
        <p:blipFill>
          <a:blip r:embed="rId2"/>
          <a:stretch>
            <a:fillRect/>
          </a:stretch>
        </p:blipFill>
        <p:spPr>
          <a:xfrm>
            <a:off x="337483" y="2386868"/>
            <a:ext cx="4034678" cy="1989169"/>
          </a:xfrm>
          <a:prstGeom prst="rect">
            <a:avLst/>
          </a:prstGeom>
        </p:spPr>
      </p:pic>
      <p:sp>
        <p:nvSpPr>
          <p:cNvPr id="8" name="CuadroTexto 7">
            <a:extLst>
              <a:ext uri="{FF2B5EF4-FFF2-40B4-BE49-F238E27FC236}">
                <a16:creationId xmlns:a16="http://schemas.microsoft.com/office/drawing/2014/main" id="{D3DAD804-AD75-4C78-8B48-1F7CC45C0F20}"/>
              </a:ext>
            </a:extLst>
          </p:cNvPr>
          <p:cNvSpPr txBox="1"/>
          <p:nvPr/>
        </p:nvSpPr>
        <p:spPr>
          <a:xfrm>
            <a:off x="4494997" y="2386868"/>
            <a:ext cx="6092792" cy="2031325"/>
          </a:xfrm>
          <a:prstGeom prst="rect">
            <a:avLst/>
          </a:prstGeom>
          <a:noFill/>
        </p:spPr>
        <p:txBody>
          <a:bodyPr wrap="square">
            <a:spAutoFit/>
          </a:bodyPr>
          <a:lstStyle/>
          <a:p>
            <a:pPr algn="just"/>
            <a:r>
              <a:rPr lang="es-ES" dirty="0"/>
              <a:t>Los enfoques de género e interculturalidad son herramientas teóricas, metodológicas y prácticas que, desde acciones propositivas, buscan actuar sobre las desigualdades en las relaciones histórica y culturalmente dadas, en las que la edad, la etnia, el estatus económico y el sexo determinan o condicionan las relaciones sociales.</a:t>
            </a:r>
            <a:endParaRPr lang="es-EC" dirty="0"/>
          </a:p>
        </p:txBody>
      </p:sp>
      <p:pic>
        <p:nvPicPr>
          <p:cNvPr id="5" name="Imagen 4">
            <a:extLst>
              <a:ext uri="{FF2B5EF4-FFF2-40B4-BE49-F238E27FC236}">
                <a16:creationId xmlns:a16="http://schemas.microsoft.com/office/drawing/2014/main" id="{6460A368-9A37-4E22-9ADE-141DD29CF7CD}"/>
              </a:ext>
            </a:extLst>
          </p:cNvPr>
          <p:cNvPicPr>
            <a:picLocks noChangeAspect="1"/>
          </p:cNvPicPr>
          <p:nvPr/>
        </p:nvPicPr>
        <p:blipFill>
          <a:blip r:embed="rId3"/>
          <a:stretch>
            <a:fillRect/>
          </a:stretch>
        </p:blipFill>
        <p:spPr>
          <a:xfrm>
            <a:off x="5958087" y="4376037"/>
            <a:ext cx="2800902" cy="2143125"/>
          </a:xfrm>
          <a:prstGeom prst="rect">
            <a:avLst/>
          </a:prstGeom>
        </p:spPr>
      </p:pic>
    </p:spTree>
    <p:extLst>
      <p:ext uri="{BB962C8B-B14F-4D97-AF65-F5344CB8AC3E}">
        <p14:creationId xmlns:p14="http://schemas.microsoft.com/office/powerpoint/2010/main" val="2168473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a:t>MÉTODOS DE INVESTIGACIÓN Y TÉCNICAS DE ESTUDIO </a:t>
            </a:r>
          </a:p>
        </p:txBody>
      </p:sp>
      <p:sp>
        <p:nvSpPr>
          <p:cNvPr id="3" name="Marcador de contenido 2"/>
          <p:cNvSpPr>
            <a:spLocks noGrp="1"/>
          </p:cNvSpPr>
          <p:nvPr>
            <p:ph idx="1"/>
          </p:nvPr>
        </p:nvSpPr>
        <p:spPr>
          <a:xfrm>
            <a:off x="1223889" y="2371563"/>
            <a:ext cx="8806376" cy="4226185"/>
          </a:xfrm>
          <a:effectLst/>
        </p:spPr>
        <p:txBody>
          <a:bodyPr>
            <a:normAutofit fontScale="55000" lnSpcReduction="20000"/>
          </a:bodyPr>
          <a:lstStyle/>
          <a:p>
            <a:pPr marL="0" indent="0" algn="just">
              <a:buNone/>
            </a:pPr>
            <a:endParaRPr lang="es-EC" b="1" dirty="0"/>
          </a:p>
          <a:p>
            <a:pPr marL="0" indent="0" algn="just">
              <a:buNone/>
            </a:pPr>
            <a:endParaRPr lang="es-EC" b="1" dirty="0"/>
          </a:p>
          <a:p>
            <a:pPr marL="0" indent="0" algn="just">
              <a:buNone/>
            </a:pPr>
            <a:endParaRPr lang="es-EC" b="1" dirty="0"/>
          </a:p>
          <a:p>
            <a:pPr marL="0" indent="0" algn="just">
              <a:buNone/>
            </a:pPr>
            <a:endParaRPr lang="es-EC" b="1" dirty="0"/>
          </a:p>
          <a:p>
            <a:pPr marL="0" indent="0" algn="just">
              <a:buNone/>
            </a:pPr>
            <a:r>
              <a:rPr lang="es-EC" sz="2900" b="1" dirty="0"/>
              <a:t>d. Conocimiento Filosófico</a:t>
            </a:r>
          </a:p>
          <a:p>
            <a:pPr marL="0" indent="0" algn="just">
              <a:buNone/>
            </a:pPr>
            <a:r>
              <a:rPr lang="es-EC" sz="2900" dirty="0"/>
              <a:t>El conocimiento filosófico es el conocimiento derivado de la investigación, lectura, análisis y observación de sucesos</a:t>
            </a:r>
            <a:r>
              <a:rPr lang="es-EC" sz="2900" b="1" dirty="0"/>
              <a:t>.</a:t>
            </a:r>
          </a:p>
          <a:p>
            <a:pPr marL="0" indent="0" algn="just">
              <a:buNone/>
            </a:pPr>
            <a:r>
              <a:rPr lang="es-EC" sz="2900" dirty="0"/>
              <a:t>Busca una explicación racional del mundo</a:t>
            </a:r>
          </a:p>
          <a:p>
            <a:pPr marL="0" indent="0" algn="just">
              <a:buNone/>
            </a:pPr>
            <a:r>
              <a:rPr lang="es-EC" sz="2900" b="1" dirty="0"/>
              <a:t>Qué  caracteriza el conocimiento filosófico</a:t>
            </a:r>
          </a:p>
          <a:p>
            <a:pPr marL="0" indent="0" algn="just">
              <a:buNone/>
            </a:pPr>
            <a:r>
              <a:rPr lang="es-EC" sz="2900" dirty="0"/>
              <a:t>Se fundamenta tanto en el análisis como la observación o lectura de ideas previas, para generar nuevas ideas o información.</a:t>
            </a:r>
          </a:p>
          <a:p>
            <a:pPr marL="0" indent="0" algn="just">
              <a:buNone/>
            </a:pPr>
            <a:r>
              <a:rPr lang="es-EC" sz="2900" b="1" dirty="0"/>
              <a:t>Ejemplos de conocimiento filosófico</a:t>
            </a:r>
          </a:p>
          <a:p>
            <a:pPr marL="0" indent="0" algn="just">
              <a:buNone/>
            </a:pPr>
            <a:r>
              <a:rPr lang="es-EC" sz="2900" dirty="0"/>
              <a:t>•	Comparar las opiniones de diversos expertos en relación a un tema. Por ejemplo, comparar los diferentes puntos de vista de varios científicos y astrólogos sobre el origen del universo</a:t>
            </a:r>
          </a:p>
          <a:p>
            <a:pPr marL="0" indent="0" algn="just">
              <a:buNone/>
            </a:pPr>
            <a:endParaRPr lang="es-EC" dirty="0"/>
          </a:p>
          <a:p>
            <a:pPr marL="0" indent="0" algn="just">
              <a:buNone/>
            </a:pPr>
            <a:endParaRPr lang="es-EC" b="1" dirty="0"/>
          </a:p>
          <a:p>
            <a:pPr algn="just"/>
            <a:endParaRPr lang="es-EC" b="1" dirty="0"/>
          </a:p>
          <a:p>
            <a:pPr algn="just"/>
            <a:endParaRPr lang="es-EC" b="1" dirty="0"/>
          </a:p>
          <a:p>
            <a:pPr algn="just"/>
            <a:endParaRPr lang="es-EC" b="1" dirty="0"/>
          </a:p>
          <a:p>
            <a:pPr algn="just"/>
            <a:endParaRPr lang="es-EC" b="1" dirty="0"/>
          </a:p>
        </p:txBody>
      </p:sp>
      <p:sp>
        <p:nvSpPr>
          <p:cNvPr id="4" name="Rectángulo 3"/>
          <p:cNvSpPr/>
          <p:nvPr/>
        </p:nvSpPr>
        <p:spPr>
          <a:xfrm>
            <a:off x="810000" y="6033873"/>
            <a:ext cx="3089647" cy="265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rgbClr val="4A4A4A"/>
                </a:solidFill>
              </a:rPr>
              <a:t>Dra. Myriam Murillo Naranjo </a:t>
            </a:r>
          </a:p>
        </p:txBody>
      </p:sp>
      <p:pic>
        <p:nvPicPr>
          <p:cNvPr id="7" name="Imagen 6">
            <a:extLst>
              <a:ext uri="{FF2B5EF4-FFF2-40B4-BE49-F238E27FC236}">
                <a16:creationId xmlns:a16="http://schemas.microsoft.com/office/drawing/2014/main" id="{7C5015DB-BA76-4ECC-A98C-747184D72190}"/>
              </a:ext>
            </a:extLst>
          </p:cNvPr>
          <p:cNvPicPr>
            <a:picLocks noChangeAspect="1"/>
          </p:cNvPicPr>
          <p:nvPr/>
        </p:nvPicPr>
        <p:blipFill>
          <a:blip r:embed="rId2"/>
          <a:stretch>
            <a:fillRect/>
          </a:stretch>
        </p:blipFill>
        <p:spPr>
          <a:xfrm>
            <a:off x="9030882" y="1401113"/>
            <a:ext cx="2475191" cy="1639966"/>
          </a:xfrm>
          <a:prstGeom prst="rect">
            <a:avLst/>
          </a:prstGeom>
        </p:spPr>
      </p:pic>
    </p:spTree>
    <p:extLst>
      <p:ext uri="{BB962C8B-B14F-4D97-AF65-F5344CB8AC3E}">
        <p14:creationId xmlns:p14="http://schemas.microsoft.com/office/powerpoint/2010/main" val="937110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a:t>MÉTODOS DE INVESTIGACIÓN Y TÉCNICAS DE ESTUDIO </a:t>
            </a:r>
          </a:p>
        </p:txBody>
      </p:sp>
      <p:sp>
        <p:nvSpPr>
          <p:cNvPr id="4" name="Rectángulo 3"/>
          <p:cNvSpPr/>
          <p:nvPr/>
        </p:nvSpPr>
        <p:spPr>
          <a:xfrm>
            <a:off x="810000" y="6033873"/>
            <a:ext cx="3089647" cy="265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rgbClr val="4A4A4A"/>
                </a:solidFill>
              </a:rPr>
              <a:t>Dra. Myriam Murillo Naranjo </a:t>
            </a:r>
          </a:p>
        </p:txBody>
      </p:sp>
      <p:sp>
        <p:nvSpPr>
          <p:cNvPr id="5" name="Marcador de contenido 4">
            <a:extLst>
              <a:ext uri="{FF2B5EF4-FFF2-40B4-BE49-F238E27FC236}">
                <a16:creationId xmlns:a16="http://schemas.microsoft.com/office/drawing/2014/main" id="{ECB0F51B-BDF9-4E52-AB3F-3C590E6CA873}"/>
              </a:ext>
            </a:extLst>
          </p:cNvPr>
          <p:cNvSpPr>
            <a:spLocks noGrp="1"/>
          </p:cNvSpPr>
          <p:nvPr>
            <p:ph idx="1"/>
          </p:nvPr>
        </p:nvSpPr>
        <p:spPr/>
        <p:txBody>
          <a:bodyPr>
            <a:normAutofit fontScale="55000" lnSpcReduction="20000"/>
          </a:bodyPr>
          <a:lstStyle/>
          <a:p>
            <a:r>
              <a:rPr lang="es-EC" sz="3300" b="1" dirty="0"/>
              <a:t>Sociedad del Conocimiento</a:t>
            </a:r>
          </a:p>
          <a:p>
            <a:pPr marL="0" indent="0" algn="just">
              <a:buNone/>
            </a:pPr>
            <a:r>
              <a:rPr lang="es-EC" sz="2900" dirty="0"/>
              <a:t>La diferencia de la sociedad del conocimiento y la sociedad de la información es que la información no es lo mismo que el conocimiento, siendo la información un instrumento del conocimiento, se compone de hechos y sucesos, son aquellos elementos que obedecen principalmente a interés comerciales. El conocimiento es aquel que </a:t>
            </a:r>
            <a:r>
              <a:rPr lang="es-EC" sz="2900" b="1" dirty="0"/>
              <a:t>puede ser comprendido por cualquier mente humana razonable</a:t>
            </a:r>
            <a:r>
              <a:rPr lang="es-EC" sz="2900" dirty="0"/>
              <a:t>, se define como la interpretación de dichos hechos dentro de un contexto, encaminada a alguna finalidad.</a:t>
            </a:r>
          </a:p>
          <a:p>
            <a:pPr marL="0" indent="0" algn="just">
              <a:buNone/>
            </a:pPr>
            <a:r>
              <a:rPr lang="es-EC" sz="2900" dirty="0"/>
              <a:t>Una sociedad del conocimiento se diferencia de una sociedad de la información en que la primera sirve para transformar la información en recursos que permiten a la sociedad tomar medidas efectivas, mientras que la segunda solo crea y difunde los datos en bruto. </a:t>
            </a:r>
          </a:p>
          <a:p>
            <a:endParaRPr lang="es-EC" dirty="0"/>
          </a:p>
          <a:p>
            <a:endParaRPr lang="es-EC" dirty="0"/>
          </a:p>
          <a:p>
            <a:endParaRPr lang="es-EC" dirty="0"/>
          </a:p>
          <a:p>
            <a:endParaRPr lang="es-EC" dirty="0"/>
          </a:p>
          <a:p>
            <a:pPr marL="0" indent="0">
              <a:buNone/>
            </a:pPr>
            <a:r>
              <a:rPr lang="es-EC" dirty="0"/>
              <a:t> </a:t>
            </a:r>
          </a:p>
        </p:txBody>
      </p:sp>
      <p:pic>
        <p:nvPicPr>
          <p:cNvPr id="8" name="Imagen 7">
            <a:extLst>
              <a:ext uri="{FF2B5EF4-FFF2-40B4-BE49-F238E27FC236}">
                <a16:creationId xmlns:a16="http://schemas.microsoft.com/office/drawing/2014/main" id="{9836916B-C897-44D5-B604-FCDAE20BD6B9}"/>
              </a:ext>
            </a:extLst>
          </p:cNvPr>
          <p:cNvPicPr>
            <a:picLocks noChangeAspect="1"/>
          </p:cNvPicPr>
          <p:nvPr/>
        </p:nvPicPr>
        <p:blipFill>
          <a:blip r:embed="rId2"/>
          <a:stretch>
            <a:fillRect/>
          </a:stretch>
        </p:blipFill>
        <p:spPr>
          <a:xfrm>
            <a:off x="809999" y="4744373"/>
            <a:ext cx="5233182" cy="2113627"/>
          </a:xfrm>
          <a:prstGeom prst="rect">
            <a:avLst/>
          </a:prstGeom>
        </p:spPr>
      </p:pic>
    </p:spTree>
    <p:extLst>
      <p:ext uri="{BB962C8B-B14F-4D97-AF65-F5344CB8AC3E}">
        <p14:creationId xmlns:p14="http://schemas.microsoft.com/office/powerpoint/2010/main" val="3323971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a:t>MÉTODOS DE INVESTIGACIÓN Y TÉCNICAS DE ESTUDIO </a:t>
            </a:r>
          </a:p>
        </p:txBody>
      </p:sp>
      <p:sp>
        <p:nvSpPr>
          <p:cNvPr id="4" name="Rectángulo 3"/>
          <p:cNvSpPr/>
          <p:nvPr/>
        </p:nvSpPr>
        <p:spPr>
          <a:xfrm>
            <a:off x="810000" y="6033873"/>
            <a:ext cx="3089647" cy="265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rgbClr val="4A4A4A"/>
                </a:solidFill>
              </a:rPr>
              <a:t>Dra. Myriam Murillo Naranjo </a:t>
            </a:r>
          </a:p>
        </p:txBody>
      </p:sp>
      <p:sp>
        <p:nvSpPr>
          <p:cNvPr id="5" name="Marcador de contenido 4">
            <a:extLst>
              <a:ext uri="{FF2B5EF4-FFF2-40B4-BE49-F238E27FC236}">
                <a16:creationId xmlns:a16="http://schemas.microsoft.com/office/drawing/2014/main" id="{ECB0F51B-BDF9-4E52-AB3F-3C590E6CA873}"/>
              </a:ext>
            </a:extLst>
          </p:cNvPr>
          <p:cNvSpPr>
            <a:spLocks noGrp="1"/>
          </p:cNvSpPr>
          <p:nvPr>
            <p:ph idx="1"/>
          </p:nvPr>
        </p:nvSpPr>
        <p:spPr/>
        <p:txBody>
          <a:bodyPr>
            <a:normAutofit/>
          </a:bodyPr>
          <a:lstStyle/>
          <a:p>
            <a:endParaRPr lang="es-EC" dirty="0"/>
          </a:p>
          <a:p>
            <a:endParaRPr lang="es-EC" dirty="0"/>
          </a:p>
          <a:p>
            <a:endParaRPr lang="es-EC" dirty="0"/>
          </a:p>
          <a:p>
            <a:endParaRPr lang="es-EC" dirty="0"/>
          </a:p>
          <a:p>
            <a:pPr marL="0" indent="0">
              <a:buNone/>
            </a:pPr>
            <a:r>
              <a:rPr lang="es-EC" dirty="0"/>
              <a:t> </a:t>
            </a:r>
          </a:p>
        </p:txBody>
      </p:sp>
      <p:pic>
        <p:nvPicPr>
          <p:cNvPr id="3" name="Imagen 2">
            <a:extLst>
              <a:ext uri="{FF2B5EF4-FFF2-40B4-BE49-F238E27FC236}">
                <a16:creationId xmlns:a16="http://schemas.microsoft.com/office/drawing/2014/main" id="{F123DEAE-D8D8-4FC4-B229-308739867985}"/>
              </a:ext>
            </a:extLst>
          </p:cNvPr>
          <p:cNvPicPr>
            <a:picLocks noChangeAspect="1"/>
          </p:cNvPicPr>
          <p:nvPr/>
        </p:nvPicPr>
        <p:blipFill>
          <a:blip r:embed="rId2"/>
          <a:stretch>
            <a:fillRect/>
          </a:stretch>
        </p:blipFill>
        <p:spPr>
          <a:xfrm>
            <a:off x="3273287" y="1948070"/>
            <a:ext cx="5757595" cy="3910727"/>
          </a:xfrm>
          <a:prstGeom prst="rect">
            <a:avLst/>
          </a:prstGeom>
        </p:spPr>
      </p:pic>
    </p:spTree>
    <p:extLst>
      <p:ext uri="{BB962C8B-B14F-4D97-AF65-F5344CB8AC3E}">
        <p14:creationId xmlns:p14="http://schemas.microsoft.com/office/powerpoint/2010/main" val="173866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a:t>MÉTODOS DE INVESTIGACIÓN Y TÉCNICAS DE ESTUDIO </a:t>
            </a:r>
          </a:p>
        </p:txBody>
      </p:sp>
      <p:sp>
        <p:nvSpPr>
          <p:cNvPr id="4" name="Rectángulo 3"/>
          <p:cNvSpPr/>
          <p:nvPr/>
        </p:nvSpPr>
        <p:spPr>
          <a:xfrm>
            <a:off x="810000" y="6033873"/>
            <a:ext cx="3089647" cy="265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rgbClr val="4A4A4A"/>
                </a:solidFill>
              </a:rPr>
              <a:t>Dra. Myriam Murillo Naranjo </a:t>
            </a:r>
          </a:p>
        </p:txBody>
      </p:sp>
      <p:sp>
        <p:nvSpPr>
          <p:cNvPr id="5" name="Marcador de contenido 4">
            <a:extLst>
              <a:ext uri="{FF2B5EF4-FFF2-40B4-BE49-F238E27FC236}">
                <a16:creationId xmlns:a16="http://schemas.microsoft.com/office/drawing/2014/main" id="{ECB0F51B-BDF9-4E52-AB3F-3C590E6CA873}"/>
              </a:ext>
            </a:extLst>
          </p:cNvPr>
          <p:cNvSpPr>
            <a:spLocks noGrp="1"/>
          </p:cNvSpPr>
          <p:nvPr>
            <p:ph idx="1"/>
          </p:nvPr>
        </p:nvSpPr>
        <p:spPr/>
        <p:txBody>
          <a:bodyPr>
            <a:normAutofit/>
          </a:bodyPr>
          <a:lstStyle/>
          <a:p>
            <a:endParaRPr lang="es-EC" dirty="0"/>
          </a:p>
          <a:p>
            <a:endParaRPr lang="es-EC" dirty="0"/>
          </a:p>
          <a:p>
            <a:endParaRPr lang="es-EC" dirty="0"/>
          </a:p>
          <a:p>
            <a:endParaRPr lang="es-EC" dirty="0"/>
          </a:p>
          <a:p>
            <a:pPr marL="0" indent="0">
              <a:buNone/>
            </a:pPr>
            <a:r>
              <a:rPr lang="es-EC" dirty="0"/>
              <a:t> </a:t>
            </a:r>
          </a:p>
        </p:txBody>
      </p:sp>
      <p:pic>
        <p:nvPicPr>
          <p:cNvPr id="7" name="Imagen 6">
            <a:extLst>
              <a:ext uri="{FF2B5EF4-FFF2-40B4-BE49-F238E27FC236}">
                <a16:creationId xmlns:a16="http://schemas.microsoft.com/office/drawing/2014/main" id="{B22CDC75-36F0-449B-AA72-EC652D008019}"/>
              </a:ext>
            </a:extLst>
          </p:cNvPr>
          <p:cNvPicPr>
            <a:picLocks noChangeAspect="1"/>
          </p:cNvPicPr>
          <p:nvPr/>
        </p:nvPicPr>
        <p:blipFill>
          <a:blip r:embed="rId2"/>
          <a:stretch>
            <a:fillRect/>
          </a:stretch>
        </p:blipFill>
        <p:spPr>
          <a:xfrm>
            <a:off x="3193774" y="1934816"/>
            <a:ext cx="4929809" cy="3923981"/>
          </a:xfrm>
          <a:prstGeom prst="rect">
            <a:avLst/>
          </a:prstGeom>
        </p:spPr>
      </p:pic>
      <p:pic>
        <p:nvPicPr>
          <p:cNvPr id="8" name="Imagen 7">
            <a:extLst>
              <a:ext uri="{FF2B5EF4-FFF2-40B4-BE49-F238E27FC236}">
                <a16:creationId xmlns:a16="http://schemas.microsoft.com/office/drawing/2014/main" id="{6BE8F915-1069-47D3-8637-FCE47A48605C}"/>
              </a:ext>
            </a:extLst>
          </p:cNvPr>
          <p:cNvPicPr>
            <a:picLocks noChangeAspect="1"/>
          </p:cNvPicPr>
          <p:nvPr/>
        </p:nvPicPr>
        <p:blipFill>
          <a:blip r:embed="rId3"/>
          <a:stretch>
            <a:fillRect/>
          </a:stretch>
        </p:blipFill>
        <p:spPr>
          <a:xfrm>
            <a:off x="8642695" y="2047213"/>
            <a:ext cx="3390279" cy="3174144"/>
          </a:xfrm>
          <a:prstGeom prst="rect">
            <a:avLst/>
          </a:prstGeom>
        </p:spPr>
      </p:pic>
    </p:spTree>
    <p:extLst>
      <p:ext uri="{BB962C8B-B14F-4D97-AF65-F5344CB8AC3E}">
        <p14:creationId xmlns:p14="http://schemas.microsoft.com/office/powerpoint/2010/main" val="6633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a:t>MÉTODOS DE INVESTIGACIÓN Y TÉCNICAS DE ESTUDIO </a:t>
            </a:r>
          </a:p>
        </p:txBody>
      </p:sp>
      <p:sp>
        <p:nvSpPr>
          <p:cNvPr id="4" name="Rectángulo 3"/>
          <p:cNvSpPr/>
          <p:nvPr/>
        </p:nvSpPr>
        <p:spPr>
          <a:xfrm>
            <a:off x="810000" y="6033873"/>
            <a:ext cx="3089647" cy="265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rgbClr val="4A4A4A"/>
                </a:solidFill>
              </a:rPr>
              <a:t>Dra. Myriam Murillo Naranjo </a:t>
            </a:r>
          </a:p>
        </p:txBody>
      </p:sp>
      <p:sp>
        <p:nvSpPr>
          <p:cNvPr id="7" name="Marcador de contenido 6">
            <a:extLst>
              <a:ext uri="{FF2B5EF4-FFF2-40B4-BE49-F238E27FC236}">
                <a16:creationId xmlns:a16="http://schemas.microsoft.com/office/drawing/2014/main" id="{4DA66801-5C8B-4485-A8A7-F05599ACB755}"/>
              </a:ext>
            </a:extLst>
          </p:cNvPr>
          <p:cNvSpPr>
            <a:spLocks noGrp="1"/>
          </p:cNvSpPr>
          <p:nvPr>
            <p:ph idx="1"/>
          </p:nvPr>
        </p:nvSpPr>
        <p:spPr/>
        <p:txBody>
          <a:bodyPr>
            <a:normAutofit fontScale="85000" lnSpcReduction="10000"/>
          </a:bodyPr>
          <a:lstStyle/>
          <a:p>
            <a:endParaRPr lang="es-EC" b="1" dirty="0"/>
          </a:p>
          <a:p>
            <a:endParaRPr lang="es-EC" b="1" dirty="0"/>
          </a:p>
          <a:p>
            <a:endParaRPr lang="es-EC" b="1" dirty="0"/>
          </a:p>
          <a:p>
            <a:endParaRPr lang="es-EC" b="1" dirty="0"/>
          </a:p>
          <a:p>
            <a:r>
              <a:rPr lang="es-EC" b="1" dirty="0"/>
              <a:t>¿Qué es la producción científica?</a:t>
            </a:r>
          </a:p>
          <a:p>
            <a:endParaRPr lang="es-EC" b="1" dirty="0"/>
          </a:p>
          <a:p>
            <a:pPr marL="0" indent="0" algn="just">
              <a:buNone/>
            </a:pPr>
            <a:r>
              <a:rPr lang="es-EC" dirty="0"/>
              <a:t>Forma a través de la cual se expresa el conocimiento resultante del trabajo intelectual mediante investigación científica en una determinada área del saber, perteneciente o no al ámbito académico, publicado o inédito; que contribuye al desarrollo de la ciencia como actividad social (PIEDRA, 2007)</a:t>
            </a:r>
          </a:p>
          <a:p>
            <a:pPr marL="0" indent="0">
              <a:buNone/>
            </a:pPr>
            <a:r>
              <a:rPr lang="es-EC" dirty="0"/>
              <a:t> En ese sentido. son elementos de producción científica: </a:t>
            </a:r>
          </a:p>
          <a:p>
            <a:pPr marL="0" indent="0">
              <a:buNone/>
            </a:pPr>
            <a:r>
              <a:rPr lang="es-EC" dirty="0"/>
              <a:t>● Libros, ● Capítulos de libros, ● Artículos de revistas ● Proyectos de investigación, ● Textos de congresos, ● Tesis </a:t>
            </a:r>
          </a:p>
          <a:p>
            <a:endParaRPr lang="es-EC" dirty="0"/>
          </a:p>
          <a:p>
            <a:endParaRPr lang="es-EC" dirty="0"/>
          </a:p>
          <a:p>
            <a:endParaRPr lang="es-EC" dirty="0"/>
          </a:p>
          <a:p>
            <a:endParaRPr lang="es-EC" dirty="0"/>
          </a:p>
          <a:p>
            <a:endParaRPr lang="es-EC" dirty="0"/>
          </a:p>
          <a:p>
            <a:endParaRPr lang="es-EC" dirty="0"/>
          </a:p>
        </p:txBody>
      </p:sp>
      <p:pic>
        <p:nvPicPr>
          <p:cNvPr id="8" name="Imagen 7">
            <a:extLst>
              <a:ext uri="{FF2B5EF4-FFF2-40B4-BE49-F238E27FC236}">
                <a16:creationId xmlns:a16="http://schemas.microsoft.com/office/drawing/2014/main" id="{47AEED77-0F68-437A-8CE4-643E3A1BAFE6}"/>
              </a:ext>
            </a:extLst>
          </p:cNvPr>
          <p:cNvPicPr>
            <a:picLocks noChangeAspect="1"/>
          </p:cNvPicPr>
          <p:nvPr/>
        </p:nvPicPr>
        <p:blipFill>
          <a:blip r:embed="rId2"/>
          <a:stretch>
            <a:fillRect/>
          </a:stretch>
        </p:blipFill>
        <p:spPr>
          <a:xfrm>
            <a:off x="818713" y="4706273"/>
            <a:ext cx="4155486" cy="1957174"/>
          </a:xfrm>
          <a:prstGeom prst="rect">
            <a:avLst/>
          </a:prstGeom>
        </p:spPr>
      </p:pic>
    </p:spTree>
    <p:extLst>
      <p:ext uri="{BB962C8B-B14F-4D97-AF65-F5344CB8AC3E}">
        <p14:creationId xmlns:p14="http://schemas.microsoft.com/office/powerpoint/2010/main" val="2274961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0000" y="447188"/>
            <a:ext cx="10571998" cy="859098"/>
          </a:xfrm>
        </p:spPr>
        <p:txBody>
          <a:bodyPr/>
          <a:lstStyle/>
          <a:p>
            <a:r>
              <a:rPr lang="es-EC" dirty="0"/>
              <a:t>ETIQUETA:  Tareas  semana 3</a:t>
            </a:r>
          </a:p>
        </p:txBody>
      </p:sp>
      <p:sp>
        <p:nvSpPr>
          <p:cNvPr id="3" name="Marcador de contenido 2"/>
          <p:cNvSpPr>
            <a:spLocks noGrp="1"/>
          </p:cNvSpPr>
          <p:nvPr>
            <p:ph idx="1"/>
          </p:nvPr>
        </p:nvSpPr>
        <p:spPr>
          <a:xfrm>
            <a:off x="818711" y="1927275"/>
            <a:ext cx="10816697" cy="4579542"/>
          </a:xfrm>
        </p:spPr>
        <p:txBody>
          <a:bodyPr>
            <a:noAutofit/>
          </a:bodyPr>
          <a:lstStyle/>
          <a:p>
            <a:pPr marL="0" indent="0">
              <a:buNone/>
            </a:pPr>
            <a:r>
              <a:rPr lang="es-EC" sz="1200" dirty="0"/>
              <a:t>TAREAS </a:t>
            </a:r>
          </a:p>
          <a:p>
            <a:endParaRPr lang="es-EC" sz="1200" dirty="0"/>
          </a:p>
          <a:p>
            <a:pPr marL="228600" indent="-228600">
              <a:buAutoNum type="arabicPeriod"/>
            </a:pPr>
            <a:r>
              <a:rPr lang="es-EC" sz="1200" dirty="0"/>
              <a:t>Resumir la materia en el cuaderno físico ( semana 3) </a:t>
            </a:r>
          </a:p>
          <a:p>
            <a:pPr marL="228600" indent="-228600">
              <a:buAutoNum type="arabicPeriod"/>
            </a:pPr>
            <a:r>
              <a:rPr lang="es-EC" sz="1200" dirty="0"/>
              <a:t>2. Resumir 4 notas informativas:  Título: Tarea N3. En el siguiente orden:</a:t>
            </a:r>
          </a:p>
          <a:p>
            <a:pPr marL="0" indent="0">
              <a:buNone/>
            </a:pPr>
            <a:r>
              <a:rPr lang="es-EC" sz="1200" dirty="0"/>
              <a:t>      1. Nota informativa de ciencia</a:t>
            </a:r>
          </a:p>
          <a:p>
            <a:pPr marL="0" indent="0">
              <a:buNone/>
            </a:pPr>
            <a:r>
              <a:rPr lang="es-EC" sz="1200" dirty="0"/>
              <a:t>         Título de la noticia y el resumen en dos párrafos. </a:t>
            </a:r>
          </a:p>
          <a:p>
            <a:pPr marL="0" indent="0">
              <a:buNone/>
            </a:pPr>
            <a:r>
              <a:rPr lang="es-EC" sz="1200" dirty="0"/>
              <a:t>       2. Noticia de tecnología</a:t>
            </a:r>
          </a:p>
          <a:p>
            <a:pPr marL="0" indent="0">
              <a:buNone/>
            </a:pPr>
            <a:r>
              <a:rPr lang="es-EC" sz="1200" dirty="0"/>
              <a:t>        Título de la noticia y el resumen en dos párrafos. </a:t>
            </a:r>
          </a:p>
          <a:p>
            <a:pPr marL="0" indent="0">
              <a:buNone/>
            </a:pPr>
            <a:r>
              <a:rPr lang="es-EC" sz="1200" dirty="0"/>
              <a:t>       3. Noticia de ambiente</a:t>
            </a:r>
          </a:p>
          <a:p>
            <a:pPr marL="0" indent="0">
              <a:buNone/>
            </a:pPr>
            <a:r>
              <a:rPr lang="es-EC" sz="1200" dirty="0"/>
              <a:t>4.Tema libre </a:t>
            </a:r>
          </a:p>
          <a:p>
            <a:pPr marL="0" indent="0">
              <a:buNone/>
            </a:pPr>
            <a:r>
              <a:rPr lang="es-EC" sz="1200" dirty="0"/>
              <a:t>        Nota: esta tarea es a mano, en hojas perforadas,  escanear  en </a:t>
            </a:r>
            <a:r>
              <a:rPr lang="es-EC" sz="1200" dirty="0" err="1"/>
              <a:t>pdf</a:t>
            </a:r>
            <a:endParaRPr lang="es-EC" sz="1200" dirty="0"/>
          </a:p>
          <a:p>
            <a:pPr marL="0" indent="0">
              <a:buNone/>
            </a:pPr>
            <a:r>
              <a:rPr lang="es-EC" sz="1200" dirty="0"/>
              <a:t>Taller PEDAGÓGICO</a:t>
            </a:r>
          </a:p>
        </p:txBody>
      </p:sp>
      <p:pic>
        <p:nvPicPr>
          <p:cNvPr id="4" name="Imagen 3"/>
          <p:cNvPicPr>
            <a:picLocks noChangeAspect="1"/>
          </p:cNvPicPr>
          <p:nvPr/>
        </p:nvPicPr>
        <p:blipFill>
          <a:blip r:embed="rId2"/>
          <a:stretch>
            <a:fillRect/>
          </a:stretch>
        </p:blipFill>
        <p:spPr>
          <a:xfrm>
            <a:off x="818712" y="447188"/>
            <a:ext cx="3990975" cy="352425"/>
          </a:xfrm>
          <a:prstGeom prst="rect">
            <a:avLst/>
          </a:prstGeom>
        </p:spPr>
      </p:pic>
    </p:spTree>
    <p:extLst>
      <p:ext uri="{BB962C8B-B14F-4D97-AF65-F5344CB8AC3E}">
        <p14:creationId xmlns:p14="http://schemas.microsoft.com/office/powerpoint/2010/main" val="365431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a:t>MÉTODOS DE INVESTIGACIÓN Y TÉCNICAS DE ESTUDIO </a:t>
            </a:r>
          </a:p>
        </p:txBody>
      </p:sp>
      <p:sp>
        <p:nvSpPr>
          <p:cNvPr id="3" name="Marcador de contenido 2"/>
          <p:cNvSpPr>
            <a:spLocks noGrp="1"/>
          </p:cNvSpPr>
          <p:nvPr>
            <p:ph idx="1"/>
          </p:nvPr>
        </p:nvSpPr>
        <p:spPr>
          <a:xfrm>
            <a:off x="2228849" y="2222286"/>
            <a:ext cx="8099057" cy="3546502"/>
          </a:xfrm>
          <a:effectLst/>
        </p:spPr>
        <p:txBody>
          <a:bodyPr>
            <a:normAutofit fontScale="85000" lnSpcReduction="10000"/>
          </a:bodyPr>
          <a:lstStyle/>
          <a:p>
            <a:pPr algn="just"/>
            <a:r>
              <a:rPr lang="es-ES" dirty="0"/>
              <a:t>AGENDA</a:t>
            </a:r>
          </a:p>
          <a:p>
            <a:pPr algn="just"/>
            <a:r>
              <a:rPr lang="es-ES" dirty="0"/>
              <a:t>Saludo y motivación (frase)</a:t>
            </a:r>
          </a:p>
          <a:p>
            <a:pPr algn="just"/>
            <a:r>
              <a:rPr lang="es-ES" dirty="0"/>
              <a:t>Registro de asistencia (comentarios de Notas informativas)</a:t>
            </a:r>
          </a:p>
          <a:p>
            <a:pPr algn="just"/>
            <a:r>
              <a:rPr lang="es-ES" dirty="0"/>
              <a:t>Revisión de tareas (cuaderno y resúmenes)</a:t>
            </a:r>
          </a:p>
          <a:p>
            <a:pPr algn="just"/>
            <a:r>
              <a:rPr lang="es-ES" dirty="0"/>
              <a:t>SEMANA 3: EL CONOCIMIENTO EN LAS CIENCIAS SOCIALES y SU TRANSVERSALIDAD DE GÉNERO E INTERCULTURALIDAD</a:t>
            </a:r>
            <a:endParaRPr lang="es-EC" dirty="0"/>
          </a:p>
          <a:p>
            <a:pPr algn="just"/>
            <a:r>
              <a:rPr lang="es-EC" dirty="0"/>
              <a:t>Tipos de conocimiento</a:t>
            </a:r>
          </a:p>
          <a:p>
            <a:pPr algn="just"/>
            <a:r>
              <a:rPr lang="es-EC" dirty="0"/>
              <a:t>Sociedades del conocimiento</a:t>
            </a:r>
          </a:p>
          <a:p>
            <a:pPr algn="just"/>
            <a:r>
              <a:rPr lang="es-EC" dirty="0"/>
              <a:t>Producción científica</a:t>
            </a:r>
          </a:p>
          <a:p>
            <a:pPr algn="just"/>
            <a:r>
              <a:rPr lang="es-419" dirty="0"/>
              <a:t>La ciencia - Clasificación de la ciencia</a:t>
            </a:r>
            <a:endParaRPr lang="es-EC" dirty="0"/>
          </a:p>
          <a:p>
            <a:pPr algn="just"/>
            <a:r>
              <a:rPr lang="es-EC" dirty="0"/>
              <a:t>Asignación de tareas</a:t>
            </a:r>
            <a:endParaRPr lang="es-ES" dirty="0"/>
          </a:p>
          <a:p>
            <a:pPr algn="just"/>
            <a:endParaRPr lang="es-ES" dirty="0"/>
          </a:p>
        </p:txBody>
      </p:sp>
      <p:sp>
        <p:nvSpPr>
          <p:cNvPr id="4" name="Rectángulo 3"/>
          <p:cNvSpPr/>
          <p:nvPr/>
        </p:nvSpPr>
        <p:spPr>
          <a:xfrm>
            <a:off x="810000" y="6197184"/>
            <a:ext cx="3089647" cy="265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rgbClr val="4A4A4A"/>
                </a:solidFill>
              </a:rPr>
              <a:t>Dra. Myriam Murillo Naranjo </a:t>
            </a:r>
          </a:p>
        </p:txBody>
      </p:sp>
    </p:spTree>
    <p:extLst>
      <p:ext uri="{BB962C8B-B14F-4D97-AF65-F5344CB8AC3E}">
        <p14:creationId xmlns:p14="http://schemas.microsoft.com/office/powerpoint/2010/main" val="203885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a:t>MÉTODOS DE INVESTIGACIÓN Y TÉCNICAS DE ESTUDIO </a:t>
            </a:r>
          </a:p>
        </p:txBody>
      </p:sp>
      <p:sp>
        <p:nvSpPr>
          <p:cNvPr id="3" name="Marcador de contenido 2"/>
          <p:cNvSpPr>
            <a:spLocks noGrp="1"/>
          </p:cNvSpPr>
          <p:nvPr>
            <p:ph idx="1"/>
          </p:nvPr>
        </p:nvSpPr>
        <p:spPr>
          <a:xfrm>
            <a:off x="2228850" y="1913206"/>
            <a:ext cx="9153148" cy="4151436"/>
          </a:xfrm>
          <a:effectLst/>
        </p:spPr>
        <p:txBody>
          <a:bodyPr>
            <a:normAutofit fontScale="40000" lnSpcReduction="20000"/>
          </a:bodyPr>
          <a:lstStyle/>
          <a:p>
            <a:pPr algn="just"/>
            <a:endParaRPr lang="es-ES" sz="2400" dirty="0"/>
          </a:p>
          <a:p>
            <a:pPr algn="just"/>
            <a:r>
              <a:rPr lang="es-ES" sz="2900" dirty="0"/>
              <a:t>Motivación</a:t>
            </a:r>
            <a:r>
              <a:rPr lang="es-ES" sz="2400" dirty="0"/>
              <a:t> </a:t>
            </a:r>
          </a:p>
          <a:p>
            <a:pPr marL="0" indent="0" algn="just">
              <a:buNone/>
            </a:pPr>
            <a:endParaRPr lang="es-ES" sz="2900" dirty="0"/>
          </a:p>
          <a:p>
            <a:pPr marL="0" indent="0" algn="just">
              <a:buNone/>
            </a:pPr>
            <a:endParaRPr lang="es-ES" sz="2900" dirty="0"/>
          </a:p>
          <a:p>
            <a:pPr marL="0" indent="0" algn="just">
              <a:buNone/>
            </a:pPr>
            <a:endParaRPr lang="es-ES" sz="2900" dirty="0"/>
          </a:p>
          <a:p>
            <a:pPr marL="0" indent="0" algn="just">
              <a:buNone/>
            </a:pPr>
            <a:r>
              <a:rPr lang="es-ES" sz="2900" dirty="0"/>
              <a:t>Frase: </a:t>
            </a:r>
          </a:p>
          <a:p>
            <a:pPr marL="0" indent="0" algn="just">
              <a:buNone/>
            </a:pPr>
            <a:r>
              <a:rPr lang="es-EC" sz="3300" dirty="0"/>
              <a:t>El valor del conocimiento *</a:t>
            </a:r>
          </a:p>
          <a:p>
            <a:pPr marL="0" indent="0" algn="just">
              <a:buNone/>
            </a:pPr>
            <a:r>
              <a:rPr lang="es-EC" sz="3300" dirty="0"/>
              <a:t>La “riqueza de una nación” ya no está necesariamente en los recursos naturales, ni siquiera en los recursos financieros, sino en el “capital humano”, que no es ni más ni menos que el valor de aquello que una comunidad tiene en la cabeza. Aquellos países que inviertan en el capital humano de sus habitantes contarán con una enorme ventaja competitiva: los individuos, los grupos sociales y las comunidades de esos países se moverán como pilotos bien entrenados en un escenario cambiante.</a:t>
            </a:r>
            <a:endParaRPr lang="es-ES" sz="3300" dirty="0"/>
          </a:p>
          <a:p>
            <a:pPr marL="0" indent="0" algn="just">
              <a:buNone/>
            </a:pPr>
            <a:endParaRPr lang="es-ES" dirty="0"/>
          </a:p>
          <a:p>
            <a:pPr marL="0" indent="0" algn="just">
              <a:buNone/>
            </a:pPr>
            <a:r>
              <a:rPr lang="es-ES" dirty="0"/>
              <a:t>https://www.google.com/search?q=LA+CARCEL+DE+LA+TELA&amp;rlz=1C1CHBD_esEC1019EC1020&amp;oq=LA+CARCEL+DE+LA+TELA+&amp;gs_lcrp=EgZjaHJvbWUyBggAEEUYOTIKCAEQABgPGBYYHtIBCTEwNjA4ajBqN6gCALACAA&amp;sourceid=chrome&amp;ie=UTF-8#</a:t>
            </a:r>
          </a:p>
          <a:p>
            <a:pPr marL="0" indent="0" algn="just">
              <a:buNone/>
            </a:pPr>
            <a:endParaRPr lang="es-ES" dirty="0"/>
          </a:p>
          <a:p>
            <a:pPr marL="0" indent="0" algn="just">
              <a:buNone/>
            </a:pPr>
            <a:endParaRPr lang="es-ES" dirty="0"/>
          </a:p>
          <a:p>
            <a:pPr marL="0" indent="0" algn="just">
              <a:buNone/>
            </a:pPr>
            <a:endParaRPr lang="es-ES" dirty="0"/>
          </a:p>
          <a:p>
            <a:pPr marL="0" indent="0" algn="just">
              <a:buNone/>
            </a:pPr>
            <a:r>
              <a:rPr lang="es-ES" dirty="0"/>
              <a:t> </a:t>
            </a:r>
          </a:p>
          <a:p>
            <a:pPr algn="just"/>
            <a:endParaRPr lang="es-EC" dirty="0"/>
          </a:p>
        </p:txBody>
      </p:sp>
      <p:sp>
        <p:nvSpPr>
          <p:cNvPr id="4" name="Rectángulo 3"/>
          <p:cNvSpPr/>
          <p:nvPr/>
        </p:nvSpPr>
        <p:spPr>
          <a:xfrm>
            <a:off x="810000" y="6064642"/>
            <a:ext cx="3089647" cy="265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rgbClr val="4A4A4A"/>
                </a:solidFill>
              </a:rPr>
              <a:t>Dra. Myriam Murillo Naranjo </a:t>
            </a:r>
          </a:p>
        </p:txBody>
      </p:sp>
      <p:pic>
        <p:nvPicPr>
          <p:cNvPr id="5" name="Imagen 4">
            <a:extLst>
              <a:ext uri="{FF2B5EF4-FFF2-40B4-BE49-F238E27FC236}">
                <a16:creationId xmlns:a16="http://schemas.microsoft.com/office/drawing/2014/main" id="{D0861D92-FBAF-4506-AFB3-A858D6E2FF6B}"/>
              </a:ext>
            </a:extLst>
          </p:cNvPr>
          <p:cNvPicPr>
            <a:picLocks noChangeAspect="1"/>
          </p:cNvPicPr>
          <p:nvPr/>
        </p:nvPicPr>
        <p:blipFill>
          <a:blip r:embed="rId2"/>
          <a:stretch>
            <a:fillRect/>
          </a:stretch>
        </p:blipFill>
        <p:spPr>
          <a:xfrm>
            <a:off x="7729941" y="1913206"/>
            <a:ext cx="3593924" cy="1238208"/>
          </a:xfrm>
          <a:prstGeom prst="rect">
            <a:avLst/>
          </a:prstGeom>
        </p:spPr>
      </p:pic>
    </p:spTree>
    <p:extLst>
      <p:ext uri="{BB962C8B-B14F-4D97-AF65-F5344CB8AC3E}">
        <p14:creationId xmlns:p14="http://schemas.microsoft.com/office/powerpoint/2010/main" val="180749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a:t>MÉTODOS DE INVESTIGACIÓN Y TÉCNICAS DE ESTUDIO </a:t>
            </a:r>
          </a:p>
        </p:txBody>
      </p:sp>
      <p:sp>
        <p:nvSpPr>
          <p:cNvPr id="3" name="Marcador de contenido 2"/>
          <p:cNvSpPr>
            <a:spLocks noGrp="1"/>
          </p:cNvSpPr>
          <p:nvPr>
            <p:ph idx="1"/>
          </p:nvPr>
        </p:nvSpPr>
        <p:spPr>
          <a:xfrm>
            <a:off x="2228850" y="2222286"/>
            <a:ext cx="5124450" cy="3006939"/>
          </a:xfrm>
          <a:effectLst/>
        </p:spPr>
        <p:txBody>
          <a:bodyPr>
            <a:normAutofit/>
          </a:bodyPr>
          <a:lstStyle/>
          <a:p>
            <a:pPr marL="0" indent="0" algn="just">
              <a:buNone/>
            </a:pPr>
            <a:r>
              <a:rPr lang="es-ES" dirty="0"/>
              <a:t> </a:t>
            </a:r>
            <a:r>
              <a:rPr lang="es-EC" dirty="0"/>
              <a:t>EL CONOCIMIENTO EN EL SIGLO XXI </a:t>
            </a:r>
          </a:p>
          <a:p>
            <a:pPr marL="0" indent="0" algn="just">
              <a:buNone/>
            </a:pPr>
            <a:r>
              <a:rPr lang="es-EC" dirty="0"/>
              <a:t>Definición</a:t>
            </a:r>
          </a:p>
          <a:p>
            <a:pPr marL="0" indent="0" algn="just">
              <a:buNone/>
            </a:pPr>
            <a:endParaRPr lang="es-EC" dirty="0"/>
          </a:p>
        </p:txBody>
      </p:sp>
      <p:sp>
        <p:nvSpPr>
          <p:cNvPr id="4" name="Rectángulo 3"/>
          <p:cNvSpPr/>
          <p:nvPr/>
        </p:nvSpPr>
        <p:spPr>
          <a:xfrm>
            <a:off x="809999" y="5768788"/>
            <a:ext cx="3089647" cy="265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rgbClr val="4A4A4A"/>
                </a:solidFill>
              </a:rPr>
              <a:t>Dra. Myriam Murillo Naranjo </a:t>
            </a:r>
          </a:p>
        </p:txBody>
      </p:sp>
      <p:pic>
        <p:nvPicPr>
          <p:cNvPr id="5" name="Imagen 4"/>
          <p:cNvPicPr>
            <a:picLocks noChangeAspect="1"/>
          </p:cNvPicPr>
          <p:nvPr/>
        </p:nvPicPr>
        <p:blipFill>
          <a:blip r:embed="rId2"/>
          <a:stretch>
            <a:fillRect/>
          </a:stretch>
        </p:blipFill>
        <p:spPr>
          <a:xfrm>
            <a:off x="2228850" y="1867301"/>
            <a:ext cx="6901703" cy="3842936"/>
          </a:xfrm>
          <a:prstGeom prst="rect">
            <a:avLst/>
          </a:prstGeom>
        </p:spPr>
      </p:pic>
    </p:spTree>
    <p:extLst>
      <p:ext uri="{BB962C8B-B14F-4D97-AF65-F5344CB8AC3E}">
        <p14:creationId xmlns:p14="http://schemas.microsoft.com/office/powerpoint/2010/main" val="243411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a:t>MÉTODOS DE INVESTIGACIÓN Y TÉCNICAS DE ESTUDIO </a:t>
            </a:r>
          </a:p>
        </p:txBody>
      </p:sp>
      <p:sp>
        <p:nvSpPr>
          <p:cNvPr id="3" name="Marcador de contenido 2"/>
          <p:cNvSpPr>
            <a:spLocks noGrp="1"/>
          </p:cNvSpPr>
          <p:nvPr>
            <p:ph idx="1"/>
          </p:nvPr>
        </p:nvSpPr>
        <p:spPr>
          <a:xfrm>
            <a:off x="2228850" y="2222286"/>
            <a:ext cx="5124450" cy="3006939"/>
          </a:xfrm>
          <a:effectLst/>
        </p:spPr>
        <p:txBody>
          <a:bodyPr>
            <a:normAutofit/>
          </a:bodyPr>
          <a:lstStyle/>
          <a:p>
            <a:pPr marL="0" indent="0" algn="just">
              <a:buNone/>
            </a:pPr>
            <a:r>
              <a:rPr lang="es-ES" dirty="0"/>
              <a:t> </a:t>
            </a:r>
            <a:r>
              <a:rPr lang="es-EC" dirty="0"/>
              <a:t>EL CONOCIMIENTO EN EL SIGLO XXI </a:t>
            </a:r>
          </a:p>
          <a:p>
            <a:pPr marL="0" indent="0" algn="just">
              <a:buNone/>
            </a:pPr>
            <a:r>
              <a:rPr lang="es-EC" dirty="0"/>
              <a:t>Definición</a:t>
            </a:r>
          </a:p>
          <a:p>
            <a:pPr marL="0" indent="0" algn="just">
              <a:buNone/>
            </a:pPr>
            <a:endParaRPr lang="es-EC" dirty="0"/>
          </a:p>
        </p:txBody>
      </p:sp>
      <p:sp>
        <p:nvSpPr>
          <p:cNvPr id="4" name="Rectángulo 3"/>
          <p:cNvSpPr/>
          <p:nvPr/>
        </p:nvSpPr>
        <p:spPr>
          <a:xfrm>
            <a:off x="809999" y="5768788"/>
            <a:ext cx="3089647" cy="265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rgbClr val="4A4A4A"/>
                </a:solidFill>
              </a:rPr>
              <a:t>Dra. Myriam Murillo Naranjo </a:t>
            </a:r>
          </a:p>
        </p:txBody>
      </p:sp>
      <p:pic>
        <p:nvPicPr>
          <p:cNvPr id="7" name="Imagen 6">
            <a:extLst>
              <a:ext uri="{FF2B5EF4-FFF2-40B4-BE49-F238E27FC236}">
                <a16:creationId xmlns:a16="http://schemas.microsoft.com/office/drawing/2014/main" id="{0CD3B265-87BE-4768-A478-5D955CBAB665}"/>
              </a:ext>
            </a:extLst>
          </p:cNvPr>
          <p:cNvPicPr>
            <a:picLocks noChangeAspect="1"/>
          </p:cNvPicPr>
          <p:nvPr/>
        </p:nvPicPr>
        <p:blipFill>
          <a:blip r:embed="rId2"/>
          <a:stretch>
            <a:fillRect/>
          </a:stretch>
        </p:blipFill>
        <p:spPr>
          <a:xfrm>
            <a:off x="2121063" y="1957200"/>
            <a:ext cx="7949873" cy="3343433"/>
          </a:xfrm>
          <a:prstGeom prst="rect">
            <a:avLst/>
          </a:prstGeom>
        </p:spPr>
      </p:pic>
    </p:spTree>
    <p:extLst>
      <p:ext uri="{BB962C8B-B14F-4D97-AF65-F5344CB8AC3E}">
        <p14:creationId xmlns:p14="http://schemas.microsoft.com/office/powerpoint/2010/main" val="292750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a:t>MÉTODOS DE INVESTIGACIÓN Y TÉCNICAS DE ESTUDIO </a:t>
            </a:r>
          </a:p>
        </p:txBody>
      </p:sp>
      <p:sp>
        <p:nvSpPr>
          <p:cNvPr id="3" name="Marcador de contenido 2"/>
          <p:cNvSpPr>
            <a:spLocks noGrp="1"/>
          </p:cNvSpPr>
          <p:nvPr>
            <p:ph idx="1"/>
          </p:nvPr>
        </p:nvSpPr>
        <p:spPr>
          <a:xfrm>
            <a:off x="2228850" y="2222286"/>
            <a:ext cx="5124450" cy="3006939"/>
          </a:xfrm>
          <a:effectLst/>
        </p:spPr>
        <p:txBody>
          <a:bodyPr>
            <a:normAutofit/>
          </a:bodyPr>
          <a:lstStyle/>
          <a:p>
            <a:pPr marL="0" indent="0" algn="just">
              <a:buNone/>
            </a:pPr>
            <a:r>
              <a:rPr lang="es-ES" dirty="0"/>
              <a:t> </a:t>
            </a:r>
            <a:endParaRPr lang="es-EC" dirty="0"/>
          </a:p>
        </p:txBody>
      </p:sp>
      <p:sp>
        <p:nvSpPr>
          <p:cNvPr id="4" name="Rectángulo 3"/>
          <p:cNvSpPr/>
          <p:nvPr/>
        </p:nvSpPr>
        <p:spPr>
          <a:xfrm>
            <a:off x="809999" y="5768788"/>
            <a:ext cx="3089647" cy="265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rgbClr val="4A4A4A"/>
                </a:solidFill>
              </a:rPr>
              <a:t>Dra. Myriam Murillo Naranjo </a:t>
            </a:r>
          </a:p>
        </p:txBody>
      </p:sp>
      <p:pic>
        <p:nvPicPr>
          <p:cNvPr id="8" name="Imagen 7">
            <a:extLst>
              <a:ext uri="{FF2B5EF4-FFF2-40B4-BE49-F238E27FC236}">
                <a16:creationId xmlns:a16="http://schemas.microsoft.com/office/drawing/2014/main" id="{AB1755E6-796F-4216-B22B-EF070854DC74}"/>
              </a:ext>
            </a:extLst>
          </p:cNvPr>
          <p:cNvPicPr>
            <a:picLocks noChangeAspect="1"/>
          </p:cNvPicPr>
          <p:nvPr/>
        </p:nvPicPr>
        <p:blipFill>
          <a:blip r:embed="rId2"/>
          <a:stretch>
            <a:fillRect/>
          </a:stretch>
        </p:blipFill>
        <p:spPr>
          <a:xfrm>
            <a:off x="1524000" y="1908312"/>
            <a:ext cx="9144000" cy="3741717"/>
          </a:xfrm>
          <a:prstGeom prst="rect">
            <a:avLst/>
          </a:prstGeom>
        </p:spPr>
      </p:pic>
    </p:spTree>
    <p:extLst>
      <p:ext uri="{BB962C8B-B14F-4D97-AF65-F5344CB8AC3E}">
        <p14:creationId xmlns:p14="http://schemas.microsoft.com/office/powerpoint/2010/main" val="1916616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a:t>MÉTODOS DE INVESTIGACIÓN Y TÉCNICAS DE ESTUDIO </a:t>
            </a:r>
          </a:p>
        </p:txBody>
      </p:sp>
      <p:sp>
        <p:nvSpPr>
          <p:cNvPr id="4" name="Rectángulo 3"/>
          <p:cNvSpPr/>
          <p:nvPr/>
        </p:nvSpPr>
        <p:spPr>
          <a:xfrm>
            <a:off x="810000" y="6033873"/>
            <a:ext cx="3089647" cy="265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rgbClr val="4A4A4A"/>
                </a:solidFill>
              </a:rPr>
              <a:t>Dra. Myriam Murillo Naranjo </a:t>
            </a:r>
          </a:p>
        </p:txBody>
      </p:sp>
      <p:sp>
        <p:nvSpPr>
          <p:cNvPr id="7" name="Marcador de contenido 6">
            <a:extLst>
              <a:ext uri="{FF2B5EF4-FFF2-40B4-BE49-F238E27FC236}">
                <a16:creationId xmlns:a16="http://schemas.microsoft.com/office/drawing/2014/main" id="{85EB8B64-1652-46F8-BADD-40A370FD3325}"/>
              </a:ext>
            </a:extLst>
          </p:cNvPr>
          <p:cNvSpPr>
            <a:spLocks noGrp="1"/>
          </p:cNvSpPr>
          <p:nvPr>
            <p:ph idx="1"/>
          </p:nvPr>
        </p:nvSpPr>
        <p:spPr>
          <a:xfrm>
            <a:off x="818712" y="1955409"/>
            <a:ext cx="10554574" cy="4078464"/>
          </a:xfrm>
        </p:spPr>
        <p:txBody>
          <a:bodyPr>
            <a:normAutofit fontScale="25000" lnSpcReduction="20000"/>
          </a:bodyPr>
          <a:lstStyle/>
          <a:p>
            <a:pPr marL="0" indent="0">
              <a:buNone/>
            </a:pPr>
            <a:endParaRPr lang="es-EC" dirty="0"/>
          </a:p>
          <a:p>
            <a:pPr marL="0" indent="0">
              <a:buNone/>
            </a:pPr>
            <a:endParaRPr lang="es-EC" b="1" dirty="0"/>
          </a:p>
          <a:p>
            <a:pPr marL="0" indent="0">
              <a:buNone/>
            </a:pPr>
            <a:endParaRPr lang="es-EC" sz="5600" b="1" dirty="0"/>
          </a:p>
          <a:p>
            <a:pPr marL="0" indent="0">
              <a:buNone/>
            </a:pPr>
            <a:endParaRPr lang="es-EC" sz="5600" b="1" dirty="0"/>
          </a:p>
          <a:p>
            <a:pPr marL="0" indent="0">
              <a:buNone/>
            </a:pPr>
            <a:endParaRPr lang="es-EC" sz="5600" b="1" dirty="0"/>
          </a:p>
          <a:p>
            <a:pPr marL="0" indent="0">
              <a:buNone/>
            </a:pPr>
            <a:r>
              <a:rPr lang="es-EC" sz="5600" b="1" dirty="0"/>
              <a:t>Tipos de conocimiento:</a:t>
            </a:r>
          </a:p>
          <a:p>
            <a:pPr marL="0" indent="0">
              <a:buNone/>
            </a:pPr>
            <a:r>
              <a:rPr lang="es-EC" sz="5600" dirty="0"/>
              <a:t>                                                                </a:t>
            </a:r>
          </a:p>
          <a:p>
            <a:pPr marL="0" indent="0">
              <a:buNone/>
            </a:pPr>
            <a:r>
              <a:rPr lang="es-EC" sz="5600" b="1" dirty="0"/>
              <a:t>Conocimiento empírico</a:t>
            </a:r>
          </a:p>
          <a:p>
            <a:pPr marL="0" indent="0">
              <a:buNone/>
            </a:pPr>
            <a:r>
              <a:rPr lang="es-EC" sz="5600" dirty="0"/>
              <a:t>El conocimiento empírico es el que se basa en la experiencia y en la percepción. Es decir, el conocimiento se adquiere mediante la práctica, observación y repetición de tareas. </a:t>
            </a:r>
          </a:p>
          <a:p>
            <a:pPr marL="0" indent="0">
              <a:buNone/>
            </a:pPr>
            <a:r>
              <a:rPr lang="es-EC" sz="5600" b="1" dirty="0"/>
              <a:t>Características del conocimiento empírico</a:t>
            </a:r>
          </a:p>
          <a:p>
            <a:pPr marL="0" indent="0">
              <a:buNone/>
            </a:pPr>
            <a:r>
              <a:rPr lang="es-EC" sz="5600" dirty="0"/>
              <a:t>•	Se obtiene a través de la repetición y percepción de rutinas o tareas concretas</a:t>
            </a:r>
          </a:p>
          <a:p>
            <a:pPr marL="0" indent="0">
              <a:buNone/>
            </a:pPr>
            <a:r>
              <a:rPr lang="es-EC" sz="5600" dirty="0"/>
              <a:t>•	Las herramientas principales para adquirir este conocimiento son los sentidos. Uno de los más utilizados en el conocimiento empírico es la vista.</a:t>
            </a:r>
          </a:p>
          <a:p>
            <a:pPr marL="0" indent="0">
              <a:buNone/>
            </a:pPr>
            <a:r>
              <a:rPr lang="es-EC" sz="5600" dirty="0"/>
              <a:t>•	Se fundamenta en experiencias demostradas o demostrables, es decir, a través de la experiencia se produce un resultado (en otoño se caen las hojas de los árboles), pero no se obtiene a través de un método científico.</a:t>
            </a:r>
          </a:p>
          <a:p>
            <a:pPr marL="0" indent="0">
              <a:buNone/>
            </a:pPr>
            <a:r>
              <a:rPr lang="es-EC" sz="5600" b="1" dirty="0"/>
              <a:t>Ejemplos del conocimiento empírico</a:t>
            </a:r>
          </a:p>
          <a:p>
            <a:pPr marL="0" indent="0">
              <a:buNone/>
            </a:pPr>
            <a:r>
              <a:rPr lang="es-EC" sz="5600" dirty="0"/>
              <a:t>•	Aprender a hablar</a:t>
            </a:r>
          </a:p>
          <a:p>
            <a:pPr marL="0" indent="0">
              <a:buNone/>
            </a:pPr>
            <a:r>
              <a:rPr lang="es-EC" sz="5600" dirty="0"/>
              <a:t>•	Aprender a caminar</a:t>
            </a:r>
          </a:p>
          <a:p>
            <a:pPr marL="0" indent="0">
              <a:buNone/>
            </a:pPr>
            <a:r>
              <a:rPr lang="es-EC" sz="5600" dirty="0"/>
              <a:t>•	Aprender a leer y escribir</a:t>
            </a:r>
          </a:p>
          <a:p>
            <a:pPr marL="0" indent="0">
              <a:buNone/>
            </a:pPr>
            <a:endParaRPr lang="es-EC" dirty="0"/>
          </a:p>
          <a:p>
            <a:pPr marL="0" indent="0">
              <a:buNone/>
            </a:pPr>
            <a:endParaRPr lang="es-EC" dirty="0"/>
          </a:p>
          <a:p>
            <a:pPr marL="0" indent="0">
              <a:buNone/>
            </a:pPr>
            <a:endParaRPr lang="es-EC" dirty="0"/>
          </a:p>
          <a:p>
            <a:pPr marL="0" indent="0">
              <a:buNone/>
            </a:pPr>
            <a:endParaRPr lang="es-EC" dirty="0"/>
          </a:p>
          <a:p>
            <a:pPr marL="0" indent="0">
              <a:buNone/>
            </a:pPr>
            <a:endParaRPr lang="es-EC" dirty="0"/>
          </a:p>
          <a:p>
            <a:pPr marL="0" indent="0">
              <a:buNone/>
            </a:pPr>
            <a:endParaRPr lang="es-EC" dirty="0"/>
          </a:p>
          <a:p>
            <a:endParaRPr lang="es-EC" dirty="0"/>
          </a:p>
        </p:txBody>
      </p:sp>
      <p:pic>
        <p:nvPicPr>
          <p:cNvPr id="8" name="Imagen 7">
            <a:extLst>
              <a:ext uri="{FF2B5EF4-FFF2-40B4-BE49-F238E27FC236}">
                <a16:creationId xmlns:a16="http://schemas.microsoft.com/office/drawing/2014/main" id="{B0574F08-D2B2-40BB-A4BF-3695DD1DD467}"/>
              </a:ext>
            </a:extLst>
          </p:cNvPr>
          <p:cNvPicPr>
            <a:picLocks noChangeAspect="1"/>
          </p:cNvPicPr>
          <p:nvPr/>
        </p:nvPicPr>
        <p:blipFill>
          <a:blip r:embed="rId2"/>
          <a:stretch>
            <a:fillRect/>
          </a:stretch>
        </p:blipFill>
        <p:spPr>
          <a:xfrm>
            <a:off x="8091891" y="1417638"/>
            <a:ext cx="2114550" cy="1297427"/>
          </a:xfrm>
          <a:prstGeom prst="rect">
            <a:avLst/>
          </a:prstGeom>
        </p:spPr>
      </p:pic>
    </p:spTree>
    <p:extLst>
      <p:ext uri="{BB962C8B-B14F-4D97-AF65-F5344CB8AC3E}">
        <p14:creationId xmlns:p14="http://schemas.microsoft.com/office/powerpoint/2010/main" val="178847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a:t>MÉTODOS DE INVESTIGACIÓN Y TÉCNICAS DE ESTUDIO </a:t>
            </a:r>
          </a:p>
        </p:txBody>
      </p:sp>
      <p:sp>
        <p:nvSpPr>
          <p:cNvPr id="4" name="Rectángulo 3"/>
          <p:cNvSpPr/>
          <p:nvPr/>
        </p:nvSpPr>
        <p:spPr>
          <a:xfrm>
            <a:off x="810000" y="6033873"/>
            <a:ext cx="3089647" cy="265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rgbClr val="4A4A4A"/>
                </a:solidFill>
              </a:rPr>
              <a:t>Dra. Myriam Murillo Naranjo </a:t>
            </a:r>
          </a:p>
        </p:txBody>
      </p:sp>
      <p:sp>
        <p:nvSpPr>
          <p:cNvPr id="7" name="Marcador de contenido 6">
            <a:extLst>
              <a:ext uri="{FF2B5EF4-FFF2-40B4-BE49-F238E27FC236}">
                <a16:creationId xmlns:a16="http://schemas.microsoft.com/office/drawing/2014/main" id="{66E759F7-203A-4CFE-92B0-C5D18F0280D6}"/>
              </a:ext>
            </a:extLst>
          </p:cNvPr>
          <p:cNvSpPr>
            <a:spLocks noGrp="1"/>
          </p:cNvSpPr>
          <p:nvPr>
            <p:ph idx="1"/>
          </p:nvPr>
        </p:nvSpPr>
        <p:spPr>
          <a:xfrm>
            <a:off x="818712" y="2222287"/>
            <a:ext cx="10554574" cy="3811586"/>
          </a:xfrm>
        </p:spPr>
        <p:txBody>
          <a:bodyPr>
            <a:normAutofit fontScale="25000" lnSpcReduction="20000"/>
          </a:bodyPr>
          <a:lstStyle/>
          <a:p>
            <a:pPr marL="0" indent="0">
              <a:buNone/>
            </a:pPr>
            <a:endParaRPr lang="es-EC" dirty="0"/>
          </a:p>
          <a:p>
            <a:pPr marL="0" indent="0">
              <a:buNone/>
            </a:pPr>
            <a:endParaRPr lang="es-EC" dirty="0"/>
          </a:p>
          <a:p>
            <a:pPr marL="0" indent="0">
              <a:buNone/>
            </a:pPr>
            <a:endParaRPr lang="es-EC" sz="4900" b="1" dirty="0"/>
          </a:p>
          <a:p>
            <a:pPr marL="0" indent="0">
              <a:buNone/>
            </a:pPr>
            <a:r>
              <a:rPr lang="es-EC" sz="8000" b="1" dirty="0"/>
              <a:t>b. Conocimiento científico      </a:t>
            </a:r>
          </a:p>
          <a:p>
            <a:pPr marL="0" indent="0">
              <a:buNone/>
            </a:pPr>
            <a:endParaRPr lang="es-EC" sz="4000" dirty="0"/>
          </a:p>
          <a:p>
            <a:pPr marL="0" indent="0">
              <a:buNone/>
            </a:pPr>
            <a:endParaRPr lang="es-EC" sz="4000" dirty="0"/>
          </a:p>
          <a:p>
            <a:pPr marL="0" indent="0">
              <a:buNone/>
            </a:pPr>
            <a:endParaRPr lang="es-EC" sz="4000" dirty="0"/>
          </a:p>
          <a:p>
            <a:pPr marL="0" indent="0">
              <a:buNone/>
            </a:pPr>
            <a:r>
              <a:rPr lang="es-EC" sz="7200" dirty="0"/>
              <a:t>El conocimiento científico es todo el conjunto de hechos y sucesos que son verificados y que se sostienen en la evidencia demostrada a través de las diferentes teorías científicas.</a:t>
            </a:r>
          </a:p>
          <a:p>
            <a:pPr marL="0" indent="0">
              <a:buNone/>
            </a:pPr>
            <a:r>
              <a:rPr lang="es-EC" sz="7200" b="1" dirty="0"/>
              <a:t>Características del método científico</a:t>
            </a:r>
          </a:p>
          <a:p>
            <a:pPr marL="0" indent="0">
              <a:buNone/>
            </a:pPr>
            <a:r>
              <a:rPr lang="es-EC" sz="7200" dirty="0"/>
              <a:t>•	El método científico es sistemático y metódico</a:t>
            </a:r>
          </a:p>
          <a:p>
            <a:pPr marL="0" indent="0">
              <a:buNone/>
            </a:pPr>
            <a:r>
              <a:rPr lang="es-EC" sz="7200" dirty="0"/>
              <a:t>•	Se basa y fundamenta en hipótesis, que apoyan supuestos que deben ser comprobados</a:t>
            </a:r>
          </a:p>
          <a:p>
            <a:pPr marL="0" indent="0">
              <a:buNone/>
            </a:pPr>
            <a:r>
              <a:rPr lang="es-EC" sz="7200" dirty="0"/>
              <a:t>•	Es un conocimiento objetivo, en el que no importan las creencias de los investigadores</a:t>
            </a:r>
          </a:p>
          <a:p>
            <a:pPr marL="0" indent="0">
              <a:buNone/>
            </a:pPr>
            <a:r>
              <a:rPr lang="es-EC" sz="7200" b="1" i="1" dirty="0"/>
              <a:t>Ejemplos de conocimiento científico</a:t>
            </a:r>
          </a:p>
          <a:p>
            <a:pPr marL="0" indent="0">
              <a:buNone/>
            </a:pPr>
            <a:r>
              <a:rPr lang="es-EC" sz="7200" dirty="0"/>
              <a:t>•	La teoría de la gravedad, de Isaac Newton</a:t>
            </a:r>
          </a:p>
          <a:p>
            <a:pPr lvl="7"/>
            <a:endParaRPr lang="es-EC" dirty="0"/>
          </a:p>
          <a:p>
            <a:pPr marL="0" indent="0">
              <a:buNone/>
            </a:pPr>
            <a:endParaRPr lang="es-EC" dirty="0"/>
          </a:p>
          <a:p>
            <a:endParaRPr lang="es-EC" dirty="0"/>
          </a:p>
          <a:p>
            <a:endParaRPr lang="es-EC" dirty="0"/>
          </a:p>
          <a:p>
            <a:endParaRPr lang="es-EC" dirty="0"/>
          </a:p>
          <a:p>
            <a:endParaRPr lang="es-EC" dirty="0"/>
          </a:p>
        </p:txBody>
      </p:sp>
      <p:pic>
        <p:nvPicPr>
          <p:cNvPr id="8" name="Imagen 7">
            <a:extLst>
              <a:ext uri="{FF2B5EF4-FFF2-40B4-BE49-F238E27FC236}">
                <a16:creationId xmlns:a16="http://schemas.microsoft.com/office/drawing/2014/main" id="{283DD7EB-16F0-44A8-B0CB-A08106F7113C}"/>
              </a:ext>
            </a:extLst>
          </p:cNvPr>
          <p:cNvPicPr>
            <a:picLocks noChangeAspect="1"/>
          </p:cNvPicPr>
          <p:nvPr/>
        </p:nvPicPr>
        <p:blipFill>
          <a:blip r:embed="rId2"/>
          <a:stretch>
            <a:fillRect/>
          </a:stretch>
        </p:blipFill>
        <p:spPr>
          <a:xfrm>
            <a:off x="9420661" y="1417638"/>
            <a:ext cx="2351119" cy="1761911"/>
          </a:xfrm>
          <a:prstGeom prst="rect">
            <a:avLst/>
          </a:prstGeom>
        </p:spPr>
      </p:pic>
    </p:spTree>
    <p:extLst>
      <p:ext uri="{BB962C8B-B14F-4D97-AF65-F5344CB8AC3E}">
        <p14:creationId xmlns:p14="http://schemas.microsoft.com/office/powerpoint/2010/main" val="85277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dirty="0"/>
              <a:t>MÉTODOS DE INVESTIGACIÓN Y TÉCNICAS DE ESTUDIO </a:t>
            </a:r>
          </a:p>
        </p:txBody>
      </p:sp>
      <p:sp>
        <p:nvSpPr>
          <p:cNvPr id="3" name="Marcador de contenido 2"/>
          <p:cNvSpPr>
            <a:spLocks noGrp="1"/>
          </p:cNvSpPr>
          <p:nvPr>
            <p:ph idx="1"/>
          </p:nvPr>
        </p:nvSpPr>
        <p:spPr>
          <a:xfrm>
            <a:off x="810000" y="1694329"/>
            <a:ext cx="9033247" cy="4604629"/>
          </a:xfrm>
          <a:effectLst/>
        </p:spPr>
        <p:txBody>
          <a:bodyPr>
            <a:normAutofit fontScale="55000" lnSpcReduction="20000"/>
          </a:bodyPr>
          <a:lstStyle/>
          <a:p>
            <a:pPr marL="0" indent="0" algn="just">
              <a:buNone/>
            </a:pPr>
            <a:endParaRPr lang="es-EC" b="1" dirty="0"/>
          </a:p>
          <a:p>
            <a:pPr marL="0" indent="0" algn="just">
              <a:buNone/>
            </a:pPr>
            <a:endParaRPr lang="es-EC" b="1" dirty="0"/>
          </a:p>
          <a:p>
            <a:pPr marL="0" indent="0" algn="just">
              <a:buNone/>
            </a:pPr>
            <a:endParaRPr lang="es-EC" b="1" dirty="0"/>
          </a:p>
          <a:p>
            <a:pPr marL="0" indent="0" algn="just">
              <a:buNone/>
            </a:pPr>
            <a:endParaRPr lang="es-EC" b="1" dirty="0"/>
          </a:p>
          <a:p>
            <a:pPr marL="0" indent="0" algn="just">
              <a:buNone/>
            </a:pPr>
            <a:endParaRPr lang="es-EC" b="1" dirty="0"/>
          </a:p>
          <a:p>
            <a:pPr marL="0" indent="0" algn="just">
              <a:buNone/>
            </a:pPr>
            <a:endParaRPr lang="es-EC" b="1" dirty="0"/>
          </a:p>
          <a:p>
            <a:pPr marL="0" indent="0" algn="just">
              <a:buNone/>
            </a:pPr>
            <a:endParaRPr lang="es-EC" b="1" dirty="0"/>
          </a:p>
          <a:p>
            <a:pPr marL="0" indent="0" algn="just">
              <a:buNone/>
            </a:pPr>
            <a:r>
              <a:rPr lang="es-EC" sz="2900" b="1" dirty="0"/>
              <a:t>c. Conocimiento religioso  </a:t>
            </a:r>
          </a:p>
          <a:p>
            <a:pPr marL="0" indent="0" algn="just">
              <a:buNone/>
            </a:pPr>
            <a:r>
              <a:rPr lang="es-EC" sz="2900" dirty="0"/>
              <a:t>El conocimiento religioso es aquel que formula las creencias y valores de los diferentes tipos de religiones, vinculando al ser humano con dios y guiando su conducta</a:t>
            </a:r>
          </a:p>
          <a:p>
            <a:pPr marL="0" indent="0" algn="just">
              <a:buNone/>
            </a:pPr>
            <a:r>
              <a:rPr lang="es-EC" sz="2900" b="1" dirty="0"/>
              <a:t>Características del conocimiento religioso</a:t>
            </a:r>
          </a:p>
          <a:p>
            <a:pPr marL="0" indent="0" algn="just">
              <a:buNone/>
            </a:pPr>
            <a:r>
              <a:rPr lang="es-EC" sz="2900" dirty="0"/>
              <a:t>•	Se fundamenta en las creencias o fe de las personas y se hereda por cultura o tradición</a:t>
            </a:r>
          </a:p>
          <a:p>
            <a:pPr marL="0" indent="0" algn="just">
              <a:buNone/>
            </a:pPr>
            <a:r>
              <a:rPr lang="es-EC" sz="2900" b="1" dirty="0"/>
              <a:t>Ejemplos de conocimiento religioso</a:t>
            </a:r>
          </a:p>
          <a:p>
            <a:pPr marL="0" indent="0" algn="just">
              <a:buNone/>
            </a:pPr>
            <a:r>
              <a:rPr lang="es-EC" sz="2900" dirty="0"/>
              <a:t>•	Creencia en las escrituras sagradas</a:t>
            </a:r>
          </a:p>
          <a:p>
            <a:pPr marL="0" indent="0" algn="just">
              <a:buNone/>
            </a:pPr>
            <a:r>
              <a:rPr lang="es-EC" sz="2900" dirty="0"/>
              <a:t>•	Creencia de que Adán y Eva fueron los primeros seres humanos</a:t>
            </a:r>
          </a:p>
          <a:p>
            <a:pPr marL="0" indent="0" algn="just">
              <a:buNone/>
            </a:pPr>
            <a:endParaRPr lang="es-EC" dirty="0"/>
          </a:p>
          <a:p>
            <a:pPr marL="0" indent="0" algn="just">
              <a:buNone/>
            </a:pPr>
            <a:endParaRPr lang="es-EC" dirty="0"/>
          </a:p>
          <a:p>
            <a:pPr marL="0" indent="0" algn="just">
              <a:buNone/>
            </a:pPr>
            <a:endParaRPr lang="es-EC" dirty="0"/>
          </a:p>
          <a:p>
            <a:pPr marL="0" indent="0" algn="just">
              <a:buNone/>
            </a:pPr>
            <a:endParaRPr lang="es-EC" dirty="0"/>
          </a:p>
          <a:p>
            <a:pPr marL="0" indent="0" algn="just">
              <a:buNone/>
            </a:pPr>
            <a:endParaRPr lang="es-EC" dirty="0"/>
          </a:p>
          <a:p>
            <a:pPr algn="just"/>
            <a:endParaRPr lang="es-EC" dirty="0"/>
          </a:p>
        </p:txBody>
      </p:sp>
      <p:sp>
        <p:nvSpPr>
          <p:cNvPr id="4" name="Rectángulo 3"/>
          <p:cNvSpPr/>
          <p:nvPr/>
        </p:nvSpPr>
        <p:spPr>
          <a:xfrm>
            <a:off x="810000" y="6033873"/>
            <a:ext cx="3089647" cy="265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rgbClr val="4A4A4A"/>
                </a:solidFill>
              </a:rPr>
              <a:t>Dra. Myriam Murillo Naranjo </a:t>
            </a:r>
          </a:p>
        </p:txBody>
      </p:sp>
      <p:pic>
        <p:nvPicPr>
          <p:cNvPr id="8" name="Imagen 7">
            <a:extLst>
              <a:ext uri="{FF2B5EF4-FFF2-40B4-BE49-F238E27FC236}">
                <a16:creationId xmlns:a16="http://schemas.microsoft.com/office/drawing/2014/main" id="{1733FFE6-9107-449A-9D38-650BC07F4F56}"/>
              </a:ext>
            </a:extLst>
          </p:cNvPr>
          <p:cNvPicPr>
            <a:picLocks noChangeAspect="1"/>
          </p:cNvPicPr>
          <p:nvPr/>
        </p:nvPicPr>
        <p:blipFill>
          <a:blip r:embed="rId2"/>
          <a:stretch>
            <a:fillRect/>
          </a:stretch>
        </p:blipFill>
        <p:spPr>
          <a:xfrm>
            <a:off x="8671672" y="1473382"/>
            <a:ext cx="2343150" cy="1600200"/>
          </a:xfrm>
          <a:prstGeom prst="rect">
            <a:avLst/>
          </a:prstGeom>
        </p:spPr>
      </p:pic>
    </p:spTree>
    <p:extLst>
      <p:ext uri="{BB962C8B-B14F-4D97-AF65-F5344CB8AC3E}">
        <p14:creationId xmlns:p14="http://schemas.microsoft.com/office/powerpoint/2010/main" val="24671552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Personalizado 21">
      <a:dk1>
        <a:srgbClr val="4A4A4A"/>
      </a:dk1>
      <a:lt1>
        <a:srgbClr val="4A4A4A"/>
      </a:lt1>
      <a:dk2>
        <a:srgbClr val="FFFFFF"/>
      </a:dk2>
      <a:lt2>
        <a:srgbClr val="FFFFFF"/>
      </a:lt2>
      <a:accent1>
        <a:srgbClr val="2DAEEF"/>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1834</TotalTime>
  <Words>1215</Words>
  <Application>Microsoft Office PowerPoint</Application>
  <PresentationFormat>Panorámica</PresentationFormat>
  <Paragraphs>175</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ArialNormal</vt:lpstr>
      <vt:lpstr>Century Gothic</vt:lpstr>
      <vt:lpstr>Wingdings 2</vt:lpstr>
      <vt:lpstr>Citable</vt:lpstr>
      <vt:lpstr>MÉTODOS DE INVESTIGACIÓN Y TÉCNICAS DE ESTUDIO SEMANA 3 – 14-16 abril  2025  EL CONOCIMIENTO EN LAS CIENCIAS SOCIALES y SU TRANSVERSALIDAD DE GÉNERO E INTERCULTURALIDAD</vt:lpstr>
      <vt:lpstr>MÉTODOS DE INVESTIGACIÓN Y TÉCNICAS DE ESTUDIO </vt:lpstr>
      <vt:lpstr>MÉTODOS DE INVESTIGACIÓN Y TÉCNICAS DE ESTUDIO </vt:lpstr>
      <vt:lpstr>MÉTODOS DE INVESTIGACIÓN Y TÉCNICAS DE ESTUDIO </vt:lpstr>
      <vt:lpstr>MÉTODOS DE INVESTIGACIÓN Y TÉCNICAS DE ESTUDIO </vt:lpstr>
      <vt:lpstr>MÉTODOS DE INVESTIGACIÓN Y TÉCNICAS DE ESTUDIO </vt:lpstr>
      <vt:lpstr>MÉTODOS DE INVESTIGACIÓN Y TÉCNICAS DE ESTUDIO </vt:lpstr>
      <vt:lpstr>MÉTODOS DE INVESTIGACIÓN Y TÉCNICAS DE ESTUDIO </vt:lpstr>
      <vt:lpstr>MÉTODOS DE INVESTIGACIÓN Y TÉCNICAS DE ESTUDIO </vt:lpstr>
      <vt:lpstr>MÉTODOS DE INVESTIGACIÓN Y TÉCNICAS DE ESTUDIO </vt:lpstr>
      <vt:lpstr>MÉTODOS DE INVESTIGACIÓN Y TÉCNICAS DE ESTUDIO </vt:lpstr>
      <vt:lpstr>MÉTODOS DE INVESTIGACIÓN Y TÉCNICAS DE ESTUDIO </vt:lpstr>
      <vt:lpstr>MÉTODOS DE INVESTIGACIÓN Y TÉCNICAS DE ESTUDIO </vt:lpstr>
      <vt:lpstr>MÉTODOS DE INVESTIGACIÓN Y TÉCNICAS DE ESTUDIO </vt:lpstr>
      <vt:lpstr>ETIQUETA:  Tareas  semana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MÉTODOS DE INVESTIGACIÓN Y TÉCNICAS DE ESTUDIO</dc:title>
  <dc:creator>Cuenta Microsoft</dc:creator>
  <cp:lastModifiedBy>Myriam Elizabeth Murillo Naranjo</cp:lastModifiedBy>
  <cp:revision>59</cp:revision>
  <dcterms:created xsi:type="dcterms:W3CDTF">2020-05-19T04:42:22Z</dcterms:created>
  <dcterms:modified xsi:type="dcterms:W3CDTF">2025-04-16T11:47:08Z</dcterms:modified>
</cp:coreProperties>
</file>