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1" r:id="rId3"/>
    <p:sldId id="282" r:id="rId4"/>
    <p:sldId id="257" r:id="rId5"/>
    <p:sldId id="265" r:id="rId6"/>
    <p:sldId id="261" r:id="rId7"/>
    <p:sldId id="266" r:id="rId8"/>
    <p:sldId id="258" r:id="rId9"/>
    <p:sldId id="267" r:id="rId10"/>
    <p:sldId id="268" r:id="rId11"/>
    <p:sldId id="262" r:id="rId12"/>
    <p:sldId id="269" r:id="rId13"/>
    <p:sldId id="259" r:id="rId14"/>
    <p:sldId id="270" r:id="rId15"/>
    <p:sldId id="263" r:id="rId16"/>
    <p:sldId id="271" r:id="rId17"/>
    <p:sldId id="260" r:id="rId18"/>
    <p:sldId id="272" r:id="rId19"/>
    <p:sldId id="264" r:id="rId20"/>
    <p:sldId id="273" r:id="rId21"/>
    <p:sldId id="274" r:id="rId22"/>
    <p:sldId id="275" r:id="rId23"/>
    <p:sldId id="276" r:id="rId24"/>
    <p:sldId id="277" r:id="rId25"/>
    <p:sldId id="278" r:id="rId26"/>
    <p:sldId id="279" r:id="rId27"/>
    <p:sldId id="280" r:id="rId28"/>
    <p:sldId id="283" r:id="rId29"/>
    <p:sldId id="284" r:id="rId30"/>
    <p:sldId id="285"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10AC0A-CD9C-4CC0-8482-F2169E36F8BD}" type="doc">
      <dgm:prSet loTypeId="urn:microsoft.com/office/officeart/2005/8/layout/process1" loCatId="process" qsTypeId="urn:microsoft.com/office/officeart/2005/8/quickstyle/simple1" qsCatId="simple" csTypeId="urn:microsoft.com/office/officeart/2005/8/colors/accent1_2" csCatId="accent1" phldr="1"/>
      <dgm:spPr/>
    </dgm:pt>
    <dgm:pt modelId="{6F364728-3E1C-4952-A1E0-62245BB479F1}">
      <dgm:prSet phldrT="[Texto]"/>
      <dgm:spPr/>
      <dgm:t>
        <a:bodyPr/>
        <a:lstStyle/>
        <a:p>
          <a:r>
            <a:rPr lang="es-MX" dirty="0" smtClean="0"/>
            <a:t>PREOPERATORIO</a:t>
          </a:r>
          <a:endParaRPr lang="es-ES" dirty="0"/>
        </a:p>
      </dgm:t>
    </dgm:pt>
    <dgm:pt modelId="{97FD7BEB-23F6-4EC7-9F85-04B3432DB750}" type="parTrans" cxnId="{98BB5312-AE21-4AD6-A66E-37D338009E25}">
      <dgm:prSet/>
      <dgm:spPr/>
      <dgm:t>
        <a:bodyPr/>
        <a:lstStyle/>
        <a:p>
          <a:endParaRPr lang="es-ES"/>
        </a:p>
      </dgm:t>
    </dgm:pt>
    <dgm:pt modelId="{4259DAD8-1CAD-419B-B5C5-D03E664346FB}" type="sibTrans" cxnId="{98BB5312-AE21-4AD6-A66E-37D338009E25}">
      <dgm:prSet/>
      <dgm:spPr/>
      <dgm:t>
        <a:bodyPr/>
        <a:lstStyle/>
        <a:p>
          <a:endParaRPr lang="es-ES"/>
        </a:p>
      </dgm:t>
    </dgm:pt>
    <dgm:pt modelId="{44DCEABB-1D13-4F28-B83E-D30FBD7784E7}">
      <dgm:prSet phldrT="[Texto]"/>
      <dgm:spPr/>
      <dgm:t>
        <a:bodyPr/>
        <a:lstStyle/>
        <a:p>
          <a:r>
            <a:rPr lang="es-MX" dirty="0" smtClean="0"/>
            <a:t>TRANSOPERATORIO</a:t>
          </a:r>
          <a:endParaRPr lang="es-ES" dirty="0"/>
        </a:p>
      </dgm:t>
    </dgm:pt>
    <dgm:pt modelId="{CA6C5E9B-A40B-4CFF-897C-AE17E94F0E59}" type="parTrans" cxnId="{EDFA0DB4-0B6E-436A-BC7B-6E32A7E640D3}">
      <dgm:prSet/>
      <dgm:spPr/>
      <dgm:t>
        <a:bodyPr/>
        <a:lstStyle/>
        <a:p>
          <a:endParaRPr lang="es-ES"/>
        </a:p>
      </dgm:t>
    </dgm:pt>
    <dgm:pt modelId="{F979CEE9-27B7-4DC3-86A4-8C6F540D4188}" type="sibTrans" cxnId="{EDFA0DB4-0B6E-436A-BC7B-6E32A7E640D3}">
      <dgm:prSet/>
      <dgm:spPr/>
      <dgm:t>
        <a:bodyPr/>
        <a:lstStyle/>
        <a:p>
          <a:endParaRPr lang="es-ES"/>
        </a:p>
      </dgm:t>
    </dgm:pt>
    <dgm:pt modelId="{931D2087-6B2E-480F-9501-B29B0E6380FC}">
      <dgm:prSet phldrT="[Texto]"/>
      <dgm:spPr/>
      <dgm:t>
        <a:bodyPr/>
        <a:lstStyle/>
        <a:p>
          <a:r>
            <a:rPr lang="es-MX" dirty="0" smtClean="0"/>
            <a:t>POS PERATORIO</a:t>
          </a:r>
          <a:endParaRPr lang="es-ES" dirty="0"/>
        </a:p>
      </dgm:t>
    </dgm:pt>
    <dgm:pt modelId="{314BE1B2-AFE2-4389-BFD5-DFAD23CF8D8F}" type="parTrans" cxnId="{B35BE49E-046C-4D34-8EAD-C5B98DA4D8AD}">
      <dgm:prSet/>
      <dgm:spPr/>
      <dgm:t>
        <a:bodyPr/>
        <a:lstStyle/>
        <a:p>
          <a:endParaRPr lang="es-ES"/>
        </a:p>
      </dgm:t>
    </dgm:pt>
    <dgm:pt modelId="{2A547B4B-99B0-46FF-8F7E-79A2165C7FA9}" type="sibTrans" cxnId="{B35BE49E-046C-4D34-8EAD-C5B98DA4D8AD}">
      <dgm:prSet/>
      <dgm:spPr/>
      <dgm:t>
        <a:bodyPr/>
        <a:lstStyle/>
        <a:p>
          <a:endParaRPr lang="es-ES"/>
        </a:p>
      </dgm:t>
    </dgm:pt>
    <dgm:pt modelId="{73E0117A-7277-4073-A5E0-6D4E6214EFBC}" type="pres">
      <dgm:prSet presAssocID="{3E10AC0A-CD9C-4CC0-8482-F2169E36F8BD}" presName="Name0" presStyleCnt="0">
        <dgm:presLayoutVars>
          <dgm:dir/>
          <dgm:resizeHandles val="exact"/>
        </dgm:presLayoutVars>
      </dgm:prSet>
      <dgm:spPr/>
    </dgm:pt>
    <dgm:pt modelId="{E2A780CC-B7CB-4731-8B15-AB69A99F2F45}" type="pres">
      <dgm:prSet presAssocID="{6F364728-3E1C-4952-A1E0-62245BB479F1}" presName="node" presStyleLbl="node1" presStyleIdx="0" presStyleCnt="3">
        <dgm:presLayoutVars>
          <dgm:bulletEnabled val="1"/>
        </dgm:presLayoutVars>
      </dgm:prSet>
      <dgm:spPr/>
      <dgm:t>
        <a:bodyPr/>
        <a:lstStyle/>
        <a:p>
          <a:endParaRPr lang="es-ES"/>
        </a:p>
      </dgm:t>
    </dgm:pt>
    <dgm:pt modelId="{6D19123E-F542-4A0C-937D-9EB5FB385E91}" type="pres">
      <dgm:prSet presAssocID="{4259DAD8-1CAD-419B-B5C5-D03E664346FB}" presName="sibTrans" presStyleLbl="sibTrans2D1" presStyleIdx="0" presStyleCnt="2"/>
      <dgm:spPr/>
      <dgm:t>
        <a:bodyPr/>
        <a:lstStyle/>
        <a:p>
          <a:endParaRPr lang="es-ES"/>
        </a:p>
      </dgm:t>
    </dgm:pt>
    <dgm:pt modelId="{C5136D6E-7A3D-418E-A13A-2B87A7B5633B}" type="pres">
      <dgm:prSet presAssocID="{4259DAD8-1CAD-419B-B5C5-D03E664346FB}" presName="connectorText" presStyleLbl="sibTrans2D1" presStyleIdx="0" presStyleCnt="2"/>
      <dgm:spPr/>
      <dgm:t>
        <a:bodyPr/>
        <a:lstStyle/>
        <a:p>
          <a:endParaRPr lang="es-ES"/>
        </a:p>
      </dgm:t>
    </dgm:pt>
    <dgm:pt modelId="{2EF60F76-71E6-4FB4-81EA-CC7408EF3F5A}" type="pres">
      <dgm:prSet presAssocID="{44DCEABB-1D13-4F28-B83E-D30FBD7784E7}" presName="node" presStyleLbl="node1" presStyleIdx="1" presStyleCnt="3">
        <dgm:presLayoutVars>
          <dgm:bulletEnabled val="1"/>
        </dgm:presLayoutVars>
      </dgm:prSet>
      <dgm:spPr/>
      <dgm:t>
        <a:bodyPr/>
        <a:lstStyle/>
        <a:p>
          <a:endParaRPr lang="es-ES"/>
        </a:p>
      </dgm:t>
    </dgm:pt>
    <dgm:pt modelId="{03A3E454-7EA2-48B4-AB2D-05BA0D484E5A}" type="pres">
      <dgm:prSet presAssocID="{F979CEE9-27B7-4DC3-86A4-8C6F540D4188}" presName="sibTrans" presStyleLbl="sibTrans2D1" presStyleIdx="1" presStyleCnt="2"/>
      <dgm:spPr/>
      <dgm:t>
        <a:bodyPr/>
        <a:lstStyle/>
        <a:p>
          <a:endParaRPr lang="es-ES"/>
        </a:p>
      </dgm:t>
    </dgm:pt>
    <dgm:pt modelId="{0C739E38-D1C2-4FDB-A28C-089B609F79D2}" type="pres">
      <dgm:prSet presAssocID="{F979CEE9-27B7-4DC3-86A4-8C6F540D4188}" presName="connectorText" presStyleLbl="sibTrans2D1" presStyleIdx="1" presStyleCnt="2"/>
      <dgm:spPr/>
      <dgm:t>
        <a:bodyPr/>
        <a:lstStyle/>
        <a:p>
          <a:endParaRPr lang="es-ES"/>
        </a:p>
      </dgm:t>
    </dgm:pt>
    <dgm:pt modelId="{0CF2C558-289C-4051-8EB1-A863068D54E8}" type="pres">
      <dgm:prSet presAssocID="{931D2087-6B2E-480F-9501-B29B0E6380FC}" presName="node" presStyleLbl="node1" presStyleIdx="2" presStyleCnt="3">
        <dgm:presLayoutVars>
          <dgm:bulletEnabled val="1"/>
        </dgm:presLayoutVars>
      </dgm:prSet>
      <dgm:spPr/>
      <dgm:t>
        <a:bodyPr/>
        <a:lstStyle/>
        <a:p>
          <a:endParaRPr lang="es-ES"/>
        </a:p>
      </dgm:t>
    </dgm:pt>
  </dgm:ptLst>
  <dgm:cxnLst>
    <dgm:cxn modelId="{B35BE49E-046C-4D34-8EAD-C5B98DA4D8AD}" srcId="{3E10AC0A-CD9C-4CC0-8482-F2169E36F8BD}" destId="{931D2087-6B2E-480F-9501-B29B0E6380FC}" srcOrd="2" destOrd="0" parTransId="{314BE1B2-AFE2-4389-BFD5-DFAD23CF8D8F}" sibTransId="{2A547B4B-99B0-46FF-8F7E-79A2165C7FA9}"/>
    <dgm:cxn modelId="{C02641C0-299B-443B-A392-E0EE6A835907}" type="presOf" srcId="{F979CEE9-27B7-4DC3-86A4-8C6F540D4188}" destId="{0C739E38-D1C2-4FDB-A28C-089B609F79D2}" srcOrd="1" destOrd="0" presId="urn:microsoft.com/office/officeart/2005/8/layout/process1"/>
    <dgm:cxn modelId="{6901DE07-F664-439A-8566-A57C0CEFFD76}" type="presOf" srcId="{3E10AC0A-CD9C-4CC0-8482-F2169E36F8BD}" destId="{73E0117A-7277-4073-A5E0-6D4E6214EFBC}" srcOrd="0" destOrd="0" presId="urn:microsoft.com/office/officeart/2005/8/layout/process1"/>
    <dgm:cxn modelId="{737756CE-FACE-4EE7-89ED-F033EC16544B}" type="presOf" srcId="{4259DAD8-1CAD-419B-B5C5-D03E664346FB}" destId="{C5136D6E-7A3D-418E-A13A-2B87A7B5633B}" srcOrd="1" destOrd="0" presId="urn:microsoft.com/office/officeart/2005/8/layout/process1"/>
    <dgm:cxn modelId="{4173D6CF-0F6C-4DC5-8AFD-70B5C23BA919}" type="presOf" srcId="{931D2087-6B2E-480F-9501-B29B0E6380FC}" destId="{0CF2C558-289C-4051-8EB1-A863068D54E8}" srcOrd="0" destOrd="0" presId="urn:microsoft.com/office/officeart/2005/8/layout/process1"/>
    <dgm:cxn modelId="{666E9EF0-1C6A-4227-872E-3C696B2448C9}" type="presOf" srcId="{6F364728-3E1C-4952-A1E0-62245BB479F1}" destId="{E2A780CC-B7CB-4731-8B15-AB69A99F2F45}" srcOrd="0" destOrd="0" presId="urn:microsoft.com/office/officeart/2005/8/layout/process1"/>
    <dgm:cxn modelId="{66FEE644-0A3B-4054-BA91-6508D0432F8D}" type="presOf" srcId="{4259DAD8-1CAD-419B-B5C5-D03E664346FB}" destId="{6D19123E-F542-4A0C-937D-9EB5FB385E91}" srcOrd="0" destOrd="0" presId="urn:microsoft.com/office/officeart/2005/8/layout/process1"/>
    <dgm:cxn modelId="{98BB5312-AE21-4AD6-A66E-37D338009E25}" srcId="{3E10AC0A-CD9C-4CC0-8482-F2169E36F8BD}" destId="{6F364728-3E1C-4952-A1E0-62245BB479F1}" srcOrd="0" destOrd="0" parTransId="{97FD7BEB-23F6-4EC7-9F85-04B3432DB750}" sibTransId="{4259DAD8-1CAD-419B-B5C5-D03E664346FB}"/>
    <dgm:cxn modelId="{EDFA0DB4-0B6E-436A-BC7B-6E32A7E640D3}" srcId="{3E10AC0A-CD9C-4CC0-8482-F2169E36F8BD}" destId="{44DCEABB-1D13-4F28-B83E-D30FBD7784E7}" srcOrd="1" destOrd="0" parTransId="{CA6C5E9B-A40B-4CFF-897C-AE17E94F0E59}" sibTransId="{F979CEE9-27B7-4DC3-86A4-8C6F540D4188}"/>
    <dgm:cxn modelId="{62B98832-80DC-4B24-AA16-05E88CA9D8C2}" type="presOf" srcId="{F979CEE9-27B7-4DC3-86A4-8C6F540D4188}" destId="{03A3E454-7EA2-48B4-AB2D-05BA0D484E5A}" srcOrd="0" destOrd="0" presId="urn:microsoft.com/office/officeart/2005/8/layout/process1"/>
    <dgm:cxn modelId="{3D4CF7CA-B274-46E7-BC8A-0E287D261062}" type="presOf" srcId="{44DCEABB-1D13-4F28-B83E-D30FBD7784E7}" destId="{2EF60F76-71E6-4FB4-81EA-CC7408EF3F5A}" srcOrd="0" destOrd="0" presId="urn:microsoft.com/office/officeart/2005/8/layout/process1"/>
    <dgm:cxn modelId="{3AE205C8-AB82-4B9B-86AC-B4EADD2448EF}" type="presParOf" srcId="{73E0117A-7277-4073-A5E0-6D4E6214EFBC}" destId="{E2A780CC-B7CB-4731-8B15-AB69A99F2F45}" srcOrd="0" destOrd="0" presId="urn:microsoft.com/office/officeart/2005/8/layout/process1"/>
    <dgm:cxn modelId="{6BA93975-41D9-4685-BC49-543510BA51B8}" type="presParOf" srcId="{73E0117A-7277-4073-A5E0-6D4E6214EFBC}" destId="{6D19123E-F542-4A0C-937D-9EB5FB385E91}" srcOrd="1" destOrd="0" presId="urn:microsoft.com/office/officeart/2005/8/layout/process1"/>
    <dgm:cxn modelId="{1C0F01ED-F3B5-45B9-B101-E62135C23658}" type="presParOf" srcId="{6D19123E-F542-4A0C-937D-9EB5FB385E91}" destId="{C5136D6E-7A3D-418E-A13A-2B87A7B5633B}" srcOrd="0" destOrd="0" presId="urn:microsoft.com/office/officeart/2005/8/layout/process1"/>
    <dgm:cxn modelId="{1A6EF9C8-34BD-44CB-811B-007D122D42EA}" type="presParOf" srcId="{73E0117A-7277-4073-A5E0-6D4E6214EFBC}" destId="{2EF60F76-71E6-4FB4-81EA-CC7408EF3F5A}" srcOrd="2" destOrd="0" presId="urn:microsoft.com/office/officeart/2005/8/layout/process1"/>
    <dgm:cxn modelId="{E96946E8-EE1D-45A7-B872-7F40827CBA01}" type="presParOf" srcId="{73E0117A-7277-4073-A5E0-6D4E6214EFBC}" destId="{03A3E454-7EA2-48B4-AB2D-05BA0D484E5A}" srcOrd="3" destOrd="0" presId="urn:microsoft.com/office/officeart/2005/8/layout/process1"/>
    <dgm:cxn modelId="{6320EEE5-9345-47B0-8C6C-56AAB607153B}" type="presParOf" srcId="{03A3E454-7EA2-48B4-AB2D-05BA0D484E5A}" destId="{0C739E38-D1C2-4FDB-A28C-089B609F79D2}" srcOrd="0" destOrd="0" presId="urn:microsoft.com/office/officeart/2005/8/layout/process1"/>
    <dgm:cxn modelId="{A741333C-E432-46E5-A35D-DA120ACBE093}" type="presParOf" srcId="{73E0117A-7277-4073-A5E0-6D4E6214EFBC}" destId="{0CF2C558-289C-4051-8EB1-A863068D54E8}"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A780CC-B7CB-4731-8B15-AB69A99F2F45}">
      <dsp:nvSpPr>
        <dsp:cNvPr id="0" name=""/>
        <dsp:cNvSpPr/>
      </dsp:nvSpPr>
      <dsp:spPr>
        <a:xfrm>
          <a:off x="9256" y="2223585"/>
          <a:ext cx="2766569" cy="16599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MX" sz="2100" kern="1200" dirty="0" smtClean="0"/>
            <a:t>PREOPERATORIO</a:t>
          </a:r>
          <a:endParaRPr lang="es-ES" sz="2100" kern="1200" dirty="0"/>
        </a:p>
      </dsp:txBody>
      <dsp:txXfrm>
        <a:off x="57874" y="2272203"/>
        <a:ext cx="2669333" cy="1562705"/>
      </dsp:txXfrm>
    </dsp:sp>
    <dsp:sp modelId="{6D19123E-F542-4A0C-937D-9EB5FB385E91}">
      <dsp:nvSpPr>
        <dsp:cNvPr id="0" name=""/>
        <dsp:cNvSpPr/>
      </dsp:nvSpPr>
      <dsp:spPr>
        <a:xfrm>
          <a:off x="3052482" y="2710501"/>
          <a:ext cx="586512" cy="6861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S" sz="1700" kern="1200"/>
        </a:p>
      </dsp:txBody>
      <dsp:txXfrm>
        <a:off x="3052482" y="2847723"/>
        <a:ext cx="410558" cy="411665"/>
      </dsp:txXfrm>
    </dsp:sp>
    <dsp:sp modelId="{2EF60F76-71E6-4FB4-81EA-CC7408EF3F5A}">
      <dsp:nvSpPr>
        <dsp:cNvPr id="0" name=""/>
        <dsp:cNvSpPr/>
      </dsp:nvSpPr>
      <dsp:spPr>
        <a:xfrm>
          <a:off x="3882452" y="2223585"/>
          <a:ext cx="2766569" cy="16599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MX" sz="2100" kern="1200" dirty="0" smtClean="0"/>
            <a:t>TRANSOPERATORIO</a:t>
          </a:r>
          <a:endParaRPr lang="es-ES" sz="2100" kern="1200" dirty="0"/>
        </a:p>
      </dsp:txBody>
      <dsp:txXfrm>
        <a:off x="3931070" y="2272203"/>
        <a:ext cx="2669333" cy="1562705"/>
      </dsp:txXfrm>
    </dsp:sp>
    <dsp:sp modelId="{03A3E454-7EA2-48B4-AB2D-05BA0D484E5A}">
      <dsp:nvSpPr>
        <dsp:cNvPr id="0" name=""/>
        <dsp:cNvSpPr/>
      </dsp:nvSpPr>
      <dsp:spPr>
        <a:xfrm>
          <a:off x="6925678" y="2710501"/>
          <a:ext cx="586512" cy="6861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S" sz="1700" kern="1200"/>
        </a:p>
      </dsp:txBody>
      <dsp:txXfrm>
        <a:off x="6925678" y="2847723"/>
        <a:ext cx="410558" cy="411665"/>
      </dsp:txXfrm>
    </dsp:sp>
    <dsp:sp modelId="{0CF2C558-289C-4051-8EB1-A863068D54E8}">
      <dsp:nvSpPr>
        <dsp:cNvPr id="0" name=""/>
        <dsp:cNvSpPr/>
      </dsp:nvSpPr>
      <dsp:spPr>
        <a:xfrm>
          <a:off x="7755649" y="2223585"/>
          <a:ext cx="2766569" cy="16599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MX" sz="2100" kern="1200" dirty="0" smtClean="0"/>
            <a:t>POS PERATORIO</a:t>
          </a:r>
          <a:endParaRPr lang="es-ES" sz="2100" kern="1200" dirty="0"/>
        </a:p>
      </dsp:txBody>
      <dsp:txXfrm>
        <a:off x="7804267" y="2272203"/>
        <a:ext cx="2669333" cy="156270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6/7/2021</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6/7/2021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6/7/2021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pic>
        <p:nvPicPr>
          <p:cNvPr id="11" name="Picture 10"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6/7/2021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6/7/2021</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6/7/2021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6/7/2021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6/7/2021</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6/7/2021</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5800" y="3132666"/>
            <a:ext cx="5311775" cy="308601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3132666"/>
            <a:ext cx="5334000" cy="308601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6/7/2021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6/7/2021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6/7/2021</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dirty="0" smtClean="0"/>
              <a:t>DERECHOS DE LOS PACIENTES</a:t>
            </a:r>
            <a:endParaRPr lang="es-EC" dirty="0"/>
          </a:p>
        </p:txBody>
      </p:sp>
      <p:pic>
        <p:nvPicPr>
          <p:cNvPr id="4" name="Imagen 3"/>
          <p:cNvPicPr>
            <a:picLocks noChangeAspect="1"/>
          </p:cNvPicPr>
          <p:nvPr/>
        </p:nvPicPr>
        <p:blipFill>
          <a:blip r:embed="rId2"/>
          <a:stretch>
            <a:fillRect/>
          </a:stretch>
        </p:blipFill>
        <p:spPr>
          <a:xfrm>
            <a:off x="1371600" y="3721501"/>
            <a:ext cx="2085975" cy="2190750"/>
          </a:xfrm>
          <a:prstGeom prst="rect">
            <a:avLst/>
          </a:prstGeom>
        </p:spPr>
      </p:pic>
      <p:sp>
        <p:nvSpPr>
          <p:cNvPr id="3" name="Subtítulo 2"/>
          <p:cNvSpPr>
            <a:spLocks noGrp="1"/>
          </p:cNvSpPr>
          <p:nvPr>
            <p:ph type="subTitle" idx="1"/>
          </p:nvPr>
        </p:nvSpPr>
        <p:spPr>
          <a:xfrm>
            <a:off x="1371600" y="3632200"/>
            <a:ext cx="9448800" cy="2832993"/>
          </a:xfrm>
        </p:spPr>
        <p:txBody>
          <a:bodyPr/>
          <a:lstStyle/>
          <a:p>
            <a:r>
              <a:rPr lang="es-MX" dirty="0" smtClean="0"/>
              <a:t>                                </a:t>
            </a:r>
            <a:r>
              <a:rPr lang="es-MX" b="1" dirty="0" smtClean="0">
                <a:solidFill>
                  <a:srgbClr val="FF0000"/>
                </a:solidFill>
              </a:rPr>
              <a:t>LIC ELISA CURAY Y</a:t>
            </a:r>
          </a:p>
          <a:p>
            <a:r>
              <a:rPr lang="es-MX" b="1" dirty="0">
                <a:solidFill>
                  <a:srgbClr val="FF0000"/>
                </a:solidFill>
              </a:rPr>
              <a:t> </a:t>
            </a:r>
            <a:r>
              <a:rPr lang="es-MX" b="1" dirty="0" smtClean="0">
                <a:solidFill>
                  <a:srgbClr val="FF0000"/>
                </a:solidFill>
              </a:rPr>
              <a:t>                                   DOCENTE</a:t>
            </a:r>
            <a:endParaRPr lang="es-EC" b="1" dirty="0">
              <a:solidFill>
                <a:srgbClr val="FF0000"/>
              </a:solidFill>
            </a:endParaRPr>
          </a:p>
        </p:txBody>
      </p:sp>
    </p:spTree>
    <p:extLst>
      <p:ext uri="{BB962C8B-B14F-4D97-AF65-F5344CB8AC3E}">
        <p14:creationId xmlns:p14="http://schemas.microsoft.com/office/powerpoint/2010/main" val="4098940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a:stretch>
            <a:fillRect/>
          </a:stretch>
        </p:blipFill>
        <p:spPr>
          <a:xfrm>
            <a:off x="1532585" y="1287887"/>
            <a:ext cx="9247031" cy="4623516"/>
          </a:xfrm>
          <a:prstGeom prst="rect">
            <a:avLst/>
          </a:prstGeom>
        </p:spPr>
      </p:pic>
      <p:sp>
        <p:nvSpPr>
          <p:cNvPr id="4" name="AutoShape 2" descr="Derechos Generales De Los Pacientes - Sana y Hermos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Tree>
    <p:extLst>
      <p:ext uri="{BB962C8B-B14F-4D97-AF65-F5344CB8AC3E}">
        <p14:creationId xmlns:p14="http://schemas.microsoft.com/office/powerpoint/2010/main" val="1140449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85800" y="940158"/>
            <a:ext cx="10820400" cy="5278527"/>
          </a:xfrm>
        </p:spPr>
        <p:txBody>
          <a:bodyPr>
            <a:normAutofit/>
          </a:bodyPr>
          <a:lstStyle/>
          <a:p>
            <a:pPr algn="just"/>
            <a:r>
              <a:rPr lang="es-EC" sz="2800" b="1" dirty="0" smtClean="0"/>
              <a:t>Otorgar </a:t>
            </a:r>
            <a:r>
              <a:rPr lang="es-EC" sz="2800" b="1" dirty="0"/>
              <a:t>o no su consentimiento válidamente informado. </a:t>
            </a:r>
            <a:r>
              <a:rPr lang="es-EC" sz="2800" dirty="0"/>
              <a:t>El paciente, o en su caso el responsable, tiene derecho a expresar su consentimiento, siempre por escrito, cuando acepte someterse con fines de diagnóstico o de tratamiento, a procedimientos que impliquen un riesgo, para lo cual deberá ser informado en forma amplia y completa en qué consisten, de los beneficios que se esperan, así como de las complicaciones o eventos negativos que pudieran presentarse a consecuencia del acto médico. Lo anterior incluye las situaciones en las cuales el paciente decida participar en estudios de investigación o en el caso de donación de órganos.</a:t>
            </a:r>
          </a:p>
        </p:txBody>
      </p:sp>
    </p:spTree>
    <p:extLst>
      <p:ext uri="{BB962C8B-B14F-4D97-AF65-F5344CB8AC3E}">
        <p14:creationId xmlns:p14="http://schemas.microsoft.com/office/powerpoint/2010/main" val="3186620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558344" y="1004553"/>
            <a:ext cx="9118242" cy="4919730"/>
          </a:xfrm>
          <a:prstGeom prst="rect">
            <a:avLst/>
          </a:prstGeom>
        </p:spPr>
      </p:pic>
    </p:spTree>
    <p:extLst>
      <p:ext uri="{BB962C8B-B14F-4D97-AF65-F5344CB8AC3E}">
        <p14:creationId xmlns:p14="http://schemas.microsoft.com/office/powerpoint/2010/main" val="2533514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85800" y="463640"/>
            <a:ext cx="10820400" cy="5755046"/>
          </a:xfrm>
        </p:spPr>
        <p:txBody>
          <a:bodyPr>
            <a:normAutofit/>
          </a:bodyPr>
          <a:lstStyle/>
          <a:p>
            <a:pPr algn="just"/>
            <a:endParaRPr lang="es-EC" sz="2800" b="1" dirty="0" smtClean="0"/>
          </a:p>
          <a:p>
            <a:pPr algn="just"/>
            <a:endParaRPr lang="es-EC" sz="2800" b="1" dirty="0"/>
          </a:p>
          <a:p>
            <a:pPr algn="just"/>
            <a:r>
              <a:rPr lang="es-EC" sz="3200" b="1" dirty="0" smtClean="0"/>
              <a:t>Ser </a:t>
            </a:r>
            <a:r>
              <a:rPr lang="es-EC" sz="3200" b="1" dirty="0"/>
              <a:t>tratado con confidencialidad. </a:t>
            </a:r>
            <a:r>
              <a:rPr lang="es-EC" sz="3200" dirty="0"/>
              <a:t>El paciente tiene derecho a que toda la información que exprese a su médico, se maneje con estricta confidencialidad y no se divulgue más que con la autorización expresa de su parte, incluso la que derive de un estudio de investigación al cual se haya sujetado de manera voluntaria; lo cual no limita la obligación del médico de informar a la autoridad en los casos previstos por la ley</a:t>
            </a:r>
            <a:r>
              <a:rPr lang="es-EC" sz="2800" dirty="0" smtClean="0"/>
              <a:t>.</a:t>
            </a:r>
            <a:endParaRPr lang="es-EC" sz="2800" dirty="0"/>
          </a:p>
        </p:txBody>
      </p:sp>
    </p:spTree>
    <p:extLst>
      <p:ext uri="{BB962C8B-B14F-4D97-AF65-F5344CB8AC3E}">
        <p14:creationId xmlns:p14="http://schemas.microsoft.com/office/powerpoint/2010/main" val="266046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a:stretch>
            <a:fillRect/>
          </a:stretch>
        </p:blipFill>
        <p:spPr>
          <a:xfrm>
            <a:off x="1468192" y="785611"/>
            <a:ext cx="9324304" cy="5306096"/>
          </a:xfrm>
          <a:prstGeom prst="rect">
            <a:avLst/>
          </a:prstGeom>
        </p:spPr>
      </p:pic>
    </p:spTree>
    <p:extLst>
      <p:ext uri="{BB962C8B-B14F-4D97-AF65-F5344CB8AC3E}">
        <p14:creationId xmlns:p14="http://schemas.microsoft.com/office/powerpoint/2010/main" val="1273965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85800" y="798490"/>
            <a:ext cx="10820400" cy="5420195"/>
          </a:xfrm>
        </p:spPr>
        <p:txBody>
          <a:bodyPr/>
          <a:lstStyle/>
          <a:p>
            <a:pPr algn="just"/>
            <a:endParaRPr lang="es-EC" sz="2400" b="1" dirty="0" smtClean="0"/>
          </a:p>
          <a:p>
            <a:pPr marL="0" indent="0" algn="just">
              <a:buNone/>
            </a:pPr>
            <a:endParaRPr lang="es-EC" sz="2400" b="1" dirty="0" smtClean="0"/>
          </a:p>
          <a:p>
            <a:pPr algn="just"/>
            <a:endParaRPr lang="es-EC" sz="2400" b="1" dirty="0"/>
          </a:p>
          <a:p>
            <a:pPr algn="just"/>
            <a:r>
              <a:rPr lang="es-EC" sz="3600" b="1" dirty="0" smtClean="0"/>
              <a:t>Contar </a:t>
            </a:r>
            <a:r>
              <a:rPr lang="es-EC" sz="3600" b="1" dirty="0"/>
              <a:t>con facilidades para obtener una segunda opinión. </a:t>
            </a:r>
            <a:r>
              <a:rPr lang="es-EC" sz="3600" dirty="0"/>
              <a:t>El paciente tiene derecho a recibir por escrito la información necesaria para obtener una segunda opinión sobre el diagnóstico, pronóstico o tratamiento relacionados con su estado de salud.</a:t>
            </a:r>
          </a:p>
        </p:txBody>
      </p:sp>
    </p:spTree>
    <p:extLst>
      <p:ext uri="{BB962C8B-B14F-4D97-AF65-F5344CB8AC3E}">
        <p14:creationId xmlns:p14="http://schemas.microsoft.com/office/powerpoint/2010/main" val="2821502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352281" y="901522"/>
            <a:ext cx="9672033" cy="5087154"/>
          </a:xfrm>
          <a:prstGeom prst="rect">
            <a:avLst/>
          </a:prstGeom>
        </p:spPr>
      </p:pic>
    </p:spTree>
    <p:extLst>
      <p:ext uri="{BB962C8B-B14F-4D97-AF65-F5344CB8AC3E}">
        <p14:creationId xmlns:p14="http://schemas.microsoft.com/office/powerpoint/2010/main" val="2241076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85800" y="721218"/>
            <a:ext cx="10820400" cy="5497468"/>
          </a:xfrm>
        </p:spPr>
        <p:txBody>
          <a:bodyPr/>
          <a:lstStyle/>
          <a:p>
            <a:pPr algn="just"/>
            <a:endParaRPr lang="es-EC" sz="3200" b="1" dirty="0" smtClean="0"/>
          </a:p>
          <a:p>
            <a:pPr algn="just"/>
            <a:endParaRPr lang="es-EC" sz="3200" b="1" dirty="0"/>
          </a:p>
          <a:p>
            <a:pPr algn="just"/>
            <a:r>
              <a:rPr lang="es-EC" sz="3200" b="1" dirty="0" smtClean="0"/>
              <a:t>Recibir </a:t>
            </a:r>
            <a:r>
              <a:rPr lang="es-EC" sz="3200" b="1" dirty="0"/>
              <a:t>atención médica en caso de urgencia. </a:t>
            </a:r>
            <a:r>
              <a:rPr lang="es-EC" sz="3200" dirty="0"/>
              <a:t>Cuando está en peligro la vida, un órgano o una función, el paciente tiene derecho a recibir atención de urgencia por un médico, en cualquier establecimiento de salud, sea público o privado, con el propósito de estabilizar sus condiciones</a:t>
            </a:r>
            <a:r>
              <a:rPr lang="es-EC" dirty="0" smtClean="0"/>
              <a:t>.</a:t>
            </a:r>
            <a:endParaRPr lang="es-EC" dirty="0"/>
          </a:p>
        </p:txBody>
      </p:sp>
    </p:spTree>
    <p:extLst>
      <p:ext uri="{BB962C8B-B14F-4D97-AF65-F5344CB8AC3E}">
        <p14:creationId xmlns:p14="http://schemas.microsoft.com/office/powerpoint/2010/main" val="840903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107583" y="901522"/>
            <a:ext cx="9994006" cy="4945486"/>
          </a:xfrm>
          <a:prstGeom prst="rect">
            <a:avLst/>
          </a:prstGeom>
        </p:spPr>
      </p:pic>
    </p:spTree>
    <p:extLst>
      <p:ext uri="{BB962C8B-B14F-4D97-AF65-F5344CB8AC3E}">
        <p14:creationId xmlns:p14="http://schemas.microsoft.com/office/powerpoint/2010/main" val="2809412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85800" y="540913"/>
            <a:ext cx="10820400" cy="5821249"/>
          </a:xfrm>
        </p:spPr>
        <p:txBody>
          <a:bodyPr>
            <a:normAutofit/>
          </a:bodyPr>
          <a:lstStyle/>
          <a:p>
            <a:pPr marL="0" indent="0">
              <a:buNone/>
            </a:pPr>
            <a:r>
              <a:rPr lang="es-EC" sz="3200" b="1" dirty="0" smtClean="0"/>
              <a:t>Contar </a:t>
            </a:r>
            <a:r>
              <a:rPr lang="es-EC" sz="3200" b="1" dirty="0"/>
              <a:t>con un expediente clínico (con información veraz, clara, precisa, legible y completa) y a obtener por escrito un resumen clínico de acuerdo al fin requerido</a:t>
            </a:r>
            <a:r>
              <a:rPr lang="es-EC" sz="3200" b="1" dirty="0" smtClean="0"/>
              <a:t>.</a:t>
            </a:r>
          </a:p>
          <a:p>
            <a:pPr marL="0" indent="0">
              <a:buNone/>
            </a:pPr>
            <a:endParaRPr lang="es-MX" sz="3200" b="1" dirty="0" smtClean="0"/>
          </a:p>
          <a:p>
            <a:pPr marL="0" indent="0">
              <a:buNone/>
            </a:pPr>
            <a:endParaRPr lang="es-MX" sz="3200" b="1" dirty="0" smtClean="0"/>
          </a:p>
          <a:p>
            <a:pPr marL="0" indent="0">
              <a:buNone/>
            </a:pPr>
            <a:endParaRPr lang="es-MX" sz="3200" b="1" dirty="0"/>
          </a:p>
          <a:p>
            <a:pPr marL="0" indent="0">
              <a:buNone/>
            </a:pPr>
            <a:endParaRPr lang="es-MX" sz="3200" b="1" dirty="0"/>
          </a:p>
          <a:p>
            <a:pPr marL="0" indent="0">
              <a:buNone/>
            </a:pPr>
            <a:endParaRPr lang="es-EC" sz="3200" b="1" dirty="0" smtClean="0"/>
          </a:p>
          <a:p>
            <a:endParaRPr lang="es-EC" sz="3200" b="1" dirty="0"/>
          </a:p>
        </p:txBody>
      </p:sp>
      <p:pic>
        <p:nvPicPr>
          <p:cNvPr id="4" name="Imagen 3"/>
          <p:cNvPicPr>
            <a:picLocks noChangeAspect="1"/>
          </p:cNvPicPr>
          <p:nvPr/>
        </p:nvPicPr>
        <p:blipFill>
          <a:blip r:embed="rId2"/>
          <a:stretch>
            <a:fillRect/>
          </a:stretch>
        </p:blipFill>
        <p:spPr>
          <a:xfrm>
            <a:off x="3897133" y="2176531"/>
            <a:ext cx="2902912" cy="2137892"/>
          </a:xfrm>
          <a:prstGeom prst="rect">
            <a:avLst/>
          </a:prstGeom>
        </p:spPr>
      </p:pic>
    </p:spTree>
    <p:extLst>
      <p:ext uri="{BB962C8B-B14F-4D97-AF65-F5344CB8AC3E}">
        <p14:creationId xmlns:p14="http://schemas.microsoft.com/office/powerpoint/2010/main" val="13730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648496" y="643944"/>
            <a:ext cx="8551572" cy="5388556"/>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0603" y="3178801"/>
            <a:ext cx="2352675" cy="3333750"/>
          </a:xfrm>
          <a:prstGeom prst="rect">
            <a:avLst/>
          </a:prstGeom>
        </p:spPr>
      </p:pic>
    </p:spTree>
    <p:extLst>
      <p:ext uri="{BB962C8B-B14F-4D97-AF65-F5344CB8AC3E}">
        <p14:creationId xmlns:p14="http://schemas.microsoft.com/office/powerpoint/2010/main" val="35748164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171978" y="1674253"/>
            <a:ext cx="9478849" cy="4842457"/>
          </a:xfrm>
          <a:prstGeom prst="rect">
            <a:avLst/>
          </a:prstGeom>
        </p:spPr>
      </p:pic>
      <p:sp>
        <p:nvSpPr>
          <p:cNvPr id="5" name="CuadroTexto 4"/>
          <p:cNvSpPr txBox="1"/>
          <p:nvPr/>
        </p:nvSpPr>
        <p:spPr>
          <a:xfrm>
            <a:off x="1171978" y="618186"/>
            <a:ext cx="9362939" cy="1231106"/>
          </a:xfrm>
          <a:prstGeom prst="rect">
            <a:avLst/>
          </a:prstGeom>
          <a:noFill/>
        </p:spPr>
        <p:txBody>
          <a:bodyPr wrap="square" rtlCol="0">
            <a:spAutoFit/>
          </a:bodyPr>
          <a:lstStyle/>
          <a:p>
            <a:r>
              <a:rPr lang="es-EC" sz="2800" b="1" dirty="0"/>
              <a:t>Ser atendido cuando te inconformes por la atención médica recibida</a:t>
            </a:r>
            <a:endParaRPr lang="es-EC" sz="2800" dirty="0"/>
          </a:p>
          <a:p>
            <a:endParaRPr lang="es-EC" dirty="0"/>
          </a:p>
        </p:txBody>
      </p:sp>
    </p:spTree>
    <p:extLst>
      <p:ext uri="{BB962C8B-B14F-4D97-AF65-F5344CB8AC3E}">
        <p14:creationId xmlns:p14="http://schemas.microsoft.com/office/powerpoint/2010/main" val="268496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316089"/>
            <a:ext cx="10069688" cy="6197600"/>
          </a:xfrm>
        </p:spPr>
        <p:txBody>
          <a:bodyPr>
            <a:normAutofit/>
          </a:bodyPr>
          <a:lstStyle/>
          <a:p>
            <a:pPr marL="0" indent="0" algn="ctr">
              <a:buNone/>
            </a:pPr>
            <a:endParaRPr lang="es-MX" sz="2400" b="1" dirty="0" smtClean="0"/>
          </a:p>
          <a:p>
            <a:pPr marL="0" indent="0" algn="ctr">
              <a:buNone/>
            </a:pPr>
            <a:r>
              <a:rPr lang="es-MX" sz="2400" b="1" dirty="0" smtClean="0"/>
              <a:t>EL PERIOPERATORIO</a:t>
            </a:r>
          </a:p>
          <a:p>
            <a:pPr marL="0" indent="0">
              <a:buNone/>
            </a:pPr>
            <a:r>
              <a:rPr lang="es-ES" sz="2400" b="1" dirty="0"/>
              <a:t>Son las fases de la experiencia quirúrgica</a:t>
            </a:r>
            <a:r>
              <a:rPr lang="es-ES" sz="2400" b="1" dirty="0" smtClean="0"/>
              <a:t>, que </a:t>
            </a:r>
            <a:r>
              <a:rPr lang="es-ES" sz="2400" b="1" dirty="0"/>
              <a:t>resumen múltiples </a:t>
            </a:r>
            <a:r>
              <a:rPr lang="es-ES" sz="2400" b="1" dirty="0" smtClean="0"/>
              <a:t>tareas relacionadas </a:t>
            </a:r>
            <a:r>
              <a:rPr lang="es-ES" sz="2400" b="1" dirty="0"/>
              <a:t>con la intervención quirúrgica</a:t>
            </a:r>
            <a:endParaRPr lang="es-MX" sz="2400" b="1" dirty="0" smtClean="0"/>
          </a:p>
          <a:p>
            <a:pPr marL="0" indent="0">
              <a:buNone/>
            </a:pPr>
            <a:r>
              <a:rPr lang="es-ES" sz="2400" b="1" dirty="0" smtClean="0"/>
              <a:t>Incluye </a:t>
            </a:r>
            <a:r>
              <a:rPr lang="es-ES" sz="2400" b="1" dirty="0"/>
              <a:t>actividades asistenciales muy diversas</a:t>
            </a:r>
            <a:r>
              <a:rPr lang="es-ES" sz="2400" b="1" dirty="0" smtClean="0"/>
              <a:t>.</a:t>
            </a:r>
          </a:p>
          <a:p>
            <a:pPr marL="0" indent="0">
              <a:buNone/>
            </a:pPr>
            <a:r>
              <a:rPr lang="es-ES" sz="2400" b="1" dirty="0"/>
              <a:t>Es el tiempo que transcurre desde que </a:t>
            </a:r>
            <a:r>
              <a:rPr lang="es-ES" sz="2400" b="1" dirty="0" smtClean="0"/>
              <a:t>se decide </a:t>
            </a:r>
            <a:r>
              <a:rPr lang="es-ES" sz="2400" b="1" dirty="0"/>
              <a:t>la realización de la </a:t>
            </a:r>
            <a:r>
              <a:rPr lang="es-ES" sz="2400" b="1" dirty="0" smtClean="0"/>
              <a:t>intervención quirúrgica </a:t>
            </a:r>
            <a:r>
              <a:rPr lang="es-ES" sz="2400" b="1" dirty="0"/>
              <a:t>hasta la recuperación total </a:t>
            </a:r>
            <a:r>
              <a:rPr lang="es-ES" sz="2400" b="1" dirty="0" smtClean="0"/>
              <a:t>del paciente </a:t>
            </a:r>
            <a:r>
              <a:rPr lang="es-ES" sz="2400" b="1" dirty="0"/>
              <a:t>y su incorporación a la </a:t>
            </a:r>
            <a:r>
              <a:rPr lang="es-ES" sz="2400" b="1" dirty="0" smtClean="0"/>
              <a:t>sociedad</a:t>
            </a:r>
          </a:p>
          <a:p>
            <a:pPr marL="0" indent="0">
              <a:buNone/>
            </a:pPr>
            <a:endParaRPr lang="es-ES" sz="2400" b="1" dirty="0"/>
          </a:p>
        </p:txBody>
      </p:sp>
      <p:pic>
        <p:nvPicPr>
          <p:cNvPr id="4" name="Imagen 3"/>
          <p:cNvPicPr>
            <a:picLocks noChangeAspect="1"/>
          </p:cNvPicPr>
          <p:nvPr/>
        </p:nvPicPr>
        <p:blipFill>
          <a:blip r:embed="rId2"/>
          <a:stretch>
            <a:fillRect/>
          </a:stretch>
        </p:blipFill>
        <p:spPr>
          <a:xfrm>
            <a:off x="4019902" y="3894667"/>
            <a:ext cx="3351741" cy="2856089"/>
          </a:xfrm>
          <a:prstGeom prst="rect">
            <a:avLst/>
          </a:prstGeom>
        </p:spPr>
      </p:pic>
    </p:spTree>
    <p:extLst>
      <p:ext uri="{BB962C8B-B14F-4D97-AF65-F5344CB8AC3E}">
        <p14:creationId xmlns:p14="http://schemas.microsoft.com/office/powerpoint/2010/main" val="3227431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nvPr>
        </p:nvGraphicFramePr>
        <p:xfrm>
          <a:off x="677863" y="373063"/>
          <a:ext cx="10531475" cy="6107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3239911" y="1038578"/>
            <a:ext cx="5294489" cy="101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smtClean="0"/>
              <a:t>FASES  DEL PERIOPERATORIO</a:t>
            </a:r>
            <a:endParaRPr lang="es-ES" sz="3600" dirty="0"/>
          </a:p>
        </p:txBody>
      </p:sp>
    </p:spTree>
    <p:extLst>
      <p:ext uri="{BB962C8B-B14F-4D97-AF65-F5344CB8AC3E}">
        <p14:creationId xmlns:p14="http://schemas.microsoft.com/office/powerpoint/2010/main" val="3903159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383823"/>
            <a:ext cx="9527822" cy="6129866"/>
          </a:xfrm>
        </p:spPr>
        <p:txBody>
          <a:bodyPr>
            <a:normAutofit/>
          </a:bodyPr>
          <a:lstStyle/>
          <a:p>
            <a:pPr marL="0" indent="0" algn="ctr">
              <a:buNone/>
            </a:pPr>
            <a:r>
              <a:rPr lang="es-MX" sz="2400" dirty="0" smtClean="0"/>
              <a:t>CLASIFICACION</a:t>
            </a:r>
          </a:p>
          <a:p>
            <a:pPr marL="0" indent="0">
              <a:buNone/>
            </a:pPr>
            <a:endParaRPr lang="es-MX" sz="2400" dirty="0" smtClean="0"/>
          </a:p>
          <a:p>
            <a:pPr algn="ctr"/>
            <a:endParaRPr lang="es-ES" sz="2400" dirty="0"/>
          </a:p>
        </p:txBody>
      </p:sp>
      <p:sp>
        <p:nvSpPr>
          <p:cNvPr id="6" name="Rectángulo 5"/>
          <p:cNvSpPr/>
          <p:nvPr/>
        </p:nvSpPr>
        <p:spPr>
          <a:xfrm>
            <a:off x="677334" y="1659467"/>
            <a:ext cx="2935110" cy="7563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PREOPERATORIO</a:t>
            </a:r>
            <a:endParaRPr lang="es-ES" dirty="0"/>
          </a:p>
        </p:txBody>
      </p:sp>
      <p:cxnSp>
        <p:nvCxnSpPr>
          <p:cNvPr id="8" name="Conector recto de flecha 7"/>
          <p:cNvCxnSpPr>
            <a:stCxn id="6" idx="3"/>
          </p:cNvCxnSpPr>
          <p:nvPr/>
        </p:nvCxnSpPr>
        <p:spPr>
          <a:xfrm flipV="1">
            <a:off x="3612444" y="1580444"/>
            <a:ext cx="936978" cy="4572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p:cNvCxnSpPr>
            <a:stCxn id="6" idx="3"/>
          </p:cNvCxnSpPr>
          <p:nvPr/>
        </p:nvCxnSpPr>
        <p:spPr>
          <a:xfrm>
            <a:off x="3612444" y="2037645"/>
            <a:ext cx="891823" cy="581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Elipse 10"/>
          <p:cNvSpPr/>
          <p:nvPr/>
        </p:nvSpPr>
        <p:spPr>
          <a:xfrm>
            <a:off x="4628444" y="1388533"/>
            <a:ext cx="2178756" cy="5418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MEDIATO</a:t>
            </a:r>
            <a:endParaRPr lang="es-ES" dirty="0"/>
          </a:p>
        </p:txBody>
      </p:sp>
      <p:sp>
        <p:nvSpPr>
          <p:cNvPr id="12" name="Elipse 11"/>
          <p:cNvSpPr/>
          <p:nvPr/>
        </p:nvSpPr>
        <p:spPr>
          <a:xfrm>
            <a:off x="4628444" y="2438399"/>
            <a:ext cx="2077156" cy="4515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INMEDIATO</a:t>
            </a:r>
            <a:endParaRPr lang="es-ES" dirty="0"/>
          </a:p>
        </p:txBody>
      </p:sp>
      <p:sp>
        <p:nvSpPr>
          <p:cNvPr id="13" name="Rectángulo 12"/>
          <p:cNvSpPr/>
          <p:nvPr/>
        </p:nvSpPr>
        <p:spPr>
          <a:xfrm>
            <a:off x="756356" y="3488267"/>
            <a:ext cx="2856088" cy="6434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TRANSOPERATORIO</a:t>
            </a:r>
            <a:endParaRPr lang="es-ES" dirty="0"/>
          </a:p>
        </p:txBody>
      </p:sp>
      <p:sp>
        <p:nvSpPr>
          <p:cNvPr id="14" name="Rectángulo 13"/>
          <p:cNvSpPr/>
          <p:nvPr/>
        </p:nvSpPr>
        <p:spPr>
          <a:xfrm>
            <a:off x="756356" y="4888089"/>
            <a:ext cx="2856088" cy="7789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POS OPERATORIO</a:t>
            </a:r>
            <a:endParaRPr lang="es-ES" dirty="0"/>
          </a:p>
        </p:txBody>
      </p:sp>
      <p:cxnSp>
        <p:nvCxnSpPr>
          <p:cNvPr id="16" name="Conector recto de flecha 15"/>
          <p:cNvCxnSpPr>
            <a:stCxn id="14" idx="3"/>
          </p:cNvCxnSpPr>
          <p:nvPr/>
        </p:nvCxnSpPr>
        <p:spPr>
          <a:xfrm flipV="1">
            <a:off x="3612444" y="4888089"/>
            <a:ext cx="891823" cy="3894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a:stCxn id="14" idx="3"/>
          </p:cNvCxnSpPr>
          <p:nvPr/>
        </p:nvCxnSpPr>
        <p:spPr>
          <a:xfrm>
            <a:off x="3612444" y="5277556"/>
            <a:ext cx="891823" cy="5362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Elipse 18"/>
          <p:cNvSpPr/>
          <p:nvPr/>
        </p:nvSpPr>
        <p:spPr>
          <a:xfrm>
            <a:off x="4628444" y="4625622"/>
            <a:ext cx="1941689" cy="5249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MEDIATO</a:t>
            </a:r>
            <a:endParaRPr lang="es-ES" dirty="0"/>
          </a:p>
        </p:txBody>
      </p:sp>
      <p:sp>
        <p:nvSpPr>
          <p:cNvPr id="20" name="Elipse 19"/>
          <p:cNvSpPr/>
          <p:nvPr/>
        </p:nvSpPr>
        <p:spPr>
          <a:xfrm>
            <a:off x="4741332" y="5667022"/>
            <a:ext cx="2065867" cy="5531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INMEDIATO</a:t>
            </a:r>
            <a:endParaRPr lang="es-ES" dirty="0"/>
          </a:p>
        </p:txBody>
      </p:sp>
    </p:spTree>
    <p:extLst>
      <p:ext uri="{BB962C8B-B14F-4D97-AF65-F5344CB8AC3E}">
        <p14:creationId xmlns:p14="http://schemas.microsoft.com/office/powerpoint/2010/main" val="2016017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3" y="254643"/>
            <a:ext cx="10810622" cy="5786719"/>
          </a:xfrm>
        </p:spPr>
        <p:txBody>
          <a:bodyPr>
            <a:normAutofit/>
          </a:bodyPr>
          <a:lstStyle/>
          <a:p>
            <a:pPr marL="0" indent="0">
              <a:buNone/>
            </a:pPr>
            <a:r>
              <a:rPr lang="es-MX" sz="3200" dirty="0" smtClean="0"/>
              <a:t>PREOPERATORIO</a:t>
            </a:r>
            <a:endParaRPr lang="es-MX" sz="3200" dirty="0" smtClean="0"/>
          </a:p>
          <a:p>
            <a:pPr marL="0" indent="0">
              <a:buNone/>
            </a:pPr>
            <a:r>
              <a:rPr lang="es-EC" sz="2400" dirty="0" smtClean="0"/>
              <a:t>De </a:t>
            </a:r>
            <a:r>
              <a:rPr lang="es-EC" sz="2400" dirty="0"/>
              <a:t>manera general el preoperatorio se </a:t>
            </a:r>
            <a:r>
              <a:rPr lang="es-EC" sz="2400" dirty="0" err="1"/>
              <a:t>defi</a:t>
            </a:r>
            <a:r>
              <a:rPr lang="es-EC" sz="2400" dirty="0"/>
              <a:t> </a:t>
            </a:r>
            <a:r>
              <a:rPr lang="es-EC" sz="2400" dirty="0" err="1"/>
              <a:t>ne</a:t>
            </a:r>
            <a:r>
              <a:rPr lang="es-EC" sz="2400" dirty="0"/>
              <a:t> como el lapso que transcurre desde el momento en que se decide practicar una cirugía hasta que el paciente es trasladado al quirófano; a su vez, se subdivide en mediato e inmediato</a:t>
            </a:r>
            <a:endParaRPr lang="es-MX" sz="2400" dirty="0" smtClean="0"/>
          </a:p>
          <a:p>
            <a:pPr marL="0" indent="0">
              <a:buNone/>
            </a:pPr>
            <a:r>
              <a:rPr lang="es-MX" sz="2400" dirty="0" smtClean="0"/>
              <a:t>Preoperatorio mediato: </a:t>
            </a:r>
            <a:r>
              <a:rPr lang="es-MX" sz="2400" dirty="0"/>
              <a:t>e</a:t>
            </a:r>
            <a:r>
              <a:rPr lang="es-EC" sz="2400" dirty="0" smtClean="0"/>
              <a:t>n </a:t>
            </a:r>
            <a:r>
              <a:rPr lang="es-EC" sz="2400" dirty="0"/>
              <a:t>este periodo la enfermera realiza una serie de acciones para la preparación física y psicológica del paciente que será sometido a </a:t>
            </a:r>
            <a:r>
              <a:rPr lang="es-EC" sz="2400" dirty="0" smtClean="0"/>
              <a:t>cirugía, </a:t>
            </a:r>
            <a:r>
              <a:rPr lang="es-MX" sz="2400" dirty="0" smtClean="0"/>
              <a:t>desde </a:t>
            </a:r>
            <a:r>
              <a:rPr lang="es-MX" sz="2400" dirty="0" smtClean="0"/>
              <a:t>el momento que ingresa a una institución hospitalaria, hasta 45 minutos antes de entrar a </a:t>
            </a:r>
            <a:r>
              <a:rPr lang="es-MX" sz="2400" dirty="0" smtClean="0"/>
              <a:t>quirófano</a:t>
            </a:r>
            <a:endParaRPr lang="es-ES" sz="2400" dirty="0"/>
          </a:p>
        </p:txBody>
      </p:sp>
      <p:pic>
        <p:nvPicPr>
          <p:cNvPr id="5" name="Imagen 4"/>
          <p:cNvPicPr>
            <a:picLocks noChangeAspect="1"/>
          </p:cNvPicPr>
          <p:nvPr/>
        </p:nvPicPr>
        <p:blipFill>
          <a:blip r:embed="rId2"/>
          <a:stretch>
            <a:fillRect/>
          </a:stretch>
        </p:blipFill>
        <p:spPr>
          <a:xfrm>
            <a:off x="3276933" y="3819801"/>
            <a:ext cx="4416672" cy="2619639"/>
          </a:xfrm>
          <a:prstGeom prst="rect">
            <a:avLst/>
          </a:prstGeom>
        </p:spPr>
      </p:pic>
    </p:spTree>
    <p:extLst>
      <p:ext uri="{BB962C8B-B14F-4D97-AF65-F5344CB8AC3E}">
        <p14:creationId xmlns:p14="http://schemas.microsoft.com/office/powerpoint/2010/main" val="2155375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a:xfrm>
            <a:off x="677333" y="575733"/>
            <a:ext cx="10739603" cy="5890381"/>
          </a:xfrm>
        </p:spPr>
        <p:txBody>
          <a:bodyPr>
            <a:normAutofit/>
          </a:bodyPr>
          <a:lstStyle/>
          <a:p>
            <a:endParaRPr lang="es-MX" sz="2400" dirty="0" smtClean="0"/>
          </a:p>
          <a:p>
            <a:endParaRPr lang="es-MX" sz="2400" dirty="0"/>
          </a:p>
          <a:p>
            <a:r>
              <a:rPr lang="es-MX" sz="2400" dirty="0" smtClean="0"/>
              <a:t>Preoperatorio inmediato: tiempo  comprendido entre los 45 minutas antes de la cirugía, la llegada al área de recepción quirúrgica hasta ser llevados a quirófano y el inicio de la </a:t>
            </a:r>
            <a:r>
              <a:rPr lang="es-MX" sz="2400" dirty="0" smtClean="0"/>
              <a:t>intervención, </a:t>
            </a:r>
            <a:r>
              <a:rPr lang="es-EC" sz="2400" dirty="0" smtClean="0"/>
              <a:t>el/la</a:t>
            </a:r>
            <a:r>
              <a:rPr lang="es-EC" sz="2400" dirty="0" smtClean="0"/>
              <a:t> </a:t>
            </a:r>
            <a:r>
              <a:rPr lang="es-EC" sz="2400" dirty="0" err="1" smtClean="0"/>
              <a:t>enfermer</a:t>
            </a:r>
            <a:r>
              <a:rPr lang="es-EC" sz="2400" dirty="0" smtClean="0"/>
              <a:t>@ </a:t>
            </a:r>
            <a:r>
              <a:rPr lang="es-EC" sz="2400" dirty="0"/>
              <a:t>continúa realizando acciones y cuidados en torno a la preparación del paciente.</a:t>
            </a:r>
            <a:endParaRPr lang="es-MX" sz="2400" dirty="0" smtClean="0"/>
          </a:p>
          <a:p>
            <a:endParaRPr lang="es-ES" sz="2400" dirty="0"/>
          </a:p>
        </p:txBody>
      </p:sp>
      <p:pic>
        <p:nvPicPr>
          <p:cNvPr id="6" name="Imagen 5"/>
          <p:cNvPicPr>
            <a:picLocks noChangeAspect="1"/>
          </p:cNvPicPr>
          <p:nvPr/>
        </p:nvPicPr>
        <p:blipFill>
          <a:blip r:embed="rId2"/>
          <a:stretch>
            <a:fillRect/>
          </a:stretch>
        </p:blipFill>
        <p:spPr>
          <a:xfrm>
            <a:off x="2982848" y="3680836"/>
            <a:ext cx="4899377" cy="2242961"/>
          </a:xfrm>
          <a:prstGeom prst="rect">
            <a:avLst/>
          </a:prstGeom>
        </p:spPr>
      </p:pic>
    </p:spTree>
    <p:extLst>
      <p:ext uri="{BB962C8B-B14F-4D97-AF65-F5344CB8AC3E}">
        <p14:creationId xmlns:p14="http://schemas.microsoft.com/office/powerpoint/2010/main" val="30561839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3" y="405114"/>
            <a:ext cx="10883296" cy="6157731"/>
          </a:xfrm>
        </p:spPr>
        <p:txBody>
          <a:bodyPr>
            <a:normAutofit/>
          </a:bodyPr>
          <a:lstStyle/>
          <a:p>
            <a:pPr marL="0" indent="0">
              <a:buNone/>
            </a:pPr>
            <a:r>
              <a:rPr lang="es-MX" sz="2800" b="1" dirty="0" smtClean="0"/>
              <a:t>TRANSOPERATORIO</a:t>
            </a:r>
            <a:r>
              <a:rPr lang="es-MX" sz="2800" dirty="0" smtClean="0"/>
              <a:t> </a:t>
            </a:r>
          </a:p>
          <a:p>
            <a:pPr marL="0" indent="0">
              <a:buNone/>
            </a:pPr>
            <a:r>
              <a:rPr lang="es-EC" sz="2800" dirty="0"/>
              <a:t>Es el lapso que transcurre durante la intervención quirúrgica propiamente, en el que se realizan acciones, cuidados y controles, cuyo objetivo es mantener al paciente lo más cercano posible a la </a:t>
            </a:r>
            <a:r>
              <a:rPr lang="es-EC" sz="2800" dirty="0" smtClean="0"/>
              <a:t>homeostasis</a:t>
            </a:r>
            <a:endParaRPr lang="es-ES" sz="2800" dirty="0"/>
          </a:p>
        </p:txBody>
      </p:sp>
      <p:pic>
        <p:nvPicPr>
          <p:cNvPr id="4" name="Imagen 3"/>
          <p:cNvPicPr>
            <a:picLocks noChangeAspect="1"/>
          </p:cNvPicPr>
          <p:nvPr/>
        </p:nvPicPr>
        <p:blipFill>
          <a:blip r:embed="rId2"/>
          <a:stretch>
            <a:fillRect/>
          </a:stretch>
        </p:blipFill>
        <p:spPr>
          <a:xfrm>
            <a:off x="2629436" y="2573265"/>
            <a:ext cx="5952860" cy="3866724"/>
          </a:xfrm>
          <a:prstGeom prst="rect">
            <a:avLst/>
          </a:prstGeom>
        </p:spPr>
      </p:pic>
    </p:spTree>
    <p:extLst>
      <p:ext uri="{BB962C8B-B14F-4D97-AF65-F5344CB8AC3E}">
        <p14:creationId xmlns:p14="http://schemas.microsoft.com/office/powerpoint/2010/main" val="3301165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3" y="115747"/>
            <a:ext cx="10700416" cy="6447099"/>
          </a:xfrm>
        </p:spPr>
        <p:txBody>
          <a:bodyPr/>
          <a:lstStyle/>
          <a:p>
            <a:pPr marL="0" indent="0" algn="ctr">
              <a:buNone/>
            </a:pPr>
            <a:r>
              <a:rPr lang="es-MX" sz="2800" dirty="0" smtClean="0"/>
              <a:t>POST </a:t>
            </a:r>
            <a:r>
              <a:rPr lang="es-MX" sz="2800" dirty="0" smtClean="0"/>
              <a:t>OPERATORIO</a:t>
            </a:r>
          </a:p>
          <a:p>
            <a:pPr marL="0" indent="0">
              <a:buNone/>
            </a:pPr>
            <a:r>
              <a:rPr lang="es-EC" sz="2800" dirty="0"/>
              <a:t>Transcurre desde que el paciente sale de la sala y llega a piso u hospitalización. La enfermera realiza una serie de acciones encaminadas a que el paciente recupere su función</a:t>
            </a:r>
            <a:r>
              <a:rPr lang="es-EC" dirty="0" smtClean="0"/>
              <a:t>.</a:t>
            </a:r>
          </a:p>
          <a:p>
            <a:pPr marL="0" indent="0">
              <a:buNone/>
            </a:pPr>
            <a:endParaRPr lang="es-ES" dirty="0"/>
          </a:p>
        </p:txBody>
      </p:sp>
      <p:pic>
        <p:nvPicPr>
          <p:cNvPr id="5" name="Imagen 4"/>
          <p:cNvPicPr>
            <a:picLocks noChangeAspect="1"/>
          </p:cNvPicPr>
          <p:nvPr/>
        </p:nvPicPr>
        <p:blipFill>
          <a:blip r:embed="rId2"/>
          <a:stretch>
            <a:fillRect/>
          </a:stretch>
        </p:blipFill>
        <p:spPr>
          <a:xfrm>
            <a:off x="3374702" y="2784042"/>
            <a:ext cx="4381500" cy="2697323"/>
          </a:xfrm>
          <a:prstGeom prst="rect">
            <a:avLst/>
          </a:prstGeom>
        </p:spPr>
      </p:pic>
    </p:spTree>
    <p:extLst>
      <p:ext uri="{BB962C8B-B14F-4D97-AF65-F5344CB8AC3E}">
        <p14:creationId xmlns:p14="http://schemas.microsoft.com/office/powerpoint/2010/main" val="33884563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31074" y="496389"/>
            <a:ext cx="11075126" cy="5722297"/>
          </a:xfrm>
        </p:spPr>
        <p:txBody>
          <a:bodyPr>
            <a:normAutofit/>
          </a:bodyPr>
          <a:lstStyle/>
          <a:p>
            <a:pPr marL="0" indent="0">
              <a:buNone/>
            </a:pPr>
            <a:r>
              <a:rPr lang="es-EC" sz="2800" dirty="0"/>
              <a:t>Posoperatorio mediato Lapso que va desde que el paciente abandona la sala quirúrgica y permanece en el área blanca (recuperación o posoperatorio) hasta que se decide su traslado a piso u hospitalización, toda vez que sus constantes vitales se encuentren estables. </a:t>
            </a:r>
            <a:endParaRPr lang="es-EC" sz="2800" dirty="0" smtClean="0"/>
          </a:p>
          <a:p>
            <a:pPr marL="0" indent="0">
              <a:buNone/>
            </a:pPr>
            <a:endParaRPr lang="es-EC" sz="2800" dirty="0"/>
          </a:p>
          <a:p>
            <a:pPr marL="0" indent="0">
              <a:buNone/>
            </a:pPr>
            <a:r>
              <a:rPr lang="es-EC" sz="2800" dirty="0"/>
              <a:t>Posoperatorio inmediato Durante este periodo el paciente es trasladado a piso u hospitalización, para de ahí ser dado de alta una vez que se observe franca recuperación. En cualquiera de los tres momentos descritos, la enfermera tiene una trascendental participación para la preparación del paciente que se somete a cirugía</a:t>
            </a:r>
            <a:endParaRPr lang="en-US" sz="2800" dirty="0"/>
          </a:p>
        </p:txBody>
      </p:sp>
    </p:spTree>
    <p:extLst>
      <p:ext uri="{BB962C8B-B14F-4D97-AF65-F5344CB8AC3E}">
        <p14:creationId xmlns:p14="http://schemas.microsoft.com/office/powerpoint/2010/main" val="34974375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0685" y="1306285"/>
            <a:ext cx="7419703" cy="4101737"/>
          </a:xfrm>
        </p:spPr>
      </p:pic>
    </p:spTree>
    <p:extLst>
      <p:ext uri="{BB962C8B-B14F-4D97-AF65-F5344CB8AC3E}">
        <p14:creationId xmlns:p14="http://schemas.microsoft.com/office/powerpoint/2010/main" val="3959349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687133" y="669925"/>
            <a:ext cx="8564450" cy="5548313"/>
          </a:xfrm>
          <a:prstGeom prst="rect">
            <a:avLst/>
          </a:prstGeom>
        </p:spPr>
      </p:pic>
    </p:spTree>
    <p:extLst>
      <p:ext uri="{BB962C8B-B14F-4D97-AF65-F5344CB8AC3E}">
        <p14:creationId xmlns:p14="http://schemas.microsoft.com/office/powerpoint/2010/main" val="19016567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85800" y="1293224"/>
            <a:ext cx="10820400" cy="4925462"/>
          </a:xfrm>
        </p:spPr>
        <p:txBody>
          <a:bodyPr/>
          <a:lstStyle/>
          <a:p>
            <a:endParaRPr lang="es-MX" dirty="0" smtClean="0"/>
          </a:p>
          <a:p>
            <a:r>
              <a:rPr lang="es-MX" sz="3200" dirty="0" smtClean="0"/>
              <a:t>QUE ES EL PERIODO PERIOPERATORIO</a:t>
            </a:r>
          </a:p>
          <a:p>
            <a:r>
              <a:rPr lang="es-MX" sz="3200" dirty="0" smtClean="0"/>
              <a:t>CUAL ES LA CLASIFICACIÓN DE ESTE</a:t>
            </a:r>
          </a:p>
          <a:p>
            <a:r>
              <a:rPr lang="es-MX" sz="3200" dirty="0" smtClean="0"/>
              <a:t>Y LA SUB DIVISIÓN</a:t>
            </a:r>
            <a:endParaRPr lang="en-US" sz="3200"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2916" y="1898580"/>
            <a:ext cx="2476500" cy="3714750"/>
          </a:xfrm>
          <a:prstGeom prst="rect">
            <a:avLst/>
          </a:prstGeom>
        </p:spPr>
      </p:pic>
    </p:spTree>
    <p:extLst>
      <p:ext uri="{BB962C8B-B14F-4D97-AF65-F5344CB8AC3E}">
        <p14:creationId xmlns:p14="http://schemas.microsoft.com/office/powerpoint/2010/main" val="2978372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85800" y="669702"/>
            <a:ext cx="10820400" cy="5548984"/>
          </a:xfrm>
        </p:spPr>
        <p:txBody>
          <a:bodyPr>
            <a:normAutofit/>
          </a:bodyPr>
          <a:lstStyle/>
          <a:p>
            <a:endParaRPr lang="es-EC" b="1" dirty="0" smtClean="0"/>
          </a:p>
          <a:p>
            <a:endParaRPr lang="es-EC" b="1" dirty="0"/>
          </a:p>
          <a:p>
            <a:pPr marL="0" indent="0">
              <a:buNone/>
            </a:pPr>
            <a:endParaRPr lang="es-EC" b="1" dirty="0"/>
          </a:p>
          <a:p>
            <a:pPr algn="just"/>
            <a:r>
              <a:rPr lang="es-EC" sz="3200" b="1" dirty="0" smtClean="0"/>
              <a:t>Recibir </a:t>
            </a:r>
            <a:r>
              <a:rPr lang="es-EC" sz="3200" b="1" dirty="0"/>
              <a:t>atención médica adecuada. </a:t>
            </a:r>
            <a:r>
              <a:rPr lang="es-EC" sz="3200" dirty="0"/>
              <a:t>El paciente tiene derecho a que la atención médica se le otorgue por personal preparado de acuerdo a las necesidades de su estado de salud y a las circunstancias en que se brinda la atención; así como a ser informado cuando requiera referencia a otro médico</a:t>
            </a:r>
            <a:r>
              <a:rPr lang="es-EC" sz="3200" dirty="0" smtClean="0"/>
              <a:t>.</a:t>
            </a:r>
            <a:endParaRPr lang="es-EC" sz="3200" dirty="0"/>
          </a:p>
        </p:txBody>
      </p:sp>
    </p:spTree>
    <p:extLst>
      <p:ext uri="{BB962C8B-B14F-4D97-AF65-F5344CB8AC3E}">
        <p14:creationId xmlns:p14="http://schemas.microsoft.com/office/powerpoint/2010/main" val="144470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3271235" y="1506827"/>
            <a:ext cx="6143222" cy="4146997"/>
          </a:xfrm>
          <a:prstGeom prst="rect">
            <a:avLst/>
          </a:prstGeom>
        </p:spPr>
      </p:pic>
    </p:spTree>
    <p:extLst>
      <p:ext uri="{BB962C8B-B14F-4D97-AF65-F5344CB8AC3E}">
        <p14:creationId xmlns:p14="http://schemas.microsoft.com/office/powerpoint/2010/main" val="25679704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85800" y="772732"/>
            <a:ext cx="10820400" cy="5445953"/>
          </a:xfrm>
        </p:spPr>
        <p:txBody>
          <a:bodyPr/>
          <a:lstStyle/>
          <a:p>
            <a:pPr marL="0" indent="0">
              <a:buNone/>
            </a:pPr>
            <a:endParaRPr lang="es-EC" b="1" dirty="0"/>
          </a:p>
          <a:p>
            <a:endParaRPr lang="es-EC" b="1" dirty="0" smtClean="0"/>
          </a:p>
          <a:p>
            <a:pPr algn="just"/>
            <a:r>
              <a:rPr lang="es-EC" sz="3200" b="1" dirty="0" smtClean="0"/>
              <a:t>Recibir </a:t>
            </a:r>
            <a:r>
              <a:rPr lang="es-EC" sz="3200" b="1" dirty="0"/>
              <a:t>trato digno y respetuoso. </a:t>
            </a:r>
            <a:r>
              <a:rPr lang="es-EC" sz="3200" dirty="0"/>
              <a:t>El paciente tiene derecho a que el médico y el personal que le brinden atención médica, se identifiquen y le otorguen un trato digno, con respeto a sus convicciones personales y morales, principalmente las relacionadas con sus condiciones socioculturales, de género, de pudor y a su intimidad, cualquiera que sea el padecimiento que presente</a:t>
            </a:r>
            <a:r>
              <a:rPr lang="es-EC" sz="2800" dirty="0"/>
              <a:t>.</a:t>
            </a:r>
          </a:p>
          <a:p>
            <a:endParaRPr lang="es-EC" dirty="0"/>
          </a:p>
        </p:txBody>
      </p:sp>
    </p:spTree>
    <p:extLst>
      <p:ext uri="{BB962C8B-B14F-4D97-AF65-F5344CB8AC3E}">
        <p14:creationId xmlns:p14="http://schemas.microsoft.com/office/powerpoint/2010/main" val="35454307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828800" y="1416676"/>
            <a:ext cx="8822028" cy="4507605"/>
          </a:xfrm>
          <a:prstGeom prst="rect">
            <a:avLst/>
          </a:prstGeom>
        </p:spPr>
      </p:pic>
    </p:spTree>
    <p:extLst>
      <p:ext uri="{BB962C8B-B14F-4D97-AF65-F5344CB8AC3E}">
        <p14:creationId xmlns:p14="http://schemas.microsoft.com/office/powerpoint/2010/main" val="4152577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85800" y="412124"/>
            <a:ext cx="10820400" cy="5806561"/>
          </a:xfrm>
        </p:spPr>
        <p:txBody>
          <a:bodyPr>
            <a:normAutofit/>
          </a:bodyPr>
          <a:lstStyle/>
          <a:p>
            <a:endParaRPr lang="es-EC" b="1" dirty="0" smtClean="0"/>
          </a:p>
          <a:p>
            <a:endParaRPr lang="es-EC" b="1" dirty="0"/>
          </a:p>
          <a:p>
            <a:r>
              <a:rPr lang="es-EC" sz="2800" b="1" dirty="0" smtClean="0"/>
              <a:t>Recibir </a:t>
            </a:r>
            <a:r>
              <a:rPr lang="es-EC" sz="2800" b="1" dirty="0"/>
              <a:t>información suficiente, clara, oportuna y veraz.</a:t>
            </a:r>
            <a:endParaRPr lang="es-EC" sz="2800" dirty="0"/>
          </a:p>
          <a:p>
            <a:endParaRPr lang="es-EC" sz="2800" b="1" dirty="0" smtClean="0"/>
          </a:p>
          <a:p>
            <a:endParaRPr lang="es-EC" sz="2800" b="1" dirty="0"/>
          </a:p>
          <a:p>
            <a:endParaRPr lang="es-EC" dirty="0"/>
          </a:p>
        </p:txBody>
      </p:sp>
      <p:pic>
        <p:nvPicPr>
          <p:cNvPr id="2" name="Imagen 1"/>
          <p:cNvPicPr>
            <a:picLocks noChangeAspect="1"/>
          </p:cNvPicPr>
          <p:nvPr/>
        </p:nvPicPr>
        <p:blipFill>
          <a:blip r:embed="rId2"/>
          <a:stretch>
            <a:fillRect/>
          </a:stretch>
        </p:blipFill>
        <p:spPr>
          <a:xfrm>
            <a:off x="2691685" y="2624137"/>
            <a:ext cx="6375041" cy="3594548"/>
          </a:xfrm>
          <a:prstGeom prst="rect">
            <a:avLst/>
          </a:prstGeom>
        </p:spPr>
      </p:pic>
    </p:spTree>
    <p:extLst>
      <p:ext uri="{BB962C8B-B14F-4D97-AF65-F5344CB8AC3E}">
        <p14:creationId xmlns:p14="http://schemas.microsoft.com/office/powerpoint/2010/main" val="3879477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85800" y="721218"/>
            <a:ext cx="10820400" cy="5497468"/>
          </a:xfrm>
        </p:spPr>
        <p:txBody>
          <a:bodyPr>
            <a:normAutofit/>
          </a:bodyPr>
          <a:lstStyle/>
          <a:p>
            <a:endParaRPr lang="es-EC" sz="3200" b="1" dirty="0" smtClean="0"/>
          </a:p>
          <a:p>
            <a:r>
              <a:rPr lang="es-EC" sz="3200" b="1" dirty="0" smtClean="0"/>
              <a:t>Decidir </a:t>
            </a:r>
            <a:r>
              <a:rPr lang="es-EC" sz="3200" b="1" dirty="0"/>
              <a:t>libremente sobre su atención. </a:t>
            </a:r>
            <a:r>
              <a:rPr lang="es-EC" sz="3200" dirty="0"/>
              <a:t>El paciente, o en su caso el responsable, tienen derecho a decidir con libertad, de manera personal y sin ninguna forma de presión, aceptar o rechazar cada procedimiento diagnóstico o de tratamiento ofrecido, así como el uso de medidas extraordinarias de supervivencia en pacientes terminales.</a:t>
            </a:r>
          </a:p>
        </p:txBody>
      </p:sp>
    </p:spTree>
    <p:extLst>
      <p:ext uri="{BB962C8B-B14F-4D97-AF65-F5344CB8AC3E}">
        <p14:creationId xmlns:p14="http://schemas.microsoft.com/office/powerpoint/2010/main" val="344929950"/>
      </p:ext>
    </p:extLst>
  </p:cSld>
  <p:clrMapOvr>
    <a:masterClrMapping/>
  </p:clrMapOvr>
</p:sld>
</file>

<file path=ppt/theme/theme1.xml><?xml version="1.0" encoding="utf-8"?>
<a:theme xmlns:a="http://schemas.openxmlformats.org/drawingml/2006/main" name="Estela de condensación">
  <a:themeElements>
    <a:clrScheme name="Vapor Trail">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docProps/app.xml><?xml version="1.0" encoding="utf-8"?>
<Properties xmlns="http://schemas.openxmlformats.org/officeDocument/2006/extended-properties" xmlns:vt="http://schemas.openxmlformats.org/officeDocument/2006/docPropsVTypes">
  <Template>TM04033937[[fn=Estela de condensación]]</Template>
  <TotalTime>113</TotalTime>
  <Words>499</Words>
  <Application>Microsoft Office PowerPoint</Application>
  <PresentationFormat>Panorámica</PresentationFormat>
  <Paragraphs>67</Paragraphs>
  <Slides>30</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30</vt:i4>
      </vt:variant>
    </vt:vector>
  </HeadingPairs>
  <TitlesOfParts>
    <vt:vector size="33" baseType="lpstr">
      <vt:lpstr>Arial</vt:lpstr>
      <vt:lpstr>Century Gothic</vt:lpstr>
      <vt:lpstr>Estela de condensación</vt:lpstr>
      <vt:lpstr>DERECHOS DE LOS PACIENTES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DERECHOS DE LOS PACIENTES</dc:title>
  <dc:creator>SYSTEMarket</dc:creator>
  <cp:lastModifiedBy>Administradora</cp:lastModifiedBy>
  <cp:revision>14</cp:revision>
  <dcterms:created xsi:type="dcterms:W3CDTF">2020-11-11T02:56:35Z</dcterms:created>
  <dcterms:modified xsi:type="dcterms:W3CDTF">2021-06-08T03:28:54Z</dcterms:modified>
</cp:coreProperties>
</file>