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</p:sldMasterIdLst>
  <p:sldIdLst>
    <p:sldId id="256" r:id="rId3"/>
    <p:sldId id="257" r:id="rId4"/>
    <p:sldId id="258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93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36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325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01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69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083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3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84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281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263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57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698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716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5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24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16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60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416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852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42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131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330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4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0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53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29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716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08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D635-BD50-4822-8355-DA472237F805}" type="datetimeFigureOut">
              <a:rPr lang="es-MX" smtClean="0"/>
              <a:t>04/01/2020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AB7F5B-4981-4102-846C-F2FBE0E70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9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21027-3B56-43DC-8924-01D25A91F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s-MX" sz="4000" dirty="0"/>
              <a:t>GESTALT</a:t>
            </a:r>
            <a:endParaRPr lang="es-MX" sz="40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29EE4E-E393-4AEC-882B-A24685398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s-MX" sz="2000"/>
          </a:p>
        </p:txBody>
      </p:sp>
      <p:pic>
        <p:nvPicPr>
          <p:cNvPr id="1026" name="Picture 2" descr="psicología de la Gestalt">
            <a:extLst>
              <a:ext uri="{FF2B5EF4-FFF2-40B4-BE49-F238E27FC236}">
                <a16:creationId xmlns:a16="http://schemas.microsoft.com/office/drawing/2014/main" id="{B6542C37-1FB9-438E-810F-248790E03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" b="2"/>
          <a:stretch/>
        </p:blipFill>
        <p:spPr bwMode="auto">
          <a:xfrm>
            <a:off x="921910" y="465243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0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EEA01-5A6B-4457-BB80-40316015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endParaRPr lang="es-MX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3B1F32-0C4D-4FF8-8D1D-C98D8D3B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 fontScale="92500" lnSpcReduction="20000"/>
          </a:bodyPr>
          <a:lstStyle/>
          <a:p>
            <a:r>
              <a:rPr lang="es-MX" sz="1700" b="1" dirty="0"/>
              <a:t>LEY DE LA CONTINUIDAD</a:t>
            </a:r>
          </a:p>
          <a:p>
            <a:pPr lvl="1"/>
            <a:r>
              <a:rPr lang="es-MX" sz="1700" dirty="0"/>
              <a:t>Los detalles que mantienen un patrón o dirección tienden a agruparse juntos, como parte de un modelo. Es decir, percibir elementos continuos aunque estén interrumpidos entre sí.</a:t>
            </a:r>
          </a:p>
          <a:p>
            <a:pPr lvl="1"/>
            <a:r>
              <a:rPr lang="es-MX" sz="1700" dirty="0"/>
              <a:t>Esta ley tiene como caracteres propios la manera de presentarnos las formas. Estas se nos muestran de manera incompleta, inconclusas, como abreviatura o esquemas de fácil interpretación.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049E49-5657-405B-8B0C-009971FD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2" r="13476" b="-2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A397E-80E4-490C-9C7C-43973D84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endParaRPr lang="es-MX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696A5C-A888-436E-BDB8-F4EC7130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s-MX" sz="1800" b="1" dirty="0"/>
              <a:t>LEY DE LA PROXIMIDAD</a:t>
            </a:r>
          </a:p>
          <a:p>
            <a:pPr lvl="1"/>
            <a:r>
              <a:rPr lang="es-MX" sz="1800" dirty="0"/>
              <a:t>El agrupamiento parcial o secuencial de elementos por nuestra mente basado en la distancia, establece que los objetos contiguos tienden a ser vistos como una unidad.</a:t>
            </a:r>
          </a:p>
          <a:p>
            <a:pPr lvl="1"/>
            <a:endParaRPr lang="es-MX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6E894A-E9A9-44B0-A839-2CFE211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1740663"/>
            <a:ext cx="6702552" cy="44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9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9FED0-0F6D-4ADD-8838-ACE50656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endParaRPr lang="es-MX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0E9766-7445-48C4-92D0-03F7CE7FD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 fontScale="92500" lnSpcReduction="20000"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LEY DE LA SIMILITUD O SEMEJANZA</a:t>
            </a:r>
          </a:p>
          <a:p>
            <a:endParaRPr lang="es-MX" sz="2000" dirty="0">
              <a:solidFill>
                <a:schemeClr val="bg1"/>
              </a:solidFill>
            </a:endParaRPr>
          </a:p>
          <a:p>
            <a:pPr lvl="1"/>
            <a:r>
              <a:rPr lang="es-MX" sz="2000" dirty="0">
                <a:solidFill>
                  <a:schemeClr val="bg1"/>
                </a:solidFill>
              </a:rPr>
              <a:t> Nuestra mente agrupa los elementos similares en una entidad. La semejanza depende de la forma, el tamaño, el color y otros aspectos visuales de los elementos.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B39744-D1E6-4F16-8C32-D7A3009B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559284"/>
            <a:ext cx="6250769" cy="35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2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F2D99-5BE9-4B34-84E0-B47E3CD2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endParaRPr lang="es-MX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37939C-0F0B-46AF-B15E-85257E82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1683026"/>
            <a:ext cx="4078649" cy="4297150"/>
          </a:xfrm>
        </p:spPr>
        <p:txBody>
          <a:bodyPr anchor="ctr">
            <a:normAutofit/>
          </a:bodyPr>
          <a:lstStyle/>
          <a:p>
            <a:r>
              <a:rPr lang="es-MX" sz="1800" b="1" dirty="0"/>
              <a:t>LEY DE CIERRE</a:t>
            </a:r>
          </a:p>
          <a:p>
            <a:endParaRPr lang="es-MX" sz="1800" dirty="0"/>
          </a:p>
          <a:p>
            <a:pPr lvl="1"/>
            <a:r>
              <a:rPr lang="es-MX" sz="1800" dirty="0"/>
              <a:t>Las líneas que circundan una superficie son, en iguales circunstancias, captadas más fácilmente como unidad o figura, que aquellas otras que se unen entre sí. </a:t>
            </a:r>
          </a:p>
          <a:p>
            <a:pPr lvl="1"/>
            <a:r>
              <a:rPr lang="es-MX" sz="1800" dirty="0"/>
              <a:t>Las circunferencias, cuadriláteros o triángulos producen el efecto de cerramiento.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353281-2B4E-4F5C-BE9F-38EF0577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1941740"/>
            <a:ext cx="6702552" cy="40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0EFEB-379E-4507-AAEE-60267A6F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endParaRPr lang="es-MX" sz="300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184495-4437-4CC5-AAA6-F88F30C03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 fontScale="85000" lnSpcReduction="10000"/>
          </a:bodyPr>
          <a:lstStyle/>
          <a:p>
            <a:r>
              <a:rPr lang="es-MX" sz="2200" b="1" dirty="0">
                <a:solidFill>
                  <a:schemeClr val="tx1"/>
                </a:solidFill>
              </a:rPr>
              <a:t>LEY DE LA SIMETRÍA</a:t>
            </a:r>
          </a:p>
          <a:p>
            <a:endParaRPr lang="es-MX" sz="2200" dirty="0">
              <a:solidFill>
                <a:schemeClr val="tx1"/>
              </a:solidFill>
            </a:endParaRPr>
          </a:p>
          <a:p>
            <a:pPr lvl="1"/>
            <a:r>
              <a:rPr lang="es-MX" sz="2200" dirty="0">
                <a:solidFill>
                  <a:schemeClr val="tx1"/>
                </a:solidFill>
              </a:rPr>
              <a:t>Las imágenes simétricas son percibidas como iguales, como un solo elemento, en la distancia.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FC2419-833B-4BEA-8A70-AF950A31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8" y="377660"/>
            <a:ext cx="5559480" cy="36995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4036E4-A9B2-4B98-92DE-1D5194F8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36" y="366369"/>
            <a:ext cx="5546955" cy="373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15362-D97F-4959-BC65-7A933B0D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endParaRPr lang="es-MX" sz="3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94E53-6BBF-4D69-8665-B588315B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 fontScale="92500" lnSpcReduction="10000"/>
          </a:bodyPr>
          <a:lstStyle/>
          <a:p>
            <a:r>
              <a:rPr lang="es-MX" sz="1700" b="1" dirty="0">
                <a:solidFill>
                  <a:schemeClr val="tx1"/>
                </a:solidFill>
              </a:rPr>
              <a:t>LEY DE DIRECCIÓN COMÚN</a:t>
            </a:r>
          </a:p>
          <a:p>
            <a:endParaRPr lang="es-MX" sz="1700" dirty="0">
              <a:solidFill>
                <a:schemeClr val="tx1"/>
              </a:solidFill>
            </a:endParaRPr>
          </a:p>
          <a:p>
            <a:pPr lvl="1"/>
            <a:r>
              <a:rPr lang="es-MX" sz="1700" dirty="0">
                <a:solidFill>
                  <a:schemeClr val="tx1"/>
                </a:solidFill>
              </a:rPr>
              <a:t>Implica que los elementos que parecen construir un patrón o un flujo en la misma dirección se perciben como una figura.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BFDE7D-1C6E-4C03-B618-19649BBC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9" y="1484192"/>
            <a:ext cx="5559480" cy="20431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97C939-E792-4CE3-9BAA-23EE0B1C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36" y="712070"/>
            <a:ext cx="5546955" cy="30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1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F84621-F89F-41C7-8045-AA9E90B5C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80" y="643466"/>
            <a:ext cx="72824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41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rgbClr val="C97B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1517F7-5E25-4727-81D0-70022551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s-MX" sz="3200">
                <a:solidFill>
                  <a:srgbClr val="FEFFFF"/>
                </a:solidFill>
              </a:rPr>
              <a:t>CRITICAS A LA GESTALT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D405D-C762-47C3-ABC8-8D5333B05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pPr>
              <a:buClr>
                <a:srgbClr val="D6AA81"/>
              </a:buClr>
            </a:pPr>
            <a:r>
              <a:rPr lang="es-MX">
                <a:solidFill>
                  <a:srgbClr val="FEFFFF"/>
                </a:solidFill>
              </a:rPr>
              <a:t>Los planteamientos de organización perceptiva gestaltistas son considerados vagos y ambiguos por algunos autores</a:t>
            </a:r>
          </a:p>
          <a:p>
            <a:pPr>
              <a:buClr>
                <a:srgbClr val="D6AA81"/>
              </a:buClr>
            </a:pPr>
            <a:endParaRPr lang="es-MX">
              <a:solidFill>
                <a:srgbClr val="FEFFFF"/>
              </a:solidFill>
            </a:endParaRPr>
          </a:p>
          <a:p>
            <a:pPr>
              <a:buClr>
                <a:srgbClr val="D6AA81"/>
              </a:buClr>
            </a:pPr>
            <a:r>
              <a:rPr lang="es-MX">
                <a:solidFill>
                  <a:srgbClr val="FEFFFF"/>
                </a:solidFill>
              </a:rPr>
              <a:t>Se alega que sus experimentos no fueron lo suficientemente científicos</a:t>
            </a:r>
          </a:p>
          <a:p>
            <a:pPr>
              <a:buClr>
                <a:srgbClr val="D6AA81"/>
              </a:buClr>
            </a:pPr>
            <a:endParaRPr lang="es-MX">
              <a:solidFill>
                <a:srgbClr val="FEFFFF"/>
              </a:solidFill>
            </a:endParaRPr>
          </a:p>
          <a:p>
            <a:pPr>
              <a:buClr>
                <a:srgbClr val="D6AA81"/>
              </a:buClr>
            </a:pPr>
            <a:r>
              <a:rPr lang="es-MX">
                <a:solidFill>
                  <a:srgbClr val="FEFFFF"/>
                </a:solidFill>
              </a:rPr>
              <a:t>Se la reprocha por su individualismo</a:t>
            </a:r>
          </a:p>
          <a:p>
            <a:pPr lvl="1">
              <a:buClr>
                <a:srgbClr val="D6AA81"/>
              </a:buClr>
            </a:pPr>
            <a:r>
              <a:rPr lang="es-MX">
                <a:solidFill>
                  <a:srgbClr val="FEFFFF"/>
                </a:solidFill>
              </a:rPr>
              <a:t>No profundiza el campo social</a:t>
            </a:r>
          </a:p>
          <a:p>
            <a:pPr lvl="2">
              <a:buClr>
                <a:srgbClr val="D6AA81"/>
              </a:buClr>
            </a:pPr>
            <a:endParaRPr lang="es-MX">
              <a:solidFill>
                <a:srgbClr val="FE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555EBF-794C-4300-97EA-188388C67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057" y="2965106"/>
            <a:ext cx="3001931" cy="19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7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475AD9-00B6-420F-BF03-95C3A782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679" y="809470"/>
            <a:ext cx="5376413" cy="5771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dirty="0">
                <a:solidFill>
                  <a:srgbClr val="000000"/>
                </a:solidFill>
              </a:rPr>
              <a:t>La Escuela de la Gestalt apareció en Alemania a principios del siglo XX como reacción a la psicología conductista</a:t>
            </a:r>
          </a:p>
          <a:p>
            <a:pPr>
              <a:lnSpc>
                <a:spcPct val="90000"/>
              </a:lnSpc>
            </a:pPr>
            <a:r>
              <a:rPr lang="es-MX" dirty="0">
                <a:solidFill>
                  <a:srgbClr val="000000"/>
                </a:solidFill>
              </a:rPr>
              <a:t>Su preocupación radicaba en estudiar los procesos mentales que se consideran invisible (esa época) – no existían herramientas para determinarlas.</a:t>
            </a:r>
          </a:p>
          <a:p>
            <a:pPr>
              <a:lnSpc>
                <a:spcPct val="90000"/>
              </a:lnSpc>
            </a:pPr>
            <a:endParaRPr lang="es-MX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s-MX" dirty="0">
                <a:solidFill>
                  <a:srgbClr val="000000"/>
                </a:solidFill>
              </a:rPr>
              <a:t>La teoría de la Gestalt tiene una concepción del ser humano – papel activo a la hora de percibir la realidad y tomar decisiones.</a:t>
            </a:r>
          </a:p>
          <a:p>
            <a:pPr>
              <a:lnSpc>
                <a:spcPct val="90000"/>
              </a:lnSpc>
            </a:pPr>
            <a:endParaRPr lang="es-MX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s-MX" dirty="0">
                <a:solidFill>
                  <a:srgbClr val="000000"/>
                </a:solidFill>
              </a:rPr>
              <a:t>Base para la teoría Humanista y Psicología Cognitiva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734469-96C6-416A-ADEB-288BABA69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376" y="2308485"/>
            <a:ext cx="4170167" cy="27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9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9119F-8B87-4118-A9F4-24CDCDF5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s-MX" sz="3200"/>
              <a:t>AUTORES RELEVANTES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18B93-A394-4727-A449-7E97B806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200" b="1">
                <a:solidFill>
                  <a:srgbClr val="000000"/>
                </a:solidFill>
              </a:rPr>
              <a:t>Christian Von Ehrenfels </a:t>
            </a:r>
            <a:r>
              <a:rPr lang="es-MX" sz="1200">
                <a:solidFill>
                  <a:srgbClr val="000000"/>
                </a:solidFill>
              </a:rPr>
              <a:t>– “Las cualidades de la forma” – obra famosa</a:t>
            </a:r>
          </a:p>
          <a:p>
            <a:pPr>
              <a:lnSpc>
                <a:spcPct val="90000"/>
              </a:lnSpc>
            </a:pPr>
            <a:endParaRPr lang="es-MX" sz="12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MX" sz="1200">
                <a:solidFill>
                  <a:srgbClr val="000000"/>
                </a:solidFill>
              </a:rPr>
              <a:t>No hay traducción perfecta de Gestalt en el castellano – totalidad – unidad organizada</a:t>
            </a:r>
          </a:p>
          <a:p>
            <a:pPr lvl="1">
              <a:lnSpc>
                <a:spcPct val="90000"/>
              </a:lnSpc>
            </a:pPr>
            <a:endParaRPr lang="es-MX" sz="1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s-MX" sz="1200">
                <a:solidFill>
                  <a:srgbClr val="000000"/>
                </a:solidFill>
              </a:rPr>
              <a:t>Su inicio puede fecharse en 1912 con la publicación de </a:t>
            </a:r>
            <a:r>
              <a:rPr lang="es-MX" sz="1200" b="1">
                <a:solidFill>
                  <a:srgbClr val="000000"/>
                </a:solidFill>
              </a:rPr>
              <a:t>Wertheimer</a:t>
            </a:r>
            <a:r>
              <a:rPr lang="es-MX" sz="1200">
                <a:solidFill>
                  <a:srgbClr val="000000"/>
                </a:solidFill>
              </a:rPr>
              <a:t> (1880 - 1943) – Fenómeno Phi</a:t>
            </a:r>
          </a:p>
          <a:p>
            <a:pPr lvl="1">
              <a:lnSpc>
                <a:spcPct val="90000"/>
              </a:lnSpc>
            </a:pPr>
            <a:r>
              <a:rPr lang="es-MX" sz="1200">
                <a:solidFill>
                  <a:srgbClr val="000000"/>
                </a:solidFill>
              </a:rPr>
              <a:t>El fenómeno Phi es una ilusión óptica de nuestro cerebro que hace percibir movimiento continuo en donde hay una sucesión de imágenes</a:t>
            </a:r>
          </a:p>
          <a:p>
            <a:pPr lvl="1">
              <a:lnSpc>
                <a:spcPct val="90000"/>
              </a:lnSpc>
            </a:pPr>
            <a:r>
              <a:rPr lang="es-MX" sz="1200">
                <a:solidFill>
                  <a:srgbClr val="000000"/>
                </a:solidFill>
              </a:rPr>
              <a:t>La percepción que aporta el sujeto “algo” que no se halla presente en el estimulo </a:t>
            </a:r>
          </a:p>
          <a:p>
            <a:pPr lvl="1">
              <a:lnSpc>
                <a:spcPct val="90000"/>
              </a:lnSpc>
            </a:pPr>
            <a:endParaRPr lang="es-MX" sz="120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247235-C4CC-4977-A06C-5F17B7AA9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7" r="23676" b="-1"/>
          <a:stretch/>
        </p:blipFill>
        <p:spPr>
          <a:xfrm>
            <a:off x="6091916" y="623190"/>
            <a:ext cx="2640877" cy="52880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04F213-F1E2-40A2-AF3F-1DC9EF6DD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6" r="17854" b="-1"/>
          <a:stretch/>
        </p:blipFill>
        <p:spPr>
          <a:xfrm>
            <a:off x="8896519" y="623190"/>
            <a:ext cx="2647024" cy="5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8E612726-6AD2-4BFC-B44A-BA092E156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84B9C2C-FD52-48EF-8BDE-720C5030F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A1DE0485-65C8-4D95-9B34-C55884FC2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75E23E-6AF1-4A21-AA01-1212616F1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37" y="640080"/>
            <a:ext cx="5082057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3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9">
            <a:extLst>
              <a:ext uri="{FF2B5EF4-FFF2-40B4-BE49-F238E27FC236}">
                <a16:creationId xmlns:a16="http://schemas.microsoft.com/office/drawing/2014/main" id="{805BD0AB-A12A-4963-8C76-4A38A165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2" name="Group 11">
            <a:extLst>
              <a:ext uri="{FF2B5EF4-FFF2-40B4-BE49-F238E27FC236}">
                <a16:creationId xmlns:a16="http://schemas.microsoft.com/office/drawing/2014/main" id="{655B02D4-6294-497A-A708-90ACD67F8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B3C41F7-CBEA-4908-8E25-AC8A7BCF1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8BF375F-FD4B-477D-BA25-8F2031F18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EBA7461-225E-4E5A-8C46-74D021219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421FF16-1B11-487F-B407-5A5B737E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1BBED39-5525-4C40-A24B-2810E88E0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DCD8707-12B8-4FE0-B80A-233D12E2A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0FA656A-979F-4DCF-82F6-FABD76CAA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49CDD36-E0C5-4003-9C55-E2AED585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FB3F111-2E67-486F-BB28-9013CE29F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27F18B2E-BB1D-406E-842A-40A41CDD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D0EA198E-D555-4E95-B9E6-A28FF561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BC175F-403F-4912-9245-32C8585FB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B037B3-D74C-4B0A-95FE-9AF3E319C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0A82314-C2DE-40BC-B376-13EDF1921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02AA774-EBEC-41A3-95DB-654083A9C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D518D6F-5F8A-42AE-8556-ABD164CD1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F1F4805-40E2-4DC2-A7EF-1FAC036ED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6D5AB62-DFEC-425A-9A6B-36371BA70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E8141B8-5906-4679-B44A-608639581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65369F7-C17A-4B5C-B9AD-4A45C21D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7C51690-6D9B-4786-9269-F5CFDC2E4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40EA0A9-B7D0-4575-ABFA-7BAD60BE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0E5D1C1-9693-42A0-B02D-86EF38775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B536BD4-42C2-456B-B59A-DA89381D9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7777DD-476F-4C95-8EAA-D218F3910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90E920E-DC9A-4F49-BACF-67A9C2BB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4078ED-9F04-48FF-B8A1-048653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6A6BEBE7-793B-4C6E-AC8C-219D8051C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D45804-4B5D-4C7B-B138-A396B9136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" b="285"/>
          <a:stretch/>
        </p:blipFill>
        <p:spPr>
          <a:xfrm>
            <a:off x="20" y="10"/>
            <a:ext cx="2725091" cy="34289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3484C1-2B67-45A2-B739-ED2CC3BC7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45" r="2" b="2447"/>
          <a:stretch/>
        </p:blipFill>
        <p:spPr>
          <a:xfrm>
            <a:off x="20" y="3429000"/>
            <a:ext cx="2717581" cy="342900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E98FA2-3F74-4225-8C84-E42A730EA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3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6934" y="3429000"/>
            <a:ext cx="273325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F74DF-EE41-4C7C-A636-41810919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b="1"/>
              <a:t>Kurt Koffka (1887 - 1941)</a:t>
            </a:r>
          </a:p>
          <a:p>
            <a:pPr lvl="1">
              <a:lnSpc>
                <a:spcPct val="90000"/>
              </a:lnSpc>
            </a:pPr>
            <a:r>
              <a:rPr lang="es-MX"/>
              <a:t>Conocido como uno de los tres fundadores de la psicología Gestalt</a:t>
            </a:r>
          </a:p>
          <a:p>
            <a:pPr lvl="1">
              <a:lnSpc>
                <a:spcPct val="90000"/>
              </a:lnSpc>
            </a:pPr>
            <a:r>
              <a:rPr lang="es-MX"/>
              <a:t>Tenía diversos intereses y estudió muchos temas en psicología, incluidos el aprendizaje, la percepción y las deficiencias auditivas.</a:t>
            </a:r>
          </a:p>
          <a:p>
            <a:pPr>
              <a:lnSpc>
                <a:spcPct val="90000"/>
              </a:lnSpc>
            </a:pPr>
            <a:r>
              <a:rPr lang="es-MX" b="1"/>
              <a:t>Wolfgang Köhler (1887 - 1967)</a:t>
            </a:r>
          </a:p>
          <a:p>
            <a:pPr lvl="1">
              <a:lnSpc>
                <a:spcPct val="90000"/>
              </a:lnSpc>
            </a:pPr>
            <a:r>
              <a:rPr lang="es-MX"/>
              <a:t>Resumió la teoría de la Gestalt diciendo: «El todo es diferente a la suma de sus partes». </a:t>
            </a:r>
          </a:p>
          <a:p>
            <a:pPr lvl="1">
              <a:lnSpc>
                <a:spcPct val="90000"/>
              </a:lnSpc>
            </a:pPr>
            <a:r>
              <a:rPr lang="es-MX"/>
              <a:t>Importante por su investigación sobre la resolución de problemas, sus críticas a la introspección utilizada por los estructuralistas para estudiar la mente humana y su oposición al conductismo</a:t>
            </a:r>
          </a:p>
          <a:p>
            <a:pPr>
              <a:lnSpc>
                <a:spcPct val="90000"/>
              </a:lnSpc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12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5405C-8C9C-45F5-9193-F0E582C2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endParaRPr lang="es-MX" sz="32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F52D1-1694-4FF9-9280-7D68FF6A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600">
                <a:solidFill>
                  <a:srgbClr val="000000"/>
                </a:solidFill>
              </a:rPr>
              <a:t>Esta escuela sostiene que la mente se encarga de configurar, mediante diversos principios, todos aquellos elementos que pasan a formar parte de ella gracias a la acción de la percepción o al acervo de la memoria </a:t>
            </a:r>
          </a:p>
          <a:p>
            <a:pPr>
              <a:lnSpc>
                <a:spcPct val="90000"/>
              </a:lnSpc>
            </a:pPr>
            <a:endParaRPr lang="es-MX" sz="16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s-MX" sz="16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s-MX" sz="1600">
                <a:solidFill>
                  <a:srgbClr val="000000"/>
                </a:solidFill>
              </a:rPr>
              <a:t>“El todo es más que la suma de sus partes”</a:t>
            </a:r>
          </a:p>
          <a:p>
            <a:pPr lvl="1">
              <a:lnSpc>
                <a:spcPct val="90000"/>
              </a:lnSpc>
            </a:pPr>
            <a:r>
              <a:rPr lang="es-MX">
                <a:solidFill>
                  <a:srgbClr val="000000"/>
                </a:solidFill>
              </a:rPr>
              <a:t>Ya que el todo nunca es igual a la sumatoria de sus diversas partes – es algo diferente </a:t>
            </a:r>
          </a:p>
          <a:p>
            <a:pPr>
              <a:lnSpc>
                <a:spcPct val="90000"/>
              </a:lnSpc>
            </a:pPr>
            <a:endParaRPr lang="es-MX" sz="160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27E1BC-240E-44D9-AAED-80882CA7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227250"/>
            <a:ext cx="5451627" cy="40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82B7B-6AAF-40D2-AF5F-1A40D6B9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F0E1A-C462-4AC8-A313-754426C4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palabra alemana </a:t>
            </a:r>
            <a:r>
              <a:rPr lang="es-MX" i="1" dirty="0"/>
              <a:t>Gestalt</a:t>
            </a:r>
            <a:r>
              <a:rPr lang="es-MX" dirty="0"/>
              <a:t>, que muchas veces se traduce al español como "forma“</a:t>
            </a:r>
          </a:p>
          <a:p>
            <a:r>
              <a:rPr lang="es-MX" b="1" dirty="0"/>
              <a:t>Representa este proceso por el que construimos marcos de percepción de la realidad</a:t>
            </a:r>
          </a:p>
          <a:p>
            <a:pPr lvl="1"/>
            <a:r>
              <a:rPr lang="es-MX" dirty="0"/>
              <a:t>Las personas interpretamos la realidad y tomamos decisiones sobre ella en base a estas "formas" o "figuras" mentales que vamos creando sin darnos cuenta. 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Va a dar explicaciones acerca de la manera de percibir las cosas y tomar decisiones a partir de las "formas" que creamos.</a:t>
            </a:r>
          </a:p>
        </p:txBody>
      </p:sp>
    </p:spTree>
    <p:extLst>
      <p:ext uri="{BB962C8B-B14F-4D97-AF65-F5344CB8AC3E}">
        <p14:creationId xmlns:p14="http://schemas.microsoft.com/office/powerpoint/2010/main" val="377981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386A7-B680-4C94-8023-47BD7740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959" y="324612"/>
            <a:ext cx="11201400" cy="1106424"/>
          </a:xfrm>
        </p:spPr>
        <p:txBody>
          <a:bodyPr>
            <a:normAutofit/>
          </a:bodyPr>
          <a:lstStyle/>
          <a:p>
            <a:r>
              <a:rPr lang="es-MX" sz="3600" dirty="0"/>
              <a:t>LEYES Y PRINCIPIOS DE LA GESTALT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054C4-646C-4E52-A461-90D533E0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s-MX" sz="1800" b="1" dirty="0"/>
              <a:t>LEY PRAGNANZ – PREGNANCIA O DE LA BUENA FORMA</a:t>
            </a:r>
          </a:p>
          <a:p>
            <a:pPr lvl="1"/>
            <a:r>
              <a:rPr lang="es-MX" sz="1800" dirty="0"/>
              <a:t>Según la cual lo que se percibe con mayor exactitud y rapidez sin aquellas formas mas completas pero, a mismo tiempo, mas simples o simétricas</a:t>
            </a:r>
          </a:p>
          <a:p>
            <a:pPr lvl="1"/>
            <a:endParaRPr lang="es-MX" sz="1800" dirty="0"/>
          </a:p>
          <a:p>
            <a:pPr lvl="1"/>
            <a:endParaRPr lang="es-MX" sz="1800" dirty="0"/>
          </a:p>
          <a:p>
            <a:pPr lvl="1"/>
            <a:endParaRPr lang="es-MX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3D87DC-5F2C-4FC8-978A-D15569BE2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" r="8364" b="2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2D8E2-2A79-403B-A712-1EF28D93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7BBD6-6CE7-40B1-8914-0A3E101D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s-MX" sz="1700" b="1" dirty="0"/>
              <a:t>LEY DE LA FIGURA – FONDO</a:t>
            </a:r>
          </a:p>
          <a:p>
            <a:endParaRPr lang="es-MX" sz="1700" dirty="0"/>
          </a:p>
          <a:p>
            <a:pPr lvl="1"/>
            <a:r>
              <a:rPr lang="es-MX" sz="1700" dirty="0"/>
              <a:t>Establece el hecho de que el cerebro no puede interpretar un objeto como figura o fondo al mismo tiempo. Depende de la percepción del objeto será la imagen a observar.</a:t>
            </a:r>
          </a:p>
          <a:p>
            <a:pPr lvl="1"/>
            <a:r>
              <a:rPr lang="es-MX" sz="1700" dirty="0"/>
              <a:t>Es la de mayor fuerza y trascendencia, porque puede considerarse que abarca todas las demás leyes.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3975BC-0F2F-45C8-B7A8-E0C6599C0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6848918" y="1771078"/>
            <a:ext cx="4504881" cy="4504881"/>
          </a:xfrm>
          <a:custGeom>
            <a:avLst/>
            <a:gdLst>
              <a:gd name="connsiteX0" fmla="*/ 1331584 w 2663168"/>
              <a:gd name="connsiteY0" fmla="*/ 0 h 2663168"/>
              <a:gd name="connsiteX1" fmla="*/ 2663168 w 2663168"/>
              <a:gd name="connsiteY1" fmla="*/ 1331584 h 2663168"/>
              <a:gd name="connsiteX2" fmla="*/ 1331584 w 2663168"/>
              <a:gd name="connsiteY2" fmla="*/ 2663168 h 2663168"/>
              <a:gd name="connsiteX3" fmla="*/ 0 w 2663168"/>
              <a:gd name="connsiteY3" fmla="*/ 1331584 h 2663168"/>
              <a:gd name="connsiteX4" fmla="*/ 1331584 w 2663168"/>
              <a:gd name="connsiteY4" fmla="*/ 0 h 26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264745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26</TotalTime>
  <Words>597</Words>
  <Application>Microsoft Office PowerPoint</Application>
  <PresentationFormat>Panorámica</PresentationFormat>
  <Paragraphs>64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Espiral</vt:lpstr>
      <vt:lpstr>GESTALT</vt:lpstr>
      <vt:lpstr>Presentación de PowerPoint</vt:lpstr>
      <vt:lpstr>AUTORES RELEVANTES</vt:lpstr>
      <vt:lpstr>Presentación de PowerPoint</vt:lpstr>
      <vt:lpstr>Presentación de PowerPoint</vt:lpstr>
      <vt:lpstr>Presentación de PowerPoint</vt:lpstr>
      <vt:lpstr>Presentación de PowerPoint</vt:lpstr>
      <vt:lpstr>LEYES Y PRINCIPIOS DE LA GESTALT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CRITICAS A LA GESTALT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GESTALT</dc:title>
  <dc:creator>renata aguilera</dc:creator>
  <cp:lastModifiedBy>renata aguilera</cp:lastModifiedBy>
  <cp:revision>3</cp:revision>
  <dcterms:created xsi:type="dcterms:W3CDTF">2020-01-04T20:42:10Z</dcterms:created>
  <dcterms:modified xsi:type="dcterms:W3CDTF">2020-01-04T21:11:45Z</dcterms:modified>
</cp:coreProperties>
</file>