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71" r:id="rId6"/>
    <p:sldId id="257" r:id="rId7"/>
    <p:sldId id="258" r:id="rId8"/>
    <p:sldId id="259" r:id="rId9"/>
    <p:sldId id="260" r:id="rId10"/>
    <p:sldId id="261" r:id="rId11"/>
    <p:sldId id="262" r:id="rId12"/>
    <p:sldId id="263" r:id="rId13"/>
    <p:sldId id="264" r:id="rId14"/>
    <p:sldId id="265" r:id="rId15"/>
    <p:sldId id="266" r:id="rId1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5E528-45CC-462D-BF9C-0AE0801CA5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2F169247-A393-471D-B4DB-567F1A6B72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0B52E618-E076-4330-8971-0416A9FCBB11}"/>
              </a:ext>
            </a:extLst>
          </p:cNvPr>
          <p:cNvSpPr>
            <a:spLocks noGrp="1"/>
          </p:cNvSpPr>
          <p:nvPr>
            <p:ph type="dt" sz="half" idx="10"/>
          </p:nvPr>
        </p:nvSpPr>
        <p:spPr/>
        <p:txBody>
          <a:bodyPr/>
          <a:lstStyle/>
          <a:p>
            <a:fld id="{01B1FC53-58D7-4CF3-9255-1FE8771AFBA8}" type="datetimeFigureOut">
              <a:rPr lang="es-EC" smtClean="0"/>
              <a:t>9/12/2024</a:t>
            </a:fld>
            <a:endParaRPr lang="es-EC"/>
          </a:p>
        </p:txBody>
      </p:sp>
      <p:sp>
        <p:nvSpPr>
          <p:cNvPr id="5" name="Marcador de pie de página 4">
            <a:extLst>
              <a:ext uri="{FF2B5EF4-FFF2-40B4-BE49-F238E27FC236}">
                <a16:creationId xmlns:a16="http://schemas.microsoft.com/office/drawing/2014/main" id="{0AB688EF-0CA4-4124-9966-09AA4538CE7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679D420-D20A-4ACA-A93B-DF75EB681B60}"/>
              </a:ext>
            </a:extLst>
          </p:cNvPr>
          <p:cNvSpPr>
            <a:spLocks noGrp="1"/>
          </p:cNvSpPr>
          <p:nvPr>
            <p:ph type="sldNum" sz="quarter" idx="12"/>
          </p:nvPr>
        </p:nvSpPr>
        <p:spPr/>
        <p:txBody>
          <a:bodyPr/>
          <a:lstStyle/>
          <a:p>
            <a:fld id="{120B21F5-07CF-47E3-B5EF-87B436FDF25F}" type="slidenum">
              <a:rPr lang="es-EC" smtClean="0"/>
              <a:t>‹Nº›</a:t>
            </a:fld>
            <a:endParaRPr lang="es-EC"/>
          </a:p>
        </p:txBody>
      </p:sp>
    </p:spTree>
    <p:extLst>
      <p:ext uri="{BB962C8B-B14F-4D97-AF65-F5344CB8AC3E}">
        <p14:creationId xmlns:p14="http://schemas.microsoft.com/office/powerpoint/2010/main" val="937651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801F30-17D5-4136-AF20-82A571FDEE8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FD231E6D-B774-4441-A87E-B4F9A107AFF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9037873-559C-4735-862E-703D719B4D72}"/>
              </a:ext>
            </a:extLst>
          </p:cNvPr>
          <p:cNvSpPr>
            <a:spLocks noGrp="1"/>
          </p:cNvSpPr>
          <p:nvPr>
            <p:ph type="dt" sz="half" idx="10"/>
          </p:nvPr>
        </p:nvSpPr>
        <p:spPr/>
        <p:txBody>
          <a:bodyPr/>
          <a:lstStyle/>
          <a:p>
            <a:fld id="{01B1FC53-58D7-4CF3-9255-1FE8771AFBA8}" type="datetimeFigureOut">
              <a:rPr lang="es-EC" smtClean="0"/>
              <a:t>9/12/2024</a:t>
            </a:fld>
            <a:endParaRPr lang="es-EC"/>
          </a:p>
        </p:txBody>
      </p:sp>
      <p:sp>
        <p:nvSpPr>
          <p:cNvPr id="5" name="Marcador de pie de página 4">
            <a:extLst>
              <a:ext uri="{FF2B5EF4-FFF2-40B4-BE49-F238E27FC236}">
                <a16:creationId xmlns:a16="http://schemas.microsoft.com/office/drawing/2014/main" id="{5EEAAD1D-35A6-4E28-8B83-70C499FB7B2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4654B82-23E8-4775-8133-6F92190D6D5C}"/>
              </a:ext>
            </a:extLst>
          </p:cNvPr>
          <p:cNvSpPr>
            <a:spLocks noGrp="1"/>
          </p:cNvSpPr>
          <p:nvPr>
            <p:ph type="sldNum" sz="quarter" idx="12"/>
          </p:nvPr>
        </p:nvSpPr>
        <p:spPr/>
        <p:txBody>
          <a:bodyPr/>
          <a:lstStyle/>
          <a:p>
            <a:fld id="{120B21F5-07CF-47E3-B5EF-87B436FDF25F}" type="slidenum">
              <a:rPr lang="es-EC" smtClean="0"/>
              <a:t>‹Nº›</a:t>
            </a:fld>
            <a:endParaRPr lang="es-EC"/>
          </a:p>
        </p:txBody>
      </p:sp>
    </p:spTree>
    <p:extLst>
      <p:ext uri="{BB962C8B-B14F-4D97-AF65-F5344CB8AC3E}">
        <p14:creationId xmlns:p14="http://schemas.microsoft.com/office/powerpoint/2010/main" val="2263694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C7127E-3094-4B5F-AAFB-E9F6C0525C4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021C218-93DB-4FA8-9285-061EC12B11F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B69D668-1816-409B-B7C1-38A20526BC75}"/>
              </a:ext>
            </a:extLst>
          </p:cNvPr>
          <p:cNvSpPr>
            <a:spLocks noGrp="1"/>
          </p:cNvSpPr>
          <p:nvPr>
            <p:ph type="dt" sz="half" idx="10"/>
          </p:nvPr>
        </p:nvSpPr>
        <p:spPr/>
        <p:txBody>
          <a:bodyPr/>
          <a:lstStyle/>
          <a:p>
            <a:fld id="{01B1FC53-58D7-4CF3-9255-1FE8771AFBA8}" type="datetimeFigureOut">
              <a:rPr lang="es-EC" smtClean="0"/>
              <a:t>9/12/2024</a:t>
            </a:fld>
            <a:endParaRPr lang="es-EC"/>
          </a:p>
        </p:txBody>
      </p:sp>
      <p:sp>
        <p:nvSpPr>
          <p:cNvPr id="5" name="Marcador de pie de página 4">
            <a:extLst>
              <a:ext uri="{FF2B5EF4-FFF2-40B4-BE49-F238E27FC236}">
                <a16:creationId xmlns:a16="http://schemas.microsoft.com/office/drawing/2014/main" id="{B0781D1F-30D7-4D2E-8EC0-6F207E90BA1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6B2649A-CC00-45D0-A1B0-91F95BA8CED4}"/>
              </a:ext>
            </a:extLst>
          </p:cNvPr>
          <p:cNvSpPr>
            <a:spLocks noGrp="1"/>
          </p:cNvSpPr>
          <p:nvPr>
            <p:ph type="sldNum" sz="quarter" idx="12"/>
          </p:nvPr>
        </p:nvSpPr>
        <p:spPr/>
        <p:txBody>
          <a:bodyPr/>
          <a:lstStyle/>
          <a:p>
            <a:fld id="{120B21F5-07CF-47E3-B5EF-87B436FDF25F}" type="slidenum">
              <a:rPr lang="es-EC" smtClean="0"/>
              <a:t>‹Nº›</a:t>
            </a:fld>
            <a:endParaRPr lang="es-EC"/>
          </a:p>
        </p:txBody>
      </p:sp>
    </p:spTree>
    <p:extLst>
      <p:ext uri="{BB962C8B-B14F-4D97-AF65-F5344CB8AC3E}">
        <p14:creationId xmlns:p14="http://schemas.microsoft.com/office/powerpoint/2010/main" val="1124895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96A651-A3F8-42C6-B9C0-472E14B8896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1623462-2441-432F-B392-DDCE786D9E3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0E66533-376F-42B8-94B9-F0E435AFEC1B}"/>
              </a:ext>
            </a:extLst>
          </p:cNvPr>
          <p:cNvSpPr>
            <a:spLocks noGrp="1"/>
          </p:cNvSpPr>
          <p:nvPr>
            <p:ph type="dt" sz="half" idx="10"/>
          </p:nvPr>
        </p:nvSpPr>
        <p:spPr/>
        <p:txBody>
          <a:bodyPr/>
          <a:lstStyle/>
          <a:p>
            <a:fld id="{01B1FC53-58D7-4CF3-9255-1FE8771AFBA8}" type="datetimeFigureOut">
              <a:rPr lang="es-EC" smtClean="0"/>
              <a:t>9/12/2024</a:t>
            </a:fld>
            <a:endParaRPr lang="es-EC"/>
          </a:p>
        </p:txBody>
      </p:sp>
      <p:sp>
        <p:nvSpPr>
          <p:cNvPr id="5" name="Marcador de pie de página 4">
            <a:extLst>
              <a:ext uri="{FF2B5EF4-FFF2-40B4-BE49-F238E27FC236}">
                <a16:creationId xmlns:a16="http://schemas.microsoft.com/office/drawing/2014/main" id="{2452E7F9-296C-40FC-9BC8-489FE449E27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7EC84AA-CB2A-4DA0-AF56-01B05A0D9D4D}"/>
              </a:ext>
            </a:extLst>
          </p:cNvPr>
          <p:cNvSpPr>
            <a:spLocks noGrp="1"/>
          </p:cNvSpPr>
          <p:nvPr>
            <p:ph type="sldNum" sz="quarter" idx="12"/>
          </p:nvPr>
        </p:nvSpPr>
        <p:spPr/>
        <p:txBody>
          <a:bodyPr/>
          <a:lstStyle/>
          <a:p>
            <a:fld id="{120B21F5-07CF-47E3-B5EF-87B436FDF25F}" type="slidenum">
              <a:rPr lang="es-EC" smtClean="0"/>
              <a:t>‹Nº›</a:t>
            </a:fld>
            <a:endParaRPr lang="es-EC"/>
          </a:p>
        </p:txBody>
      </p:sp>
    </p:spTree>
    <p:extLst>
      <p:ext uri="{BB962C8B-B14F-4D97-AF65-F5344CB8AC3E}">
        <p14:creationId xmlns:p14="http://schemas.microsoft.com/office/powerpoint/2010/main" val="2827398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52F9D1-F859-48E0-A68B-5B479968062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BCC922FE-F31A-4FB3-A5AF-4196F1E483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7C9B55F-0F12-4826-A172-4859F605F8B5}"/>
              </a:ext>
            </a:extLst>
          </p:cNvPr>
          <p:cNvSpPr>
            <a:spLocks noGrp="1"/>
          </p:cNvSpPr>
          <p:nvPr>
            <p:ph type="dt" sz="half" idx="10"/>
          </p:nvPr>
        </p:nvSpPr>
        <p:spPr/>
        <p:txBody>
          <a:bodyPr/>
          <a:lstStyle/>
          <a:p>
            <a:fld id="{01B1FC53-58D7-4CF3-9255-1FE8771AFBA8}" type="datetimeFigureOut">
              <a:rPr lang="es-EC" smtClean="0"/>
              <a:t>9/12/2024</a:t>
            </a:fld>
            <a:endParaRPr lang="es-EC"/>
          </a:p>
        </p:txBody>
      </p:sp>
      <p:sp>
        <p:nvSpPr>
          <p:cNvPr id="5" name="Marcador de pie de página 4">
            <a:extLst>
              <a:ext uri="{FF2B5EF4-FFF2-40B4-BE49-F238E27FC236}">
                <a16:creationId xmlns:a16="http://schemas.microsoft.com/office/drawing/2014/main" id="{FC92A84F-3963-458F-9387-FB3827C0109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17E5F18-4B5D-41AF-AD5F-9003A8AEE86C}"/>
              </a:ext>
            </a:extLst>
          </p:cNvPr>
          <p:cNvSpPr>
            <a:spLocks noGrp="1"/>
          </p:cNvSpPr>
          <p:nvPr>
            <p:ph type="sldNum" sz="quarter" idx="12"/>
          </p:nvPr>
        </p:nvSpPr>
        <p:spPr/>
        <p:txBody>
          <a:bodyPr/>
          <a:lstStyle/>
          <a:p>
            <a:fld id="{120B21F5-07CF-47E3-B5EF-87B436FDF25F}" type="slidenum">
              <a:rPr lang="es-EC" smtClean="0"/>
              <a:t>‹Nº›</a:t>
            </a:fld>
            <a:endParaRPr lang="es-EC"/>
          </a:p>
        </p:txBody>
      </p:sp>
    </p:spTree>
    <p:extLst>
      <p:ext uri="{BB962C8B-B14F-4D97-AF65-F5344CB8AC3E}">
        <p14:creationId xmlns:p14="http://schemas.microsoft.com/office/powerpoint/2010/main" val="1851937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8A81D8-7BE0-49FA-B115-5DD8BC233CE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E5B1F3D-3E27-4B98-9EDE-2906B596185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C56AD21B-9F5E-436B-A7AE-69D3CB26513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AA5A0EA6-BF67-4454-8E5B-319F5D5A125D}"/>
              </a:ext>
            </a:extLst>
          </p:cNvPr>
          <p:cNvSpPr>
            <a:spLocks noGrp="1"/>
          </p:cNvSpPr>
          <p:nvPr>
            <p:ph type="dt" sz="half" idx="10"/>
          </p:nvPr>
        </p:nvSpPr>
        <p:spPr/>
        <p:txBody>
          <a:bodyPr/>
          <a:lstStyle/>
          <a:p>
            <a:fld id="{01B1FC53-58D7-4CF3-9255-1FE8771AFBA8}" type="datetimeFigureOut">
              <a:rPr lang="es-EC" smtClean="0"/>
              <a:t>9/12/2024</a:t>
            </a:fld>
            <a:endParaRPr lang="es-EC"/>
          </a:p>
        </p:txBody>
      </p:sp>
      <p:sp>
        <p:nvSpPr>
          <p:cNvPr id="6" name="Marcador de pie de página 5">
            <a:extLst>
              <a:ext uri="{FF2B5EF4-FFF2-40B4-BE49-F238E27FC236}">
                <a16:creationId xmlns:a16="http://schemas.microsoft.com/office/drawing/2014/main" id="{4563E1B6-E2EC-450D-AC28-AEBEE5DE639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8D46ECE9-452B-437B-BCC9-27A4F0BDF030}"/>
              </a:ext>
            </a:extLst>
          </p:cNvPr>
          <p:cNvSpPr>
            <a:spLocks noGrp="1"/>
          </p:cNvSpPr>
          <p:nvPr>
            <p:ph type="sldNum" sz="quarter" idx="12"/>
          </p:nvPr>
        </p:nvSpPr>
        <p:spPr/>
        <p:txBody>
          <a:bodyPr/>
          <a:lstStyle/>
          <a:p>
            <a:fld id="{120B21F5-07CF-47E3-B5EF-87B436FDF25F}" type="slidenum">
              <a:rPr lang="es-EC" smtClean="0"/>
              <a:t>‹Nº›</a:t>
            </a:fld>
            <a:endParaRPr lang="es-EC"/>
          </a:p>
        </p:txBody>
      </p:sp>
    </p:spTree>
    <p:extLst>
      <p:ext uri="{BB962C8B-B14F-4D97-AF65-F5344CB8AC3E}">
        <p14:creationId xmlns:p14="http://schemas.microsoft.com/office/powerpoint/2010/main" val="301697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D98C93-51B0-4A63-B4A4-F4351A8F014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4B5F6F52-2DBD-4D0B-BB37-34C4BDD719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FF5325C-21AE-4597-84DE-B19FC304DC8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BFDA0C70-B06F-44CB-BD5F-577EA94E7F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522472-7F8C-475E-8CF4-C2CD1F47153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1CECEEA7-6D7E-4BE5-9874-3B8CC24EC69E}"/>
              </a:ext>
            </a:extLst>
          </p:cNvPr>
          <p:cNvSpPr>
            <a:spLocks noGrp="1"/>
          </p:cNvSpPr>
          <p:nvPr>
            <p:ph type="dt" sz="half" idx="10"/>
          </p:nvPr>
        </p:nvSpPr>
        <p:spPr/>
        <p:txBody>
          <a:bodyPr/>
          <a:lstStyle/>
          <a:p>
            <a:fld id="{01B1FC53-58D7-4CF3-9255-1FE8771AFBA8}" type="datetimeFigureOut">
              <a:rPr lang="es-EC" smtClean="0"/>
              <a:t>9/12/2024</a:t>
            </a:fld>
            <a:endParaRPr lang="es-EC"/>
          </a:p>
        </p:txBody>
      </p:sp>
      <p:sp>
        <p:nvSpPr>
          <p:cNvPr id="8" name="Marcador de pie de página 7">
            <a:extLst>
              <a:ext uri="{FF2B5EF4-FFF2-40B4-BE49-F238E27FC236}">
                <a16:creationId xmlns:a16="http://schemas.microsoft.com/office/drawing/2014/main" id="{447C6E52-733B-49E8-A2AA-B1CA251418CE}"/>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86675979-18B5-4352-9ADD-609672E8BFC5}"/>
              </a:ext>
            </a:extLst>
          </p:cNvPr>
          <p:cNvSpPr>
            <a:spLocks noGrp="1"/>
          </p:cNvSpPr>
          <p:nvPr>
            <p:ph type="sldNum" sz="quarter" idx="12"/>
          </p:nvPr>
        </p:nvSpPr>
        <p:spPr/>
        <p:txBody>
          <a:bodyPr/>
          <a:lstStyle/>
          <a:p>
            <a:fld id="{120B21F5-07CF-47E3-B5EF-87B436FDF25F}" type="slidenum">
              <a:rPr lang="es-EC" smtClean="0"/>
              <a:t>‹Nº›</a:t>
            </a:fld>
            <a:endParaRPr lang="es-EC"/>
          </a:p>
        </p:txBody>
      </p:sp>
    </p:spTree>
    <p:extLst>
      <p:ext uri="{BB962C8B-B14F-4D97-AF65-F5344CB8AC3E}">
        <p14:creationId xmlns:p14="http://schemas.microsoft.com/office/powerpoint/2010/main" val="151955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B1B6A7-44B2-4493-9097-EA34D3F65DB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2415B558-FF3E-4930-A27C-41A8102FCA3A}"/>
              </a:ext>
            </a:extLst>
          </p:cNvPr>
          <p:cNvSpPr>
            <a:spLocks noGrp="1"/>
          </p:cNvSpPr>
          <p:nvPr>
            <p:ph type="dt" sz="half" idx="10"/>
          </p:nvPr>
        </p:nvSpPr>
        <p:spPr/>
        <p:txBody>
          <a:bodyPr/>
          <a:lstStyle/>
          <a:p>
            <a:fld id="{01B1FC53-58D7-4CF3-9255-1FE8771AFBA8}" type="datetimeFigureOut">
              <a:rPr lang="es-EC" smtClean="0"/>
              <a:t>9/12/2024</a:t>
            </a:fld>
            <a:endParaRPr lang="es-EC"/>
          </a:p>
        </p:txBody>
      </p:sp>
      <p:sp>
        <p:nvSpPr>
          <p:cNvPr id="4" name="Marcador de pie de página 3">
            <a:extLst>
              <a:ext uri="{FF2B5EF4-FFF2-40B4-BE49-F238E27FC236}">
                <a16:creationId xmlns:a16="http://schemas.microsoft.com/office/drawing/2014/main" id="{88EBD4C5-865A-4350-BE36-580445615D72}"/>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87D5E001-93BA-4FFF-8065-7059F27FC95D}"/>
              </a:ext>
            </a:extLst>
          </p:cNvPr>
          <p:cNvSpPr>
            <a:spLocks noGrp="1"/>
          </p:cNvSpPr>
          <p:nvPr>
            <p:ph type="sldNum" sz="quarter" idx="12"/>
          </p:nvPr>
        </p:nvSpPr>
        <p:spPr/>
        <p:txBody>
          <a:bodyPr/>
          <a:lstStyle/>
          <a:p>
            <a:fld id="{120B21F5-07CF-47E3-B5EF-87B436FDF25F}" type="slidenum">
              <a:rPr lang="es-EC" smtClean="0"/>
              <a:t>‹Nº›</a:t>
            </a:fld>
            <a:endParaRPr lang="es-EC"/>
          </a:p>
        </p:txBody>
      </p:sp>
    </p:spTree>
    <p:extLst>
      <p:ext uri="{BB962C8B-B14F-4D97-AF65-F5344CB8AC3E}">
        <p14:creationId xmlns:p14="http://schemas.microsoft.com/office/powerpoint/2010/main" val="99457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72BBE33-A516-4067-9BC9-11BD4249AACE}"/>
              </a:ext>
            </a:extLst>
          </p:cNvPr>
          <p:cNvSpPr>
            <a:spLocks noGrp="1"/>
          </p:cNvSpPr>
          <p:nvPr>
            <p:ph type="dt" sz="half" idx="10"/>
          </p:nvPr>
        </p:nvSpPr>
        <p:spPr/>
        <p:txBody>
          <a:bodyPr/>
          <a:lstStyle/>
          <a:p>
            <a:fld id="{01B1FC53-58D7-4CF3-9255-1FE8771AFBA8}" type="datetimeFigureOut">
              <a:rPr lang="es-EC" smtClean="0"/>
              <a:t>9/12/2024</a:t>
            </a:fld>
            <a:endParaRPr lang="es-EC"/>
          </a:p>
        </p:txBody>
      </p:sp>
      <p:sp>
        <p:nvSpPr>
          <p:cNvPr id="3" name="Marcador de pie de página 2">
            <a:extLst>
              <a:ext uri="{FF2B5EF4-FFF2-40B4-BE49-F238E27FC236}">
                <a16:creationId xmlns:a16="http://schemas.microsoft.com/office/drawing/2014/main" id="{F38E33F4-B898-49BB-BB9A-134A8173F168}"/>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1C234002-F74A-4CC6-BFA9-6023BF01C047}"/>
              </a:ext>
            </a:extLst>
          </p:cNvPr>
          <p:cNvSpPr>
            <a:spLocks noGrp="1"/>
          </p:cNvSpPr>
          <p:nvPr>
            <p:ph type="sldNum" sz="quarter" idx="12"/>
          </p:nvPr>
        </p:nvSpPr>
        <p:spPr/>
        <p:txBody>
          <a:bodyPr/>
          <a:lstStyle/>
          <a:p>
            <a:fld id="{120B21F5-07CF-47E3-B5EF-87B436FDF25F}" type="slidenum">
              <a:rPr lang="es-EC" smtClean="0"/>
              <a:t>‹Nº›</a:t>
            </a:fld>
            <a:endParaRPr lang="es-EC"/>
          </a:p>
        </p:txBody>
      </p:sp>
    </p:spTree>
    <p:extLst>
      <p:ext uri="{BB962C8B-B14F-4D97-AF65-F5344CB8AC3E}">
        <p14:creationId xmlns:p14="http://schemas.microsoft.com/office/powerpoint/2010/main" val="223649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0E8577-B5B6-43EA-8FF2-346B3ABDE7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330C8DA0-3F58-48F1-B477-E9C8E8BA2B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CEAFECA8-7C82-4388-81BB-D1F4827C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93F5946-316B-4A22-8FF7-34F786EE1463}"/>
              </a:ext>
            </a:extLst>
          </p:cNvPr>
          <p:cNvSpPr>
            <a:spLocks noGrp="1"/>
          </p:cNvSpPr>
          <p:nvPr>
            <p:ph type="dt" sz="half" idx="10"/>
          </p:nvPr>
        </p:nvSpPr>
        <p:spPr/>
        <p:txBody>
          <a:bodyPr/>
          <a:lstStyle/>
          <a:p>
            <a:fld id="{01B1FC53-58D7-4CF3-9255-1FE8771AFBA8}" type="datetimeFigureOut">
              <a:rPr lang="es-EC" smtClean="0"/>
              <a:t>9/12/2024</a:t>
            </a:fld>
            <a:endParaRPr lang="es-EC"/>
          </a:p>
        </p:txBody>
      </p:sp>
      <p:sp>
        <p:nvSpPr>
          <p:cNvPr id="6" name="Marcador de pie de página 5">
            <a:extLst>
              <a:ext uri="{FF2B5EF4-FFF2-40B4-BE49-F238E27FC236}">
                <a16:creationId xmlns:a16="http://schemas.microsoft.com/office/drawing/2014/main" id="{16A0A503-EA8F-4835-9549-DD18AE881A0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18EDEB07-45AE-4E72-8E75-537926E445FD}"/>
              </a:ext>
            </a:extLst>
          </p:cNvPr>
          <p:cNvSpPr>
            <a:spLocks noGrp="1"/>
          </p:cNvSpPr>
          <p:nvPr>
            <p:ph type="sldNum" sz="quarter" idx="12"/>
          </p:nvPr>
        </p:nvSpPr>
        <p:spPr/>
        <p:txBody>
          <a:bodyPr/>
          <a:lstStyle/>
          <a:p>
            <a:fld id="{120B21F5-07CF-47E3-B5EF-87B436FDF25F}" type="slidenum">
              <a:rPr lang="es-EC" smtClean="0"/>
              <a:t>‹Nº›</a:t>
            </a:fld>
            <a:endParaRPr lang="es-EC"/>
          </a:p>
        </p:txBody>
      </p:sp>
    </p:spTree>
    <p:extLst>
      <p:ext uri="{BB962C8B-B14F-4D97-AF65-F5344CB8AC3E}">
        <p14:creationId xmlns:p14="http://schemas.microsoft.com/office/powerpoint/2010/main" val="485021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E112C-5963-457C-85BC-B7F8EDEC76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4F55FFD7-CF4C-478E-9BA1-44471CB599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3369EFC8-BEE0-449D-B6C4-1A6495137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C28AC6-6EC6-41A7-AE34-769021A8C76A}"/>
              </a:ext>
            </a:extLst>
          </p:cNvPr>
          <p:cNvSpPr>
            <a:spLocks noGrp="1"/>
          </p:cNvSpPr>
          <p:nvPr>
            <p:ph type="dt" sz="half" idx="10"/>
          </p:nvPr>
        </p:nvSpPr>
        <p:spPr/>
        <p:txBody>
          <a:bodyPr/>
          <a:lstStyle/>
          <a:p>
            <a:fld id="{01B1FC53-58D7-4CF3-9255-1FE8771AFBA8}" type="datetimeFigureOut">
              <a:rPr lang="es-EC" smtClean="0"/>
              <a:t>9/12/2024</a:t>
            </a:fld>
            <a:endParaRPr lang="es-EC"/>
          </a:p>
        </p:txBody>
      </p:sp>
      <p:sp>
        <p:nvSpPr>
          <p:cNvPr id="6" name="Marcador de pie de página 5">
            <a:extLst>
              <a:ext uri="{FF2B5EF4-FFF2-40B4-BE49-F238E27FC236}">
                <a16:creationId xmlns:a16="http://schemas.microsoft.com/office/drawing/2014/main" id="{1429C633-3D1F-4FE4-80BF-210C2E36DCD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943A979-9C5A-4F5C-B062-98FC41BD0B06}"/>
              </a:ext>
            </a:extLst>
          </p:cNvPr>
          <p:cNvSpPr>
            <a:spLocks noGrp="1"/>
          </p:cNvSpPr>
          <p:nvPr>
            <p:ph type="sldNum" sz="quarter" idx="12"/>
          </p:nvPr>
        </p:nvSpPr>
        <p:spPr/>
        <p:txBody>
          <a:bodyPr/>
          <a:lstStyle/>
          <a:p>
            <a:fld id="{120B21F5-07CF-47E3-B5EF-87B436FDF25F}" type="slidenum">
              <a:rPr lang="es-EC" smtClean="0"/>
              <a:t>‹Nº›</a:t>
            </a:fld>
            <a:endParaRPr lang="es-EC"/>
          </a:p>
        </p:txBody>
      </p:sp>
    </p:spTree>
    <p:extLst>
      <p:ext uri="{BB962C8B-B14F-4D97-AF65-F5344CB8AC3E}">
        <p14:creationId xmlns:p14="http://schemas.microsoft.com/office/powerpoint/2010/main" val="3898116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4EB3F48-EDB9-4C0E-8511-E6FEA0C8A7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8C92A4BA-5E03-46BD-9BEE-674882E303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5B5174A-ED9F-47A9-BF67-AC25057B5A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1FC53-58D7-4CF3-9255-1FE8771AFBA8}" type="datetimeFigureOut">
              <a:rPr lang="es-EC" smtClean="0"/>
              <a:t>9/12/2024</a:t>
            </a:fld>
            <a:endParaRPr lang="es-EC"/>
          </a:p>
        </p:txBody>
      </p:sp>
      <p:sp>
        <p:nvSpPr>
          <p:cNvPr id="5" name="Marcador de pie de página 4">
            <a:extLst>
              <a:ext uri="{FF2B5EF4-FFF2-40B4-BE49-F238E27FC236}">
                <a16:creationId xmlns:a16="http://schemas.microsoft.com/office/drawing/2014/main" id="{1A5C2B80-84EB-4F33-AB12-755734507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193BE65B-F116-4697-B9DF-24904385BA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B21F5-07CF-47E3-B5EF-87B436FDF25F}" type="slidenum">
              <a:rPr lang="es-EC" smtClean="0"/>
              <a:t>‹Nº›</a:t>
            </a:fld>
            <a:endParaRPr lang="es-EC"/>
          </a:p>
        </p:txBody>
      </p:sp>
    </p:spTree>
    <p:extLst>
      <p:ext uri="{BB962C8B-B14F-4D97-AF65-F5344CB8AC3E}">
        <p14:creationId xmlns:p14="http://schemas.microsoft.com/office/powerpoint/2010/main" val="2002274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E538738-F289-4935-8584-07CFCA1212D8}"/>
              </a:ext>
            </a:extLst>
          </p:cNvPr>
          <p:cNvPicPr>
            <a:picLocks noChangeAspect="1"/>
          </p:cNvPicPr>
          <p:nvPr/>
        </p:nvPicPr>
        <p:blipFill rotWithShape="1">
          <a:blip r:embed="rId2"/>
          <a:srcRect l="21030" t="23495" r="11911" b="6747"/>
          <a:stretch/>
        </p:blipFill>
        <p:spPr>
          <a:xfrm>
            <a:off x="80683" y="0"/>
            <a:ext cx="11940988" cy="6598969"/>
          </a:xfrm>
          <a:prstGeom prst="rect">
            <a:avLst/>
          </a:prstGeom>
        </p:spPr>
      </p:pic>
    </p:spTree>
    <p:extLst>
      <p:ext uri="{BB962C8B-B14F-4D97-AF65-F5344CB8AC3E}">
        <p14:creationId xmlns:p14="http://schemas.microsoft.com/office/powerpoint/2010/main" val="1430283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17E28E5-C3F5-41DF-86B5-121DD371E942}"/>
              </a:ext>
            </a:extLst>
          </p:cNvPr>
          <p:cNvPicPr>
            <a:picLocks noChangeAspect="1"/>
          </p:cNvPicPr>
          <p:nvPr/>
        </p:nvPicPr>
        <p:blipFill rotWithShape="1">
          <a:blip r:embed="rId2"/>
          <a:srcRect l="22206" t="23659" r="13089" b="10981"/>
          <a:stretch/>
        </p:blipFill>
        <p:spPr>
          <a:xfrm>
            <a:off x="394446" y="189481"/>
            <a:ext cx="11403107" cy="6479037"/>
          </a:xfrm>
          <a:prstGeom prst="rect">
            <a:avLst/>
          </a:prstGeom>
        </p:spPr>
      </p:pic>
    </p:spTree>
    <p:extLst>
      <p:ext uri="{BB962C8B-B14F-4D97-AF65-F5344CB8AC3E}">
        <p14:creationId xmlns:p14="http://schemas.microsoft.com/office/powerpoint/2010/main" val="3377313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1AC332A-96CA-4DA0-9612-35A5972395C1}"/>
              </a:ext>
            </a:extLst>
          </p:cNvPr>
          <p:cNvPicPr>
            <a:picLocks noChangeAspect="1"/>
          </p:cNvPicPr>
          <p:nvPr/>
        </p:nvPicPr>
        <p:blipFill rotWithShape="1">
          <a:blip r:embed="rId2"/>
          <a:srcRect l="22426" t="24053" r="11618" b="13072"/>
          <a:stretch/>
        </p:blipFill>
        <p:spPr>
          <a:xfrm>
            <a:off x="421339" y="277906"/>
            <a:ext cx="11602271" cy="6221506"/>
          </a:xfrm>
          <a:prstGeom prst="rect">
            <a:avLst/>
          </a:prstGeom>
        </p:spPr>
      </p:pic>
    </p:spTree>
    <p:extLst>
      <p:ext uri="{BB962C8B-B14F-4D97-AF65-F5344CB8AC3E}">
        <p14:creationId xmlns:p14="http://schemas.microsoft.com/office/powerpoint/2010/main" val="2930137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D9FAA25-F16C-4C5A-BCD3-92809C5FA1AA}"/>
              </a:ext>
            </a:extLst>
          </p:cNvPr>
          <p:cNvSpPr txBox="1"/>
          <p:nvPr/>
        </p:nvSpPr>
        <p:spPr>
          <a:xfrm>
            <a:off x="1806388" y="272988"/>
            <a:ext cx="8579224" cy="369332"/>
          </a:xfrm>
          <a:prstGeom prst="rect">
            <a:avLst/>
          </a:prstGeom>
          <a:noFill/>
        </p:spPr>
        <p:txBody>
          <a:bodyPr wrap="square">
            <a:spAutoFit/>
          </a:bodyPr>
          <a:lstStyle/>
          <a:p>
            <a:r>
              <a:rPr lang="es-MX" b="1" dirty="0">
                <a:effectLst/>
                <a:latin typeface="Arial" panose="020B0604020202020204" pitchFamily="34" charset="0"/>
              </a:rPr>
              <a:t>Impacto emocional del muro descascarado en los personajes y la trama.</a:t>
            </a:r>
            <a:endParaRPr lang="es-MX" dirty="0"/>
          </a:p>
        </p:txBody>
      </p:sp>
      <p:pic>
        <p:nvPicPr>
          <p:cNvPr id="7" name="Imagen 6">
            <a:extLst>
              <a:ext uri="{FF2B5EF4-FFF2-40B4-BE49-F238E27FC236}">
                <a16:creationId xmlns:a16="http://schemas.microsoft.com/office/drawing/2014/main" id="{EC6333D9-6EEF-4A45-A279-69B2227B1E4B}"/>
              </a:ext>
            </a:extLst>
          </p:cNvPr>
          <p:cNvPicPr>
            <a:picLocks noChangeAspect="1"/>
          </p:cNvPicPr>
          <p:nvPr/>
        </p:nvPicPr>
        <p:blipFill rotWithShape="1">
          <a:blip r:embed="rId2"/>
          <a:srcRect l="22353" t="44394" r="13015" b="4810"/>
          <a:stretch/>
        </p:blipFill>
        <p:spPr>
          <a:xfrm>
            <a:off x="152400" y="1048871"/>
            <a:ext cx="12174238" cy="5082988"/>
          </a:xfrm>
          <a:prstGeom prst="rect">
            <a:avLst/>
          </a:prstGeom>
        </p:spPr>
      </p:pic>
    </p:spTree>
    <p:extLst>
      <p:ext uri="{BB962C8B-B14F-4D97-AF65-F5344CB8AC3E}">
        <p14:creationId xmlns:p14="http://schemas.microsoft.com/office/powerpoint/2010/main" val="2146127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A0A4C5F-D556-4EEC-B141-57E5B79CFF21}"/>
              </a:ext>
            </a:extLst>
          </p:cNvPr>
          <p:cNvPicPr>
            <a:picLocks noChangeAspect="1"/>
          </p:cNvPicPr>
          <p:nvPr/>
        </p:nvPicPr>
        <p:blipFill rotWithShape="1">
          <a:blip r:embed="rId2"/>
          <a:srcRect l="22206" t="23270" r="11618" b="10455"/>
          <a:stretch/>
        </p:blipFill>
        <p:spPr>
          <a:xfrm>
            <a:off x="197221" y="174811"/>
            <a:ext cx="11553333" cy="6508378"/>
          </a:xfrm>
          <a:prstGeom prst="rect">
            <a:avLst/>
          </a:prstGeom>
        </p:spPr>
      </p:pic>
    </p:spTree>
    <p:extLst>
      <p:ext uri="{BB962C8B-B14F-4D97-AF65-F5344CB8AC3E}">
        <p14:creationId xmlns:p14="http://schemas.microsoft.com/office/powerpoint/2010/main" val="4189873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79D7512-F86F-4F5D-95E3-23C6C634CD0A}"/>
              </a:ext>
            </a:extLst>
          </p:cNvPr>
          <p:cNvPicPr>
            <a:picLocks noChangeAspect="1"/>
          </p:cNvPicPr>
          <p:nvPr/>
        </p:nvPicPr>
        <p:blipFill rotWithShape="1">
          <a:blip r:embed="rId2"/>
          <a:srcRect l="21177" t="24314" r="10809" b="10719"/>
          <a:stretch/>
        </p:blipFill>
        <p:spPr>
          <a:xfrm>
            <a:off x="291353" y="310178"/>
            <a:ext cx="11609294" cy="6237643"/>
          </a:xfrm>
          <a:prstGeom prst="rect">
            <a:avLst/>
          </a:prstGeom>
        </p:spPr>
      </p:pic>
    </p:spTree>
    <p:extLst>
      <p:ext uri="{BB962C8B-B14F-4D97-AF65-F5344CB8AC3E}">
        <p14:creationId xmlns:p14="http://schemas.microsoft.com/office/powerpoint/2010/main" val="3147253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99BD6FB-CA4A-48E7-B183-8575A81DE4C8}"/>
              </a:ext>
            </a:extLst>
          </p:cNvPr>
          <p:cNvPicPr>
            <a:picLocks noChangeAspect="1"/>
          </p:cNvPicPr>
          <p:nvPr/>
        </p:nvPicPr>
        <p:blipFill rotWithShape="1">
          <a:blip r:embed="rId2"/>
          <a:srcRect l="20957" t="24053" r="11396" b="9803"/>
          <a:stretch/>
        </p:blipFill>
        <p:spPr>
          <a:xfrm>
            <a:off x="201707" y="537883"/>
            <a:ext cx="11788586" cy="6483722"/>
          </a:xfrm>
          <a:prstGeom prst="rect">
            <a:avLst/>
          </a:prstGeom>
        </p:spPr>
      </p:pic>
    </p:spTree>
    <p:extLst>
      <p:ext uri="{BB962C8B-B14F-4D97-AF65-F5344CB8AC3E}">
        <p14:creationId xmlns:p14="http://schemas.microsoft.com/office/powerpoint/2010/main" val="1718744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B1409E-48D5-4288-9529-AC097B90E642}"/>
              </a:ext>
            </a:extLst>
          </p:cNvPr>
          <p:cNvSpPr>
            <a:spLocks noGrp="1"/>
          </p:cNvSpPr>
          <p:nvPr>
            <p:ph type="title"/>
          </p:nvPr>
        </p:nvSpPr>
        <p:spPr/>
        <p:txBody>
          <a:bodyPr/>
          <a:lstStyle/>
          <a:p>
            <a:r>
              <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rPr>
              <a:t>Características del muro descascarado en la literatura</a:t>
            </a:r>
            <a:br>
              <a:rPr lang="es-EC" sz="1800" dirty="0">
                <a:effectLst/>
                <a:latin typeface="Calibri" panose="020F0502020204030204" pitchFamily="34" charset="0"/>
                <a:ea typeface="Calibri" panose="020F0502020204030204" pitchFamily="34" charset="0"/>
                <a:cs typeface="Times New Roman" panose="02020603050405020304" pitchFamily="18" charset="0"/>
              </a:rPr>
            </a:br>
            <a:endParaRPr lang="es-EC" dirty="0"/>
          </a:p>
        </p:txBody>
      </p:sp>
      <p:sp>
        <p:nvSpPr>
          <p:cNvPr id="3" name="Marcador de contenido 2">
            <a:extLst>
              <a:ext uri="{FF2B5EF4-FFF2-40B4-BE49-F238E27FC236}">
                <a16:creationId xmlns:a16="http://schemas.microsoft.com/office/drawing/2014/main" id="{86DDC2B9-082B-405D-A07F-816081823CE8}"/>
              </a:ext>
            </a:extLst>
          </p:cNvPr>
          <p:cNvSpPr>
            <a:spLocks noGrp="1"/>
          </p:cNvSpPr>
          <p:nvPr>
            <p:ph idx="1"/>
          </p:nvPr>
        </p:nvSpPr>
        <p:spPr>
          <a:xfrm>
            <a:off x="0" y="1027906"/>
            <a:ext cx="10089777" cy="5292351"/>
          </a:xfrm>
        </p:spPr>
        <p:txBody>
          <a:bodyPr>
            <a:normAutofit fontScale="70000" lnSpcReduction="20000"/>
          </a:bodyPr>
          <a:lstStyle/>
          <a:p>
            <a:pPr marL="342900" lvl="0" indent="-342900">
              <a:lnSpc>
                <a:spcPct val="107000"/>
              </a:lnSpc>
              <a:spcAft>
                <a:spcPts val="800"/>
              </a:spcAft>
              <a:buFont typeface="+mj-lt"/>
              <a:buAutoNum type="arabicPeriod"/>
              <a:tabLst>
                <a:tab pos="457200" algn="l"/>
              </a:tabLst>
            </a:pPr>
            <a:r>
              <a:rPr lang="es-EC" sz="2000" b="1" dirty="0">
                <a:effectLst/>
                <a:latin typeface="Times New Roman" panose="02020603050405020304" pitchFamily="18" charset="0"/>
                <a:ea typeface="Times New Roman" panose="02020603050405020304" pitchFamily="18" charset="0"/>
                <a:cs typeface="Times New Roman" panose="02020603050405020304" pitchFamily="18" charset="0"/>
              </a:rPr>
              <a:t>Capas narrativas: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La historia se construye como si fuera un muro con capas superpuestas, donde el lector descubre capas ocultas al avanzar.</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Ejemplo: Obras que revelan secretos del pasado o facetas ocultas de los personajes a través de flashbacks o narrativas fragmentadas.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s-EC" sz="2000" b="1" dirty="0">
                <a:effectLst/>
                <a:latin typeface="Times New Roman" panose="02020603050405020304" pitchFamily="18" charset="0"/>
                <a:ea typeface="Times New Roman" panose="02020603050405020304" pitchFamily="18" charset="0"/>
                <a:cs typeface="Times New Roman" panose="02020603050405020304" pitchFamily="18" charset="0"/>
              </a:rPr>
              <a:t>Estética de lo incompleto: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Los personajes, escenarios o tramas pueden estar marcados por la imperfección, lo que subraya temas de decadencia, </a:t>
            </a:r>
          </a:p>
          <a:p>
            <a:pPr marL="742950" lvl="1" indent="-285750">
              <a:lnSpc>
                <a:spcPct val="107000"/>
              </a:lnSpc>
              <a:spcAft>
                <a:spcPts val="800"/>
              </a:spcAft>
              <a:buSzPts val="1000"/>
              <a:buFont typeface="Courier New" panose="02070309020205020404" pitchFamily="49" charset="0"/>
              <a:buChar char="o"/>
              <a:tabLst>
                <a:tab pos="914400" algn="l"/>
              </a:tabLst>
            </a:pP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vulnerabilidad o belleza en el deterioro.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s-EC" sz="2000" b="1" dirty="0">
                <a:effectLst/>
                <a:latin typeface="Times New Roman" panose="02020603050405020304" pitchFamily="18" charset="0"/>
                <a:ea typeface="Times New Roman" panose="02020603050405020304" pitchFamily="18" charset="0"/>
                <a:cs typeface="Times New Roman" panose="02020603050405020304" pitchFamily="18" charset="0"/>
              </a:rPr>
              <a:t>Uso del tiempo: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El desgaste (físico o emocional) se convierte en una metáfora del paso del tiempo y su impacto.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s-EC" sz="2000" b="1" dirty="0">
                <a:effectLst/>
                <a:latin typeface="Times New Roman" panose="02020603050405020304" pitchFamily="18" charset="0"/>
                <a:ea typeface="Times New Roman" panose="02020603050405020304" pitchFamily="18" charset="0"/>
                <a:cs typeface="Times New Roman" panose="02020603050405020304" pitchFamily="18" charset="0"/>
              </a:rPr>
              <a:t>Fragmentación:</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La narrativa puede estar estructurada de forma fragmentada o no lineal, reflejando la sensación de un muro desmoronado.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s-EC" sz="2000" b="1" dirty="0">
                <a:effectLst/>
                <a:latin typeface="Times New Roman" panose="02020603050405020304" pitchFamily="18" charset="0"/>
                <a:ea typeface="Times New Roman" panose="02020603050405020304" pitchFamily="18" charset="0"/>
                <a:cs typeface="Times New Roman" panose="02020603050405020304" pitchFamily="18" charset="0"/>
              </a:rPr>
              <a:t>Riqueza en lo escondido: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Lo que está detrás de la superficie (los “estratos descascarados”) es lo que tiene más valor o verdad en la historia.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pic>
        <p:nvPicPr>
          <p:cNvPr id="5" name="Imagen 4">
            <a:extLst>
              <a:ext uri="{FF2B5EF4-FFF2-40B4-BE49-F238E27FC236}">
                <a16:creationId xmlns:a16="http://schemas.microsoft.com/office/drawing/2014/main" id="{E5A09718-9663-48D1-BB3C-DF77E9D83604}"/>
              </a:ext>
            </a:extLst>
          </p:cNvPr>
          <p:cNvPicPr>
            <a:picLocks noChangeAspect="1"/>
          </p:cNvPicPr>
          <p:nvPr/>
        </p:nvPicPr>
        <p:blipFill rotWithShape="1">
          <a:blip r:embed="rId2"/>
          <a:srcRect l="21030" t="23495" r="55085" b="6747"/>
          <a:stretch/>
        </p:blipFill>
        <p:spPr>
          <a:xfrm>
            <a:off x="9723752" y="297199"/>
            <a:ext cx="3041990" cy="6263602"/>
          </a:xfrm>
          <a:prstGeom prst="rect">
            <a:avLst/>
          </a:prstGeom>
        </p:spPr>
      </p:pic>
    </p:spTree>
    <p:extLst>
      <p:ext uri="{BB962C8B-B14F-4D97-AF65-F5344CB8AC3E}">
        <p14:creationId xmlns:p14="http://schemas.microsoft.com/office/powerpoint/2010/main" val="722009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673E4C-396B-4354-A4D5-91CAEA01E65B}"/>
              </a:ext>
            </a:extLst>
          </p:cNvPr>
          <p:cNvSpPr>
            <a:spLocks noGrp="1"/>
          </p:cNvSpPr>
          <p:nvPr>
            <p:ph type="title"/>
          </p:nvPr>
        </p:nvSpPr>
        <p:spPr/>
        <p:txBody>
          <a:bodyPr/>
          <a:lstStyle/>
          <a:p>
            <a:r>
              <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rPr>
              <a:t>Autores y movimientos que emplean esta técnica</a:t>
            </a:r>
            <a:br>
              <a:rPr lang="es-EC" sz="1800" dirty="0">
                <a:effectLst/>
                <a:latin typeface="Calibri" panose="020F0502020204030204" pitchFamily="34" charset="0"/>
                <a:ea typeface="Calibri" panose="020F0502020204030204" pitchFamily="34" charset="0"/>
                <a:cs typeface="Times New Roman" panose="02020603050405020304" pitchFamily="18" charset="0"/>
              </a:rPr>
            </a:br>
            <a:endParaRPr lang="es-EC" dirty="0"/>
          </a:p>
        </p:txBody>
      </p:sp>
      <p:sp>
        <p:nvSpPr>
          <p:cNvPr id="3" name="Marcador de contenido 2">
            <a:extLst>
              <a:ext uri="{FF2B5EF4-FFF2-40B4-BE49-F238E27FC236}">
                <a16:creationId xmlns:a16="http://schemas.microsoft.com/office/drawing/2014/main" id="{384D5461-768F-494D-B02E-50511FE9D353}"/>
              </a:ext>
            </a:extLst>
          </p:cNvPr>
          <p:cNvSpPr>
            <a:spLocks noGrp="1"/>
          </p:cNvSpPr>
          <p:nvPr>
            <p:ph idx="1"/>
          </p:nvPr>
        </p:nvSpPr>
        <p:spPr>
          <a:xfrm>
            <a:off x="838200" y="1156996"/>
            <a:ext cx="6355702" cy="5019967"/>
          </a:xfrm>
        </p:spPr>
        <p:txBody>
          <a:bodyPr/>
          <a:lstStyle/>
          <a:p>
            <a:pPr marL="342900" lvl="0" indent="-342900">
              <a:lnSpc>
                <a:spcPct val="107000"/>
              </a:lnSpc>
              <a:spcAft>
                <a:spcPts val="800"/>
              </a:spcAft>
              <a:buFont typeface="+mj-lt"/>
              <a:buAutoNum type="arabicPeriod"/>
              <a:tabLst>
                <a:tab pos="457200" algn="l"/>
              </a:tabLst>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Marcel Proust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s-EC" sz="1400" i="1" dirty="0">
                <a:effectLst/>
                <a:latin typeface="Times New Roman" panose="02020603050405020304" pitchFamily="18" charset="0"/>
                <a:ea typeface="Times New Roman" panose="02020603050405020304" pitchFamily="18" charset="0"/>
                <a:cs typeface="Times New Roman" panose="02020603050405020304" pitchFamily="18" charset="0"/>
              </a:rPr>
              <a:t>En busca del tiempo perdido</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Proust "descascara" las capas del tiempo y la memoria, revelando cómo los recuerdos se transforman y desgastan con los años.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Virginia Woolf</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En </a:t>
            </a:r>
            <a:r>
              <a:rPr lang="es-EC" sz="1400" i="1" dirty="0">
                <a:effectLst/>
                <a:latin typeface="Times New Roman" panose="02020603050405020304" pitchFamily="18" charset="0"/>
                <a:ea typeface="Times New Roman" panose="02020603050405020304" pitchFamily="18" charset="0"/>
                <a:cs typeface="Times New Roman" panose="02020603050405020304" pitchFamily="18" charset="0"/>
              </a:rPr>
              <a:t>Al faro</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y </a:t>
            </a:r>
            <a:r>
              <a:rPr lang="es-EC" sz="1400" i="1" dirty="0">
                <a:effectLst/>
                <a:latin typeface="Times New Roman" panose="02020603050405020304" pitchFamily="18" charset="0"/>
                <a:ea typeface="Times New Roman" panose="02020603050405020304" pitchFamily="18" charset="0"/>
                <a:cs typeface="Times New Roman" panose="02020603050405020304" pitchFamily="18" charset="0"/>
              </a:rPr>
              <a:t>La señora </a:t>
            </a:r>
            <a:r>
              <a:rPr lang="es-EC" sz="1400" i="1" dirty="0" err="1">
                <a:effectLst/>
                <a:latin typeface="Times New Roman" panose="02020603050405020304" pitchFamily="18" charset="0"/>
                <a:ea typeface="Times New Roman" panose="02020603050405020304" pitchFamily="18" charset="0"/>
                <a:cs typeface="Times New Roman" panose="02020603050405020304" pitchFamily="18" charset="0"/>
              </a:rPr>
              <a:t>Dalloway</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Woolf utiliza técnicas de flujo de conciencia para mostrar las capas internas de los pensamientos y emociones de los personajes, como si estuviera pelando una pared para encontrar lo que yace debajo.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Gabriel García Márquez</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En </a:t>
            </a:r>
            <a:r>
              <a:rPr lang="es-EC" sz="1400" i="1" dirty="0">
                <a:effectLst/>
                <a:latin typeface="Times New Roman" panose="02020603050405020304" pitchFamily="18" charset="0"/>
                <a:ea typeface="Times New Roman" panose="02020603050405020304" pitchFamily="18" charset="0"/>
                <a:cs typeface="Times New Roman" panose="02020603050405020304" pitchFamily="18" charset="0"/>
              </a:rPr>
              <a:t>Cien años de soledad</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las capas de la historia familiar en Macondo se despliegan como un muro descascarado, donde el tiempo y la repetición erosionan las vidas de los personajes.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pic>
        <p:nvPicPr>
          <p:cNvPr id="4" name="Imagen 3">
            <a:extLst>
              <a:ext uri="{FF2B5EF4-FFF2-40B4-BE49-F238E27FC236}">
                <a16:creationId xmlns:a16="http://schemas.microsoft.com/office/drawing/2014/main" id="{EE4E9144-52E2-431F-B1B5-2D495CF7FF06}"/>
              </a:ext>
            </a:extLst>
          </p:cNvPr>
          <p:cNvPicPr>
            <a:picLocks noChangeAspect="1"/>
          </p:cNvPicPr>
          <p:nvPr/>
        </p:nvPicPr>
        <p:blipFill rotWithShape="1">
          <a:blip r:embed="rId2"/>
          <a:srcRect l="21030" t="23495" r="55085" b="6747"/>
          <a:stretch/>
        </p:blipFill>
        <p:spPr>
          <a:xfrm>
            <a:off x="8154927" y="229273"/>
            <a:ext cx="4037073" cy="6263602"/>
          </a:xfrm>
          <a:prstGeom prst="rect">
            <a:avLst/>
          </a:prstGeom>
        </p:spPr>
      </p:pic>
    </p:spTree>
    <p:extLst>
      <p:ext uri="{BB962C8B-B14F-4D97-AF65-F5344CB8AC3E}">
        <p14:creationId xmlns:p14="http://schemas.microsoft.com/office/powerpoint/2010/main" val="1212814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F3A0D5-541D-45DD-84DE-02D75B3480A9}"/>
              </a:ext>
            </a:extLst>
          </p:cNvPr>
          <p:cNvSpPr>
            <a:spLocks noGrp="1"/>
          </p:cNvSpPr>
          <p:nvPr>
            <p:ph type="title"/>
          </p:nvPr>
        </p:nvSpPr>
        <p:spPr>
          <a:xfrm>
            <a:off x="918883" y="562815"/>
            <a:ext cx="10515600" cy="1325563"/>
          </a:xfrm>
        </p:spPr>
        <p:txBody>
          <a:bodyPr>
            <a:normAutofit/>
          </a:bodyPr>
          <a:lstStyle/>
          <a:p>
            <a:pPr algn="ctr"/>
            <a:r>
              <a:rPr lang="es-EC" sz="3200" b="1" dirty="0">
                <a:effectLst/>
                <a:latin typeface="Times New Roman" panose="02020603050405020304" pitchFamily="18" charset="0"/>
                <a:ea typeface="Times New Roman" panose="02020603050405020304" pitchFamily="18" charset="0"/>
                <a:cs typeface="Times New Roman" panose="02020603050405020304" pitchFamily="18" charset="0"/>
              </a:rPr>
              <a:t>Movimientos literarios:</a:t>
            </a:r>
            <a:br>
              <a:rPr lang="es-EC" sz="3200" dirty="0">
                <a:effectLst/>
                <a:latin typeface="Calibri" panose="020F0502020204030204" pitchFamily="34" charset="0"/>
                <a:ea typeface="Calibri" panose="020F0502020204030204" pitchFamily="34" charset="0"/>
                <a:cs typeface="Times New Roman" panose="02020603050405020304" pitchFamily="18" charset="0"/>
              </a:rPr>
            </a:br>
            <a:endParaRPr lang="es-EC" sz="3200" dirty="0"/>
          </a:p>
        </p:txBody>
      </p:sp>
      <p:sp>
        <p:nvSpPr>
          <p:cNvPr id="3" name="Marcador de contenido 2">
            <a:extLst>
              <a:ext uri="{FF2B5EF4-FFF2-40B4-BE49-F238E27FC236}">
                <a16:creationId xmlns:a16="http://schemas.microsoft.com/office/drawing/2014/main" id="{760FF5DF-089A-4768-AA5A-0F51489642BB}"/>
              </a:ext>
            </a:extLst>
          </p:cNvPr>
          <p:cNvSpPr>
            <a:spLocks noGrp="1"/>
          </p:cNvSpPr>
          <p:nvPr>
            <p:ph idx="1"/>
          </p:nvPr>
        </p:nvSpPr>
        <p:spPr>
          <a:xfrm>
            <a:off x="1119672" y="1166327"/>
            <a:ext cx="10234127" cy="3803296"/>
          </a:xfrm>
        </p:spPr>
        <p:txBody>
          <a:bodyPr/>
          <a:lstStyle/>
          <a:p>
            <a:endParaRPr lang="es-EC" dirty="0">
              <a:effectLst/>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s-EC" b="1" dirty="0">
                <a:effectLst/>
                <a:latin typeface="Times New Roman" panose="02020603050405020304" pitchFamily="18" charset="0"/>
                <a:ea typeface="Times New Roman" panose="02020603050405020304" pitchFamily="18" charset="0"/>
                <a:cs typeface="Times New Roman" panose="02020603050405020304" pitchFamily="18" charset="0"/>
              </a:rPr>
              <a:t>Posmodernismo:</a:t>
            </a:r>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Autores como </a:t>
            </a:r>
            <a:r>
              <a:rPr lang="es-EC" dirty="0" err="1">
                <a:effectLst/>
                <a:latin typeface="Times New Roman" panose="02020603050405020304" pitchFamily="18" charset="0"/>
                <a:ea typeface="Times New Roman" panose="02020603050405020304" pitchFamily="18" charset="0"/>
                <a:cs typeface="Times New Roman" panose="02020603050405020304" pitchFamily="18" charset="0"/>
              </a:rPr>
              <a:t>Italo</a:t>
            </a:r>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Calvino y Paul Auster utilizan la fragmentación y la metaficción para explorar la narrativa como una superficie que el lector debe descascarar.</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s-EC" b="1" dirty="0">
                <a:effectLst/>
                <a:latin typeface="Times New Roman" panose="02020603050405020304" pitchFamily="18" charset="0"/>
                <a:ea typeface="Times New Roman" panose="02020603050405020304" pitchFamily="18" charset="0"/>
                <a:cs typeface="Times New Roman" panose="02020603050405020304" pitchFamily="18" charset="0"/>
              </a:rPr>
              <a:t>Realismo mágico:</a:t>
            </a:r>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Los elementos desgastados o decadentes son una constante, donde los objetos o escenarios reflejan el deterioro emocional y social.</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pic>
        <p:nvPicPr>
          <p:cNvPr id="4" name="Imagen 3">
            <a:extLst>
              <a:ext uri="{FF2B5EF4-FFF2-40B4-BE49-F238E27FC236}">
                <a16:creationId xmlns:a16="http://schemas.microsoft.com/office/drawing/2014/main" id="{02DFF425-0BC7-4D88-B4E8-0912D8B8062C}"/>
              </a:ext>
            </a:extLst>
          </p:cNvPr>
          <p:cNvPicPr>
            <a:picLocks noChangeAspect="1"/>
          </p:cNvPicPr>
          <p:nvPr/>
        </p:nvPicPr>
        <p:blipFill rotWithShape="1">
          <a:blip r:embed="rId2"/>
          <a:srcRect l="21912" t="74622" r="12206" b="10850"/>
          <a:stretch/>
        </p:blipFill>
        <p:spPr>
          <a:xfrm>
            <a:off x="42061" y="5226142"/>
            <a:ext cx="12107878" cy="1631858"/>
          </a:xfrm>
          <a:prstGeom prst="rect">
            <a:avLst/>
          </a:prstGeom>
        </p:spPr>
      </p:pic>
    </p:spTree>
    <p:extLst>
      <p:ext uri="{BB962C8B-B14F-4D97-AF65-F5344CB8AC3E}">
        <p14:creationId xmlns:p14="http://schemas.microsoft.com/office/powerpoint/2010/main" val="3189110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95478D-5EBA-43EC-8330-6334B3ACB80B}"/>
              </a:ext>
            </a:extLst>
          </p:cNvPr>
          <p:cNvSpPr>
            <a:spLocks noGrp="1"/>
          </p:cNvSpPr>
          <p:nvPr>
            <p:ph type="title"/>
          </p:nvPr>
        </p:nvSpPr>
        <p:spPr/>
        <p:txBody>
          <a:bodyPr>
            <a:noAutofit/>
          </a:bodyPr>
          <a:lstStyle/>
          <a:p>
            <a:pPr algn="ctr"/>
            <a:r>
              <a:rPr lang="es-EC" sz="3200" b="1" dirty="0">
                <a:effectLst/>
                <a:latin typeface="Times New Roman" panose="02020603050405020304" pitchFamily="18" charset="0"/>
                <a:ea typeface="Times New Roman" panose="02020603050405020304" pitchFamily="18" charset="0"/>
                <a:cs typeface="Times New Roman" panose="02020603050405020304" pitchFamily="18" charset="0"/>
              </a:rPr>
              <a:t>Inspiración y estética del muro descascarado en la literatura</a:t>
            </a:r>
            <a:br>
              <a:rPr lang="es-EC" sz="3200" dirty="0">
                <a:effectLst/>
                <a:latin typeface="Calibri" panose="020F0502020204030204" pitchFamily="34" charset="0"/>
                <a:ea typeface="Calibri" panose="020F0502020204030204" pitchFamily="34" charset="0"/>
                <a:cs typeface="Times New Roman" panose="02020603050405020304" pitchFamily="18" charset="0"/>
              </a:rPr>
            </a:br>
            <a:endParaRPr lang="es-EC" sz="3200" dirty="0"/>
          </a:p>
        </p:txBody>
      </p:sp>
      <p:sp>
        <p:nvSpPr>
          <p:cNvPr id="3" name="Marcador de contenido 2">
            <a:extLst>
              <a:ext uri="{FF2B5EF4-FFF2-40B4-BE49-F238E27FC236}">
                <a16:creationId xmlns:a16="http://schemas.microsoft.com/office/drawing/2014/main" id="{9BA80E02-99F5-466C-A2FD-99002C97AFB3}"/>
              </a:ext>
            </a:extLst>
          </p:cNvPr>
          <p:cNvSpPr>
            <a:spLocks noGrp="1"/>
          </p:cNvSpPr>
          <p:nvPr>
            <p:ph idx="1"/>
          </p:nvPr>
        </p:nvSpPr>
        <p:spPr>
          <a:xfrm>
            <a:off x="1680882" y="1834590"/>
            <a:ext cx="9542929" cy="1876798"/>
          </a:xfrm>
        </p:spPr>
        <p:txBody>
          <a:bodyPr>
            <a:normAutofit lnSpcReduction="10000"/>
          </a:bodyPr>
          <a:lstStyle/>
          <a:p>
            <a:pPr>
              <a:lnSpc>
                <a:spcPct val="107000"/>
              </a:lnSpc>
              <a:spcAft>
                <a:spcPts val="80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El concepto puede vincularse al movimiento </a:t>
            </a: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wabi-sabi</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japonés, que aprecia lo imperfecto y lo efímero, o al </a:t>
            </a: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decadentismo europeo</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que celebra la belleza en la decadencia. Aunque no hay un único creador, se ha convertido en una herramienta estilística poderosa para explorar lo que se esconde bajo la superficie en la narrativa.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s-EC" dirty="0"/>
          </a:p>
        </p:txBody>
      </p:sp>
      <p:pic>
        <p:nvPicPr>
          <p:cNvPr id="4" name="Imagen 3">
            <a:extLst>
              <a:ext uri="{FF2B5EF4-FFF2-40B4-BE49-F238E27FC236}">
                <a16:creationId xmlns:a16="http://schemas.microsoft.com/office/drawing/2014/main" id="{C06D8675-2BF4-4A06-B88F-CB315A75A003}"/>
              </a:ext>
            </a:extLst>
          </p:cNvPr>
          <p:cNvPicPr>
            <a:picLocks noChangeAspect="1"/>
          </p:cNvPicPr>
          <p:nvPr/>
        </p:nvPicPr>
        <p:blipFill rotWithShape="1">
          <a:blip r:embed="rId2"/>
          <a:srcRect l="21912" t="74622" r="12206" b="10850"/>
          <a:stretch/>
        </p:blipFill>
        <p:spPr>
          <a:xfrm>
            <a:off x="42061" y="4482353"/>
            <a:ext cx="12107878" cy="2286000"/>
          </a:xfrm>
          <a:prstGeom prst="rect">
            <a:avLst/>
          </a:prstGeom>
        </p:spPr>
      </p:pic>
    </p:spTree>
    <p:extLst>
      <p:ext uri="{BB962C8B-B14F-4D97-AF65-F5344CB8AC3E}">
        <p14:creationId xmlns:p14="http://schemas.microsoft.com/office/powerpoint/2010/main" val="16788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9791A8-3A08-4BD3-8256-B0A87270BA31}"/>
              </a:ext>
            </a:extLst>
          </p:cNvPr>
          <p:cNvSpPr>
            <a:spLocks noGrp="1"/>
          </p:cNvSpPr>
          <p:nvPr>
            <p:ph type="title"/>
          </p:nvPr>
        </p:nvSpPr>
        <p:spPr/>
        <p:txBody>
          <a:bodyPr>
            <a:normAutofit fontScale="90000"/>
          </a:bodyPr>
          <a:lstStyle/>
          <a:p>
            <a:r>
              <a:rPr lang="es-MX" b="1" dirty="0">
                <a:effectLst/>
                <a:latin typeface="Arial" panose="020B0604020202020204" pitchFamily="34" charset="0"/>
              </a:rPr>
              <a:t>El simbolismo del muro descascarado en la literatura moderna.</a:t>
            </a:r>
            <a:br>
              <a:rPr lang="es-MX" dirty="0"/>
            </a:br>
            <a:endParaRPr lang="es-EC" dirty="0"/>
          </a:p>
        </p:txBody>
      </p:sp>
      <p:pic>
        <p:nvPicPr>
          <p:cNvPr id="5" name="Imagen 4">
            <a:extLst>
              <a:ext uri="{FF2B5EF4-FFF2-40B4-BE49-F238E27FC236}">
                <a16:creationId xmlns:a16="http://schemas.microsoft.com/office/drawing/2014/main" id="{AAB4FCA0-ABBF-4473-8DE4-BDFFB63114A2}"/>
              </a:ext>
            </a:extLst>
          </p:cNvPr>
          <p:cNvPicPr>
            <a:picLocks noChangeAspect="1"/>
          </p:cNvPicPr>
          <p:nvPr/>
        </p:nvPicPr>
        <p:blipFill rotWithShape="1">
          <a:blip r:embed="rId2"/>
          <a:srcRect l="20440" t="43287" r="12868" b="5225"/>
          <a:stretch/>
        </p:blipFill>
        <p:spPr>
          <a:xfrm>
            <a:off x="304800" y="1506070"/>
            <a:ext cx="11815482" cy="4846040"/>
          </a:xfrm>
          <a:prstGeom prst="rect">
            <a:avLst/>
          </a:prstGeom>
        </p:spPr>
      </p:pic>
    </p:spTree>
    <p:extLst>
      <p:ext uri="{BB962C8B-B14F-4D97-AF65-F5344CB8AC3E}">
        <p14:creationId xmlns:p14="http://schemas.microsoft.com/office/powerpoint/2010/main" val="296761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E4DD70-1714-4BA2-81BD-70F090AF3AC8}"/>
              </a:ext>
            </a:extLst>
          </p:cNvPr>
          <p:cNvSpPr>
            <a:spLocks noGrp="1"/>
          </p:cNvSpPr>
          <p:nvPr>
            <p:ph type="title"/>
          </p:nvPr>
        </p:nvSpPr>
        <p:spPr/>
        <p:txBody>
          <a:bodyPr>
            <a:normAutofit fontScale="90000"/>
          </a:bodyPr>
          <a:lstStyle/>
          <a:p>
            <a:r>
              <a:rPr lang="es-MX" b="1" dirty="0">
                <a:solidFill>
                  <a:srgbClr val="000000"/>
                </a:solidFill>
                <a:effectLst/>
                <a:latin typeface="Arial" panose="020B0604020202020204" pitchFamily="34" charset="0"/>
              </a:rPr>
              <a:t>El simbolismo en obras contemporáneas</a:t>
            </a:r>
            <a:br>
              <a:rPr lang="es-MX" dirty="0"/>
            </a:br>
            <a:endParaRPr lang="es-EC" dirty="0"/>
          </a:p>
        </p:txBody>
      </p:sp>
      <p:pic>
        <p:nvPicPr>
          <p:cNvPr id="5" name="Imagen 4">
            <a:extLst>
              <a:ext uri="{FF2B5EF4-FFF2-40B4-BE49-F238E27FC236}">
                <a16:creationId xmlns:a16="http://schemas.microsoft.com/office/drawing/2014/main" id="{EE17E27E-CBCF-4400-A09C-098EA1B2E84A}"/>
              </a:ext>
            </a:extLst>
          </p:cNvPr>
          <p:cNvPicPr>
            <a:picLocks noChangeAspect="1"/>
          </p:cNvPicPr>
          <p:nvPr/>
        </p:nvPicPr>
        <p:blipFill rotWithShape="1">
          <a:blip r:embed="rId2"/>
          <a:srcRect l="15662" t="48104" r="19412" b="10720"/>
          <a:stretch/>
        </p:blipFill>
        <p:spPr>
          <a:xfrm>
            <a:off x="179294" y="1873624"/>
            <a:ext cx="12112486" cy="4320988"/>
          </a:xfrm>
          <a:prstGeom prst="rect">
            <a:avLst/>
          </a:prstGeom>
        </p:spPr>
      </p:pic>
    </p:spTree>
    <p:extLst>
      <p:ext uri="{BB962C8B-B14F-4D97-AF65-F5344CB8AC3E}">
        <p14:creationId xmlns:p14="http://schemas.microsoft.com/office/powerpoint/2010/main" val="1555479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031B786-0E41-42B5-92C9-BC990B525683}"/>
              </a:ext>
            </a:extLst>
          </p:cNvPr>
          <p:cNvPicPr>
            <a:picLocks noChangeAspect="1"/>
          </p:cNvPicPr>
          <p:nvPr/>
        </p:nvPicPr>
        <p:blipFill rotWithShape="1">
          <a:blip r:embed="rId2"/>
          <a:srcRect l="21912" t="23399" r="12206" b="10850"/>
          <a:stretch/>
        </p:blipFill>
        <p:spPr>
          <a:xfrm>
            <a:off x="448235" y="0"/>
            <a:ext cx="11481669" cy="6445624"/>
          </a:xfrm>
          <a:prstGeom prst="rect">
            <a:avLst/>
          </a:prstGeom>
        </p:spPr>
      </p:pic>
    </p:spTree>
    <p:extLst>
      <p:ext uri="{BB962C8B-B14F-4D97-AF65-F5344CB8AC3E}">
        <p14:creationId xmlns:p14="http://schemas.microsoft.com/office/powerpoint/2010/main" val="3509525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A238145-2A01-43E2-B56C-8F5B0FE80578}"/>
              </a:ext>
            </a:extLst>
          </p:cNvPr>
          <p:cNvSpPr txBox="1"/>
          <p:nvPr/>
        </p:nvSpPr>
        <p:spPr>
          <a:xfrm>
            <a:off x="1676401" y="353671"/>
            <a:ext cx="7844117" cy="369332"/>
          </a:xfrm>
          <a:prstGeom prst="rect">
            <a:avLst/>
          </a:prstGeom>
          <a:noFill/>
        </p:spPr>
        <p:txBody>
          <a:bodyPr wrap="square">
            <a:spAutoFit/>
          </a:bodyPr>
          <a:lstStyle/>
          <a:p>
            <a:r>
              <a:rPr lang="es-EC" b="1" dirty="0">
                <a:effectLst/>
                <a:latin typeface="Arial" panose="020B0604020202020204" pitchFamily="34" charset="0"/>
              </a:rPr>
              <a:t>Análisis de obras que utilizan la técnica del muro descascarado.</a:t>
            </a:r>
            <a:endParaRPr lang="es-EC" dirty="0"/>
          </a:p>
        </p:txBody>
      </p:sp>
      <p:pic>
        <p:nvPicPr>
          <p:cNvPr id="7" name="Imagen 6">
            <a:extLst>
              <a:ext uri="{FF2B5EF4-FFF2-40B4-BE49-F238E27FC236}">
                <a16:creationId xmlns:a16="http://schemas.microsoft.com/office/drawing/2014/main" id="{50EE0185-59C7-47A4-A70C-311F80B5FC0C}"/>
              </a:ext>
            </a:extLst>
          </p:cNvPr>
          <p:cNvPicPr>
            <a:picLocks noChangeAspect="1"/>
          </p:cNvPicPr>
          <p:nvPr/>
        </p:nvPicPr>
        <p:blipFill rotWithShape="1">
          <a:blip r:embed="rId2"/>
          <a:srcRect l="20295" t="43565" r="12573" b="4394"/>
          <a:stretch/>
        </p:blipFill>
        <p:spPr>
          <a:xfrm>
            <a:off x="0" y="1143434"/>
            <a:ext cx="11909742" cy="5360895"/>
          </a:xfrm>
          <a:prstGeom prst="rect">
            <a:avLst/>
          </a:prstGeom>
        </p:spPr>
      </p:pic>
    </p:spTree>
    <p:extLst>
      <p:ext uri="{BB962C8B-B14F-4D97-AF65-F5344CB8AC3E}">
        <p14:creationId xmlns:p14="http://schemas.microsoft.com/office/powerpoint/2010/main" val="7075047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450</Words>
  <Application>Microsoft Office PowerPoint</Application>
  <PresentationFormat>Panorámica</PresentationFormat>
  <Paragraphs>32</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Calibri</vt:lpstr>
      <vt:lpstr>Calibri Light</vt:lpstr>
      <vt:lpstr>Courier New</vt:lpstr>
      <vt:lpstr>Times New Roman</vt:lpstr>
      <vt:lpstr>Tema de Office</vt:lpstr>
      <vt:lpstr>Presentación de PowerPoint</vt:lpstr>
      <vt:lpstr>Características del muro descascarado en la literatura </vt:lpstr>
      <vt:lpstr>Autores y movimientos que emplean esta técnica </vt:lpstr>
      <vt:lpstr>Movimientos literarios: </vt:lpstr>
      <vt:lpstr>Inspiración y estética del muro descascarado en la literatura </vt:lpstr>
      <vt:lpstr>El simbolismo del muro descascarado en la literatura moderna. </vt:lpstr>
      <vt:lpstr>El simbolismo en obras contemporáneas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3</cp:revision>
  <dcterms:created xsi:type="dcterms:W3CDTF">2024-12-09T20:26:34Z</dcterms:created>
  <dcterms:modified xsi:type="dcterms:W3CDTF">2024-12-09T20:55:25Z</dcterms:modified>
</cp:coreProperties>
</file>