
<file path=[Content_Types].xml><?xml version="1.0" encoding="utf-8"?>
<Types xmlns="http://schemas.openxmlformats.org/package/2006/content-types">
  <Default ContentType="image/vnd.ms-photo" Extension="wdp"/>
  <Default ContentType="application/xml" Extension="xml"/>
  <Default ContentType="image/png" Extension="png"/>
  <Default ContentType="image/jpeg" Extension="jpeg"/>
  <Default ContentType="application/vnd.openxmlformats-package.relationships+xml" Extension="rels"/>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sldIdLst>
    <p:sldId id="256" r:id="rId4"/>
    <p:sldId id="257" r:id="rId5"/>
    <p:sldId id="258" r:id="rId6"/>
    <p:sldId id="259" r:id="rId7"/>
    <p:sldId id="260" r:id="rId8"/>
    <p:sldId id="261" r:id="rId9"/>
    <p:sldId id="262" r:id="rId10"/>
    <p:sldId id="263" r:id="rId11"/>
  </p:sldIdLst>
  <p:sldSz cy="6858000" cx="12192000"/>
  <p:notesSz cx="6858000" cy="9144000"/>
  <p:defaultTextStyle>
    <a:defPPr lvl="0">
      <a:defRPr lang="es-ES"/>
    </a:defPPr>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1.xml"/><Relationship Id="rId3" Type="http://schemas.openxmlformats.org/officeDocument/2006/relationships/slideMaster" Target="slideMasters/slideMaster1.xml"/><Relationship Id="rId4" Type="http://schemas.openxmlformats.org/officeDocument/2006/relationships/slide" Target="slides/slide1.xml"/><Relationship Id="rId11" Type="http://schemas.openxmlformats.org/officeDocument/2006/relationships/slide" Target="slides/slide8.xml"/><Relationship Id="rId10" Type="http://schemas.openxmlformats.org/officeDocument/2006/relationships/slide" Target="slides/slide7.xml"/><Relationship Id="rId9" Type="http://schemas.openxmlformats.org/officeDocument/2006/relationships/slide" Target="slides/slide6.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B94DD752-CD6C-4CBB-B2B4-2FF7741E2992}" type="datetimeFigureOut">
              <a:rPr lang="es-ES" smtClean="0"/>
              <a:t>03/03/2021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73536C5-AE07-4014-9D41-B616ADE4B89E}" type="slidenum">
              <a:rPr lang="es-ES" smtClean="0"/>
              <a:t>‹Nº›</a:t>
            </a:fld>
            <a:endParaRPr lang="es-ES"/>
          </a:p>
        </p:txBody>
      </p:sp>
    </p:spTree>
    <p:extLst>
      <p:ext uri="{BB962C8B-B14F-4D97-AF65-F5344CB8AC3E}">
        <p14:creationId xmlns:p14="http://schemas.microsoft.com/office/powerpoint/2010/main" val="3918911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B94DD752-CD6C-4CBB-B2B4-2FF7741E2992}" type="datetimeFigureOut">
              <a:rPr lang="es-ES" smtClean="0"/>
              <a:t>03/03/2021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73536C5-AE07-4014-9D41-B616ADE4B89E}" type="slidenum">
              <a:rPr lang="es-ES" smtClean="0"/>
              <a:t>‹Nº›</a:t>
            </a:fld>
            <a:endParaRPr lang="es-ES"/>
          </a:p>
        </p:txBody>
      </p:sp>
    </p:spTree>
    <p:extLst>
      <p:ext uri="{BB962C8B-B14F-4D97-AF65-F5344CB8AC3E}">
        <p14:creationId xmlns:p14="http://schemas.microsoft.com/office/powerpoint/2010/main" val="207712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B94DD752-CD6C-4CBB-B2B4-2FF7741E2992}" type="datetimeFigureOut">
              <a:rPr lang="es-ES" smtClean="0"/>
              <a:t>03/03/2021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73536C5-AE07-4014-9D41-B616ADE4B89E}" type="slidenum">
              <a:rPr lang="es-ES" smtClean="0"/>
              <a:t>‹Nº›</a:t>
            </a:fld>
            <a:endParaRPr lang="es-ES"/>
          </a:p>
        </p:txBody>
      </p:sp>
    </p:spTree>
    <p:extLst>
      <p:ext uri="{BB962C8B-B14F-4D97-AF65-F5344CB8AC3E}">
        <p14:creationId xmlns:p14="http://schemas.microsoft.com/office/powerpoint/2010/main" val="1622327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B94DD752-CD6C-4CBB-B2B4-2FF7741E2992}" type="datetimeFigureOut">
              <a:rPr lang="es-ES" smtClean="0"/>
              <a:t>03/03/2021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73536C5-AE07-4014-9D41-B616ADE4B89E}" type="slidenum">
              <a:rPr lang="es-ES" smtClean="0"/>
              <a:t>‹Nº›</a:t>
            </a:fld>
            <a:endParaRPr lang="es-ES"/>
          </a:p>
        </p:txBody>
      </p:sp>
    </p:spTree>
    <p:extLst>
      <p:ext uri="{BB962C8B-B14F-4D97-AF65-F5344CB8AC3E}">
        <p14:creationId xmlns:p14="http://schemas.microsoft.com/office/powerpoint/2010/main" val="2039515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B94DD752-CD6C-4CBB-B2B4-2FF7741E2992}" type="datetimeFigureOut">
              <a:rPr lang="es-ES" smtClean="0"/>
              <a:t>03/03/2021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73536C5-AE07-4014-9D41-B616ADE4B89E}" type="slidenum">
              <a:rPr lang="es-ES" smtClean="0"/>
              <a:t>‹Nº›</a:t>
            </a:fld>
            <a:endParaRPr lang="es-ES"/>
          </a:p>
        </p:txBody>
      </p:sp>
    </p:spTree>
    <p:extLst>
      <p:ext uri="{BB962C8B-B14F-4D97-AF65-F5344CB8AC3E}">
        <p14:creationId xmlns:p14="http://schemas.microsoft.com/office/powerpoint/2010/main" val="136157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B94DD752-CD6C-4CBB-B2B4-2FF7741E2992}" type="datetimeFigureOut">
              <a:rPr lang="es-ES" smtClean="0"/>
              <a:t>03/03/2021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73536C5-AE07-4014-9D41-B616ADE4B89E}" type="slidenum">
              <a:rPr lang="es-ES" smtClean="0"/>
              <a:t>‹Nº›</a:t>
            </a:fld>
            <a:endParaRPr lang="es-ES"/>
          </a:p>
        </p:txBody>
      </p:sp>
    </p:spTree>
    <p:extLst>
      <p:ext uri="{BB962C8B-B14F-4D97-AF65-F5344CB8AC3E}">
        <p14:creationId xmlns:p14="http://schemas.microsoft.com/office/powerpoint/2010/main" val="760173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B94DD752-CD6C-4CBB-B2B4-2FF7741E2992}" type="datetimeFigureOut">
              <a:rPr lang="es-ES" smtClean="0"/>
              <a:t>03/03/2021</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373536C5-AE07-4014-9D41-B616ADE4B89E}" type="slidenum">
              <a:rPr lang="es-ES" smtClean="0"/>
              <a:t>‹Nº›</a:t>
            </a:fld>
            <a:endParaRPr lang="es-ES"/>
          </a:p>
        </p:txBody>
      </p:sp>
    </p:spTree>
    <p:extLst>
      <p:ext uri="{BB962C8B-B14F-4D97-AF65-F5344CB8AC3E}">
        <p14:creationId xmlns:p14="http://schemas.microsoft.com/office/powerpoint/2010/main" val="3201198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B94DD752-CD6C-4CBB-B2B4-2FF7741E2992}" type="datetimeFigureOut">
              <a:rPr lang="es-ES" smtClean="0"/>
              <a:t>03/03/2021</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373536C5-AE07-4014-9D41-B616ADE4B89E}" type="slidenum">
              <a:rPr lang="es-ES" smtClean="0"/>
              <a:t>‹Nº›</a:t>
            </a:fld>
            <a:endParaRPr lang="es-ES"/>
          </a:p>
        </p:txBody>
      </p:sp>
    </p:spTree>
    <p:extLst>
      <p:ext uri="{BB962C8B-B14F-4D97-AF65-F5344CB8AC3E}">
        <p14:creationId xmlns:p14="http://schemas.microsoft.com/office/powerpoint/2010/main" val="2717927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94DD752-CD6C-4CBB-B2B4-2FF7741E2992}" type="datetimeFigureOut">
              <a:rPr lang="es-ES" smtClean="0"/>
              <a:t>03/03/2021</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373536C5-AE07-4014-9D41-B616ADE4B89E}" type="slidenum">
              <a:rPr lang="es-ES" smtClean="0"/>
              <a:t>‹Nº›</a:t>
            </a:fld>
            <a:endParaRPr lang="es-ES"/>
          </a:p>
        </p:txBody>
      </p:sp>
    </p:spTree>
    <p:extLst>
      <p:ext uri="{BB962C8B-B14F-4D97-AF65-F5344CB8AC3E}">
        <p14:creationId xmlns:p14="http://schemas.microsoft.com/office/powerpoint/2010/main" val="3388356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B94DD752-CD6C-4CBB-B2B4-2FF7741E2992}" type="datetimeFigureOut">
              <a:rPr lang="es-ES" smtClean="0"/>
              <a:t>03/03/2021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73536C5-AE07-4014-9D41-B616ADE4B89E}" type="slidenum">
              <a:rPr lang="es-ES" smtClean="0"/>
              <a:t>‹Nº›</a:t>
            </a:fld>
            <a:endParaRPr lang="es-ES"/>
          </a:p>
        </p:txBody>
      </p:sp>
    </p:spTree>
    <p:extLst>
      <p:ext uri="{BB962C8B-B14F-4D97-AF65-F5344CB8AC3E}">
        <p14:creationId xmlns:p14="http://schemas.microsoft.com/office/powerpoint/2010/main" val="1184025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B94DD752-CD6C-4CBB-B2B4-2FF7741E2992}" type="datetimeFigureOut">
              <a:rPr lang="es-ES" smtClean="0"/>
              <a:t>03/03/2021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73536C5-AE07-4014-9D41-B616ADE4B89E}" type="slidenum">
              <a:rPr lang="es-ES" smtClean="0"/>
              <a:t>‹Nº›</a:t>
            </a:fld>
            <a:endParaRPr lang="es-ES"/>
          </a:p>
        </p:txBody>
      </p:sp>
    </p:spTree>
    <p:extLst>
      <p:ext uri="{BB962C8B-B14F-4D97-AF65-F5344CB8AC3E}">
        <p14:creationId xmlns:p14="http://schemas.microsoft.com/office/powerpoint/2010/main" val="4091950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4DD752-CD6C-4CBB-B2B4-2FF7741E2992}" type="datetimeFigureOut">
              <a:rPr lang="es-ES" smtClean="0"/>
              <a:t>03/03/2021</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3536C5-AE07-4014-9D41-B616ADE4B89E}" type="slidenum">
              <a:rPr lang="es-ES" smtClean="0"/>
              <a:t>‹Nº›</a:t>
            </a:fld>
            <a:endParaRPr lang="es-ES"/>
          </a:p>
        </p:txBody>
      </p:sp>
    </p:spTree>
    <p:extLst>
      <p:ext uri="{BB962C8B-B14F-4D97-AF65-F5344CB8AC3E}">
        <p14:creationId xmlns:p14="http://schemas.microsoft.com/office/powerpoint/2010/main" val="3690243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2.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2.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ᐈ Fondos modernos fotos de stock, imágenes fondos modernos para | descargar  en Depositpho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6" name="Picture 2" descr="Organizaciones innovadoras: estructura, aprendizaje y adaptación | OpenMind"/>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6833" b="90000" l="33922" r="70582">
                        <a14:foregroundMark x1="52566" y1="11833" x2="51197" y2="6833"/>
                        <a14:foregroundMark x1="49088" y1="31333" x2="49088" y2="31333"/>
                        <a14:foregroundMark x1="62942" y1="23833" x2="62942" y2="23833"/>
                        <a14:foregroundMark x1="64709" y1="56667" x2="64709" y2="56667"/>
                        <a14:foregroundMark x1="65279" y1="46833" x2="65279" y2="46833"/>
                        <a14:foregroundMark x1="53592" y1="70833" x2="53592" y2="70833"/>
                        <a14:foregroundMark x1="68985" y1="71167" x2="68985" y2="71167"/>
                        <a14:foregroundMark x1="68529" y1="78667" x2="68529" y2="78667"/>
                        <a14:foregroundMark x1="42132" y1="47833" x2="42132" y2="47833"/>
                        <a14:foregroundMark x1="41790" y1="70333" x2="41790" y2="70333"/>
                        <a14:foregroundMark x1="35348" y1="77667" x2="35348" y2="77667"/>
                        <a14:foregroundMark x1="34664" y1="68667" x2="34664" y2="68667"/>
                      </a14:backgroundRemoval>
                    </a14:imgEffect>
                  </a14:imgLayer>
                </a14:imgProps>
              </a:ext>
              <a:ext uri="{28A0092B-C50C-407E-A947-70E740481C1C}">
                <a14:useLocalDpi xmlns:a14="http://schemas.microsoft.com/office/drawing/2010/main" val="0"/>
              </a:ext>
            </a:extLst>
          </a:blip>
          <a:srcRect l="29347" r="24828"/>
          <a:stretch/>
        </p:blipFill>
        <p:spPr bwMode="auto">
          <a:xfrm>
            <a:off x="5912111" y="2107724"/>
            <a:ext cx="6354030" cy="350736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94934" y="-181750"/>
            <a:ext cx="5760537" cy="2400657"/>
          </a:xfrm>
          <a:prstGeom prst="rect">
            <a:avLst/>
          </a:prstGeom>
          <a:noFill/>
        </p:spPr>
        <p:txBody>
          <a:bodyPr wrap="square" rtlCol="0">
            <a:spAutoFit/>
          </a:bodyPr>
          <a:lstStyle/>
          <a:p>
            <a:r>
              <a:rPr lang="es-ES" sz="15000" b="1" dirty="0" smtClean="0">
                <a:latin typeface="Bauhaus 93" panose="04030905020B02020C02" pitchFamily="82" charset="0"/>
              </a:rPr>
              <a:t>Unach</a:t>
            </a:r>
            <a:endParaRPr lang="es-ES" sz="15000" b="1" dirty="0">
              <a:latin typeface="Bauhaus 93" panose="04030905020B02020C02" pitchFamily="82" charset="0"/>
            </a:endParaRPr>
          </a:p>
        </p:txBody>
      </p:sp>
      <p:pic>
        <p:nvPicPr>
          <p:cNvPr id="1028" name="Picture 4" descr="4.3 Instrumentos de Heteroevaluación - PORTAFOLI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6063" y="2718069"/>
            <a:ext cx="2540000" cy="2540001"/>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398963" y="1810551"/>
            <a:ext cx="4419599" cy="461665"/>
          </a:xfrm>
          <a:prstGeom prst="rect">
            <a:avLst/>
          </a:prstGeom>
          <a:noFill/>
        </p:spPr>
        <p:txBody>
          <a:bodyPr wrap="square" rtlCol="0">
            <a:spAutoFit/>
          </a:bodyPr>
          <a:lstStyle/>
          <a:p>
            <a:r>
              <a:rPr lang="es-ES" sz="2400" b="1" dirty="0" smtClean="0">
                <a:latin typeface="Agency FB" panose="020B0503020202020204" pitchFamily="34" charset="0"/>
              </a:rPr>
              <a:t>UNIVERSIDAD NACIONAL DE CHIMBORAZO</a:t>
            </a:r>
            <a:endParaRPr lang="es-ES" sz="2400" b="1" dirty="0">
              <a:latin typeface="Agency FB" panose="020B0503020202020204" pitchFamily="34" charset="0"/>
            </a:endParaRPr>
          </a:p>
        </p:txBody>
      </p:sp>
      <p:sp>
        <p:nvSpPr>
          <p:cNvPr id="6" name="CuadroTexto 5"/>
          <p:cNvSpPr txBox="1"/>
          <p:nvPr/>
        </p:nvSpPr>
        <p:spPr>
          <a:xfrm>
            <a:off x="7272066" y="799129"/>
            <a:ext cx="3601880" cy="1200329"/>
          </a:xfrm>
          <a:prstGeom prst="rect">
            <a:avLst/>
          </a:prstGeom>
          <a:noFill/>
        </p:spPr>
        <p:txBody>
          <a:bodyPr wrap="square" rtlCol="0">
            <a:spAutoFit/>
          </a:bodyPr>
          <a:lstStyle/>
          <a:p>
            <a:pPr algn="ctr"/>
            <a:r>
              <a:rPr lang="es-ES" sz="2400" b="1" dirty="0" smtClean="0">
                <a:solidFill>
                  <a:schemeClr val="accent1">
                    <a:lumMod val="50000"/>
                  </a:schemeClr>
                </a:solidFill>
                <a:latin typeface="Arial Black" panose="020B0A04020102020204" pitchFamily="34" charset="0"/>
              </a:rPr>
              <a:t>PEDAGOGÍA EN LA ACTIVIDAD FÍSICA Y DEPORTE</a:t>
            </a:r>
            <a:endParaRPr lang="es-ES" sz="2400" b="1" dirty="0">
              <a:solidFill>
                <a:schemeClr val="accent1">
                  <a:lumMod val="50000"/>
                </a:schemeClr>
              </a:solidFill>
              <a:latin typeface="Arial Black" panose="020B0A04020102020204" pitchFamily="34" charset="0"/>
            </a:endParaRPr>
          </a:p>
        </p:txBody>
      </p:sp>
      <p:sp>
        <p:nvSpPr>
          <p:cNvPr id="10" name="CuadroTexto 9"/>
          <p:cNvSpPr txBox="1"/>
          <p:nvPr/>
        </p:nvSpPr>
        <p:spPr>
          <a:xfrm>
            <a:off x="7951598" y="5615084"/>
            <a:ext cx="2639167" cy="646331"/>
          </a:xfrm>
          <a:prstGeom prst="rect">
            <a:avLst/>
          </a:prstGeom>
          <a:noFill/>
        </p:spPr>
        <p:txBody>
          <a:bodyPr wrap="square" rtlCol="0">
            <a:spAutoFit/>
          </a:bodyPr>
          <a:lstStyle/>
          <a:p>
            <a:pPr algn="ctr"/>
            <a:r>
              <a:rPr lang="es-ES" b="1" dirty="0" smtClean="0">
                <a:latin typeface="Arial Black" panose="020B0A04020102020204" pitchFamily="34" charset="0"/>
              </a:rPr>
              <a:t>BYRON FERNANDO FIGUEROA </a:t>
            </a:r>
            <a:r>
              <a:rPr lang="es-ES" b="1" dirty="0" err="1" smtClean="0">
                <a:latin typeface="Arial Black" panose="020B0A04020102020204" pitchFamily="34" charset="0"/>
              </a:rPr>
              <a:t>YEPEZ</a:t>
            </a:r>
            <a:endParaRPr lang="es-ES" b="1" dirty="0">
              <a:latin typeface="Arial Black" panose="020B0A04020102020204" pitchFamily="34" charset="0"/>
            </a:endParaRPr>
          </a:p>
        </p:txBody>
      </p:sp>
      <p:sp>
        <p:nvSpPr>
          <p:cNvPr id="11" name="CuadroTexto 10"/>
          <p:cNvSpPr txBox="1"/>
          <p:nvPr/>
        </p:nvSpPr>
        <p:spPr>
          <a:xfrm>
            <a:off x="1466063" y="5584306"/>
            <a:ext cx="2341603" cy="707886"/>
          </a:xfrm>
          <a:prstGeom prst="rect">
            <a:avLst/>
          </a:prstGeom>
          <a:noFill/>
        </p:spPr>
        <p:txBody>
          <a:bodyPr wrap="square" rtlCol="0">
            <a:spAutoFit/>
          </a:bodyPr>
          <a:lstStyle/>
          <a:p>
            <a:pPr algn="ctr"/>
            <a:r>
              <a:rPr lang="es-ES" sz="2000" b="1" dirty="0" smtClean="0">
                <a:latin typeface="Arial Black" panose="020B0A04020102020204" pitchFamily="34" charset="0"/>
              </a:rPr>
              <a:t>SEGUNDO SEMESTRE </a:t>
            </a:r>
            <a:endParaRPr lang="es-ES" sz="2000" b="1" dirty="0">
              <a:latin typeface="Arial Black" panose="020B0A04020102020204" pitchFamily="34" charset="0"/>
            </a:endParaRPr>
          </a:p>
        </p:txBody>
      </p:sp>
      <p:cxnSp>
        <p:nvCxnSpPr>
          <p:cNvPr id="8" name="Conector recto 7"/>
          <p:cNvCxnSpPr/>
          <p:nvPr/>
        </p:nvCxnSpPr>
        <p:spPr>
          <a:xfrm>
            <a:off x="6285781" y="376027"/>
            <a:ext cx="0" cy="1769534"/>
          </a:xfrm>
          <a:prstGeom prst="line">
            <a:avLst/>
          </a:prstGeom>
          <a:ln w="76200">
            <a:solidFill>
              <a:schemeClr val="accent6">
                <a:lumMod val="60000"/>
                <a:lumOff val="40000"/>
              </a:schemeClr>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138861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iseñó El Fondo Del Grunge Textura, Color Gradiente De Colores Pastel  Fotos, Retratos, Imágenes Y Fotografía De Archivo Libres De Derecho. Image  416160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26047"/>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ctrTitle"/>
          </p:nvPr>
        </p:nvSpPr>
        <p:spPr>
          <a:xfrm>
            <a:off x="1634068" y="591430"/>
            <a:ext cx="9144000" cy="1731963"/>
          </a:xfrm>
        </p:spPr>
        <p:txBody>
          <a:bodyPr>
            <a:normAutofit fontScale="90000"/>
          </a:bodyPr>
          <a:lstStyle/>
          <a:p>
            <a:r>
              <a:rPr lang="es-ES" b="1" dirty="0" smtClean="0">
                <a:solidFill>
                  <a:schemeClr val="accent1">
                    <a:lumMod val="50000"/>
                  </a:schemeClr>
                </a:solidFill>
                <a:latin typeface="Agency FB" panose="020B0503020202020204" pitchFamily="34" charset="0"/>
              </a:rPr>
              <a:t>TEORÍA DEL APRENDIZAJE Y  LAS INTELIGENCIAS MÚLTIPLES </a:t>
            </a:r>
            <a:endParaRPr lang="es-ES" b="1" dirty="0">
              <a:solidFill>
                <a:schemeClr val="accent1">
                  <a:lumMod val="50000"/>
                </a:schemeClr>
              </a:solidFill>
              <a:latin typeface="Agency FB" panose="020B0503020202020204" pitchFamily="34" charset="0"/>
            </a:endParaRPr>
          </a:p>
        </p:txBody>
      </p:sp>
      <p:pic>
        <p:nvPicPr>
          <p:cNvPr id="2052" name="Picture 4" descr="Jerome BRUNER: Biografía y Teoría del Aprendizaje por Descubrimien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1301" y="2598203"/>
            <a:ext cx="3420533" cy="23233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56" name="Picture 8" descr="Howard Gardner | Fronteras del Pensamien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6520" y="2563228"/>
            <a:ext cx="3359945" cy="256055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 name="Pergamino horizontal 3"/>
          <p:cNvSpPr/>
          <p:nvPr/>
        </p:nvSpPr>
        <p:spPr>
          <a:xfrm>
            <a:off x="1417509" y="4921598"/>
            <a:ext cx="3428998" cy="1207862"/>
          </a:xfrm>
          <a:prstGeom prst="horizontalScroll">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bg1"/>
                </a:solidFill>
                <a:latin typeface="Agency FB" panose="020B0503020202020204" pitchFamily="34" charset="0"/>
              </a:rPr>
              <a:t>JEROME BRUNER</a:t>
            </a:r>
            <a:endParaRPr lang="es-ES" dirty="0">
              <a:solidFill>
                <a:schemeClr val="bg1"/>
              </a:solidFill>
            </a:endParaRPr>
          </a:p>
        </p:txBody>
      </p:sp>
      <p:sp>
        <p:nvSpPr>
          <p:cNvPr id="9" name="Pergamino horizontal 8"/>
          <p:cNvSpPr/>
          <p:nvPr/>
        </p:nvSpPr>
        <p:spPr>
          <a:xfrm>
            <a:off x="7247467" y="5123787"/>
            <a:ext cx="3428998" cy="1207862"/>
          </a:xfrm>
          <a:prstGeom prst="horizontalScroll">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bg1"/>
                </a:solidFill>
                <a:latin typeface="Agency FB" panose="020B0503020202020204" pitchFamily="34" charset="0"/>
              </a:rPr>
              <a:t>HOWARD GARDNER</a:t>
            </a:r>
            <a:endParaRPr lang="es-ES" dirty="0">
              <a:solidFill>
                <a:schemeClr val="bg1"/>
              </a:solidFill>
            </a:endParaRPr>
          </a:p>
        </p:txBody>
      </p:sp>
    </p:spTree>
    <p:extLst>
      <p:ext uri="{BB962C8B-B14F-4D97-AF65-F5344CB8AC3E}">
        <p14:creationId xmlns:p14="http://schemas.microsoft.com/office/powerpoint/2010/main" val="2465937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iseñó El Fondo Del Grunge Textura, Color Gradiente De Colores Pastel  Fotos, Retratos, Imágenes Y Fotografía De Archivo Libres De Derecho. Image  416160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26047"/>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838200" y="466725"/>
            <a:ext cx="10515600" cy="1325563"/>
          </a:xfrm>
        </p:spPr>
        <p:txBody>
          <a:bodyPr/>
          <a:lstStyle/>
          <a:p>
            <a:pPr algn="ctr"/>
            <a:r>
              <a:rPr lang="es-ES" b="1" dirty="0" smtClean="0">
                <a:solidFill>
                  <a:srgbClr val="C00000"/>
                </a:solidFill>
                <a:latin typeface="Algerian" panose="04020705040A02060702" pitchFamily="82" charset="0"/>
              </a:rPr>
              <a:t>TEORÍA DEL APRENDIZAJE POR DESCUBRIMIENTO DE JEROME BRUNER </a:t>
            </a:r>
            <a:endParaRPr lang="es-ES" b="1" dirty="0">
              <a:solidFill>
                <a:srgbClr val="C00000"/>
              </a:solidFill>
              <a:latin typeface="Algerian" panose="04020705040A02060702" pitchFamily="82" charset="0"/>
            </a:endParaRPr>
          </a:p>
        </p:txBody>
      </p:sp>
      <p:sp>
        <p:nvSpPr>
          <p:cNvPr id="5" name="CuadroTexto 4"/>
          <p:cNvSpPr txBox="1"/>
          <p:nvPr/>
        </p:nvSpPr>
        <p:spPr>
          <a:xfrm>
            <a:off x="1706033" y="1920767"/>
            <a:ext cx="8779933" cy="1200329"/>
          </a:xfrm>
          <a:prstGeom prst="rect">
            <a:avLst/>
          </a:prstGeom>
          <a:noFill/>
        </p:spPr>
        <p:txBody>
          <a:bodyPr wrap="square" rtlCol="0">
            <a:spAutoFit/>
          </a:bodyPr>
          <a:lstStyle/>
          <a:p>
            <a:pPr algn="just"/>
            <a:r>
              <a:rPr lang="es-ES" b="1" dirty="0">
                <a:latin typeface="Arial Black" panose="020B0A04020102020204" pitchFamily="34" charset="0"/>
                <a:cs typeface="Arial" panose="020B0604020202020204" pitchFamily="34" charset="0"/>
              </a:rPr>
              <a:t>Según la teoría del aprendizaje por descubrimiento de Jerome Bruner, las personas aprenden descubriendo ellas mismas el contenido de lo que deben aprender antes de poder asimilarlo dentro de su estructura cognitiva</a:t>
            </a:r>
            <a:r>
              <a:rPr lang="es-ES" b="1" dirty="0">
                <a:latin typeface="Arial" panose="020B0604020202020204" pitchFamily="34" charset="0"/>
                <a:cs typeface="Arial" panose="020B0604020202020204" pitchFamily="34" charset="0"/>
              </a:rPr>
              <a:t>.</a:t>
            </a:r>
          </a:p>
        </p:txBody>
      </p:sp>
      <p:sp>
        <p:nvSpPr>
          <p:cNvPr id="6" name="CuadroTexto 5"/>
          <p:cNvSpPr txBox="1"/>
          <p:nvPr/>
        </p:nvSpPr>
        <p:spPr>
          <a:xfrm>
            <a:off x="1202266" y="3852488"/>
            <a:ext cx="4199466" cy="1754326"/>
          </a:xfrm>
          <a:prstGeom prst="rect">
            <a:avLst/>
          </a:prstGeom>
          <a:noFill/>
        </p:spPr>
        <p:txBody>
          <a:bodyPr wrap="square" rtlCol="0">
            <a:spAutoFit/>
          </a:bodyPr>
          <a:lstStyle/>
          <a:p>
            <a:pPr algn="just"/>
            <a:r>
              <a:rPr lang="es-ES" dirty="0">
                <a:latin typeface="Arial" panose="020B0604020202020204" pitchFamily="34" charset="0"/>
                <a:cs typeface="Arial" panose="020B0604020202020204" pitchFamily="34" charset="0"/>
              </a:rPr>
              <a:t>Bruner </a:t>
            </a:r>
            <a:r>
              <a:rPr lang="es-ES" dirty="0" smtClean="0">
                <a:latin typeface="Arial" panose="020B0604020202020204" pitchFamily="34" charset="0"/>
                <a:cs typeface="Arial" panose="020B0604020202020204" pitchFamily="34" charset="0"/>
              </a:rPr>
              <a:t>propone </a:t>
            </a:r>
            <a:r>
              <a:rPr lang="es-ES" dirty="0">
                <a:latin typeface="Arial" panose="020B0604020202020204" pitchFamily="34" charset="0"/>
                <a:cs typeface="Arial" panose="020B0604020202020204" pitchFamily="34" charset="0"/>
              </a:rPr>
              <a:t>que los profesores promuevan la participación activa de los </a:t>
            </a:r>
            <a:r>
              <a:rPr lang="es-ES" dirty="0" smtClean="0">
                <a:latin typeface="Arial" panose="020B0604020202020204" pitchFamily="34" charset="0"/>
                <a:cs typeface="Arial" panose="020B0604020202020204" pitchFamily="34" charset="0"/>
              </a:rPr>
              <a:t>alumnos, </a:t>
            </a:r>
            <a:r>
              <a:rPr lang="es-ES" dirty="0">
                <a:latin typeface="Arial" panose="020B0604020202020204" pitchFamily="34" charset="0"/>
                <a:cs typeface="Arial" panose="020B0604020202020204" pitchFamily="34" charset="0"/>
              </a:rPr>
              <a:t>teniendo en cuenta </a:t>
            </a:r>
            <a:r>
              <a:rPr lang="es-ES" dirty="0" smtClean="0">
                <a:latin typeface="Arial" panose="020B0604020202020204" pitchFamily="34" charset="0"/>
                <a:cs typeface="Arial" panose="020B0604020202020204" pitchFamily="34" charset="0"/>
              </a:rPr>
              <a:t>el método </a:t>
            </a:r>
            <a:r>
              <a:rPr lang="es-ES" dirty="0">
                <a:latin typeface="Arial" panose="020B0604020202020204" pitchFamily="34" charset="0"/>
                <a:cs typeface="Arial" panose="020B0604020202020204" pitchFamily="34" charset="0"/>
              </a:rPr>
              <a:t>de descubrimiento guiado, </a:t>
            </a:r>
            <a:r>
              <a:rPr lang="es-ES" dirty="0" smtClean="0">
                <a:latin typeface="Arial" panose="020B0604020202020204" pitchFamily="34" charset="0"/>
                <a:cs typeface="Arial" panose="020B0604020202020204" pitchFamily="34" charset="0"/>
              </a:rPr>
              <a:t>de </a:t>
            </a:r>
            <a:r>
              <a:rPr lang="es-ES" dirty="0">
                <a:latin typeface="Arial" panose="020B0604020202020204" pitchFamily="34" charset="0"/>
                <a:cs typeface="Arial" panose="020B0604020202020204" pitchFamily="34" charset="0"/>
              </a:rPr>
              <a:t>modo que construyan por si mismos su propio aprendizaje</a:t>
            </a:r>
            <a:r>
              <a:rPr lang="es-ES" dirty="0"/>
              <a:t>.</a:t>
            </a:r>
          </a:p>
        </p:txBody>
      </p:sp>
      <p:pic>
        <p:nvPicPr>
          <p:cNvPr id="6148" name="Picture 4" descr="MÉTODOS ACTIVOS: II. MÉTODO DEL DESCUBRIMIENTO GUIA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2231" y="3463021"/>
            <a:ext cx="3623735" cy="271780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01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iseñó El Fondo Del Grunge Textura, Color Gradiente De Colores Pastel  Fotos, Retratos, Imágenes Y Fotografía De Archivo Libres De Derecho. Image  416160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26047"/>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799885" y="1364409"/>
            <a:ext cx="10515600" cy="711417"/>
          </a:xfrm>
        </p:spPr>
        <p:txBody>
          <a:bodyPr>
            <a:prstTxWarp prst="textArchUp">
              <a:avLst/>
            </a:prstTxWarp>
            <a:normAutofit fontScale="90000"/>
          </a:bodyPr>
          <a:lstStyle/>
          <a:p>
            <a:pPr algn="ctr"/>
            <a:r>
              <a:rPr lang="es-ES" b="1" dirty="0" smtClean="0">
                <a:solidFill>
                  <a:schemeClr val="accent6">
                    <a:lumMod val="50000"/>
                  </a:schemeClr>
                </a:solidFill>
                <a:latin typeface="Algerian" panose="04020705040A02060702" pitchFamily="82" charset="0"/>
              </a:rPr>
              <a:t>EL APRENDIZAJE POR DESCUBRIMIENT</a:t>
            </a:r>
            <a:r>
              <a:rPr lang="es-ES" b="1" dirty="0" smtClean="0">
                <a:solidFill>
                  <a:schemeClr val="accent6">
                    <a:lumMod val="75000"/>
                  </a:schemeClr>
                </a:solidFill>
                <a:latin typeface="Algerian" panose="04020705040A02060702" pitchFamily="82" charset="0"/>
              </a:rPr>
              <a:t>O</a:t>
            </a:r>
            <a:r>
              <a:rPr lang="es-ES" dirty="0" smtClean="0">
                <a:latin typeface="Algerian" panose="04020705040A02060702" pitchFamily="82" charset="0"/>
              </a:rPr>
              <a:t/>
            </a:r>
            <a:br>
              <a:rPr lang="es-ES" dirty="0" smtClean="0">
                <a:latin typeface="Algerian" panose="04020705040A02060702" pitchFamily="82" charset="0"/>
              </a:rPr>
            </a:br>
            <a:endParaRPr lang="es-ES" dirty="0">
              <a:latin typeface="Algerian" panose="04020705040A02060702" pitchFamily="82" charset="0"/>
            </a:endParaRPr>
          </a:p>
        </p:txBody>
      </p:sp>
      <p:pic>
        <p:nvPicPr>
          <p:cNvPr id="5124" name="Picture 4" descr="los indagantes"/>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8842" b="79580" l="10000" r="90000">
                        <a14:foregroundMark x1="15129" y1="34946" x2="15129" y2="34946"/>
                        <a14:foregroundMark x1="84133" y1="30108" x2="84133" y2="30108"/>
                        <a14:foregroundMark x1="81181" y1="62903" x2="81181" y2="62903"/>
                        <a14:foregroundMark x1="85609" y1="60215" x2="85609" y2="60215"/>
                        <a14:foregroundMark x1="84871" y1="54839" x2="84871" y2="54839"/>
                        <a14:foregroundMark x1="78598" y1="55914" x2="78598" y2="55914"/>
                        <a14:foregroundMark x1="76015" y1="56452" x2="76015" y2="56452"/>
                        <a14:foregroundMark x1="87823" y1="57527" x2="87823" y2="57527"/>
                        <a14:foregroundMark x1="87454" y1="71505" x2="87454" y2="71505"/>
                        <a14:foregroundMark x1="87085" y1="68280" x2="87085" y2="68280"/>
                        <a14:foregroundMark x1="29520" y1="74731" x2="29520" y2="74731"/>
                        <a14:foregroundMark x1="30996" y1="72581" x2="71956" y2="60215"/>
                        <a14:foregroundMark x1="15498" y1="22043" x2="16605" y2="61290"/>
                        <a14:foregroundMark x1="11808" y1="63441" x2="74908" y2="70430"/>
                        <a14:foregroundMark x1="84133" y1="70430" x2="80812" y2="58065"/>
                        <a14:foregroundMark x1="81550" y1="74731" x2="83395" y2="27419"/>
                        <a14:foregroundMark x1="11439" y1="73656" x2="84871" y2="73656"/>
                        <a14:foregroundMark x1="30996" y1="38172" x2="30996" y2="38172"/>
                        <a14:foregroundMark x1="19926" y1="23118" x2="9963" y2="22043"/>
                        <a14:foregroundMark x1="12177" y1="16667" x2="28044" y2="27957"/>
                        <a14:foregroundMark x1="76015" y1="31183" x2="78967" y2="20968"/>
                        <a14:foregroundMark x1="78967" y1="20968" x2="78967" y2="20968"/>
                      </a14:backgroundRemoval>
                    </a14:imgEffect>
                  </a14:imgLayer>
                </a14:imgProps>
              </a:ext>
              <a:ext uri="{28A0092B-C50C-407E-A947-70E740481C1C}">
                <a14:useLocalDpi xmlns:a14="http://schemas.microsoft.com/office/drawing/2010/main" val="0"/>
              </a:ext>
            </a:extLst>
          </a:blip>
          <a:srcRect b="11578"/>
          <a:stretch/>
        </p:blipFill>
        <p:spPr bwMode="auto">
          <a:xfrm>
            <a:off x="3370870" y="620197"/>
            <a:ext cx="5738259" cy="3482422"/>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3082870" y="3571254"/>
            <a:ext cx="6026259" cy="923330"/>
          </a:xfrm>
          <a:prstGeom prst="rect">
            <a:avLst/>
          </a:prstGeom>
          <a:noFill/>
        </p:spPr>
        <p:txBody>
          <a:bodyPr wrap="square" rtlCol="0">
            <a:spAutoFit/>
          </a:bodyPr>
          <a:lstStyle/>
          <a:p>
            <a:pPr algn="just"/>
            <a:r>
              <a:rPr lang="es-ES" dirty="0">
                <a:latin typeface="Arial Black" panose="020B0A04020102020204" pitchFamily="34" charset="0"/>
                <a:cs typeface="Arial" panose="020B0604020202020204" pitchFamily="34" charset="0"/>
              </a:rPr>
              <a:t>I</a:t>
            </a:r>
            <a:r>
              <a:rPr lang="es-ES" dirty="0" smtClean="0">
                <a:latin typeface="Arial Black" panose="020B0A04020102020204" pitchFamily="34" charset="0"/>
                <a:cs typeface="Arial" panose="020B0604020202020204" pitchFamily="34" charset="0"/>
              </a:rPr>
              <a:t>nteractuar </a:t>
            </a:r>
            <a:r>
              <a:rPr lang="es-ES" dirty="0">
                <a:latin typeface="Arial Black" panose="020B0A04020102020204" pitchFamily="34" charset="0"/>
                <a:cs typeface="Arial" panose="020B0604020202020204" pitchFamily="34" charset="0"/>
              </a:rPr>
              <a:t>de forma directa con la realidad y ser ellos mismos quienes aprendan lo que el profesor desea que </a:t>
            </a:r>
            <a:r>
              <a:rPr lang="es-ES" dirty="0" smtClean="0">
                <a:latin typeface="Arial Black" panose="020B0A04020102020204" pitchFamily="34" charset="0"/>
                <a:cs typeface="Arial" panose="020B0604020202020204" pitchFamily="34" charset="0"/>
              </a:rPr>
              <a:t>aprendan.</a:t>
            </a:r>
            <a:endParaRPr lang="es-ES" dirty="0">
              <a:latin typeface="Arial Black" panose="020B0A04020102020204" pitchFamily="34" charset="0"/>
              <a:cs typeface="Arial" panose="020B0604020202020204" pitchFamily="34" charset="0"/>
            </a:endParaRPr>
          </a:p>
        </p:txBody>
      </p:sp>
      <p:sp>
        <p:nvSpPr>
          <p:cNvPr id="6" name="CuadroTexto 5"/>
          <p:cNvSpPr txBox="1"/>
          <p:nvPr/>
        </p:nvSpPr>
        <p:spPr>
          <a:xfrm>
            <a:off x="648108" y="5189793"/>
            <a:ext cx="3285067" cy="1600438"/>
          </a:xfrm>
          <a:prstGeom prst="rect">
            <a:avLst/>
          </a:prstGeom>
          <a:noFill/>
        </p:spPr>
        <p:txBody>
          <a:bodyPr wrap="square" rtlCol="0">
            <a:spAutoFit/>
          </a:bodyPr>
          <a:lstStyle/>
          <a:p>
            <a:pPr algn="just"/>
            <a:r>
              <a:rPr lang="es-ES" sz="1600" b="1" dirty="0">
                <a:solidFill>
                  <a:schemeClr val="accent2">
                    <a:lumMod val="50000"/>
                  </a:schemeClr>
                </a:solidFill>
                <a:latin typeface="Arial" panose="020B0604020202020204" pitchFamily="34" charset="0"/>
                <a:cs typeface="Arial" panose="020B0604020202020204" pitchFamily="34" charset="0"/>
              </a:rPr>
              <a:t>Descubrimiento inductivo: </a:t>
            </a:r>
            <a:r>
              <a:rPr lang="es-ES" sz="1600" dirty="0">
                <a:latin typeface="Arial" panose="020B0604020202020204" pitchFamily="34" charset="0"/>
                <a:cs typeface="Arial" panose="020B0604020202020204" pitchFamily="34" charset="0"/>
              </a:rPr>
              <a:t>se caracteriza por la colección y reordenación de datos que realiza el aprendiz para poder llegar a una nueva generalización.</a:t>
            </a:r>
          </a:p>
          <a:p>
            <a:endParaRPr lang="es-ES" dirty="0"/>
          </a:p>
        </p:txBody>
      </p:sp>
      <p:sp>
        <p:nvSpPr>
          <p:cNvPr id="9" name="CuadroTexto 8"/>
          <p:cNvSpPr txBox="1"/>
          <p:nvPr/>
        </p:nvSpPr>
        <p:spPr>
          <a:xfrm>
            <a:off x="4321306" y="4573341"/>
            <a:ext cx="3549386" cy="1077218"/>
          </a:xfrm>
          <a:prstGeom prst="rect">
            <a:avLst/>
          </a:prstGeom>
          <a:noFill/>
        </p:spPr>
        <p:txBody>
          <a:bodyPr wrap="square" rtlCol="0">
            <a:spAutoFit/>
          </a:bodyPr>
          <a:lstStyle/>
          <a:p>
            <a:pPr algn="just"/>
            <a:r>
              <a:rPr lang="es-ES" sz="1600" b="1" dirty="0">
                <a:solidFill>
                  <a:schemeClr val="accent2">
                    <a:lumMod val="50000"/>
                  </a:schemeClr>
                </a:solidFill>
                <a:latin typeface="Arial" panose="020B0604020202020204" pitchFamily="34" charset="0"/>
                <a:cs typeface="Arial" panose="020B0604020202020204" pitchFamily="34" charset="0"/>
              </a:rPr>
              <a:t>Descubrimiento deductivo: </a:t>
            </a:r>
            <a:r>
              <a:rPr lang="es-ES" sz="1600" dirty="0" smtClean="0">
                <a:latin typeface="Arial" panose="020B0604020202020204" pitchFamily="34" charset="0"/>
                <a:cs typeface="Arial" panose="020B0604020202020204" pitchFamily="34" charset="0"/>
              </a:rPr>
              <a:t>implica </a:t>
            </a:r>
            <a:r>
              <a:rPr lang="es-ES" sz="1600" dirty="0">
                <a:latin typeface="Arial" panose="020B0604020202020204" pitchFamily="34" charset="0"/>
                <a:cs typeface="Arial" panose="020B0604020202020204" pitchFamily="34" charset="0"/>
              </a:rPr>
              <a:t>la combinación o la relación entre ideas generales. Su finalidad es llegar a enunciados </a:t>
            </a:r>
            <a:r>
              <a:rPr lang="es-ES" sz="1600" dirty="0" smtClean="0">
                <a:latin typeface="Arial" panose="020B0604020202020204" pitchFamily="34" charset="0"/>
                <a:cs typeface="Arial" panose="020B0604020202020204" pitchFamily="34" charset="0"/>
              </a:rPr>
              <a:t>específicos.</a:t>
            </a:r>
            <a:endParaRPr lang="es-ES" sz="1600" dirty="0">
              <a:latin typeface="Arial" panose="020B0604020202020204" pitchFamily="34" charset="0"/>
              <a:cs typeface="Arial" panose="020B0604020202020204" pitchFamily="34" charset="0"/>
            </a:endParaRPr>
          </a:p>
        </p:txBody>
      </p:sp>
      <p:sp>
        <p:nvSpPr>
          <p:cNvPr id="10" name="CuadroTexto 9"/>
          <p:cNvSpPr txBox="1"/>
          <p:nvPr/>
        </p:nvSpPr>
        <p:spPr>
          <a:xfrm>
            <a:off x="8254481" y="5189793"/>
            <a:ext cx="3059957" cy="1077218"/>
          </a:xfrm>
          <a:prstGeom prst="rect">
            <a:avLst/>
          </a:prstGeom>
          <a:noFill/>
        </p:spPr>
        <p:txBody>
          <a:bodyPr wrap="square" rtlCol="0">
            <a:spAutoFit/>
          </a:bodyPr>
          <a:lstStyle/>
          <a:p>
            <a:pPr algn="just"/>
            <a:r>
              <a:rPr lang="es-ES" sz="1600" b="1" dirty="0">
                <a:solidFill>
                  <a:schemeClr val="accent2">
                    <a:lumMod val="50000"/>
                  </a:schemeClr>
                </a:solidFill>
                <a:latin typeface="Arial" panose="020B0604020202020204" pitchFamily="34" charset="0"/>
                <a:cs typeface="Arial" panose="020B0604020202020204" pitchFamily="34" charset="0"/>
              </a:rPr>
              <a:t>Descubrimiento transductor: </a:t>
            </a:r>
            <a:r>
              <a:rPr lang="es-ES" sz="1600" dirty="0" smtClean="0">
                <a:latin typeface="Arial" panose="020B0604020202020204" pitchFamily="34" charset="0"/>
                <a:cs typeface="Arial" panose="020B0604020202020204" pitchFamily="34" charset="0"/>
              </a:rPr>
              <a:t>el </a:t>
            </a:r>
            <a:r>
              <a:rPr lang="es-ES" sz="1600" dirty="0">
                <a:latin typeface="Arial" panose="020B0604020202020204" pitchFamily="34" charset="0"/>
                <a:cs typeface="Arial" panose="020B0604020202020204" pitchFamily="34" charset="0"/>
              </a:rPr>
              <a:t>aprendiz es capaz de relacionar y/o comparar dos elementos </a:t>
            </a:r>
            <a:r>
              <a:rPr lang="es-ES" sz="1600" dirty="0" smtClean="0">
                <a:latin typeface="Arial" panose="020B0604020202020204" pitchFamily="34" charset="0"/>
                <a:cs typeface="Arial" panose="020B0604020202020204" pitchFamily="34" charset="0"/>
              </a:rPr>
              <a:t>particulares.</a:t>
            </a:r>
            <a:endParaRPr lang="es-E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5577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iseñó El Fondo Del Grunge Textura, Color Gradiente De Colores Pastel  Fotos, Retratos, Imágenes Y Fotografía De Archivo Libres De Derecho. Image  416160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26047"/>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956733" y="636059"/>
            <a:ext cx="4224867" cy="921807"/>
          </a:xfrm>
        </p:spPr>
        <p:txBody>
          <a:bodyPr>
            <a:normAutofit fontScale="90000"/>
          </a:bodyPr>
          <a:lstStyle/>
          <a:p>
            <a:r>
              <a:rPr lang="es-ES" dirty="0" smtClean="0">
                <a:solidFill>
                  <a:schemeClr val="bg1"/>
                </a:solidFill>
              </a:rPr>
              <a:t/>
            </a:r>
            <a:br>
              <a:rPr lang="es-ES" dirty="0" smtClean="0">
                <a:solidFill>
                  <a:schemeClr val="bg1"/>
                </a:solidFill>
              </a:rPr>
            </a:br>
            <a:endParaRPr lang="es-ES" dirty="0"/>
          </a:p>
        </p:txBody>
      </p:sp>
      <p:sp>
        <p:nvSpPr>
          <p:cNvPr id="6" name="Rectángulo 5"/>
          <p:cNvSpPr/>
          <p:nvPr/>
        </p:nvSpPr>
        <p:spPr>
          <a:xfrm>
            <a:off x="956733" y="747375"/>
            <a:ext cx="9990666" cy="1446550"/>
          </a:xfrm>
          <a:prstGeom prst="rect">
            <a:avLst/>
          </a:prstGeom>
        </p:spPr>
        <p:txBody>
          <a:bodyPr wrap="square">
            <a:spAutoFit/>
          </a:bodyPr>
          <a:lstStyle/>
          <a:p>
            <a:pPr algn="ctr"/>
            <a:r>
              <a:rPr lang="es-ES" sz="4400" b="1" dirty="0" smtClean="0">
                <a:solidFill>
                  <a:srgbClr val="C00000"/>
                </a:solidFill>
                <a:latin typeface="Algerian" panose="04020705040A02060702" pitchFamily="82" charset="0"/>
              </a:rPr>
              <a:t>Inteligencias múltiples DE HOWARD GARDNER</a:t>
            </a:r>
            <a:endParaRPr lang="es-ES" sz="4400" dirty="0"/>
          </a:p>
        </p:txBody>
      </p:sp>
      <p:sp>
        <p:nvSpPr>
          <p:cNvPr id="7" name="CuadroTexto 6"/>
          <p:cNvSpPr txBox="1"/>
          <p:nvPr/>
        </p:nvSpPr>
        <p:spPr>
          <a:xfrm>
            <a:off x="2760133" y="2193925"/>
            <a:ext cx="7450667" cy="923330"/>
          </a:xfrm>
          <a:prstGeom prst="rect">
            <a:avLst/>
          </a:prstGeom>
          <a:noFill/>
        </p:spPr>
        <p:txBody>
          <a:bodyPr wrap="square" rtlCol="0">
            <a:spAutoFit/>
          </a:bodyPr>
          <a:lstStyle/>
          <a:p>
            <a:r>
              <a:rPr lang="es-ES" b="1" dirty="0">
                <a:latin typeface="Arial Black" panose="020B0A04020102020204" pitchFamily="34" charset="0"/>
              </a:rPr>
              <a:t>Gardner no entra en contradicción con la definición científica de la inteligencia, como la «capacidad de solucionar problemas o elaborar bienes valiosos».</a:t>
            </a:r>
          </a:p>
        </p:txBody>
      </p:sp>
      <p:sp>
        <p:nvSpPr>
          <p:cNvPr id="8" name="CuadroTexto 7"/>
          <p:cNvSpPr txBox="1"/>
          <p:nvPr/>
        </p:nvSpPr>
        <p:spPr>
          <a:xfrm>
            <a:off x="5952066" y="4107820"/>
            <a:ext cx="3979334" cy="1477328"/>
          </a:xfrm>
          <a:prstGeom prst="rect">
            <a:avLst/>
          </a:prstGeom>
          <a:noFill/>
        </p:spPr>
        <p:txBody>
          <a:bodyPr wrap="square" rtlCol="0">
            <a:spAutoFit/>
          </a:bodyPr>
          <a:lstStyle/>
          <a:p>
            <a:pPr algn="just"/>
            <a:r>
              <a:rPr lang="es-ES" dirty="0">
                <a:latin typeface="Arial" panose="020B0604020202020204" pitchFamily="34" charset="0"/>
                <a:cs typeface="Arial" panose="020B0604020202020204" pitchFamily="34" charset="0"/>
              </a:rPr>
              <a:t>Howard Gardner señala que existen casos claros </a:t>
            </a:r>
            <a:r>
              <a:rPr lang="es-ES" dirty="0" smtClean="0">
                <a:latin typeface="Arial" panose="020B0604020202020204" pitchFamily="34" charset="0"/>
                <a:cs typeface="Arial" panose="020B0604020202020204" pitchFamily="34" charset="0"/>
              </a:rPr>
              <a:t>de personas que presentan habilidades </a:t>
            </a:r>
            <a:r>
              <a:rPr lang="es-ES" dirty="0">
                <a:latin typeface="Arial" panose="020B0604020202020204" pitchFamily="34" charset="0"/>
                <a:cs typeface="Arial" panose="020B0604020202020204" pitchFamily="34" charset="0"/>
              </a:rPr>
              <a:t>cognitivas extremadamente desarrolladas, y otras muy poco </a:t>
            </a:r>
            <a:r>
              <a:rPr lang="es-ES" dirty="0" smtClean="0">
                <a:latin typeface="Arial" panose="020B0604020202020204" pitchFamily="34" charset="0"/>
                <a:cs typeface="Arial" panose="020B0604020202020204" pitchFamily="34" charset="0"/>
              </a:rPr>
              <a:t>desarrolladas.</a:t>
            </a:r>
            <a:endParaRPr lang="es-ES" dirty="0">
              <a:latin typeface="Arial" panose="020B0604020202020204" pitchFamily="34" charset="0"/>
              <a:cs typeface="Arial" panose="020B0604020202020204" pitchFamily="34" charset="0"/>
            </a:endParaRPr>
          </a:p>
        </p:txBody>
      </p:sp>
      <p:pic>
        <p:nvPicPr>
          <p:cNvPr id="4098" name="Picture 2" descr="Perfil cognitivo según el subtipo de dislexia del desarrollo"/>
          <p:cNvPicPr>
            <a:picLocks noChangeAspect="1" noChangeArrowheads="1"/>
          </p:cNvPicPr>
          <p:nvPr/>
        </p:nvPicPr>
        <p:blipFill rotWithShape="1">
          <a:blip r:embed="rId3">
            <a:extLst>
              <a:ext uri="{28A0092B-C50C-407E-A947-70E740481C1C}">
                <a14:useLocalDpi xmlns:a14="http://schemas.microsoft.com/office/drawing/2010/main" val="0"/>
              </a:ext>
            </a:extLst>
          </a:blip>
          <a:srcRect l="16924" r="17579"/>
          <a:stretch/>
        </p:blipFill>
        <p:spPr bwMode="auto">
          <a:xfrm>
            <a:off x="1391993" y="3337028"/>
            <a:ext cx="3354346" cy="30189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348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iseñó El Fondo Del Grunge Textura, Color Gradiente De Colores Pastel  Fotos, Retratos, Imágenes Y Fotografía De Archivo Libres De Derecho. Image  416160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26047"/>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3225799" y="720833"/>
            <a:ext cx="6426200" cy="711417"/>
          </a:xfrm>
        </p:spPr>
        <p:txBody>
          <a:bodyPr>
            <a:prstTxWarp prst="textButton">
              <a:avLst/>
            </a:prstTxWarp>
            <a:normAutofit fontScale="90000"/>
          </a:bodyPr>
          <a:lstStyle/>
          <a:p>
            <a:r>
              <a:rPr lang="es-ES" b="1" dirty="0">
                <a:solidFill>
                  <a:schemeClr val="accent6">
                    <a:lumMod val="50000"/>
                  </a:schemeClr>
                </a:solidFill>
                <a:latin typeface="Algerian" panose="04020705040A02060702" pitchFamily="82" charset="0"/>
              </a:rPr>
              <a:t>8 tipos de inteligencia</a:t>
            </a:r>
            <a:r>
              <a:rPr lang="es-ES" b="1" dirty="0">
                <a:latin typeface="Algerian" panose="04020705040A02060702" pitchFamily="82" charset="0"/>
              </a:rPr>
              <a:t/>
            </a:r>
            <a:br>
              <a:rPr lang="es-ES" b="1" dirty="0">
                <a:latin typeface="Algerian" panose="04020705040A02060702" pitchFamily="82" charset="0"/>
              </a:rPr>
            </a:br>
            <a:endParaRPr lang="es-ES" b="1" dirty="0">
              <a:latin typeface="Algerian" panose="04020705040A02060702" pitchFamily="82" charset="0"/>
            </a:endParaRPr>
          </a:p>
        </p:txBody>
      </p:sp>
      <p:pic>
        <p:nvPicPr>
          <p:cNvPr id="7172" name="Picture 4" descr="Día Mundial del Cerebro: 9 consejos para mantenerlo joven - elEconomista.es"/>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829532" y="1432250"/>
            <a:ext cx="5903426" cy="3935617"/>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546508" y="1799620"/>
            <a:ext cx="3517492" cy="1569660"/>
          </a:xfrm>
          <a:prstGeom prst="rect">
            <a:avLst/>
          </a:prstGeom>
          <a:noFill/>
        </p:spPr>
        <p:txBody>
          <a:bodyPr wrap="square" rtlCol="0">
            <a:spAutoFit/>
          </a:bodyPr>
          <a:lstStyle/>
          <a:p>
            <a:pPr algn="just"/>
            <a:r>
              <a:rPr lang="es-ES" sz="1600" b="1" dirty="0">
                <a:solidFill>
                  <a:schemeClr val="accent2">
                    <a:lumMod val="50000"/>
                  </a:schemeClr>
                </a:solidFill>
                <a:latin typeface="Arial" panose="020B0604020202020204" pitchFamily="34" charset="0"/>
                <a:cs typeface="Arial" panose="020B0604020202020204" pitchFamily="34" charset="0"/>
              </a:rPr>
              <a:t>Inteligencia </a:t>
            </a:r>
            <a:r>
              <a:rPr lang="es-ES" sz="1600" b="1" dirty="0" smtClean="0">
                <a:solidFill>
                  <a:schemeClr val="accent2">
                    <a:lumMod val="50000"/>
                  </a:schemeClr>
                </a:solidFill>
                <a:latin typeface="Arial" panose="020B0604020202020204" pitchFamily="34" charset="0"/>
                <a:cs typeface="Arial" panose="020B0604020202020204" pitchFamily="34" charset="0"/>
              </a:rPr>
              <a:t>lingüística: </a:t>
            </a:r>
            <a:r>
              <a:rPr lang="es-ES" sz="1600" b="1" dirty="0" smtClean="0">
                <a:latin typeface="Arial" panose="020B0604020202020204" pitchFamily="34" charset="0"/>
                <a:cs typeface="Arial" panose="020B0604020202020204" pitchFamily="34" charset="0"/>
              </a:rPr>
              <a:t>c</a:t>
            </a:r>
            <a:r>
              <a:rPr lang="es-ES" sz="1600" dirty="0" smtClean="0">
                <a:latin typeface="Arial" panose="020B0604020202020204" pitchFamily="34" charset="0"/>
                <a:cs typeface="Arial" panose="020B0604020202020204" pitchFamily="34" charset="0"/>
              </a:rPr>
              <a:t>apacidad </a:t>
            </a:r>
            <a:r>
              <a:rPr lang="es-ES" sz="1600" dirty="0">
                <a:latin typeface="Arial" panose="020B0604020202020204" pitchFamily="34" charset="0"/>
                <a:cs typeface="Arial" panose="020B0604020202020204" pitchFamily="34" charset="0"/>
              </a:rPr>
              <a:t>de dominar el lenguaje y poder comunicarnos con los demás </a:t>
            </a:r>
            <a:r>
              <a:rPr lang="es-ES" sz="1600" dirty="0" smtClean="0">
                <a:latin typeface="Arial" panose="020B0604020202020204" pitchFamily="34" charset="0"/>
                <a:cs typeface="Arial" panose="020B0604020202020204" pitchFamily="34" charset="0"/>
              </a:rPr>
              <a:t>culturas</a:t>
            </a:r>
            <a:r>
              <a:rPr lang="es-ES" sz="1600" dirty="0">
                <a:latin typeface="Arial" panose="020B0604020202020204" pitchFamily="34" charset="0"/>
                <a:cs typeface="Arial" panose="020B0604020202020204" pitchFamily="34" charset="0"/>
              </a:rPr>
              <a:t>, </a:t>
            </a:r>
            <a:r>
              <a:rPr lang="es-ES" sz="1600" dirty="0" smtClean="0">
                <a:latin typeface="Arial" panose="020B0604020202020204" pitchFamily="34" charset="0"/>
                <a:cs typeface="Arial" panose="020B0604020202020204" pitchFamily="34" charset="0"/>
              </a:rPr>
              <a:t>quienes </a:t>
            </a:r>
            <a:r>
              <a:rPr lang="es-ES" sz="1600" dirty="0">
                <a:latin typeface="Arial" panose="020B0604020202020204" pitchFamily="34" charset="0"/>
                <a:cs typeface="Arial" panose="020B0604020202020204" pitchFamily="34" charset="0"/>
              </a:rPr>
              <a:t>mejor dominan esta capacidad de comunicar tienen una inteligencia lingüística superior.</a:t>
            </a:r>
          </a:p>
        </p:txBody>
      </p:sp>
      <p:sp>
        <p:nvSpPr>
          <p:cNvPr id="8" name="CuadroTexto 7"/>
          <p:cNvSpPr txBox="1"/>
          <p:nvPr/>
        </p:nvSpPr>
        <p:spPr>
          <a:xfrm>
            <a:off x="546508" y="4963036"/>
            <a:ext cx="3331226" cy="1077218"/>
          </a:xfrm>
          <a:prstGeom prst="rect">
            <a:avLst/>
          </a:prstGeom>
          <a:noFill/>
        </p:spPr>
        <p:txBody>
          <a:bodyPr wrap="square" rtlCol="0">
            <a:spAutoFit/>
          </a:bodyPr>
          <a:lstStyle/>
          <a:p>
            <a:pPr algn="just"/>
            <a:r>
              <a:rPr lang="es-ES" sz="1600" b="1" dirty="0">
                <a:solidFill>
                  <a:schemeClr val="accent2">
                    <a:lumMod val="50000"/>
                  </a:schemeClr>
                </a:solidFill>
                <a:latin typeface="Arial" panose="020B0604020202020204" pitchFamily="34" charset="0"/>
                <a:cs typeface="Arial" panose="020B0604020202020204" pitchFamily="34" charset="0"/>
              </a:rPr>
              <a:t>Inteligencia lógico-matemática: </a:t>
            </a:r>
          </a:p>
          <a:p>
            <a:pPr algn="just"/>
            <a:r>
              <a:rPr lang="es-ES" sz="1600" dirty="0" smtClean="0">
                <a:latin typeface="Arial" panose="020B0604020202020204" pitchFamily="34" charset="0"/>
                <a:cs typeface="Arial" panose="020B0604020202020204" pitchFamily="34" charset="0"/>
              </a:rPr>
              <a:t>capacidad </a:t>
            </a:r>
            <a:r>
              <a:rPr lang="es-ES" sz="1600" dirty="0">
                <a:latin typeface="Arial" panose="020B0604020202020204" pitchFamily="34" charset="0"/>
                <a:cs typeface="Arial" panose="020B0604020202020204" pitchFamily="34" charset="0"/>
              </a:rPr>
              <a:t>para el razonamiento lógico y la resolución de problemas </a:t>
            </a:r>
            <a:r>
              <a:rPr lang="es-ES" sz="1600" dirty="0" smtClean="0">
                <a:latin typeface="Arial" panose="020B0604020202020204" pitchFamily="34" charset="0"/>
                <a:cs typeface="Arial" panose="020B0604020202020204" pitchFamily="34" charset="0"/>
              </a:rPr>
              <a:t>matemáticos.</a:t>
            </a:r>
            <a:endParaRPr lang="es-ES" sz="1600" dirty="0">
              <a:latin typeface="Arial" panose="020B0604020202020204" pitchFamily="34" charset="0"/>
              <a:cs typeface="Arial" panose="020B0604020202020204" pitchFamily="34" charset="0"/>
            </a:endParaRPr>
          </a:p>
        </p:txBody>
      </p:sp>
      <p:sp>
        <p:nvSpPr>
          <p:cNvPr id="9" name="CuadroTexto 8"/>
          <p:cNvSpPr txBox="1"/>
          <p:nvPr/>
        </p:nvSpPr>
        <p:spPr>
          <a:xfrm>
            <a:off x="8081202" y="1799620"/>
            <a:ext cx="3481288" cy="1613846"/>
          </a:xfrm>
          <a:prstGeom prst="rect">
            <a:avLst/>
          </a:prstGeom>
          <a:noFill/>
        </p:spPr>
        <p:txBody>
          <a:bodyPr wrap="square" rtlCol="0">
            <a:spAutoFit/>
          </a:bodyPr>
          <a:lstStyle/>
          <a:p>
            <a:pPr algn="just"/>
            <a:r>
              <a:rPr lang="es-ES" sz="1600" b="1" dirty="0">
                <a:solidFill>
                  <a:schemeClr val="accent2">
                    <a:lumMod val="50000"/>
                  </a:schemeClr>
                </a:solidFill>
                <a:latin typeface="Arial" panose="020B0604020202020204" pitchFamily="34" charset="0"/>
                <a:cs typeface="Arial" panose="020B0604020202020204" pitchFamily="34" charset="0"/>
              </a:rPr>
              <a:t>Inteligencia </a:t>
            </a:r>
            <a:r>
              <a:rPr lang="es-ES" sz="1600" b="1" dirty="0" smtClean="0">
                <a:solidFill>
                  <a:schemeClr val="accent2">
                    <a:lumMod val="50000"/>
                  </a:schemeClr>
                </a:solidFill>
                <a:latin typeface="Arial" panose="020B0604020202020204" pitchFamily="34" charset="0"/>
                <a:cs typeface="Arial" panose="020B0604020202020204" pitchFamily="34" charset="0"/>
              </a:rPr>
              <a:t>espacial</a:t>
            </a:r>
            <a:r>
              <a:rPr lang="es-ES" sz="1600" dirty="0" smtClean="0">
                <a:latin typeface="Arial" panose="020B0604020202020204" pitchFamily="34" charset="0"/>
                <a:cs typeface="Arial" panose="020B0604020202020204" pitchFamily="34" charset="0"/>
              </a:rPr>
              <a:t>: capacidades </a:t>
            </a:r>
            <a:r>
              <a:rPr lang="es-ES" sz="1600" dirty="0">
                <a:latin typeface="Arial" panose="020B0604020202020204" pitchFamily="34" charset="0"/>
                <a:cs typeface="Arial" panose="020B0604020202020204" pitchFamily="34" charset="0"/>
              </a:rPr>
              <a:t>que les permiten idear imágenes mentales, dibujar y detectar detalles, además de un sentido personal por la estética. .</a:t>
            </a:r>
          </a:p>
          <a:p>
            <a:endParaRPr lang="es-ES" dirty="0"/>
          </a:p>
        </p:txBody>
      </p:sp>
      <p:sp>
        <p:nvSpPr>
          <p:cNvPr id="10" name="CuadroTexto 9"/>
          <p:cNvSpPr txBox="1"/>
          <p:nvPr/>
        </p:nvSpPr>
        <p:spPr>
          <a:xfrm>
            <a:off x="8081202" y="4963036"/>
            <a:ext cx="3481288" cy="830997"/>
          </a:xfrm>
          <a:prstGeom prst="rect">
            <a:avLst/>
          </a:prstGeom>
          <a:noFill/>
        </p:spPr>
        <p:txBody>
          <a:bodyPr wrap="square" rtlCol="0">
            <a:spAutoFit/>
          </a:bodyPr>
          <a:lstStyle/>
          <a:p>
            <a:pPr algn="just"/>
            <a:r>
              <a:rPr lang="es-ES" sz="1600" b="1" dirty="0">
                <a:solidFill>
                  <a:schemeClr val="accent2">
                    <a:lumMod val="50000"/>
                  </a:schemeClr>
                </a:solidFill>
              </a:rPr>
              <a:t>Inteligencia </a:t>
            </a:r>
            <a:r>
              <a:rPr lang="es-ES" sz="1600" b="1" dirty="0" smtClean="0">
                <a:solidFill>
                  <a:schemeClr val="accent2">
                    <a:lumMod val="50000"/>
                  </a:schemeClr>
                </a:solidFill>
              </a:rPr>
              <a:t>musical</a:t>
            </a:r>
            <a:r>
              <a:rPr lang="es-ES" sz="1600" b="1" dirty="0" smtClean="0">
                <a:solidFill>
                  <a:schemeClr val="accent2">
                    <a:lumMod val="50000"/>
                  </a:schemeClr>
                </a:solidFill>
                <a:latin typeface="Arial" panose="020B0604020202020204" pitchFamily="34" charset="0"/>
                <a:cs typeface="Arial" panose="020B0604020202020204" pitchFamily="34" charset="0"/>
              </a:rPr>
              <a:t>: </a:t>
            </a:r>
            <a:r>
              <a:rPr lang="es-ES" sz="1600" dirty="0" smtClean="0">
                <a:latin typeface="Arial" panose="020B0604020202020204" pitchFamily="34" charset="0"/>
                <a:cs typeface="Arial" panose="020B0604020202020204" pitchFamily="34" charset="0"/>
              </a:rPr>
              <a:t>capaces de tocar instrumentos, leer </a:t>
            </a:r>
            <a:r>
              <a:rPr lang="es-ES" sz="1600" dirty="0">
                <a:latin typeface="Arial" panose="020B0604020202020204" pitchFamily="34" charset="0"/>
                <a:cs typeface="Arial" panose="020B0604020202020204" pitchFamily="34" charset="0"/>
              </a:rPr>
              <a:t>y componer piezas musicales con facilidad.</a:t>
            </a:r>
          </a:p>
        </p:txBody>
      </p:sp>
    </p:spTree>
    <p:extLst>
      <p:ext uri="{BB962C8B-B14F-4D97-AF65-F5344CB8AC3E}">
        <p14:creationId xmlns:p14="http://schemas.microsoft.com/office/powerpoint/2010/main" val="3796724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iseñó El Fondo Del Grunge Textura, Color Gradiente De Colores Pastel  Fotos, Retratos, Imágenes Y Fotografía De Archivo Libres De Derecho. Image  416160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26047"/>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2967974" y="1124613"/>
            <a:ext cx="6790267" cy="984885"/>
          </a:xfrm>
          <a:prstGeom prst="rect">
            <a:avLst/>
          </a:prstGeom>
        </p:spPr>
        <p:txBody>
          <a:bodyPr wrap="square">
            <a:prstTxWarp prst="textButton">
              <a:avLst/>
            </a:prstTxWarp>
            <a:spAutoFit/>
          </a:bodyPr>
          <a:lstStyle/>
          <a:p>
            <a:r>
              <a:rPr lang="es-ES" sz="4000" b="1" dirty="0" smtClean="0">
                <a:solidFill>
                  <a:schemeClr val="accent6">
                    <a:lumMod val="50000"/>
                  </a:schemeClr>
                </a:solidFill>
                <a:latin typeface="Algerian" panose="04020705040A02060702" pitchFamily="82" charset="0"/>
              </a:rPr>
              <a:t>8 tipos de inteligencia</a:t>
            </a:r>
            <a:r>
              <a:rPr lang="es-ES" b="1" dirty="0" smtClean="0">
                <a:latin typeface="Algerian" panose="04020705040A02060702" pitchFamily="82" charset="0"/>
              </a:rPr>
              <a:t/>
            </a:r>
            <a:br>
              <a:rPr lang="es-ES" b="1" dirty="0" smtClean="0">
                <a:latin typeface="Algerian" panose="04020705040A02060702" pitchFamily="82" charset="0"/>
              </a:rPr>
            </a:br>
            <a:endParaRPr lang="es-ES" dirty="0"/>
          </a:p>
        </p:txBody>
      </p:sp>
      <p:sp>
        <p:nvSpPr>
          <p:cNvPr id="6" name="CuadroTexto 5"/>
          <p:cNvSpPr txBox="1"/>
          <p:nvPr/>
        </p:nvSpPr>
        <p:spPr>
          <a:xfrm>
            <a:off x="698908" y="1862584"/>
            <a:ext cx="2476091" cy="1569660"/>
          </a:xfrm>
          <a:prstGeom prst="rect">
            <a:avLst/>
          </a:prstGeom>
          <a:noFill/>
        </p:spPr>
        <p:txBody>
          <a:bodyPr wrap="square" rtlCol="0">
            <a:spAutoFit/>
          </a:bodyPr>
          <a:lstStyle/>
          <a:p>
            <a:pPr algn="just"/>
            <a:r>
              <a:rPr lang="es-ES" sz="1600" b="1" dirty="0">
                <a:solidFill>
                  <a:schemeClr val="accent2">
                    <a:lumMod val="50000"/>
                  </a:schemeClr>
                </a:solidFill>
                <a:latin typeface="Arial" panose="020B0604020202020204" pitchFamily="34" charset="0"/>
                <a:cs typeface="Arial" panose="020B0604020202020204" pitchFamily="34" charset="0"/>
              </a:rPr>
              <a:t>Inteligencia corporal y </a:t>
            </a:r>
            <a:r>
              <a:rPr lang="es-ES" sz="1600" b="1" dirty="0" smtClean="0">
                <a:solidFill>
                  <a:schemeClr val="accent2">
                    <a:lumMod val="50000"/>
                  </a:schemeClr>
                </a:solidFill>
                <a:latin typeface="Arial" panose="020B0604020202020204" pitchFamily="34" charset="0"/>
                <a:cs typeface="Arial" panose="020B0604020202020204" pitchFamily="34" charset="0"/>
              </a:rPr>
              <a:t>cenestésica:</a:t>
            </a:r>
            <a:r>
              <a:rPr lang="es-ES" sz="1600" dirty="0">
                <a:latin typeface="Arial" panose="020B0604020202020204" pitchFamily="34" charset="0"/>
                <a:cs typeface="Arial" panose="020B0604020202020204" pitchFamily="34" charset="0"/>
              </a:rPr>
              <a:t> </a:t>
            </a:r>
            <a:r>
              <a:rPr lang="es-ES" sz="1600" dirty="0" smtClean="0">
                <a:latin typeface="Arial" panose="020B0604020202020204" pitchFamily="34" charset="0"/>
                <a:cs typeface="Arial" panose="020B0604020202020204" pitchFamily="34" charset="0"/>
              </a:rPr>
              <a:t>capacidades </a:t>
            </a:r>
            <a:r>
              <a:rPr lang="es-ES" sz="1600" dirty="0">
                <a:latin typeface="Arial" panose="020B0604020202020204" pitchFamily="34" charset="0"/>
                <a:cs typeface="Arial" panose="020B0604020202020204" pitchFamily="34" charset="0"/>
              </a:rPr>
              <a:t>inteligencia corporal para expresar sentimientos mediante el cuerpo</a:t>
            </a:r>
            <a:r>
              <a:rPr lang="es-ES" sz="1600" dirty="0" smtClean="0">
                <a:latin typeface="Arial" panose="020B0604020202020204" pitchFamily="34" charset="0"/>
                <a:cs typeface="Arial" panose="020B0604020202020204" pitchFamily="34" charset="0"/>
              </a:rPr>
              <a:t>.</a:t>
            </a:r>
            <a:endParaRPr lang="es-ES" dirty="0"/>
          </a:p>
        </p:txBody>
      </p:sp>
      <p:sp>
        <p:nvSpPr>
          <p:cNvPr id="7" name="CuadroTexto 6"/>
          <p:cNvSpPr txBox="1"/>
          <p:nvPr/>
        </p:nvSpPr>
        <p:spPr>
          <a:xfrm>
            <a:off x="8595824" y="4394315"/>
            <a:ext cx="2804951" cy="2062103"/>
          </a:xfrm>
          <a:prstGeom prst="rect">
            <a:avLst/>
          </a:prstGeom>
          <a:noFill/>
        </p:spPr>
        <p:txBody>
          <a:bodyPr wrap="square" rtlCol="0">
            <a:spAutoFit/>
          </a:bodyPr>
          <a:lstStyle/>
          <a:p>
            <a:pPr algn="just"/>
            <a:r>
              <a:rPr lang="es-ES" sz="1600" b="1" dirty="0">
                <a:solidFill>
                  <a:schemeClr val="accent2">
                    <a:lumMod val="50000"/>
                  </a:schemeClr>
                </a:solidFill>
                <a:latin typeface="Arial" panose="020B0604020202020204" pitchFamily="34" charset="0"/>
                <a:cs typeface="Arial" panose="020B0604020202020204" pitchFamily="34" charset="0"/>
              </a:rPr>
              <a:t>Inteligencia naturalista: </a:t>
            </a:r>
            <a:r>
              <a:rPr lang="es-ES" sz="1600" dirty="0">
                <a:latin typeface="Arial" panose="020B0604020202020204" pitchFamily="34" charset="0"/>
                <a:cs typeface="Arial" panose="020B0604020202020204" pitchFamily="34" charset="0"/>
              </a:rPr>
              <a:t>permite detectar, diferenciar y categorizar los aspectos vinculados al </a:t>
            </a:r>
            <a:r>
              <a:rPr lang="es-ES" sz="1600" dirty="0" smtClean="0">
                <a:latin typeface="Arial" panose="020B0604020202020204" pitchFamily="34" charset="0"/>
                <a:cs typeface="Arial" panose="020B0604020202020204" pitchFamily="34" charset="0"/>
              </a:rPr>
              <a:t>entorno, es una </a:t>
            </a:r>
            <a:r>
              <a:rPr lang="es-ES" sz="1600" dirty="0">
                <a:latin typeface="Arial" panose="020B0604020202020204" pitchFamily="34" charset="0"/>
                <a:cs typeface="Arial" panose="020B0604020202020204" pitchFamily="34" charset="0"/>
              </a:rPr>
              <a:t>de las inteligencias esenciales para la supervivencia del ser </a:t>
            </a:r>
            <a:r>
              <a:rPr lang="es-ES" sz="1600" dirty="0" smtClean="0">
                <a:latin typeface="Arial" panose="020B0604020202020204" pitchFamily="34" charset="0"/>
                <a:cs typeface="Arial" panose="020B0604020202020204" pitchFamily="34" charset="0"/>
              </a:rPr>
              <a:t>humano.</a:t>
            </a:r>
            <a:endParaRPr lang="es-ES" dirty="0"/>
          </a:p>
        </p:txBody>
      </p:sp>
      <p:sp>
        <p:nvSpPr>
          <p:cNvPr id="8" name="CuadroTexto 7"/>
          <p:cNvSpPr txBox="1"/>
          <p:nvPr/>
        </p:nvSpPr>
        <p:spPr>
          <a:xfrm>
            <a:off x="8595824" y="1862584"/>
            <a:ext cx="2804951" cy="1354217"/>
          </a:xfrm>
          <a:prstGeom prst="rect">
            <a:avLst/>
          </a:prstGeom>
          <a:noFill/>
        </p:spPr>
        <p:txBody>
          <a:bodyPr wrap="square" rtlCol="0">
            <a:spAutoFit/>
          </a:bodyPr>
          <a:lstStyle/>
          <a:p>
            <a:pPr algn="just"/>
            <a:r>
              <a:rPr lang="es-ES" sz="1600" b="1" dirty="0">
                <a:solidFill>
                  <a:schemeClr val="accent2">
                    <a:lumMod val="50000"/>
                  </a:schemeClr>
                </a:solidFill>
                <a:latin typeface="Arial" panose="020B0604020202020204" pitchFamily="34" charset="0"/>
                <a:cs typeface="Arial" panose="020B0604020202020204" pitchFamily="34" charset="0"/>
              </a:rPr>
              <a:t>Inteligencia interpersonal</a:t>
            </a:r>
            <a:r>
              <a:rPr lang="es-ES" sz="1600" dirty="0">
                <a:latin typeface="Arial" panose="020B0604020202020204" pitchFamily="34" charset="0"/>
                <a:cs typeface="Arial" panose="020B0604020202020204" pitchFamily="34" charset="0"/>
              </a:rPr>
              <a:t>: habilidad para detectar y entender las circunstancias y problemas de los </a:t>
            </a:r>
            <a:r>
              <a:rPr lang="es-ES" sz="1600" dirty="0" smtClean="0">
                <a:latin typeface="Arial" panose="020B0604020202020204" pitchFamily="34" charset="0"/>
                <a:cs typeface="Arial" panose="020B0604020202020204" pitchFamily="34" charset="0"/>
              </a:rPr>
              <a:t>demás.</a:t>
            </a:r>
            <a:endParaRPr lang="es-ES" sz="1600" dirty="0">
              <a:latin typeface="Arial" panose="020B0604020202020204" pitchFamily="34" charset="0"/>
              <a:cs typeface="Arial" panose="020B0604020202020204" pitchFamily="34" charset="0"/>
            </a:endParaRPr>
          </a:p>
          <a:p>
            <a:endParaRPr lang="es-ES" dirty="0"/>
          </a:p>
        </p:txBody>
      </p:sp>
      <p:sp>
        <p:nvSpPr>
          <p:cNvPr id="9" name="CuadroTexto 8"/>
          <p:cNvSpPr txBox="1"/>
          <p:nvPr/>
        </p:nvSpPr>
        <p:spPr>
          <a:xfrm>
            <a:off x="698908" y="4286633"/>
            <a:ext cx="2738559" cy="1323439"/>
          </a:xfrm>
          <a:prstGeom prst="rect">
            <a:avLst/>
          </a:prstGeom>
          <a:noFill/>
        </p:spPr>
        <p:txBody>
          <a:bodyPr wrap="square" rtlCol="0">
            <a:spAutoFit/>
          </a:bodyPr>
          <a:lstStyle/>
          <a:p>
            <a:pPr algn="just"/>
            <a:r>
              <a:rPr lang="es-ES" sz="1600" b="1" dirty="0">
                <a:solidFill>
                  <a:schemeClr val="accent2">
                    <a:lumMod val="50000"/>
                  </a:schemeClr>
                </a:solidFill>
                <a:latin typeface="Arial" panose="020B0604020202020204" pitchFamily="34" charset="0"/>
                <a:cs typeface="Arial" panose="020B0604020202020204" pitchFamily="34" charset="0"/>
              </a:rPr>
              <a:t>Inteligencia intrapersonal: </a:t>
            </a:r>
            <a:r>
              <a:rPr lang="es-ES" sz="1600" dirty="0">
                <a:latin typeface="Arial" panose="020B0604020202020204" pitchFamily="34" charset="0"/>
                <a:cs typeface="Arial" panose="020B0604020202020204" pitchFamily="34" charset="0"/>
              </a:rPr>
              <a:t>capaces de acceder a sus sentimientos y emociones y reflexionar sobre estos elementos</a:t>
            </a:r>
            <a:r>
              <a:rPr lang="es-ES" sz="1600" dirty="0" smtClean="0">
                <a:latin typeface="Arial" panose="020B0604020202020204" pitchFamily="34" charset="0"/>
                <a:cs typeface="Arial" panose="020B0604020202020204" pitchFamily="34" charset="0"/>
              </a:rPr>
              <a:t>.</a:t>
            </a:r>
            <a:endParaRPr lang="es-ES" sz="1600" dirty="0">
              <a:latin typeface="Arial" panose="020B0604020202020204" pitchFamily="34" charset="0"/>
              <a:cs typeface="Arial" panose="020B0604020202020204" pitchFamily="34" charset="0"/>
            </a:endParaRPr>
          </a:p>
        </p:txBody>
      </p:sp>
      <p:pic>
        <p:nvPicPr>
          <p:cNvPr id="10" name="Picture 4" descr="Día Mundial del Cerebro: 9 consejos para mantenerlo joven - elEconomista.es"/>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3174999" y="1998255"/>
            <a:ext cx="5420825" cy="4054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480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ᐈ Fondos coloridos imágenes de stock, fondo coloridos | descargar en  Depositpho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4933"/>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1579032" y="1300161"/>
            <a:ext cx="9033933" cy="4274608"/>
          </a:xfrm>
        </p:spPr>
        <p:txBody>
          <a:bodyPr>
            <a:normAutofit/>
          </a:bodyPr>
          <a:lstStyle/>
          <a:p>
            <a:r>
              <a:rPr lang="es-ES" sz="2700" dirty="0">
                <a:solidFill>
                  <a:srgbClr val="C00000"/>
                </a:solidFill>
                <a:latin typeface="Algerian" panose="04020705040A02060702" pitchFamily="82" charset="0"/>
              </a:rPr>
              <a:t>BIBLIOGRAFÍAS</a:t>
            </a:r>
            <a:r>
              <a:rPr lang="es-ES" sz="2700" dirty="0" smtClean="0">
                <a:solidFill>
                  <a:srgbClr val="C00000"/>
                </a:solidFill>
                <a:latin typeface="Algerian" panose="04020705040A02060702" pitchFamily="82" charset="0"/>
              </a:rPr>
              <a:t>:</a:t>
            </a:r>
            <a:r>
              <a:rPr lang="es-ES" sz="2700" dirty="0" smtClean="0">
                <a:latin typeface="Algerian" panose="04020705040A02060702" pitchFamily="82" charset="0"/>
              </a:rPr>
              <a:t/>
            </a:r>
            <a:br>
              <a:rPr lang="es-ES" sz="2700" dirty="0" smtClean="0">
                <a:latin typeface="Algerian" panose="04020705040A02060702" pitchFamily="82" charset="0"/>
              </a:rPr>
            </a:br>
            <a:r>
              <a:rPr lang="es-ES" sz="2700" dirty="0">
                <a:latin typeface="Algerian" panose="04020705040A02060702" pitchFamily="82" charset="0"/>
              </a:rPr>
              <a:t/>
            </a:r>
            <a:br>
              <a:rPr lang="es-ES" sz="2700" dirty="0">
                <a:latin typeface="Algerian" panose="04020705040A02060702" pitchFamily="82" charset="0"/>
              </a:rPr>
            </a:br>
            <a:r>
              <a:rPr lang="es-ES" sz="2700" dirty="0">
                <a:latin typeface="Algerian" panose="04020705040A02060702" pitchFamily="82" charset="0"/>
              </a:rPr>
              <a:t>Abarca, J.C. </a:t>
            </a:r>
            <a:r>
              <a:rPr lang="es-ES" sz="2700" dirty="0">
                <a:latin typeface="Algerian" panose="04020705040A02060702" pitchFamily="82" charset="0"/>
              </a:rPr>
              <a:t>(2017). Jerome Seymour Bruner (1915-2016). </a:t>
            </a:r>
            <a:r>
              <a:rPr lang="es-ES" sz="2700" dirty="0">
                <a:latin typeface="Algerian" panose="04020705040A02060702" pitchFamily="82" charset="0"/>
              </a:rPr>
              <a:t>Revista de Psicología, 35(2</a:t>
            </a:r>
            <a:r>
              <a:rPr lang="es-ES" sz="2700" dirty="0" smtClean="0">
                <a:latin typeface="Algerian" panose="04020705040A02060702" pitchFamily="82" charset="0"/>
              </a:rPr>
              <a:t>).</a:t>
            </a:r>
            <a:br>
              <a:rPr lang="es-ES" sz="2700" dirty="0" smtClean="0">
                <a:latin typeface="Algerian" panose="04020705040A02060702" pitchFamily="82" charset="0"/>
              </a:rPr>
            </a:br>
            <a:r>
              <a:rPr lang="es-ES" sz="2700" dirty="0">
                <a:latin typeface="Algerian" panose="04020705040A02060702" pitchFamily="82" charset="0"/>
              </a:rPr>
              <a:t/>
            </a:r>
            <a:br>
              <a:rPr lang="es-ES" sz="2700" dirty="0">
                <a:latin typeface="Algerian" panose="04020705040A02060702" pitchFamily="82" charset="0"/>
              </a:rPr>
            </a:br>
            <a:r>
              <a:rPr lang="es-ES" sz="2700" dirty="0" err="1">
                <a:latin typeface="Algerian" panose="04020705040A02060702" pitchFamily="82" charset="0"/>
              </a:rPr>
              <a:t>Triglia</a:t>
            </a:r>
            <a:r>
              <a:rPr lang="es-ES" sz="2700" dirty="0">
                <a:latin typeface="Algerian" panose="04020705040A02060702" pitchFamily="82" charset="0"/>
              </a:rPr>
              <a:t>, Adrián; </a:t>
            </a:r>
            <a:r>
              <a:rPr lang="es-ES" sz="2700" dirty="0" err="1">
                <a:latin typeface="Algerian" panose="04020705040A02060702" pitchFamily="82" charset="0"/>
              </a:rPr>
              <a:t>Regader</a:t>
            </a:r>
            <a:r>
              <a:rPr lang="es-ES" sz="2700" dirty="0">
                <a:latin typeface="Algerian" panose="04020705040A02060702" pitchFamily="82" charset="0"/>
              </a:rPr>
              <a:t>, Bertrand; y García-Allen, Jonathan (2018). "¿Qué es la inteligencia? </a:t>
            </a:r>
            <a:r>
              <a:rPr lang="es-ES" sz="2700" dirty="0">
                <a:latin typeface="Algerian" panose="04020705040A02060702" pitchFamily="82" charset="0"/>
              </a:rPr>
              <a:t>Del CI a las </a:t>
            </a:r>
            <a:r>
              <a:rPr lang="es-ES" sz="2700" dirty="0" err="1" smtClean="0">
                <a:latin typeface="Algerian" panose="04020705040A02060702" pitchFamily="82" charset="0"/>
              </a:rPr>
              <a:t>inteligEncias</a:t>
            </a:r>
            <a:r>
              <a:rPr lang="es-ES" sz="2700" dirty="0" smtClean="0">
                <a:latin typeface="Algerian" panose="04020705040A02060702" pitchFamily="82" charset="0"/>
              </a:rPr>
              <a:t> </a:t>
            </a:r>
            <a:r>
              <a:rPr lang="es-ES" sz="2700" dirty="0">
                <a:latin typeface="Algerian" panose="04020705040A02060702" pitchFamily="82" charset="0"/>
              </a:rPr>
              <a:t>múltiples". </a:t>
            </a:r>
            <a:r>
              <a:rPr lang="es-ES" sz="2700" dirty="0" err="1">
                <a:latin typeface="Algerian" panose="04020705040A02060702" pitchFamily="82" charset="0"/>
              </a:rPr>
              <a:t>EMSE</a:t>
            </a:r>
            <a:r>
              <a:rPr lang="es-ES" sz="2700" dirty="0">
                <a:latin typeface="Algerian" panose="04020705040A02060702" pitchFamily="82" charset="0"/>
              </a:rPr>
              <a:t> Publishing</a:t>
            </a:r>
            <a:r>
              <a:rPr lang="es-ES" sz="2700" dirty="0" smtClean="0">
                <a:latin typeface="Algerian" panose="04020705040A02060702" pitchFamily="82" charset="0"/>
              </a:rPr>
              <a:t>.</a:t>
            </a:r>
            <a:endParaRPr lang="es-ES" dirty="0"/>
          </a:p>
        </p:txBody>
      </p:sp>
    </p:spTree>
    <p:extLst>
      <p:ext uri="{BB962C8B-B14F-4D97-AF65-F5344CB8AC3E}">
        <p14:creationId xmlns:p14="http://schemas.microsoft.com/office/powerpoint/2010/main" val="387933968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