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0" r:id="rId2"/>
    <p:sldId id="271" r:id="rId3"/>
    <p:sldId id="272" r:id="rId4"/>
    <p:sldId id="273" r:id="rId5"/>
    <p:sldId id="274" r:id="rId6"/>
    <p:sldId id="256" r:id="rId7"/>
    <p:sldId id="257" r:id="rId8"/>
    <p:sldId id="260" r:id="rId9"/>
    <p:sldId id="262" r:id="rId10"/>
    <p:sldId id="258" r:id="rId11"/>
    <p:sldId id="263" r:id="rId12"/>
    <p:sldId id="259" r:id="rId13"/>
    <p:sldId id="261" r:id="rId14"/>
    <p:sldId id="276" r:id="rId15"/>
    <p:sldId id="266" r:id="rId16"/>
    <p:sldId id="275" r:id="rId17"/>
    <p:sldId id="264" r:id="rId18"/>
    <p:sldId id="268" r:id="rId19"/>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60" d="100"/>
          <a:sy n="60" d="100"/>
        </p:scale>
        <p:origin x="8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D24B8A3-60B1-4AF0-A4A7-B043F361E502}" type="datetimeFigureOut">
              <a:rPr lang="es-EC" smtClean="0"/>
              <a:t>2/4/2024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2F4CFDD-51DC-4503-AF57-34EEAEB11F64}" type="slidenum">
              <a:rPr lang="es-EC" smtClean="0"/>
              <a:t>‹Nº›</a:t>
            </a:fld>
            <a:endParaRPr lang="es-EC"/>
          </a:p>
        </p:txBody>
      </p:sp>
    </p:spTree>
    <p:extLst>
      <p:ext uri="{BB962C8B-B14F-4D97-AF65-F5344CB8AC3E}">
        <p14:creationId xmlns:p14="http://schemas.microsoft.com/office/powerpoint/2010/main" val="3622248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D24B8A3-60B1-4AF0-A4A7-B043F361E502}" type="datetimeFigureOut">
              <a:rPr lang="es-EC" smtClean="0"/>
              <a:t>2/4/2024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2F4CFDD-51DC-4503-AF57-34EEAEB11F64}" type="slidenum">
              <a:rPr lang="es-EC" smtClean="0"/>
              <a:t>‹Nº›</a:t>
            </a:fld>
            <a:endParaRPr lang="es-EC"/>
          </a:p>
        </p:txBody>
      </p:sp>
    </p:spTree>
    <p:extLst>
      <p:ext uri="{BB962C8B-B14F-4D97-AF65-F5344CB8AC3E}">
        <p14:creationId xmlns:p14="http://schemas.microsoft.com/office/powerpoint/2010/main" val="190437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D24B8A3-60B1-4AF0-A4A7-B043F361E502}" type="datetimeFigureOut">
              <a:rPr lang="es-EC" smtClean="0"/>
              <a:t>2/4/2024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2F4CFDD-51DC-4503-AF57-34EEAEB11F64}" type="slidenum">
              <a:rPr lang="es-EC" smtClean="0"/>
              <a:t>‹Nº›</a:t>
            </a:fld>
            <a:endParaRPr lang="es-EC"/>
          </a:p>
        </p:txBody>
      </p:sp>
    </p:spTree>
    <p:extLst>
      <p:ext uri="{BB962C8B-B14F-4D97-AF65-F5344CB8AC3E}">
        <p14:creationId xmlns:p14="http://schemas.microsoft.com/office/powerpoint/2010/main" val="398831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D24B8A3-60B1-4AF0-A4A7-B043F361E502}" type="datetimeFigureOut">
              <a:rPr lang="es-EC" smtClean="0"/>
              <a:t>2/4/2024</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82F4CFDD-51DC-4503-AF57-34EEAEB11F64}" type="slidenum">
              <a:rPr lang="es-EC" smtClean="0"/>
              <a:t>‹Nº›</a:t>
            </a:fld>
            <a:endParaRPr lang="es-EC"/>
          </a:p>
        </p:txBody>
      </p:sp>
    </p:spTree>
    <p:extLst>
      <p:ext uri="{BB962C8B-B14F-4D97-AF65-F5344CB8AC3E}">
        <p14:creationId xmlns:p14="http://schemas.microsoft.com/office/powerpoint/2010/main" val="834846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8593667" y="6272784"/>
            <a:ext cx="2644309" cy="365125"/>
          </a:xfrm>
        </p:spPr>
        <p:txBody>
          <a:bodyPr/>
          <a:lstStyle/>
          <a:p>
            <a:fld id="{5D24B8A3-60B1-4AF0-A4A7-B043F361E502}" type="datetimeFigureOut">
              <a:rPr lang="es-EC" smtClean="0"/>
              <a:t>2/4/2024</a:t>
            </a:fld>
            <a:endParaRPr lang="es-EC"/>
          </a:p>
        </p:txBody>
      </p:sp>
      <p:sp>
        <p:nvSpPr>
          <p:cNvPr id="5" name="Footer Placeholder 4"/>
          <p:cNvSpPr>
            <a:spLocks noGrp="1"/>
          </p:cNvSpPr>
          <p:nvPr>
            <p:ph type="ftr" sz="quarter" idx="11"/>
          </p:nvPr>
        </p:nvSpPr>
        <p:spPr>
          <a:xfrm>
            <a:off x="2182708" y="6272784"/>
            <a:ext cx="6327648" cy="365125"/>
          </a:xfrm>
        </p:spPr>
        <p:txBody>
          <a:bodyPr/>
          <a:lstStyle/>
          <a:p>
            <a:endParaRPr lang="es-EC"/>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F4CFDD-51DC-4503-AF57-34EEAEB11F64}" type="slidenum">
              <a:rPr lang="es-EC" smtClean="0"/>
              <a:t>‹Nº›</a:t>
            </a:fld>
            <a:endParaRPr lang="es-EC"/>
          </a:p>
        </p:txBody>
      </p:sp>
    </p:spTree>
    <p:extLst>
      <p:ext uri="{BB962C8B-B14F-4D97-AF65-F5344CB8AC3E}">
        <p14:creationId xmlns:p14="http://schemas.microsoft.com/office/powerpoint/2010/main" val="185631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D24B8A3-60B1-4AF0-A4A7-B043F361E502}" type="datetimeFigureOut">
              <a:rPr lang="es-EC" smtClean="0"/>
              <a:t>2/4/2024</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82F4CFDD-51DC-4503-AF57-34EEAEB11F64}" type="slidenum">
              <a:rPr lang="es-EC" smtClean="0"/>
              <a:t>‹Nº›</a:t>
            </a:fld>
            <a:endParaRPr lang="es-EC"/>
          </a:p>
        </p:txBody>
      </p:sp>
    </p:spTree>
    <p:extLst>
      <p:ext uri="{BB962C8B-B14F-4D97-AF65-F5344CB8AC3E}">
        <p14:creationId xmlns:p14="http://schemas.microsoft.com/office/powerpoint/2010/main" val="17544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D24B8A3-60B1-4AF0-A4A7-B043F361E502}" type="datetimeFigureOut">
              <a:rPr lang="es-EC" smtClean="0"/>
              <a:t>2/4/2024</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82F4CFDD-51DC-4503-AF57-34EEAEB11F64}" type="slidenum">
              <a:rPr lang="es-EC" smtClean="0"/>
              <a:t>‹Nº›</a:t>
            </a:fld>
            <a:endParaRPr lang="es-EC"/>
          </a:p>
        </p:txBody>
      </p:sp>
    </p:spTree>
    <p:extLst>
      <p:ext uri="{BB962C8B-B14F-4D97-AF65-F5344CB8AC3E}">
        <p14:creationId xmlns:p14="http://schemas.microsoft.com/office/powerpoint/2010/main" val="235150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D24B8A3-60B1-4AF0-A4A7-B043F361E502}" type="datetimeFigureOut">
              <a:rPr lang="es-EC" smtClean="0"/>
              <a:t>2/4/2024</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82F4CFDD-51DC-4503-AF57-34EEAEB11F64}" type="slidenum">
              <a:rPr lang="es-EC" smtClean="0"/>
              <a:t>‹Nº›</a:t>
            </a:fld>
            <a:endParaRPr lang="es-EC"/>
          </a:p>
        </p:txBody>
      </p:sp>
    </p:spTree>
    <p:extLst>
      <p:ext uri="{BB962C8B-B14F-4D97-AF65-F5344CB8AC3E}">
        <p14:creationId xmlns:p14="http://schemas.microsoft.com/office/powerpoint/2010/main" val="4116710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4B8A3-60B1-4AF0-A4A7-B043F361E502}" type="datetimeFigureOut">
              <a:rPr lang="es-EC" smtClean="0"/>
              <a:t>2/4/2024</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82F4CFDD-51DC-4503-AF57-34EEAEB11F64}" type="slidenum">
              <a:rPr lang="es-EC" smtClean="0"/>
              <a:t>‹Nº›</a:t>
            </a:fld>
            <a:endParaRPr lang="es-EC"/>
          </a:p>
        </p:txBody>
      </p:sp>
    </p:spTree>
    <p:extLst>
      <p:ext uri="{BB962C8B-B14F-4D97-AF65-F5344CB8AC3E}">
        <p14:creationId xmlns:p14="http://schemas.microsoft.com/office/powerpoint/2010/main" val="390317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D24B8A3-60B1-4AF0-A4A7-B043F361E502}" type="datetimeFigureOut">
              <a:rPr lang="es-EC" smtClean="0"/>
              <a:t>2/4/2024</a:t>
            </a:fld>
            <a:endParaRPr lang="es-EC"/>
          </a:p>
        </p:txBody>
      </p:sp>
      <p:sp>
        <p:nvSpPr>
          <p:cNvPr id="6" name="Footer Placeholder 5"/>
          <p:cNvSpPr>
            <a:spLocks noGrp="1"/>
          </p:cNvSpPr>
          <p:nvPr>
            <p:ph type="ftr" sz="quarter" idx="11"/>
          </p:nvPr>
        </p:nvSpPr>
        <p:spPr/>
        <p:txBody>
          <a:bodyPr/>
          <a:lstStyle/>
          <a:p>
            <a:endParaRPr lang="es-EC"/>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F4CFDD-51DC-4503-AF57-34EEAEB11F64}" type="slidenum">
              <a:rPr lang="es-EC" smtClean="0"/>
              <a:t>‹Nº›</a:t>
            </a:fld>
            <a:endParaRPr lang="es-EC"/>
          </a:p>
        </p:txBody>
      </p:sp>
    </p:spTree>
    <p:extLst>
      <p:ext uri="{BB962C8B-B14F-4D97-AF65-F5344CB8AC3E}">
        <p14:creationId xmlns:p14="http://schemas.microsoft.com/office/powerpoint/2010/main" val="377096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D24B8A3-60B1-4AF0-A4A7-B043F361E502}" type="datetimeFigureOut">
              <a:rPr lang="es-EC" smtClean="0"/>
              <a:t>2/4/2024</a:t>
            </a:fld>
            <a:endParaRPr lang="es-EC"/>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F4CFDD-51DC-4503-AF57-34EEAEB11F64}" type="slidenum">
              <a:rPr lang="es-EC" smtClean="0"/>
              <a:t>‹Nº›</a:t>
            </a:fld>
            <a:endParaRPr lang="es-EC"/>
          </a:p>
        </p:txBody>
      </p:sp>
    </p:spTree>
    <p:extLst>
      <p:ext uri="{BB962C8B-B14F-4D97-AF65-F5344CB8AC3E}">
        <p14:creationId xmlns:p14="http://schemas.microsoft.com/office/powerpoint/2010/main" val="3751393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D24B8A3-60B1-4AF0-A4A7-B043F361E502}" type="datetimeFigureOut">
              <a:rPr lang="es-EC" smtClean="0"/>
              <a:t>2/4/2024</a:t>
            </a:fld>
            <a:endParaRPr lang="es-EC"/>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EC"/>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2F4CFDD-51DC-4503-AF57-34EEAEB11F64}" type="slidenum">
              <a:rPr lang="es-EC" smtClean="0"/>
              <a:t>‹Nº›</a:t>
            </a:fld>
            <a:endParaRPr lang="es-EC"/>
          </a:p>
        </p:txBody>
      </p:sp>
    </p:spTree>
    <p:extLst>
      <p:ext uri="{BB962C8B-B14F-4D97-AF65-F5344CB8AC3E}">
        <p14:creationId xmlns:p14="http://schemas.microsoft.com/office/powerpoint/2010/main" val="108892695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D2BAC208-E19E-4974-A348-1B100F7E1600}"/>
              </a:ext>
            </a:extLst>
          </p:cNvPr>
          <p:cNvSpPr/>
          <p:nvPr/>
        </p:nvSpPr>
        <p:spPr>
          <a:xfrm>
            <a:off x="1573699" y="2105561"/>
            <a:ext cx="8817209" cy="1323439"/>
          </a:xfrm>
          <a:prstGeom prst="rect">
            <a:avLst/>
          </a:prstGeom>
        </p:spPr>
        <p:txBody>
          <a:bodyPr wrap="square">
            <a:spAutoFit/>
          </a:bodyPr>
          <a:lstStyle/>
          <a:p>
            <a:pPr algn="ctr"/>
            <a:r>
              <a:rPr lang="es-EC" sz="4000" dirty="0"/>
              <a:t>CONCEPTUALIZACIÓN DE ESTRUCTURA DE DATOS</a:t>
            </a:r>
            <a:endParaRPr lang="es-EC" sz="3600" dirty="0"/>
          </a:p>
        </p:txBody>
      </p:sp>
    </p:spTree>
    <p:extLst>
      <p:ext uri="{BB962C8B-B14F-4D97-AF65-F5344CB8AC3E}">
        <p14:creationId xmlns:p14="http://schemas.microsoft.com/office/powerpoint/2010/main" val="953719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2411" y="1107914"/>
            <a:ext cx="10364451" cy="1596177"/>
          </a:xfrm>
        </p:spPr>
        <p:txBody>
          <a:bodyPr>
            <a:normAutofit fontScale="90000"/>
          </a:bodyPr>
          <a:lstStyle/>
          <a:p>
            <a:r>
              <a:rPr lang="es-EC" dirty="0"/>
              <a:t>¿Por qué son importantes los punteros?.</a:t>
            </a:r>
            <a:br>
              <a:rPr lang="es-EC" dirty="0"/>
            </a:br>
            <a:br>
              <a:rPr lang="es-EC" dirty="0"/>
            </a:br>
            <a:endParaRPr lang="es-EC" dirty="0"/>
          </a:p>
        </p:txBody>
      </p:sp>
      <p:sp>
        <p:nvSpPr>
          <p:cNvPr id="3" name="Marcador de contenido 2"/>
          <p:cNvSpPr>
            <a:spLocks noGrp="1"/>
          </p:cNvSpPr>
          <p:nvPr>
            <p:ph idx="1"/>
          </p:nvPr>
        </p:nvSpPr>
        <p:spPr>
          <a:xfrm>
            <a:off x="1518053" y="2214694"/>
            <a:ext cx="10363826" cy="3424107"/>
          </a:xfrm>
        </p:spPr>
        <p:txBody>
          <a:bodyPr/>
          <a:lstStyle/>
          <a:p>
            <a:r>
              <a:rPr lang="es-EC" dirty="0"/>
              <a:t>Los punteros a datos mejoran significativamente el rendimiento de las operaciones repetitivas tales como cadenas de desplazamiento, tablas de búsqueda, tablas de control y estructuras árbol.</a:t>
            </a:r>
          </a:p>
        </p:txBody>
      </p:sp>
      <p:pic>
        <p:nvPicPr>
          <p:cNvPr id="2050" name="Picture 2" descr="Resultado de imagen para punter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5490" y="3926747"/>
            <a:ext cx="2095500" cy="2324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4502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33430" y="396518"/>
            <a:ext cx="10058400" cy="4050792"/>
          </a:xfrm>
        </p:spPr>
        <p:txBody>
          <a:bodyPr/>
          <a:lstStyle/>
          <a:p>
            <a:pPr algn="just"/>
            <a:r>
              <a:rPr lang="es-EC" dirty="0"/>
              <a:t>Cuando se declara un puntero se reserva memoria para albergar una dirección de memoria, pero NO PARA ALMACENAR EL DATO AL QUE APUNTA EL PUNTERO. El espacio de memoria reservado para almacenar un puntero es el mismo independientemente del tipo de dato al que apunte: el espacio que ocupa una dirección de memoria. </a:t>
            </a:r>
          </a:p>
        </p:txBody>
      </p:sp>
      <p:pic>
        <p:nvPicPr>
          <p:cNvPr id="4" name="Imagen 3"/>
          <p:cNvPicPr>
            <a:picLocks noChangeAspect="1"/>
          </p:cNvPicPr>
          <p:nvPr/>
        </p:nvPicPr>
        <p:blipFill rotWithShape="1">
          <a:blip r:embed="rId2"/>
          <a:srcRect l="19919" t="40909" r="37595" b="31250"/>
          <a:stretch/>
        </p:blipFill>
        <p:spPr>
          <a:xfrm>
            <a:off x="2140527" y="2859142"/>
            <a:ext cx="7356764" cy="2710386"/>
          </a:xfrm>
          <a:prstGeom prst="rect">
            <a:avLst/>
          </a:prstGeom>
        </p:spPr>
      </p:pic>
    </p:spTree>
    <p:extLst>
      <p:ext uri="{BB962C8B-B14F-4D97-AF65-F5344CB8AC3E}">
        <p14:creationId xmlns:p14="http://schemas.microsoft.com/office/powerpoint/2010/main" val="3274902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C" dirty="0"/>
              <a:t>¿Cuáles son los peligros / errores</a:t>
            </a:r>
            <a:br>
              <a:rPr lang="es-EC" dirty="0"/>
            </a:br>
            <a:r>
              <a:rPr lang="es-EC" dirty="0"/>
              <a:t>típicos con punteros?.</a:t>
            </a:r>
            <a:br>
              <a:rPr lang="es-EC" dirty="0"/>
            </a:br>
            <a:endParaRPr lang="es-EC" dirty="0"/>
          </a:p>
        </p:txBody>
      </p:sp>
      <p:sp>
        <p:nvSpPr>
          <p:cNvPr id="3" name="Marcador de contenido 2"/>
          <p:cNvSpPr>
            <a:spLocks noGrp="1"/>
          </p:cNvSpPr>
          <p:nvPr>
            <p:ph idx="1"/>
          </p:nvPr>
        </p:nvSpPr>
        <p:spPr>
          <a:xfrm>
            <a:off x="976201" y="1839058"/>
            <a:ext cx="10363826" cy="3424107"/>
          </a:xfrm>
        </p:spPr>
        <p:txBody>
          <a:bodyPr/>
          <a:lstStyle/>
          <a:p>
            <a:r>
              <a:rPr lang="es-EC" dirty="0"/>
              <a:t>Olvidarnos de reservar memoria, Olvidarnos de devolver memoria.</a:t>
            </a:r>
          </a:p>
          <a:p>
            <a:r>
              <a:rPr lang="es-EC" dirty="0"/>
              <a:t>Apuntar a dónde no es, No utilizar el operador adecuado (*, &amp;).</a:t>
            </a:r>
          </a:p>
        </p:txBody>
      </p:sp>
      <p:pic>
        <p:nvPicPr>
          <p:cNvPr id="3074" name="Picture 2"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4077" y="2958519"/>
            <a:ext cx="5858858" cy="3292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813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Ejemplos:</a:t>
            </a:r>
          </a:p>
        </p:txBody>
      </p:sp>
      <p:sp>
        <p:nvSpPr>
          <p:cNvPr id="3" name="Marcador de contenido 2"/>
          <p:cNvSpPr>
            <a:spLocks noGrp="1"/>
          </p:cNvSpPr>
          <p:nvPr>
            <p:ph idx="1"/>
          </p:nvPr>
        </p:nvSpPr>
        <p:spPr>
          <a:xfrm>
            <a:off x="1069848" y="1777285"/>
            <a:ext cx="4356591" cy="4713667"/>
          </a:xfrm>
        </p:spPr>
        <p:txBody>
          <a:bodyPr>
            <a:noAutofit/>
          </a:bodyPr>
          <a:lstStyle/>
          <a:p>
            <a:pPr marL="0" indent="0">
              <a:buNone/>
            </a:pPr>
            <a:r>
              <a:rPr lang="fr-FR" sz="1600" b="1" dirty="0"/>
              <a:t>#include &lt;</a:t>
            </a:r>
            <a:r>
              <a:rPr lang="fr-FR" sz="1600" b="1" dirty="0" err="1"/>
              <a:t>iostream</a:t>
            </a:r>
            <a:r>
              <a:rPr lang="fr-FR" sz="1600" b="1" dirty="0"/>
              <a:t>&gt;</a:t>
            </a:r>
          </a:p>
          <a:p>
            <a:pPr marL="0" indent="0">
              <a:buNone/>
            </a:pPr>
            <a:r>
              <a:rPr lang="fr-FR" sz="1600" b="1" dirty="0"/>
              <a:t>#include &lt;</a:t>
            </a:r>
            <a:r>
              <a:rPr lang="fr-FR" sz="1600" b="1" dirty="0" err="1"/>
              <a:t>stdio.h</a:t>
            </a:r>
            <a:r>
              <a:rPr lang="fr-FR" sz="1600" b="1" dirty="0"/>
              <a:t>&gt;</a:t>
            </a:r>
          </a:p>
          <a:p>
            <a:pPr marL="0" indent="0">
              <a:buNone/>
            </a:pPr>
            <a:r>
              <a:rPr lang="fr-FR" sz="1600" b="1" dirty="0"/>
              <a:t>#include &lt;</a:t>
            </a:r>
            <a:r>
              <a:rPr lang="fr-FR" sz="1600" b="1" dirty="0" err="1"/>
              <a:t>conio.h</a:t>
            </a:r>
            <a:r>
              <a:rPr lang="fr-FR" sz="1600" b="1" dirty="0"/>
              <a:t>&gt;</a:t>
            </a:r>
          </a:p>
          <a:p>
            <a:pPr marL="0" indent="0">
              <a:buNone/>
            </a:pPr>
            <a:endParaRPr lang="fr-FR" sz="1600" b="1" dirty="0"/>
          </a:p>
          <a:p>
            <a:pPr marL="0" indent="0">
              <a:buNone/>
            </a:pPr>
            <a:r>
              <a:rPr lang="fr-FR" sz="1600" b="1" dirty="0" err="1"/>
              <a:t>using</a:t>
            </a:r>
            <a:r>
              <a:rPr lang="fr-FR" sz="1600" b="1" dirty="0"/>
              <a:t> </a:t>
            </a:r>
            <a:r>
              <a:rPr lang="fr-FR" sz="1600" b="1" dirty="0" err="1"/>
              <a:t>namespace</a:t>
            </a:r>
            <a:r>
              <a:rPr lang="fr-FR" sz="1600" b="1" dirty="0"/>
              <a:t> std;</a:t>
            </a:r>
          </a:p>
          <a:p>
            <a:pPr marL="0" indent="0">
              <a:buNone/>
            </a:pPr>
            <a:endParaRPr lang="fr-FR" sz="1600" b="1" dirty="0"/>
          </a:p>
          <a:p>
            <a:pPr marL="0" indent="0">
              <a:buNone/>
            </a:pPr>
            <a:r>
              <a:rPr lang="fr-FR" sz="1600" b="1" dirty="0" err="1"/>
              <a:t>int</a:t>
            </a:r>
            <a:r>
              <a:rPr lang="fr-FR" sz="1600" b="1" dirty="0"/>
              <a:t> main()</a:t>
            </a:r>
          </a:p>
          <a:p>
            <a:pPr marL="0" indent="0">
              <a:buNone/>
            </a:pPr>
            <a:r>
              <a:rPr lang="fr-FR" sz="1600" b="1" dirty="0"/>
              <a:t>{</a:t>
            </a:r>
          </a:p>
          <a:p>
            <a:pPr marL="0" indent="0">
              <a:buNone/>
            </a:pPr>
            <a:r>
              <a:rPr lang="fr-FR" sz="1600" b="1" dirty="0"/>
              <a:t>  </a:t>
            </a:r>
            <a:r>
              <a:rPr lang="fr-FR" sz="1600" b="1" dirty="0" err="1"/>
              <a:t>int</a:t>
            </a:r>
            <a:r>
              <a:rPr lang="fr-FR" sz="1600" b="1" dirty="0"/>
              <a:t> </a:t>
            </a:r>
            <a:r>
              <a:rPr lang="fr-FR" sz="1600" b="1" dirty="0" err="1"/>
              <a:t>num</a:t>
            </a:r>
            <a:r>
              <a:rPr lang="fr-FR" sz="1600" b="1" dirty="0"/>
              <a:t>;</a:t>
            </a:r>
          </a:p>
          <a:p>
            <a:pPr marL="0" indent="0">
              <a:buNone/>
            </a:pPr>
            <a:r>
              <a:rPr lang="fr-FR" sz="1600" b="1" dirty="0"/>
              <a:t>  </a:t>
            </a:r>
            <a:r>
              <a:rPr lang="fr-FR" sz="1600" b="1" dirty="0" err="1"/>
              <a:t>int</a:t>
            </a:r>
            <a:r>
              <a:rPr lang="fr-FR" sz="1600" b="1" dirty="0"/>
              <a:t> *</a:t>
            </a:r>
            <a:r>
              <a:rPr lang="fr-FR" sz="1600" b="1" dirty="0" err="1"/>
              <a:t>p_num</a:t>
            </a:r>
            <a:r>
              <a:rPr lang="fr-FR" sz="1600" b="1" dirty="0"/>
              <a:t>;</a:t>
            </a:r>
          </a:p>
          <a:p>
            <a:pPr marL="0" indent="0">
              <a:buNone/>
            </a:pPr>
            <a:r>
              <a:rPr lang="fr-FR" sz="1600" b="1" dirty="0"/>
              <a:t>  cout&lt;&lt;"</a:t>
            </a:r>
            <a:r>
              <a:rPr lang="fr-FR" sz="1600" b="1" dirty="0" err="1"/>
              <a:t>ingrese</a:t>
            </a:r>
            <a:r>
              <a:rPr lang="fr-FR" sz="1600" b="1" dirty="0"/>
              <a:t> un </a:t>
            </a:r>
            <a:r>
              <a:rPr lang="fr-FR" sz="1600" b="1" dirty="0" err="1"/>
              <a:t>numero</a:t>
            </a:r>
            <a:r>
              <a:rPr lang="fr-FR" sz="1600" b="1" dirty="0"/>
              <a:t>";</a:t>
            </a:r>
          </a:p>
          <a:p>
            <a:pPr marL="0" indent="0">
              <a:buNone/>
            </a:pPr>
            <a:r>
              <a:rPr lang="fr-FR" sz="1600" b="1" dirty="0"/>
              <a:t>  </a:t>
            </a:r>
            <a:r>
              <a:rPr lang="fr-FR" sz="1600" b="1" dirty="0" err="1"/>
              <a:t>cin</a:t>
            </a:r>
            <a:r>
              <a:rPr lang="fr-FR" sz="1600" b="1" dirty="0"/>
              <a:t>&gt;&gt;</a:t>
            </a:r>
            <a:r>
              <a:rPr lang="fr-FR" sz="1600" b="1" dirty="0" err="1"/>
              <a:t>num</a:t>
            </a:r>
            <a:r>
              <a:rPr lang="fr-FR" sz="1600" b="1" dirty="0"/>
              <a:t>;</a:t>
            </a:r>
          </a:p>
        </p:txBody>
      </p:sp>
      <p:sp>
        <p:nvSpPr>
          <p:cNvPr id="4" name="Rectángulo 3"/>
          <p:cNvSpPr/>
          <p:nvPr/>
        </p:nvSpPr>
        <p:spPr>
          <a:xfrm>
            <a:off x="5791200" y="1777285"/>
            <a:ext cx="6096000" cy="2031325"/>
          </a:xfrm>
          <a:prstGeom prst="rect">
            <a:avLst/>
          </a:prstGeom>
        </p:spPr>
        <p:txBody>
          <a:bodyPr>
            <a:spAutoFit/>
          </a:bodyPr>
          <a:lstStyle/>
          <a:p>
            <a:pPr marL="0" indent="0">
              <a:buNone/>
            </a:pPr>
            <a:r>
              <a:rPr lang="fr-FR" sz="1800" b="1" dirty="0"/>
              <a:t> </a:t>
            </a:r>
            <a:r>
              <a:rPr lang="fr-FR" sz="1800" b="1" dirty="0" err="1"/>
              <a:t>p_num</a:t>
            </a:r>
            <a:r>
              <a:rPr lang="fr-FR" sz="1800" b="1" dirty="0"/>
              <a:t> = &amp;</a:t>
            </a:r>
            <a:r>
              <a:rPr lang="fr-FR" sz="1800" b="1" dirty="0" err="1"/>
              <a:t>num</a:t>
            </a:r>
            <a:r>
              <a:rPr lang="fr-FR" sz="1800" b="1" dirty="0"/>
              <a:t>;</a:t>
            </a:r>
          </a:p>
          <a:p>
            <a:pPr marL="0" indent="0">
              <a:buNone/>
            </a:pPr>
            <a:r>
              <a:rPr lang="fr-FR" sz="1800" b="1" dirty="0"/>
              <a:t>  cout&lt;&lt;"el </a:t>
            </a:r>
            <a:r>
              <a:rPr lang="fr-FR" sz="1800" b="1" dirty="0" err="1"/>
              <a:t>número</a:t>
            </a:r>
            <a:r>
              <a:rPr lang="fr-FR" sz="1800" b="1" dirty="0"/>
              <a:t> es:  "&lt;&lt;*</a:t>
            </a:r>
            <a:r>
              <a:rPr lang="fr-FR" sz="1800" b="1" dirty="0" err="1"/>
              <a:t>p_num</a:t>
            </a:r>
            <a:r>
              <a:rPr lang="fr-FR" sz="1800" b="1" dirty="0"/>
              <a:t>&lt;&lt;</a:t>
            </a:r>
            <a:r>
              <a:rPr lang="fr-FR" sz="1800" b="1" dirty="0" err="1"/>
              <a:t>endl</a:t>
            </a:r>
            <a:r>
              <a:rPr lang="fr-FR" sz="1800" b="1" dirty="0"/>
              <a:t>;</a:t>
            </a:r>
          </a:p>
          <a:p>
            <a:pPr marL="0" indent="0">
              <a:buNone/>
            </a:pPr>
            <a:r>
              <a:rPr lang="fr-FR" sz="1800" b="1" dirty="0"/>
              <a:t>  cout&lt;&lt;"la </a:t>
            </a:r>
            <a:r>
              <a:rPr lang="fr-FR" sz="1800" b="1" dirty="0" err="1"/>
              <a:t>dirección</a:t>
            </a:r>
            <a:r>
              <a:rPr lang="fr-FR" sz="1800" b="1" dirty="0"/>
              <a:t> de </a:t>
            </a:r>
            <a:r>
              <a:rPr lang="fr-FR" sz="1800" b="1" dirty="0" err="1"/>
              <a:t>memoria</a:t>
            </a:r>
            <a:r>
              <a:rPr lang="fr-FR" sz="1800" b="1" dirty="0"/>
              <a:t> es: "&lt;&lt;</a:t>
            </a:r>
            <a:r>
              <a:rPr lang="fr-FR" sz="1800" b="1" dirty="0" err="1"/>
              <a:t>p_num</a:t>
            </a:r>
            <a:r>
              <a:rPr lang="fr-FR" sz="1800" b="1" dirty="0"/>
              <a:t>;</a:t>
            </a:r>
          </a:p>
          <a:p>
            <a:pPr marL="0" indent="0">
              <a:buNone/>
            </a:pPr>
            <a:r>
              <a:rPr lang="fr-FR" sz="1800" b="1" dirty="0"/>
              <a:t>  </a:t>
            </a:r>
          </a:p>
          <a:p>
            <a:pPr marL="0" indent="0">
              <a:buNone/>
            </a:pPr>
            <a:r>
              <a:rPr lang="fr-FR" sz="1800" b="1" dirty="0"/>
              <a:t>  </a:t>
            </a:r>
            <a:r>
              <a:rPr lang="fr-FR" sz="1800" b="1" dirty="0" err="1"/>
              <a:t>getch</a:t>
            </a:r>
            <a:r>
              <a:rPr lang="fr-FR" sz="1800" b="1" dirty="0"/>
              <a:t>();</a:t>
            </a:r>
          </a:p>
          <a:p>
            <a:pPr marL="0" indent="0">
              <a:buNone/>
            </a:pPr>
            <a:r>
              <a:rPr lang="fr-FR" sz="1800" b="1" dirty="0"/>
              <a:t>  return 0;</a:t>
            </a:r>
          </a:p>
          <a:p>
            <a:pPr marL="0" indent="0">
              <a:buNone/>
            </a:pPr>
            <a:r>
              <a:rPr lang="fr-FR" sz="1800" b="1" dirty="0"/>
              <a:t>}  </a:t>
            </a:r>
            <a:endParaRPr lang="fr-FR" b="1" dirty="0"/>
          </a:p>
        </p:txBody>
      </p:sp>
    </p:spTree>
    <p:extLst>
      <p:ext uri="{BB962C8B-B14F-4D97-AF65-F5344CB8AC3E}">
        <p14:creationId xmlns:p14="http://schemas.microsoft.com/office/powerpoint/2010/main" val="1305612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Ejemplos:</a:t>
            </a:r>
          </a:p>
        </p:txBody>
      </p:sp>
      <p:sp>
        <p:nvSpPr>
          <p:cNvPr id="4" name="Rectángulo 3"/>
          <p:cNvSpPr/>
          <p:nvPr/>
        </p:nvSpPr>
        <p:spPr>
          <a:xfrm>
            <a:off x="1069848" y="2234485"/>
            <a:ext cx="10445212" cy="3785652"/>
          </a:xfrm>
          <a:prstGeom prst="rect">
            <a:avLst/>
          </a:prstGeom>
        </p:spPr>
        <p:txBody>
          <a:bodyPr wrap="square">
            <a:spAutoFit/>
          </a:bodyPr>
          <a:lstStyle/>
          <a:p>
            <a:pPr marL="0" indent="0">
              <a:buNone/>
            </a:pPr>
            <a:r>
              <a:rPr lang="fr-FR" sz="1600" b="1" dirty="0"/>
              <a:t>#include &lt;</a:t>
            </a:r>
            <a:r>
              <a:rPr lang="fr-FR" sz="1600" b="1" dirty="0" err="1"/>
              <a:t>stdio.h</a:t>
            </a:r>
            <a:r>
              <a:rPr lang="fr-FR" sz="1600" b="1" dirty="0"/>
              <a:t>&gt;</a:t>
            </a:r>
          </a:p>
          <a:p>
            <a:pPr marL="0" indent="0">
              <a:buNone/>
            </a:pPr>
            <a:r>
              <a:rPr lang="fr-FR" sz="1600" b="1" dirty="0"/>
              <a:t>#include &lt;</a:t>
            </a:r>
            <a:r>
              <a:rPr lang="fr-FR" sz="1600" b="1" dirty="0" err="1"/>
              <a:t>stdlib.h</a:t>
            </a:r>
            <a:r>
              <a:rPr lang="fr-FR" sz="1600" b="1" dirty="0"/>
              <a:t>&gt;</a:t>
            </a:r>
          </a:p>
          <a:p>
            <a:pPr marL="0" indent="0">
              <a:buNone/>
            </a:pPr>
            <a:endParaRPr lang="fr-FR" sz="1600" b="1" dirty="0"/>
          </a:p>
          <a:p>
            <a:pPr marL="0" indent="0">
              <a:buNone/>
            </a:pPr>
            <a:r>
              <a:rPr lang="fr-FR" sz="1600" b="1" dirty="0" err="1"/>
              <a:t>int</a:t>
            </a:r>
            <a:r>
              <a:rPr lang="fr-FR" sz="1600" b="1" dirty="0"/>
              <a:t> main(){</a:t>
            </a:r>
          </a:p>
          <a:p>
            <a:pPr marL="0" indent="0">
              <a:buNone/>
            </a:pPr>
            <a:r>
              <a:rPr lang="fr-FR" sz="1600" b="1" dirty="0"/>
              <a:t>  </a:t>
            </a:r>
            <a:r>
              <a:rPr lang="fr-FR" sz="1600" b="1" dirty="0" err="1"/>
              <a:t>int</a:t>
            </a:r>
            <a:r>
              <a:rPr lang="fr-FR" sz="1600" b="1" dirty="0"/>
              <a:t> </a:t>
            </a:r>
            <a:r>
              <a:rPr lang="fr-FR" sz="1600" b="1" dirty="0" err="1"/>
              <a:t>valor</a:t>
            </a:r>
            <a:r>
              <a:rPr lang="fr-FR" sz="1600" b="1" dirty="0"/>
              <a:t> =5 ;</a:t>
            </a:r>
          </a:p>
          <a:p>
            <a:pPr marL="0" indent="0">
              <a:buNone/>
            </a:pPr>
            <a:r>
              <a:rPr lang="fr-FR" sz="1600" b="1" dirty="0"/>
              <a:t>  </a:t>
            </a:r>
            <a:r>
              <a:rPr lang="fr-FR" sz="1600" b="1" dirty="0" err="1"/>
              <a:t>int</a:t>
            </a:r>
            <a:r>
              <a:rPr lang="fr-FR" sz="1600" b="1" dirty="0"/>
              <a:t> *p;</a:t>
            </a:r>
          </a:p>
          <a:p>
            <a:pPr marL="0" indent="0">
              <a:buNone/>
            </a:pPr>
            <a:r>
              <a:rPr lang="fr-FR" sz="1600" b="1" dirty="0"/>
              <a:t>  </a:t>
            </a:r>
            <a:r>
              <a:rPr lang="fr-FR" sz="1600" b="1" dirty="0" err="1"/>
              <a:t>int</a:t>
            </a:r>
            <a:r>
              <a:rPr lang="fr-FR" sz="1600" b="1" dirty="0"/>
              <a:t> **pp;</a:t>
            </a:r>
          </a:p>
          <a:p>
            <a:pPr marL="0" indent="0">
              <a:buNone/>
            </a:pPr>
            <a:r>
              <a:rPr lang="fr-FR" sz="1600" b="1" dirty="0"/>
              <a:t>  p=&amp;</a:t>
            </a:r>
            <a:r>
              <a:rPr lang="fr-FR" sz="1600" b="1" dirty="0" err="1"/>
              <a:t>valor</a:t>
            </a:r>
            <a:r>
              <a:rPr lang="fr-FR" sz="1600" b="1" dirty="0"/>
              <a:t>;</a:t>
            </a:r>
          </a:p>
          <a:p>
            <a:pPr marL="0" indent="0">
              <a:buNone/>
            </a:pPr>
            <a:r>
              <a:rPr lang="fr-FR" sz="1600" b="1" dirty="0"/>
              <a:t>  pp=&amp;p;</a:t>
            </a:r>
          </a:p>
          <a:p>
            <a:pPr marL="0" indent="0">
              <a:buNone/>
            </a:pPr>
            <a:r>
              <a:rPr lang="fr-FR" sz="1600" b="1" dirty="0"/>
              <a:t>  </a:t>
            </a:r>
          </a:p>
          <a:p>
            <a:pPr marL="0" indent="0">
              <a:buNone/>
            </a:pPr>
            <a:r>
              <a:rPr lang="fr-FR" sz="1600" b="1" dirty="0"/>
              <a:t>  printf("</a:t>
            </a:r>
            <a:r>
              <a:rPr lang="fr-FR" sz="1600" b="1" dirty="0" err="1"/>
              <a:t>Contenido</a:t>
            </a:r>
            <a:r>
              <a:rPr lang="fr-FR" sz="1600" b="1" dirty="0"/>
              <a:t> en </a:t>
            </a:r>
            <a:r>
              <a:rPr lang="fr-FR" sz="1600" b="1" dirty="0" err="1"/>
              <a:t>memoria</a:t>
            </a:r>
            <a:r>
              <a:rPr lang="fr-FR" sz="1600" b="1" dirty="0"/>
              <a:t>: %</a:t>
            </a:r>
            <a:r>
              <a:rPr lang="fr-FR" sz="1600" b="1" dirty="0" err="1"/>
              <a:t>8d</a:t>
            </a:r>
            <a:r>
              <a:rPr lang="fr-FR" sz="1600" b="1" dirty="0"/>
              <a:t>  </a:t>
            </a:r>
            <a:r>
              <a:rPr lang="fr-FR" sz="1600" b="1" dirty="0" err="1"/>
              <a:t>Direccion</a:t>
            </a:r>
            <a:r>
              <a:rPr lang="fr-FR" sz="1600" b="1" dirty="0"/>
              <a:t> de </a:t>
            </a:r>
            <a:r>
              <a:rPr lang="fr-FR" sz="1600" b="1" dirty="0" err="1"/>
              <a:t>memoria</a:t>
            </a:r>
            <a:r>
              <a:rPr lang="fr-FR" sz="1600" b="1" dirty="0"/>
              <a:t>: %p  Tipo de </a:t>
            </a:r>
            <a:r>
              <a:rPr lang="fr-FR" sz="1600" b="1" dirty="0" err="1"/>
              <a:t>dato</a:t>
            </a:r>
            <a:r>
              <a:rPr lang="fr-FR" sz="1600" b="1" dirty="0"/>
              <a:t>: </a:t>
            </a:r>
            <a:r>
              <a:rPr lang="fr-FR" sz="1600" b="1" dirty="0" err="1"/>
              <a:t>int</a:t>
            </a:r>
            <a:r>
              <a:rPr lang="fr-FR" sz="1600" b="1" dirty="0"/>
              <a:t>\n", </a:t>
            </a:r>
            <a:r>
              <a:rPr lang="fr-FR" sz="1600" b="1" dirty="0" err="1"/>
              <a:t>valor</a:t>
            </a:r>
            <a:r>
              <a:rPr lang="fr-FR" sz="1600" b="1" dirty="0"/>
              <a:t>, &amp;</a:t>
            </a:r>
            <a:r>
              <a:rPr lang="fr-FR" sz="1600" b="1" dirty="0" err="1"/>
              <a:t>valor</a:t>
            </a:r>
            <a:r>
              <a:rPr lang="fr-FR" sz="1600" b="1" dirty="0"/>
              <a:t> );</a:t>
            </a:r>
          </a:p>
          <a:p>
            <a:pPr marL="0" indent="0">
              <a:buNone/>
            </a:pPr>
            <a:r>
              <a:rPr lang="fr-FR" sz="1600" b="1" dirty="0"/>
              <a:t>  printf("</a:t>
            </a:r>
            <a:r>
              <a:rPr lang="fr-FR" sz="1600" b="1" dirty="0" err="1"/>
              <a:t>Contenido</a:t>
            </a:r>
            <a:r>
              <a:rPr lang="fr-FR" sz="1600" b="1" dirty="0"/>
              <a:t> en </a:t>
            </a:r>
            <a:r>
              <a:rPr lang="fr-FR" sz="1600" b="1" dirty="0" err="1"/>
              <a:t>memoria</a:t>
            </a:r>
            <a:r>
              <a:rPr lang="fr-FR" sz="1600" b="1" dirty="0"/>
              <a:t>: %p  </a:t>
            </a:r>
            <a:r>
              <a:rPr lang="fr-FR" sz="1600" b="1" dirty="0" err="1"/>
              <a:t>Direccion</a:t>
            </a:r>
            <a:r>
              <a:rPr lang="fr-FR" sz="1600" b="1" dirty="0"/>
              <a:t> de </a:t>
            </a:r>
            <a:r>
              <a:rPr lang="fr-FR" sz="1600" b="1" dirty="0" err="1"/>
              <a:t>memoria</a:t>
            </a:r>
            <a:r>
              <a:rPr lang="fr-FR" sz="1600" b="1" dirty="0"/>
              <a:t>: %p  Tipo de </a:t>
            </a:r>
            <a:r>
              <a:rPr lang="fr-FR" sz="1600" b="1" dirty="0" err="1"/>
              <a:t>dato</a:t>
            </a:r>
            <a:r>
              <a:rPr lang="fr-FR" sz="1600" b="1" dirty="0"/>
              <a:t>: </a:t>
            </a:r>
            <a:r>
              <a:rPr lang="fr-FR" sz="1600" b="1" dirty="0" err="1"/>
              <a:t>int</a:t>
            </a:r>
            <a:r>
              <a:rPr lang="fr-FR" sz="1600" b="1" dirty="0"/>
              <a:t>*\</a:t>
            </a:r>
            <a:r>
              <a:rPr lang="fr-FR" sz="1600" b="1" dirty="0" err="1"/>
              <a:t>n",p,&amp;p</a:t>
            </a:r>
            <a:r>
              <a:rPr lang="fr-FR" sz="1600" b="1" dirty="0"/>
              <a:t>);</a:t>
            </a:r>
          </a:p>
          <a:p>
            <a:pPr marL="0" indent="0">
              <a:buNone/>
            </a:pPr>
            <a:r>
              <a:rPr lang="fr-FR" sz="1600" b="1" dirty="0"/>
              <a:t>  printf("</a:t>
            </a:r>
            <a:r>
              <a:rPr lang="fr-FR" sz="1600" b="1" dirty="0" err="1"/>
              <a:t>Contenido</a:t>
            </a:r>
            <a:r>
              <a:rPr lang="fr-FR" sz="1600" b="1" dirty="0"/>
              <a:t> en </a:t>
            </a:r>
            <a:r>
              <a:rPr lang="fr-FR" sz="1600" b="1" dirty="0" err="1"/>
              <a:t>memoria</a:t>
            </a:r>
            <a:r>
              <a:rPr lang="fr-FR" sz="1600" b="1" dirty="0"/>
              <a:t>: %p  </a:t>
            </a:r>
            <a:r>
              <a:rPr lang="fr-FR" sz="1600" b="1" dirty="0" err="1"/>
              <a:t>Direccion</a:t>
            </a:r>
            <a:r>
              <a:rPr lang="fr-FR" sz="1600" b="1" dirty="0"/>
              <a:t> de </a:t>
            </a:r>
            <a:r>
              <a:rPr lang="fr-FR" sz="1600" b="1" dirty="0" err="1"/>
              <a:t>memoria</a:t>
            </a:r>
            <a:r>
              <a:rPr lang="fr-FR" sz="1600" b="1" dirty="0"/>
              <a:t>: %p  Tipo de </a:t>
            </a:r>
            <a:r>
              <a:rPr lang="fr-FR" sz="1600" b="1" dirty="0" err="1"/>
              <a:t>dato</a:t>
            </a:r>
            <a:r>
              <a:rPr lang="fr-FR" sz="1600" b="1" dirty="0"/>
              <a:t>: </a:t>
            </a:r>
            <a:r>
              <a:rPr lang="fr-FR" sz="1600" b="1" dirty="0" err="1"/>
              <a:t>int</a:t>
            </a:r>
            <a:r>
              <a:rPr lang="fr-FR" sz="1600" b="1" dirty="0"/>
              <a:t>**\</a:t>
            </a:r>
            <a:r>
              <a:rPr lang="fr-FR" sz="1600" b="1" dirty="0" err="1"/>
              <a:t>n",pp,&amp;pp</a:t>
            </a:r>
            <a:r>
              <a:rPr lang="fr-FR" sz="1600" b="1" dirty="0"/>
              <a:t>);</a:t>
            </a:r>
          </a:p>
          <a:p>
            <a:pPr marL="0" indent="0">
              <a:buNone/>
            </a:pPr>
            <a:r>
              <a:rPr lang="fr-FR" sz="1600" b="1" dirty="0"/>
              <a:t>  printf("\n\</a:t>
            </a:r>
            <a:r>
              <a:rPr lang="fr-FR" sz="1600" b="1" dirty="0" err="1"/>
              <a:t>nEl</a:t>
            </a:r>
            <a:r>
              <a:rPr lang="fr-FR" sz="1600" b="1" dirty="0"/>
              <a:t> </a:t>
            </a:r>
            <a:r>
              <a:rPr lang="fr-FR" sz="1600" b="1" dirty="0" err="1"/>
              <a:t>valor</a:t>
            </a:r>
            <a:r>
              <a:rPr lang="fr-FR" sz="1600" b="1" dirty="0"/>
              <a:t> al que </a:t>
            </a:r>
            <a:r>
              <a:rPr lang="fr-FR" sz="1600" b="1" dirty="0" err="1"/>
              <a:t>apunta</a:t>
            </a:r>
            <a:r>
              <a:rPr lang="fr-FR" sz="1600" b="1" dirty="0"/>
              <a:t> mi </a:t>
            </a:r>
            <a:r>
              <a:rPr lang="fr-FR" sz="1600" b="1" dirty="0" err="1"/>
              <a:t>puntero</a:t>
            </a:r>
            <a:r>
              <a:rPr lang="fr-FR" sz="1600" b="1" dirty="0"/>
              <a:t> a </a:t>
            </a:r>
            <a:r>
              <a:rPr lang="fr-FR" sz="1600" b="1" dirty="0" err="1"/>
              <a:t>entero</a:t>
            </a:r>
            <a:r>
              <a:rPr lang="fr-FR" sz="1600" b="1" dirty="0"/>
              <a:t> es: %d",*p);</a:t>
            </a:r>
          </a:p>
          <a:p>
            <a:pPr marL="0" indent="0">
              <a:buNone/>
            </a:pPr>
            <a:r>
              <a:rPr lang="fr-FR" sz="1600" b="1" dirty="0"/>
              <a:t>}</a:t>
            </a:r>
            <a:endParaRPr lang="fr-FR" sz="2400" b="1" dirty="0"/>
          </a:p>
        </p:txBody>
      </p:sp>
    </p:spTree>
    <p:extLst>
      <p:ext uri="{BB962C8B-B14F-4D97-AF65-F5344CB8AC3E}">
        <p14:creationId xmlns:p14="http://schemas.microsoft.com/office/powerpoint/2010/main" val="3342818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Ejemplos:</a:t>
            </a:r>
          </a:p>
        </p:txBody>
      </p:sp>
      <p:sp>
        <p:nvSpPr>
          <p:cNvPr id="3" name="Marcador de contenido 2"/>
          <p:cNvSpPr>
            <a:spLocks noGrp="1"/>
          </p:cNvSpPr>
          <p:nvPr>
            <p:ph idx="1"/>
          </p:nvPr>
        </p:nvSpPr>
        <p:spPr>
          <a:xfrm>
            <a:off x="1069848" y="1777285"/>
            <a:ext cx="4356591" cy="4713667"/>
          </a:xfrm>
        </p:spPr>
        <p:txBody>
          <a:bodyPr>
            <a:noAutofit/>
          </a:bodyPr>
          <a:lstStyle/>
          <a:p>
            <a:pPr marL="0" indent="0">
              <a:buNone/>
            </a:pPr>
            <a:r>
              <a:rPr lang="fr-FR" sz="1600" b="1" dirty="0"/>
              <a:t>#include &lt;iostream&gt;</a:t>
            </a:r>
          </a:p>
          <a:p>
            <a:pPr marL="0" indent="0">
              <a:buNone/>
            </a:pPr>
            <a:r>
              <a:rPr lang="fr-FR" sz="1600" b="1" dirty="0"/>
              <a:t>#include &lt;stdio.h&gt;</a:t>
            </a:r>
          </a:p>
          <a:p>
            <a:pPr marL="0" indent="0">
              <a:buNone/>
            </a:pPr>
            <a:r>
              <a:rPr lang="fr-FR" sz="1600" b="1" dirty="0"/>
              <a:t>#include &lt;conio.h&gt;</a:t>
            </a:r>
          </a:p>
          <a:p>
            <a:pPr marL="0" indent="0">
              <a:buNone/>
            </a:pPr>
            <a:r>
              <a:rPr lang="fr-FR" sz="1600" b="1" dirty="0"/>
              <a:t>using namespace std;</a:t>
            </a:r>
          </a:p>
          <a:p>
            <a:pPr marL="0" indent="0">
              <a:buNone/>
            </a:pPr>
            <a:endParaRPr lang="fr-FR" sz="1600" b="1" dirty="0"/>
          </a:p>
          <a:p>
            <a:pPr marL="0" indent="0">
              <a:buNone/>
            </a:pPr>
            <a:r>
              <a:rPr lang="fr-FR" sz="1600" b="1" dirty="0"/>
              <a:t>int main()</a:t>
            </a:r>
          </a:p>
          <a:p>
            <a:pPr marL="0" indent="0">
              <a:buNone/>
            </a:pPr>
            <a:r>
              <a:rPr lang="fr-FR" sz="1600" b="1" dirty="0"/>
              <a:t>{</a:t>
            </a:r>
          </a:p>
          <a:p>
            <a:pPr marL="0" indent="0">
              <a:buNone/>
            </a:pPr>
            <a:r>
              <a:rPr lang="fr-FR" sz="1600" b="1" dirty="0"/>
              <a:t>  int t[] = {1, 2, 3, 5};</a:t>
            </a:r>
          </a:p>
          <a:p>
            <a:pPr marL="0" indent="0">
              <a:buNone/>
            </a:pPr>
            <a:r>
              <a:rPr lang="fr-FR" sz="1600" b="1" dirty="0"/>
              <a:t>  int *p;</a:t>
            </a:r>
          </a:p>
          <a:p>
            <a:pPr marL="0" indent="0">
              <a:buNone/>
            </a:pPr>
            <a:r>
              <a:rPr lang="fr-FR" sz="1600" b="1" dirty="0"/>
              <a:t>  int i;</a:t>
            </a:r>
          </a:p>
          <a:p>
            <a:pPr marL="0" indent="0">
              <a:buNone/>
            </a:pPr>
            <a:r>
              <a:rPr lang="fr-FR" sz="1600" b="1" dirty="0"/>
              <a:t>  p = &amp;t[0]; </a:t>
            </a:r>
          </a:p>
          <a:p>
            <a:pPr marL="0" indent="0">
              <a:buNone/>
            </a:pPr>
            <a:r>
              <a:rPr lang="fr-FR" sz="1600" b="1" dirty="0"/>
              <a:t>  //p=t;</a:t>
            </a:r>
          </a:p>
          <a:p>
            <a:pPr marL="0" indent="0">
              <a:buNone/>
            </a:pPr>
            <a:r>
              <a:rPr lang="fr-FR" sz="1600" b="1" dirty="0"/>
              <a:t>  </a:t>
            </a:r>
          </a:p>
        </p:txBody>
      </p:sp>
      <p:sp>
        <p:nvSpPr>
          <p:cNvPr id="4" name="Rectángulo 3"/>
          <p:cNvSpPr/>
          <p:nvPr/>
        </p:nvSpPr>
        <p:spPr>
          <a:xfrm>
            <a:off x="5791200" y="1777285"/>
            <a:ext cx="6096000" cy="2308324"/>
          </a:xfrm>
          <a:prstGeom prst="rect">
            <a:avLst/>
          </a:prstGeom>
        </p:spPr>
        <p:txBody>
          <a:bodyPr>
            <a:spAutoFit/>
          </a:bodyPr>
          <a:lstStyle/>
          <a:p>
            <a:r>
              <a:rPr lang="fr-FR" b="1" dirty="0"/>
              <a:t>for (i = 0; i &lt; 4; i++)</a:t>
            </a:r>
          </a:p>
          <a:p>
            <a:r>
              <a:rPr lang="fr-FR" b="1" dirty="0"/>
              <a:t>  {</a:t>
            </a:r>
          </a:p>
          <a:p>
            <a:r>
              <a:rPr lang="fr-FR" b="1" dirty="0"/>
              <a:t>      printf("%d ", *p++ );</a:t>
            </a:r>
          </a:p>
          <a:p>
            <a:r>
              <a:rPr lang="fr-FR" b="1" dirty="0"/>
              <a:t>      </a:t>
            </a:r>
          </a:p>
          <a:p>
            <a:r>
              <a:rPr lang="fr-FR" b="1" dirty="0"/>
              <a:t>  }</a:t>
            </a:r>
          </a:p>
          <a:p>
            <a:r>
              <a:rPr lang="fr-FR" b="1" dirty="0"/>
              <a:t>  getch();</a:t>
            </a:r>
          </a:p>
          <a:p>
            <a:r>
              <a:rPr lang="fr-FR" b="1" dirty="0"/>
              <a:t>  return 0;</a:t>
            </a:r>
          </a:p>
          <a:p>
            <a:r>
              <a:rPr lang="fr-FR" b="1" dirty="0"/>
              <a:t>}</a:t>
            </a:r>
          </a:p>
        </p:txBody>
      </p:sp>
    </p:spTree>
    <p:extLst>
      <p:ext uri="{BB962C8B-B14F-4D97-AF65-F5344CB8AC3E}">
        <p14:creationId xmlns:p14="http://schemas.microsoft.com/office/powerpoint/2010/main" val="4159143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Ejemplos:</a:t>
            </a:r>
          </a:p>
        </p:txBody>
      </p:sp>
      <p:sp>
        <p:nvSpPr>
          <p:cNvPr id="3" name="Marcador de contenido 2"/>
          <p:cNvSpPr>
            <a:spLocks noGrp="1"/>
          </p:cNvSpPr>
          <p:nvPr>
            <p:ph idx="1"/>
          </p:nvPr>
        </p:nvSpPr>
        <p:spPr>
          <a:xfrm>
            <a:off x="240508" y="1734755"/>
            <a:ext cx="4356591" cy="4713667"/>
          </a:xfrm>
        </p:spPr>
        <p:txBody>
          <a:bodyPr>
            <a:noAutofit/>
          </a:bodyPr>
          <a:lstStyle/>
          <a:p>
            <a:pPr marL="0" indent="0">
              <a:lnSpc>
                <a:spcPct val="100000"/>
              </a:lnSpc>
              <a:spcBef>
                <a:spcPts val="0"/>
              </a:spcBef>
              <a:buNone/>
            </a:pPr>
            <a:r>
              <a:rPr lang="fr-FR" sz="1400" dirty="0"/>
              <a:t>#</a:t>
            </a:r>
            <a:r>
              <a:rPr lang="fr-FR" sz="1600" dirty="0"/>
              <a:t>include "</a:t>
            </a:r>
            <a:r>
              <a:rPr lang="fr-FR" sz="1600" dirty="0" err="1"/>
              <a:t>iostream</a:t>
            </a:r>
            <a:r>
              <a:rPr lang="fr-FR" sz="1600" dirty="0"/>
              <a:t>"</a:t>
            </a:r>
          </a:p>
          <a:p>
            <a:pPr marL="0" indent="0">
              <a:lnSpc>
                <a:spcPct val="100000"/>
              </a:lnSpc>
              <a:spcBef>
                <a:spcPts val="0"/>
              </a:spcBef>
              <a:buNone/>
            </a:pPr>
            <a:r>
              <a:rPr lang="fr-FR" sz="1600" dirty="0"/>
              <a:t>#include "</a:t>
            </a:r>
            <a:r>
              <a:rPr lang="fr-FR" sz="1600" dirty="0" err="1"/>
              <a:t>stdio.h</a:t>
            </a:r>
            <a:r>
              <a:rPr lang="fr-FR" sz="1600" dirty="0"/>
              <a:t>"</a:t>
            </a:r>
          </a:p>
          <a:p>
            <a:pPr marL="0" indent="0">
              <a:lnSpc>
                <a:spcPct val="100000"/>
              </a:lnSpc>
              <a:spcBef>
                <a:spcPts val="0"/>
              </a:spcBef>
              <a:buNone/>
            </a:pPr>
            <a:endParaRPr lang="fr-FR" sz="1600" dirty="0"/>
          </a:p>
          <a:p>
            <a:pPr marL="0" indent="0">
              <a:lnSpc>
                <a:spcPct val="100000"/>
              </a:lnSpc>
              <a:spcBef>
                <a:spcPts val="0"/>
              </a:spcBef>
              <a:buNone/>
            </a:pPr>
            <a:r>
              <a:rPr lang="fr-FR" sz="1600" dirty="0" err="1"/>
              <a:t>using</a:t>
            </a:r>
            <a:r>
              <a:rPr lang="fr-FR" sz="1600" dirty="0"/>
              <a:t> </a:t>
            </a:r>
            <a:r>
              <a:rPr lang="fr-FR" sz="1600" dirty="0" err="1"/>
              <a:t>namespace</a:t>
            </a:r>
            <a:r>
              <a:rPr lang="fr-FR" sz="1600" dirty="0"/>
              <a:t> std;</a:t>
            </a:r>
          </a:p>
          <a:p>
            <a:pPr marL="0" indent="0">
              <a:lnSpc>
                <a:spcPct val="100000"/>
              </a:lnSpc>
              <a:spcBef>
                <a:spcPts val="0"/>
              </a:spcBef>
              <a:buNone/>
            </a:pPr>
            <a:endParaRPr lang="fr-FR" sz="1600" dirty="0"/>
          </a:p>
          <a:p>
            <a:pPr marL="0" indent="0">
              <a:lnSpc>
                <a:spcPct val="100000"/>
              </a:lnSpc>
              <a:spcBef>
                <a:spcPts val="0"/>
              </a:spcBef>
              <a:buNone/>
            </a:pPr>
            <a:r>
              <a:rPr lang="fr-FR" sz="1600" dirty="0" err="1"/>
              <a:t>int</a:t>
            </a:r>
            <a:r>
              <a:rPr lang="fr-FR" sz="1600" dirty="0"/>
              <a:t> </a:t>
            </a:r>
            <a:r>
              <a:rPr lang="fr-FR" sz="1600" dirty="0" err="1"/>
              <a:t>funcion</a:t>
            </a:r>
            <a:r>
              <a:rPr lang="fr-FR" sz="1600" dirty="0"/>
              <a:t>(</a:t>
            </a:r>
            <a:r>
              <a:rPr lang="fr-FR" sz="1600" dirty="0" err="1"/>
              <a:t>int</a:t>
            </a:r>
            <a:r>
              <a:rPr lang="fr-FR" sz="1600" dirty="0"/>
              <a:t> </a:t>
            </a:r>
            <a:r>
              <a:rPr lang="fr-FR" sz="1600" dirty="0" err="1"/>
              <a:t>valor</a:t>
            </a:r>
            <a:r>
              <a:rPr lang="fr-FR" sz="1600" dirty="0"/>
              <a:t>)</a:t>
            </a:r>
          </a:p>
          <a:p>
            <a:pPr marL="0" indent="0">
              <a:lnSpc>
                <a:spcPct val="100000"/>
              </a:lnSpc>
              <a:spcBef>
                <a:spcPts val="0"/>
              </a:spcBef>
              <a:buNone/>
            </a:pPr>
            <a:r>
              <a:rPr lang="fr-FR" sz="1600" dirty="0"/>
              <a:t>{</a:t>
            </a:r>
          </a:p>
          <a:p>
            <a:pPr marL="0" indent="0">
              <a:lnSpc>
                <a:spcPct val="100000"/>
              </a:lnSpc>
              <a:spcBef>
                <a:spcPts val="0"/>
              </a:spcBef>
              <a:buNone/>
            </a:pPr>
            <a:r>
              <a:rPr lang="fr-FR" sz="1600" dirty="0"/>
              <a:t>    </a:t>
            </a:r>
            <a:r>
              <a:rPr lang="fr-FR" sz="1600" dirty="0" err="1"/>
              <a:t>valor</a:t>
            </a:r>
            <a:r>
              <a:rPr lang="fr-FR" sz="1600" dirty="0"/>
              <a:t> = </a:t>
            </a:r>
            <a:r>
              <a:rPr lang="fr-FR" sz="1600" dirty="0" err="1"/>
              <a:t>valor</a:t>
            </a:r>
            <a:r>
              <a:rPr lang="fr-FR" sz="1600" dirty="0"/>
              <a:t> + 10; </a:t>
            </a:r>
          </a:p>
          <a:p>
            <a:pPr marL="0" indent="0">
              <a:lnSpc>
                <a:spcPct val="100000"/>
              </a:lnSpc>
              <a:spcBef>
                <a:spcPts val="0"/>
              </a:spcBef>
              <a:buNone/>
            </a:pPr>
            <a:r>
              <a:rPr lang="fr-FR" sz="1600" dirty="0"/>
              <a:t>    return </a:t>
            </a:r>
            <a:r>
              <a:rPr lang="fr-FR" sz="1600" dirty="0" err="1"/>
              <a:t>valor</a:t>
            </a:r>
            <a:r>
              <a:rPr lang="fr-FR" sz="1600" dirty="0"/>
              <a:t>;</a:t>
            </a:r>
          </a:p>
          <a:p>
            <a:pPr marL="0" indent="0">
              <a:lnSpc>
                <a:spcPct val="100000"/>
              </a:lnSpc>
              <a:spcBef>
                <a:spcPts val="0"/>
              </a:spcBef>
              <a:buNone/>
            </a:pPr>
            <a:r>
              <a:rPr lang="fr-FR" sz="1600" dirty="0"/>
              <a:t>}</a:t>
            </a:r>
          </a:p>
          <a:p>
            <a:pPr marL="0" indent="0">
              <a:lnSpc>
                <a:spcPct val="100000"/>
              </a:lnSpc>
              <a:spcBef>
                <a:spcPts val="0"/>
              </a:spcBef>
              <a:buNone/>
            </a:pPr>
            <a:endParaRPr lang="fr-FR" sz="1600" dirty="0"/>
          </a:p>
          <a:p>
            <a:pPr marL="0" indent="0">
              <a:lnSpc>
                <a:spcPct val="100000"/>
              </a:lnSpc>
              <a:spcBef>
                <a:spcPts val="0"/>
              </a:spcBef>
              <a:buNone/>
            </a:pPr>
            <a:r>
              <a:rPr lang="fr-FR" sz="1600" dirty="0" err="1"/>
              <a:t>int</a:t>
            </a:r>
            <a:r>
              <a:rPr lang="fr-FR" sz="1600" dirty="0"/>
              <a:t> </a:t>
            </a:r>
            <a:r>
              <a:rPr lang="fr-FR" sz="1600" dirty="0" err="1"/>
              <a:t>funcionPunteros</a:t>
            </a:r>
            <a:r>
              <a:rPr lang="fr-FR" sz="1600" dirty="0"/>
              <a:t>(</a:t>
            </a:r>
            <a:r>
              <a:rPr lang="fr-FR" sz="1600" dirty="0" err="1"/>
              <a:t>int</a:t>
            </a:r>
            <a:r>
              <a:rPr lang="fr-FR" sz="1600" dirty="0"/>
              <a:t>* </a:t>
            </a:r>
            <a:r>
              <a:rPr lang="fr-FR" sz="1600" dirty="0" err="1"/>
              <a:t>valor</a:t>
            </a:r>
            <a:r>
              <a:rPr lang="fr-FR" sz="1600" dirty="0"/>
              <a:t>)</a:t>
            </a:r>
          </a:p>
          <a:p>
            <a:pPr marL="0" indent="0">
              <a:lnSpc>
                <a:spcPct val="100000"/>
              </a:lnSpc>
              <a:spcBef>
                <a:spcPts val="0"/>
              </a:spcBef>
              <a:buNone/>
            </a:pPr>
            <a:r>
              <a:rPr lang="fr-FR" sz="1600" dirty="0"/>
              <a:t>{</a:t>
            </a:r>
          </a:p>
          <a:p>
            <a:pPr marL="0" indent="0">
              <a:lnSpc>
                <a:spcPct val="100000"/>
              </a:lnSpc>
              <a:spcBef>
                <a:spcPts val="0"/>
              </a:spcBef>
              <a:buNone/>
            </a:pPr>
            <a:r>
              <a:rPr lang="fr-FR" sz="1600" dirty="0"/>
              <a:t>    *</a:t>
            </a:r>
            <a:r>
              <a:rPr lang="fr-FR" sz="1600" dirty="0" err="1"/>
              <a:t>valor</a:t>
            </a:r>
            <a:r>
              <a:rPr lang="fr-FR" sz="1600" dirty="0"/>
              <a:t> = *</a:t>
            </a:r>
            <a:r>
              <a:rPr lang="fr-FR" sz="1600" dirty="0" err="1"/>
              <a:t>valor</a:t>
            </a:r>
            <a:r>
              <a:rPr lang="fr-FR" sz="1600" dirty="0"/>
              <a:t> + 10; </a:t>
            </a:r>
          </a:p>
          <a:p>
            <a:pPr marL="0" indent="0">
              <a:lnSpc>
                <a:spcPct val="100000"/>
              </a:lnSpc>
              <a:spcBef>
                <a:spcPts val="0"/>
              </a:spcBef>
              <a:buNone/>
            </a:pPr>
            <a:r>
              <a:rPr lang="fr-FR" sz="1600" dirty="0"/>
              <a:t>      return *</a:t>
            </a:r>
            <a:r>
              <a:rPr lang="fr-FR" sz="1600" dirty="0" err="1"/>
              <a:t>valor</a:t>
            </a:r>
            <a:r>
              <a:rPr lang="fr-FR" sz="1600" dirty="0"/>
              <a:t>;</a:t>
            </a:r>
          </a:p>
          <a:p>
            <a:pPr marL="0" indent="0">
              <a:lnSpc>
                <a:spcPct val="100000"/>
              </a:lnSpc>
              <a:spcBef>
                <a:spcPts val="0"/>
              </a:spcBef>
              <a:buNone/>
            </a:pPr>
            <a:r>
              <a:rPr lang="fr-FR" sz="1600" dirty="0"/>
              <a:t>}</a:t>
            </a:r>
          </a:p>
          <a:p>
            <a:pPr marL="0" indent="0">
              <a:buNone/>
            </a:pPr>
            <a:endParaRPr lang="fr-FR" sz="1600" b="1" dirty="0"/>
          </a:p>
        </p:txBody>
      </p:sp>
      <p:sp>
        <p:nvSpPr>
          <p:cNvPr id="4" name="Rectángulo 3"/>
          <p:cNvSpPr/>
          <p:nvPr/>
        </p:nvSpPr>
        <p:spPr>
          <a:xfrm>
            <a:off x="5007936" y="1936774"/>
            <a:ext cx="9516138" cy="3693319"/>
          </a:xfrm>
          <a:prstGeom prst="rect">
            <a:avLst/>
          </a:prstGeom>
        </p:spPr>
        <p:txBody>
          <a:bodyPr wrap="square">
            <a:spAutoFit/>
          </a:bodyPr>
          <a:lstStyle/>
          <a:p>
            <a:pPr marL="0" indent="0">
              <a:buNone/>
            </a:pPr>
            <a:r>
              <a:rPr lang="fr-FR" sz="1200" b="1" dirty="0"/>
              <a:t> </a:t>
            </a:r>
            <a:r>
              <a:rPr lang="fr-FR" b="1" dirty="0" err="1"/>
              <a:t>int</a:t>
            </a:r>
            <a:r>
              <a:rPr lang="fr-FR" b="1" dirty="0"/>
              <a:t> main()</a:t>
            </a:r>
          </a:p>
          <a:p>
            <a:pPr marL="0" indent="0">
              <a:buNone/>
            </a:pPr>
            <a:r>
              <a:rPr lang="fr-FR" b="1" dirty="0"/>
              <a:t>{</a:t>
            </a:r>
          </a:p>
          <a:p>
            <a:pPr marL="0" indent="0">
              <a:buNone/>
            </a:pPr>
            <a:r>
              <a:rPr lang="fr-FR" b="1" dirty="0"/>
              <a:t>    </a:t>
            </a:r>
            <a:r>
              <a:rPr lang="fr-FR" b="1" dirty="0" err="1"/>
              <a:t>int</a:t>
            </a:r>
            <a:r>
              <a:rPr lang="fr-FR" b="1" dirty="0"/>
              <a:t> </a:t>
            </a:r>
            <a:r>
              <a:rPr lang="fr-FR" b="1" dirty="0" err="1"/>
              <a:t>numero</a:t>
            </a:r>
            <a:r>
              <a:rPr lang="fr-FR" b="1" dirty="0"/>
              <a:t> = 10;</a:t>
            </a:r>
          </a:p>
          <a:p>
            <a:pPr marL="0" indent="0">
              <a:buNone/>
            </a:pPr>
            <a:r>
              <a:rPr lang="fr-FR" b="1" dirty="0"/>
              <a:t>    cout &lt;&lt; "Antes de </a:t>
            </a:r>
            <a:r>
              <a:rPr lang="fr-FR" b="1" dirty="0" err="1"/>
              <a:t>funcion</a:t>
            </a:r>
            <a:r>
              <a:rPr lang="fr-FR" b="1" dirty="0"/>
              <a:t> " &lt;&lt; </a:t>
            </a:r>
            <a:r>
              <a:rPr lang="fr-FR" b="1" dirty="0" err="1"/>
              <a:t>numero</a:t>
            </a:r>
            <a:r>
              <a:rPr lang="fr-FR" b="1" dirty="0"/>
              <a:t> &lt;&lt; "\n"; </a:t>
            </a:r>
          </a:p>
          <a:p>
            <a:pPr marL="0" indent="0">
              <a:buNone/>
            </a:pPr>
            <a:r>
              <a:rPr lang="fr-FR" b="1" dirty="0"/>
              <a:t>    </a:t>
            </a:r>
            <a:r>
              <a:rPr lang="fr-FR" b="1" dirty="0" err="1"/>
              <a:t>funcion</a:t>
            </a:r>
            <a:r>
              <a:rPr lang="fr-FR" b="1" dirty="0"/>
              <a:t>(</a:t>
            </a:r>
            <a:r>
              <a:rPr lang="fr-FR" b="1" dirty="0" err="1"/>
              <a:t>numero</a:t>
            </a:r>
            <a:r>
              <a:rPr lang="fr-FR" b="1" dirty="0"/>
              <a:t>); //Se </a:t>
            </a:r>
            <a:r>
              <a:rPr lang="fr-FR" b="1" dirty="0" err="1"/>
              <a:t>pasa</a:t>
            </a:r>
            <a:r>
              <a:rPr lang="fr-FR" b="1" dirty="0"/>
              <a:t> </a:t>
            </a:r>
            <a:r>
              <a:rPr lang="fr-FR" b="1" dirty="0" err="1"/>
              <a:t>por</a:t>
            </a:r>
            <a:r>
              <a:rPr lang="fr-FR" b="1" dirty="0"/>
              <a:t> </a:t>
            </a:r>
            <a:r>
              <a:rPr lang="fr-FR" b="1" dirty="0" err="1"/>
              <a:t>valor</a:t>
            </a:r>
            <a:endParaRPr lang="fr-FR" b="1" dirty="0"/>
          </a:p>
          <a:p>
            <a:pPr marL="0" indent="0">
              <a:buNone/>
            </a:pPr>
            <a:r>
              <a:rPr lang="fr-FR" b="1" dirty="0"/>
              <a:t>    cout &lt;&lt; "</a:t>
            </a:r>
            <a:r>
              <a:rPr lang="fr-FR" b="1" dirty="0" err="1"/>
              <a:t>Despues</a:t>
            </a:r>
            <a:r>
              <a:rPr lang="fr-FR" b="1" dirty="0"/>
              <a:t> de </a:t>
            </a:r>
            <a:r>
              <a:rPr lang="fr-FR" b="1" dirty="0" err="1"/>
              <a:t>funcion</a:t>
            </a:r>
            <a:r>
              <a:rPr lang="fr-FR" b="1" dirty="0"/>
              <a:t> " &lt;&lt; </a:t>
            </a:r>
            <a:r>
              <a:rPr lang="fr-FR" b="1" dirty="0" err="1"/>
              <a:t>numero</a:t>
            </a:r>
            <a:r>
              <a:rPr lang="fr-FR" b="1" dirty="0"/>
              <a:t> &lt;&lt; "\n"; </a:t>
            </a:r>
          </a:p>
          <a:p>
            <a:pPr marL="0" indent="0">
              <a:buNone/>
            </a:pPr>
            <a:r>
              <a:rPr lang="fr-FR" b="1" dirty="0"/>
              <a:t>    cout &lt;&lt; "Antes de </a:t>
            </a:r>
            <a:r>
              <a:rPr lang="fr-FR" b="1" dirty="0" err="1"/>
              <a:t>funcionPunteros</a:t>
            </a:r>
            <a:r>
              <a:rPr lang="fr-FR" b="1" dirty="0"/>
              <a:t> " &lt;&lt; </a:t>
            </a:r>
            <a:r>
              <a:rPr lang="fr-FR" b="1" dirty="0" err="1"/>
              <a:t>numero</a:t>
            </a:r>
            <a:r>
              <a:rPr lang="fr-FR" b="1" dirty="0"/>
              <a:t> &lt;&lt; "\n"; </a:t>
            </a:r>
          </a:p>
          <a:p>
            <a:pPr marL="0" indent="0">
              <a:buNone/>
            </a:pPr>
            <a:r>
              <a:rPr lang="fr-FR" b="1" dirty="0"/>
              <a:t>    </a:t>
            </a:r>
            <a:r>
              <a:rPr lang="fr-FR" b="1" dirty="0" err="1"/>
              <a:t>funcionPunteros</a:t>
            </a:r>
            <a:r>
              <a:rPr lang="fr-FR" b="1" dirty="0"/>
              <a:t>(&amp;</a:t>
            </a:r>
            <a:r>
              <a:rPr lang="fr-FR" b="1" dirty="0" err="1"/>
              <a:t>numero</a:t>
            </a:r>
            <a:r>
              <a:rPr lang="fr-FR" b="1" dirty="0"/>
              <a:t>); </a:t>
            </a:r>
          </a:p>
          <a:p>
            <a:pPr marL="0" indent="0">
              <a:buNone/>
            </a:pPr>
            <a:r>
              <a:rPr lang="fr-FR" b="1" dirty="0"/>
              <a:t>    cout &lt;&lt; "</a:t>
            </a:r>
            <a:r>
              <a:rPr lang="fr-FR" b="1" dirty="0" err="1"/>
              <a:t>Despues</a:t>
            </a:r>
            <a:r>
              <a:rPr lang="fr-FR" b="1" dirty="0"/>
              <a:t> de </a:t>
            </a:r>
            <a:r>
              <a:rPr lang="fr-FR" b="1" dirty="0" err="1"/>
              <a:t>funcionPunteros</a:t>
            </a:r>
            <a:r>
              <a:rPr lang="fr-FR" b="1" dirty="0"/>
              <a:t> " &lt;&lt; </a:t>
            </a:r>
            <a:r>
              <a:rPr lang="fr-FR" b="1" dirty="0" err="1"/>
              <a:t>numero</a:t>
            </a:r>
            <a:r>
              <a:rPr lang="fr-FR" b="1" dirty="0"/>
              <a:t> &lt;&lt; "\n"; </a:t>
            </a:r>
          </a:p>
          <a:p>
            <a:pPr marL="0" indent="0">
              <a:buNone/>
            </a:pPr>
            <a:r>
              <a:rPr lang="fr-FR" b="1" dirty="0"/>
              <a:t>    system("pause");</a:t>
            </a:r>
          </a:p>
          <a:p>
            <a:pPr marL="0" indent="0">
              <a:buNone/>
            </a:pPr>
            <a:r>
              <a:rPr lang="fr-FR" b="1" dirty="0"/>
              <a:t>    return 0;</a:t>
            </a:r>
          </a:p>
          <a:p>
            <a:pPr marL="0" indent="0">
              <a:buNone/>
            </a:pPr>
            <a:r>
              <a:rPr lang="fr-FR" b="1" dirty="0"/>
              <a:t>}</a:t>
            </a:r>
          </a:p>
          <a:p>
            <a:pPr marL="0" indent="0">
              <a:buNone/>
            </a:pPr>
            <a:endParaRPr lang="fr-FR" b="1" dirty="0"/>
          </a:p>
        </p:txBody>
      </p:sp>
    </p:spTree>
    <p:extLst>
      <p:ext uri="{BB962C8B-B14F-4D97-AF65-F5344CB8AC3E}">
        <p14:creationId xmlns:p14="http://schemas.microsoft.com/office/powerpoint/2010/main" val="77931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Ejercicio</a:t>
            </a:r>
            <a:endParaRPr lang="en-US" dirty="0"/>
          </a:p>
        </p:txBody>
      </p:sp>
      <p:sp>
        <p:nvSpPr>
          <p:cNvPr id="3" name="Marcador de contenido 2"/>
          <p:cNvSpPr>
            <a:spLocks noGrp="1"/>
          </p:cNvSpPr>
          <p:nvPr>
            <p:ph idx="1"/>
          </p:nvPr>
        </p:nvSpPr>
        <p:spPr/>
        <p:txBody>
          <a:bodyPr/>
          <a:lstStyle/>
          <a:p>
            <a:r>
              <a:rPr lang="es-ES" dirty="0"/>
              <a:t>Realice un ejercicio en Dev  que permita conocer si un numero es par o impar además imprima las direcciones de memoria.</a:t>
            </a:r>
          </a:p>
          <a:p>
            <a:r>
              <a:rPr lang="es-ES" dirty="0"/>
              <a:t>Realice un ejercicio en Dev  C++, que permita ingresar n elementos al vector y averiguar cuantos son primos (utilizar punteros)</a:t>
            </a:r>
          </a:p>
          <a:p>
            <a:endParaRPr lang="en-US" dirty="0"/>
          </a:p>
        </p:txBody>
      </p:sp>
    </p:spTree>
    <p:extLst>
      <p:ext uri="{BB962C8B-B14F-4D97-AF65-F5344CB8AC3E}">
        <p14:creationId xmlns:p14="http://schemas.microsoft.com/office/powerpoint/2010/main" val="568721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3913" y="86031"/>
            <a:ext cx="5272087" cy="1416657"/>
          </a:xfrm>
        </p:spPr>
        <p:txBody>
          <a:bodyPr>
            <a:normAutofit fontScale="90000"/>
          </a:bodyPr>
          <a:lstStyle/>
          <a:p>
            <a:r>
              <a:rPr lang="es-ES" dirty="0"/>
              <a:t>Puntero a Estructuras</a:t>
            </a:r>
            <a:endParaRPr lang="en-US" dirty="0"/>
          </a:p>
        </p:txBody>
      </p:sp>
      <p:sp>
        <p:nvSpPr>
          <p:cNvPr id="5" name="Rectángulo 4"/>
          <p:cNvSpPr/>
          <p:nvPr/>
        </p:nvSpPr>
        <p:spPr>
          <a:xfrm>
            <a:off x="1042988" y="1502688"/>
            <a:ext cx="4140200" cy="5355312"/>
          </a:xfrm>
          <a:prstGeom prst="rect">
            <a:avLst/>
          </a:prstGeom>
        </p:spPr>
        <p:txBody>
          <a:bodyPr wrap="square">
            <a:spAutoFit/>
          </a:bodyPr>
          <a:lstStyle/>
          <a:p>
            <a:r>
              <a:rPr lang="en-US" dirty="0"/>
              <a:t>#include&lt;</a:t>
            </a:r>
            <a:r>
              <a:rPr lang="en-US" dirty="0" err="1"/>
              <a:t>iostream</a:t>
            </a:r>
            <a:r>
              <a:rPr lang="en-US" dirty="0"/>
              <a:t>&gt;</a:t>
            </a:r>
          </a:p>
          <a:p>
            <a:r>
              <a:rPr lang="en-US" dirty="0"/>
              <a:t>#include&lt;</a:t>
            </a:r>
            <a:r>
              <a:rPr lang="en-US" dirty="0" err="1"/>
              <a:t>conio.h</a:t>
            </a:r>
            <a:r>
              <a:rPr lang="en-US" dirty="0"/>
              <a:t>&gt;</a:t>
            </a:r>
          </a:p>
          <a:p>
            <a:r>
              <a:rPr lang="en-US" dirty="0"/>
              <a:t>#include &lt;</a:t>
            </a:r>
            <a:r>
              <a:rPr lang="en-US" dirty="0" err="1"/>
              <a:t>stdio.h</a:t>
            </a:r>
            <a:r>
              <a:rPr lang="en-US" dirty="0"/>
              <a:t>&gt;</a:t>
            </a:r>
          </a:p>
          <a:p>
            <a:r>
              <a:rPr lang="en-US" dirty="0"/>
              <a:t>using namespace </a:t>
            </a:r>
            <a:r>
              <a:rPr lang="en-US" dirty="0" err="1"/>
              <a:t>std</a:t>
            </a:r>
            <a:r>
              <a:rPr lang="en-US" dirty="0"/>
              <a:t>;</a:t>
            </a:r>
          </a:p>
          <a:p>
            <a:r>
              <a:rPr lang="en-US" dirty="0" err="1"/>
              <a:t>struct</a:t>
            </a:r>
            <a:r>
              <a:rPr lang="en-US" dirty="0"/>
              <a:t> </a:t>
            </a:r>
            <a:r>
              <a:rPr lang="en-US" dirty="0" err="1"/>
              <a:t>alumno</a:t>
            </a:r>
            <a:r>
              <a:rPr lang="en-US" dirty="0"/>
              <a:t>{</a:t>
            </a:r>
          </a:p>
          <a:p>
            <a:r>
              <a:rPr lang="en-US" dirty="0"/>
              <a:t>	</a:t>
            </a:r>
            <a:r>
              <a:rPr lang="en-US" dirty="0" err="1"/>
              <a:t>int</a:t>
            </a:r>
            <a:r>
              <a:rPr lang="en-US" dirty="0"/>
              <a:t> </a:t>
            </a:r>
            <a:r>
              <a:rPr lang="en-US" dirty="0" err="1"/>
              <a:t>codigo</a:t>
            </a:r>
            <a:r>
              <a:rPr lang="en-US" dirty="0"/>
              <a:t>;</a:t>
            </a:r>
          </a:p>
          <a:p>
            <a:r>
              <a:rPr lang="en-US" dirty="0"/>
              <a:t>	char </a:t>
            </a:r>
            <a:r>
              <a:rPr lang="en-US" dirty="0" err="1"/>
              <a:t>nombre</a:t>
            </a:r>
            <a:r>
              <a:rPr lang="en-US" dirty="0"/>
              <a:t>[25];</a:t>
            </a:r>
          </a:p>
          <a:p>
            <a:r>
              <a:rPr lang="en-US" dirty="0"/>
              <a:t>	char </a:t>
            </a:r>
            <a:r>
              <a:rPr lang="en-US" dirty="0" err="1"/>
              <a:t>apellido</a:t>
            </a:r>
            <a:r>
              <a:rPr lang="en-US" dirty="0"/>
              <a:t>[25];</a:t>
            </a:r>
          </a:p>
          <a:p>
            <a:r>
              <a:rPr lang="en-US" dirty="0"/>
              <a:t>}a[3];</a:t>
            </a:r>
          </a:p>
          <a:p>
            <a:r>
              <a:rPr lang="en-US" dirty="0" err="1"/>
              <a:t>alumno</a:t>
            </a:r>
            <a:r>
              <a:rPr lang="en-US" dirty="0"/>
              <a:t> *</a:t>
            </a:r>
            <a:r>
              <a:rPr lang="en-US" dirty="0" err="1"/>
              <a:t>p_a</a:t>
            </a:r>
            <a:r>
              <a:rPr lang="en-US" dirty="0"/>
              <a:t> = a;</a:t>
            </a:r>
          </a:p>
          <a:p>
            <a:r>
              <a:rPr lang="en-US" dirty="0"/>
              <a:t>void </a:t>
            </a:r>
            <a:r>
              <a:rPr lang="en-US" dirty="0" err="1"/>
              <a:t>ingresar</a:t>
            </a:r>
            <a:r>
              <a:rPr lang="en-US" dirty="0"/>
              <a:t>();</a:t>
            </a:r>
          </a:p>
          <a:p>
            <a:r>
              <a:rPr lang="en-US" dirty="0"/>
              <a:t>void </a:t>
            </a:r>
            <a:r>
              <a:rPr lang="en-US" dirty="0" err="1"/>
              <a:t>imprimir</a:t>
            </a:r>
            <a:r>
              <a:rPr lang="en-US" dirty="0"/>
              <a:t>(</a:t>
            </a:r>
            <a:r>
              <a:rPr lang="en-US" dirty="0" err="1"/>
              <a:t>alumno</a:t>
            </a:r>
            <a:r>
              <a:rPr lang="en-US" dirty="0"/>
              <a:t> *);</a:t>
            </a:r>
          </a:p>
          <a:p>
            <a:r>
              <a:rPr lang="en-US" dirty="0" err="1"/>
              <a:t>int</a:t>
            </a:r>
            <a:r>
              <a:rPr lang="en-US" dirty="0"/>
              <a:t> main()</a:t>
            </a:r>
          </a:p>
          <a:p>
            <a:r>
              <a:rPr lang="en-US" dirty="0"/>
              <a:t>{</a:t>
            </a:r>
          </a:p>
          <a:p>
            <a:r>
              <a:rPr lang="en-US" dirty="0"/>
              <a:t>	</a:t>
            </a:r>
            <a:r>
              <a:rPr lang="en-US" dirty="0" err="1"/>
              <a:t>ingresar</a:t>
            </a:r>
            <a:r>
              <a:rPr lang="en-US" dirty="0"/>
              <a:t>();</a:t>
            </a:r>
          </a:p>
          <a:p>
            <a:r>
              <a:rPr lang="en-US" dirty="0"/>
              <a:t>	</a:t>
            </a:r>
            <a:r>
              <a:rPr lang="en-US" dirty="0" err="1"/>
              <a:t>imprimir</a:t>
            </a:r>
            <a:r>
              <a:rPr lang="en-US" dirty="0"/>
              <a:t>(</a:t>
            </a:r>
            <a:r>
              <a:rPr lang="en-US" dirty="0" err="1"/>
              <a:t>p_a</a:t>
            </a:r>
            <a:r>
              <a:rPr lang="en-US" dirty="0"/>
              <a:t>);</a:t>
            </a:r>
          </a:p>
          <a:p>
            <a:r>
              <a:rPr lang="en-US" dirty="0"/>
              <a:t>	</a:t>
            </a:r>
            <a:r>
              <a:rPr lang="en-US" dirty="0" err="1"/>
              <a:t>getch</a:t>
            </a:r>
            <a:r>
              <a:rPr lang="en-US" dirty="0"/>
              <a:t>();</a:t>
            </a:r>
          </a:p>
          <a:p>
            <a:r>
              <a:rPr lang="en-US" dirty="0"/>
              <a:t>	return 0;</a:t>
            </a:r>
          </a:p>
          <a:p>
            <a:r>
              <a:rPr lang="en-US" dirty="0"/>
              <a:t>}</a:t>
            </a:r>
          </a:p>
        </p:txBody>
      </p:sp>
      <p:sp>
        <p:nvSpPr>
          <p:cNvPr id="6" name="Rectángulo 5"/>
          <p:cNvSpPr/>
          <p:nvPr/>
        </p:nvSpPr>
        <p:spPr>
          <a:xfrm>
            <a:off x="6183312" y="-85599"/>
            <a:ext cx="6096000" cy="7017306"/>
          </a:xfrm>
          <a:prstGeom prst="rect">
            <a:avLst/>
          </a:prstGeom>
        </p:spPr>
        <p:txBody>
          <a:bodyPr>
            <a:spAutoFit/>
          </a:bodyPr>
          <a:lstStyle/>
          <a:p>
            <a:endParaRPr lang="en-US" dirty="0"/>
          </a:p>
          <a:p>
            <a:r>
              <a:rPr lang="en-US" sz="1600" dirty="0"/>
              <a:t>void </a:t>
            </a:r>
            <a:r>
              <a:rPr lang="en-US" sz="1600" dirty="0" err="1"/>
              <a:t>ingresar</a:t>
            </a:r>
            <a:r>
              <a:rPr lang="en-US" sz="1600" dirty="0"/>
              <a:t>()</a:t>
            </a:r>
          </a:p>
          <a:p>
            <a:r>
              <a:rPr lang="en-US" sz="1600" dirty="0"/>
              <a:t>{</a:t>
            </a:r>
          </a:p>
          <a:p>
            <a:r>
              <a:rPr lang="en-US" sz="1600" dirty="0"/>
              <a:t>	</a:t>
            </a:r>
            <a:r>
              <a:rPr lang="en-US" sz="1600" dirty="0" err="1"/>
              <a:t>cout</a:t>
            </a:r>
            <a:r>
              <a:rPr lang="en-US" sz="1600" dirty="0"/>
              <a:t>&lt;&lt;"</a:t>
            </a:r>
            <a:r>
              <a:rPr lang="en-US" sz="1600" dirty="0" err="1"/>
              <a:t>Ingrese</a:t>
            </a:r>
            <a:r>
              <a:rPr lang="en-US" sz="1600" dirty="0"/>
              <a:t> </a:t>
            </a:r>
            <a:r>
              <a:rPr lang="en-US" sz="1600" dirty="0" err="1"/>
              <a:t>datos</a:t>
            </a:r>
            <a:r>
              <a:rPr lang="en-US" sz="1600" dirty="0"/>
              <a:t> de la </a:t>
            </a:r>
            <a:r>
              <a:rPr lang="en-US" sz="1600" dirty="0" err="1"/>
              <a:t>estructura</a:t>
            </a:r>
            <a:r>
              <a:rPr lang="en-US" sz="1600" dirty="0"/>
              <a:t>";</a:t>
            </a:r>
          </a:p>
          <a:p>
            <a:r>
              <a:rPr lang="en-US" sz="1600" dirty="0"/>
              <a:t>	for (</a:t>
            </a:r>
            <a:r>
              <a:rPr lang="en-US" sz="1600" dirty="0" err="1"/>
              <a:t>int</a:t>
            </a:r>
            <a:r>
              <a:rPr lang="en-US" sz="1600" dirty="0"/>
              <a:t> </a:t>
            </a:r>
            <a:r>
              <a:rPr lang="en-US" sz="1600" dirty="0" err="1"/>
              <a:t>i</a:t>
            </a:r>
            <a:r>
              <a:rPr lang="en-US" sz="1600" dirty="0"/>
              <a:t>=</a:t>
            </a:r>
            <a:r>
              <a:rPr lang="en-US" sz="1600" dirty="0" err="1"/>
              <a:t>0;i</a:t>
            </a:r>
            <a:r>
              <a:rPr lang="en-US" sz="1600" dirty="0"/>
              <a:t>&lt;</a:t>
            </a:r>
            <a:r>
              <a:rPr lang="en-US" sz="1600" dirty="0" err="1"/>
              <a:t>3;i</a:t>
            </a:r>
            <a:r>
              <a:rPr lang="en-US" sz="1600" dirty="0"/>
              <a:t>++)</a:t>
            </a:r>
          </a:p>
          <a:p>
            <a:r>
              <a:rPr lang="en-US" sz="1600" dirty="0"/>
              <a:t>	{</a:t>
            </a:r>
          </a:p>
          <a:p>
            <a:r>
              <a:rPr lang="en-US" sz="1600" dirty="0"/>
              <a:t>	 </a:t>
            </a:r>
            <a:r>
              <a:rPr lang="en-US" sz="1600" dirty="0" err="1"/>
              <a:t>cout</a:t>
            </a:r>
            <a:r>
              <a:rPr lang="en-US" sz="1600" dirty="0"/>
              <a:t>&lt;&lt;"\</a:t>
            </a:r>
            <a:r>
              <a:rPr lang="en-US" sz="1600" dirty="0" err="1"/>
              <a:t>ningresa</a:t>
            </a:r>
            <a:r>
              <a:rPr lang="en-US" sz="1600" dirty="0"/>
              <a:t> el </a:t>
            </a:r>
            <a:r>
              <a:rPr lang="en-US" sz="1600" dirty="0" err="1"/>
              <a:t>codigo</a:t>
            </a:r>
            <a:r>
              <a:rPr lang="en-US" sz="1600" dirty="0"/>
              <a:t>:  ";</a:t>
            </a:r>
          </a:p>
          <a:p>
            <a:r>
              <a:rPr lang="en-US" sz="1600" dirty="0"/>
              <a:t>	 </a:t>
            </a:r>
            <a:r>
              <a:rPr lang="en-US" sz="1600" dirty="0" err="1"/>
              <a:t>cin</a:t>
            </a:r>
            <a:r>
              <a:rPr lang="en-US" sz="1600" dirty="0"/>
              <a:t>&gt;&gt;((</a:t>
            </a:r>
            <a:r>
              <a:rPr lang="en-US" sz="1600" dirty="0" err="1"/>
              <a:t>p_a+i</a:t>
            </a:r>
            <a:r>
              <a:rPr lang="en-US" sz="1600" dirty="0"/>
              <a:t>)-&gt;</a:t>
            </a:r>
            <a:r>
              <a:rPr lang="en-US" sz="1600" dirty="0" err="1"/>
              <a:t>codigo</a:t>
            </a:r>
            <a:r>
              <a:rPr lang="en-US" sz="1600" dirty="0"/>
              <a:t>);</a:t>
            </a:r>
          </a:p>
          <a:p>
            <a:r>
              <a:rPr lang="en-US" sz="1600" dirty="0"/>
              <a:t>	 </a:t>
            </a:r>
            <a:r>
              <a:rPr lang="en-US" sz="1600" dirty="0" err="1"/>
              <a:t>getchar</a:t>
            </a:r>
            <a:r>
              <a:rPr lang="en-US" sz="1600" dirty="0"/>
              <a:t>();</a:t>
            </a:r>
          </a:p>
          <a:p>
            <a:r>
              <a:rPr lang="en-US" sz="1600" dirty="0"/>
              <a:t>	 </a:t>
            </a:r>
            <a:r>
              <a:rPr lang="en-US" sz="1600" dirty="0" err="1"/>
              <a:t>cout</a:t>
            </a:r>
            <a:r>
              <a:rPr lang="en-US" sz="1600" dirty="0"/>
              <a:t>&lt;&lt;"\</a:t>
            </a:r>
            <a:r>
              <a:rPr lang="en-US" sz="1600" dirty="0" err="1"/>
              <a:t>ningresa</a:t>
            </a:r>
            <a:r>
              <a:rPr lang="en-US" sz="1600" dirty="0"/>
              <a:t> el </a:t>
            </a:r>
            <a:r>
              <a:rPr lang="en-US" sz="1600" dirty="0" err="1"/>
              <a:t>nombre</a:t>
            </a:r>
            <a:r>
              <a:rPr lang="en-US" sz="1600" dirty="0"/>
              <a:t>:  ";</a:t>
            </a:r>
          </a:p>
          <a:p>
            <a:r>
              <a:rPr lang="en-US" sz="1600" dirty="0"/>
              <a:t>	 </a:t>
            </a:r>
            <a:r>
              <a:rPr lang="en-US" sz="1600" dirty="0" err="1"/>
              <a:t>cin.getline</a:t>
            </a:r>
            <a:r>
              <a:rPr lang="en-US" sz="1600" dirty="0"/>
              <a:t>((</a:t>
            </a:r>
            <a:r>
              <a:rPr lang="en-US" sz="1600" dirty="0" err="1"/>
              <a:t>p_a+i</a:t>
            </a:r>
            <a:r>
              <a:rPr lang="en-US" sz="1600" dirty="0"/>
              <a:t>)-&gt;</a:t>
            </a:r>
            <a:r>
              <a:rPr lang="en-US" sz="1600" dirty="0" err="1"/>
              <a:t>nombre,30</a:t>
            </a:r>
            <a:r>
              <a:rPr lang="en-US" sz="1600" dirty="0"/>
              <a:t>,'\n');</a:t>
            </a:r>
          </a:p>
          <a:p>
            <a:r>
              <a:rPr lang="en-US" sz="1600" dirty="0"/>
              <a:t>	 </a:t>
            </a:r>
            <a:r>
              <a:rPr lang="en-US" sz="1600" dirty="0" err="1"/>
              <a:t>cout</a:t>
            </a:r>
            <a:r>
              <a:rPr lang="en-US" sz="1600" dirty="0"/>
              <a:t>&lt;&lt;"\</a:t>
            </a:r>
            <a:r>
              <a:rPr lang="en-US" sz="1600" dirty="0" err="1"/>
              <a:t>ningresa</a:t>
            </a:r>
            <a:r>
              <a:rPr lang="en-US" sz="1600" dirty="0"/>
              <a:t> el </a:t>
            </a:r>
            <a:r>
              <a:rPr lang="en-US" sz="1600" dirty="0" err="1"/>
              <a:t>apellido</a:t>
            </a:r>
            <a:r>
              <a:rPr lang="en-US" sz="1600" dirty="0"/>
              <a:t>:  ";</a:t>
            </a:r>
          </a:p>
          <a:p>
            <a:r>
              <a:rPr lang="en-US" sz="1600" dirty="0"/>
              <a:t>	 </a:t>
            </a:r>
            <a:r>
              <a:rPr lang="en-US" sz="1600" dirty="0" err="1"/>
              <a:t>cin.getline</a:t>
            </a:r>
            <a:r>
              <a:rPr lang="en-US" sz="1600" dirty="0"/>
              <a:t>((</a:t>
            </a:r>
            <a:r>
              <a:rPr lang="en-US" sz="1600" dirty="0" err="1"/>
              <a:t>p_a+i</a:t>
            </a:r>
            <a:r>
              <a:rPr lang="en-US" sz="1600" dirty="0"/>
              <a:t>)-&gt;</a:t>
            </a:r>
            <a:r>
              <a:rPr lang="en-US" sz="1600" dirty="0" err="1"/>
              <a:t>apellido,30</a:t>
            </a:r>
            <a:r>
              <a:rPr lang="en-US" sz="1600" dirty="0"/>
              <a:t>,'\n');</a:t>
            </a:r>
          </a:p>
          <a:p>
            <a:r>
              <a:rPr lang="en-US" sz="1600" dirty="0"/>
              <a:t>	 </a:t>
            </a:r>
            <a:r>
              <a:rPr lang="en-US" sz="1600" dirty="0" err="1"/>
              <a:t>cout</a:t>
            </a:r>
            <a:r>
              <a:rPr lang="en-US" sz="1600" dirty="0"/>
              <a:t>&lt;&lt;"\n\n";</a:t>
            </a:r>
          </a:p>
          <a:p>
            <a:r>
              <a:rPr lang="en-US" sz="1600" dirty="0"/>
              <a:t>    }</a:t>
            </a:r>
          </a:p>
          <a:p>
            <a:r>
              <a:rPr lang="en-US" sz="1600" dirty="0"/>
              <a:t>}</a:t>
            </a:r>
          </a:p>
          <a:p>
            <a:r>
              <a:rPr lang="en-US" sz="1600" dirty="0"/>
              <a:t>void </a:t>
            </a:r>
            <a:r>
              <a:rPr lang="en-US" sz="1600" dirty="0" err="1"/>
              <a:t>imprimir</a:t>
            </a:r>
            <a:r>
              <a:rPr lang="en-US" sz="1600" dirty="0"/>
              <a:t>(</a:t>
            </a:r>
            <a:r>
              <a:rPr lang="en-US" sz="1600" dirty="0" err="1"/>
              <a:t>alumno</a:t>
            </a:r>
            <a:r>
              <a:rPr lang="en-US" sz="1600" dirty="0"/>
              <a:t> *)</a:t>
            </a:r>
          </a:p>
          <a:p>
            <a:r>
              <a:rPr lang="en-US" sz="1600" dirty="0"/>
              <a:t>{</a:t>
            </a:r>
          </a:p>
          <a:p>
            <a:r>
              <a:rPr lang="en-US" sz="1600" dirty="0"/>
              <a:t>	system("</a:t>
            </a:r>
            <a:r>
              <a:rPr lang="en-US" sz="1600" dirty="0" err="1"/>
              <a:t>cls</a:t>
            </a:r>
            <a:r>
              <a:rPr lang="en-US" sz="1600" dirty="0"/>
              <a:t>");</a:t>
            </a:r>
          </a:p>
          <a:p>
            <a:r>
              <a:rPr lang="en-US" sz="1600" dirty="0"/>
              <a:t>	</a:t>
            </a:r>
            <a:r>
              <a:rPr lang="en-US" sz="1600" dirty="0" err="1"/>
              <a:t>cout</a:t>
            </a:r>
            <a:r>
              <a:rPr lang="en-US" sz="1600" dirty="0"/>
              <a:t>&lt;&lt;"</a:t>
            </a:r>
            <a:r>
              <a:rPr lang="en-US" sz="1600" dirty="0" err="1"/>
              <a:t>Datos</a:t>
            </a:r>
            <a:r>
              <a:rPr lang="en-US" sz="1600" dirty="0"/>
              <a:t> </a:t>
            </a:r>
            <a:r>
              <a:rPr lang="en-US" sz="1600" dirty="0" err="1"/>
              <a:t>Ingresados</a:t>
            </a:r>
            <a:r>
              <a:rPr lang="en-US" sz="1600" dirty="0"/>
              <a:t>";</a:t>
            </a:r>
          </a:p>
          <a:p>
            <a:r>
              <a:rPr lang="en-US" sz="1600" dirty="0"/>
              <a:t>	for (</a:t>
            </a:r>
            <a:r>
              <a:rPr lang="en-US" sz="1600" dirty="0" err="1"/>
              <a:t>int</a:t>
            </a:r>
            <a:r>
              <a:rPr lang="en-US" sz="1600" dirty="0"/>
              <a:t> </a:t>
            </a:r>
            <a:r>
              <a:rPr lang="en-US" sz="1600" dirty="0" err="1"/>
              <a:t>i</a:t>
            </a:r>
            <a:r>
              <a:rPr lang="en-US" sz="1600" dirty="0"/>
              <a:t>=</a:t>
            </a:r>
            <a:r>
              <a:rPr lang="en-US" sz="1600" dirty="0" err="1"/>
              <a:t>0;i</a:t>
            </a:r>
            <a:r>
              <a:rPr lang="en-US" sz="1600" dirty="0"/>
              <a:t>&lt;</a:t>
            </a:r>
            <a:r>
              <a:rPr lang="en-US" sz="1600" dirty="0" err="1"/>
              <a:t>3;i</a:t>
            </a:r>
            <a:r>
              <a:rPr lang="en-US" sz="1600" dirty="0"/>
              <a:t>++)</a:t>
            </a:r>
          </a:p>
          <a:p>
            <a:r>
              <a:rPr lang="en-US" sz="1600" dirty="0"/>
              <a:t>	{</a:t>
            </a:r>
          </a:p>
          <a:p>
            <a:r>
              <a:rPr lang="en-US" sz="1600" dirty="0"/>
              <a:t>	 </a:t>
            </a:r>
            <a:r>
              <a:rPr lang="en-US" sz="1600" dirty="0" err="1"/>
              <a:t>cout</a:t>
            </a:r>
            <a:r>
              <a:rPr lang="en-US" sz="1600" dirty="0"/>
              <a:t>&lt;&lt;"\</a:t>
            </a:r>
            <a:r>
              <a:rPr lang="en-US" sz="1600" dirty="0" err="1"/>
              <a:t>nel</a:t>
            </a:r>
            <a:r>
              <a:rPr lang="en-US" sz="1600" dirty="0"/>
              <a:t> </a:t>
            </a:r>
            <a:r>
              <a:rPr lang="en-US" sz="1600" dirty="0" err="1"/>
              <a:t>codigo</a:t>
            </a:r>
            <a:r>
              <a:rPr lang="en-US" sz="1600" dirty="0"/>
              <a:t>:  "&lt;&lt;(</a:t>
            </a:r>
            <a:r>
              <a:rPr lang="en-US" sz="1600" dirty="0" err="1"/>
              <a:t>p_a+i</a:t>
            </a:r>
            <a:r>
              <a:rPr lang="en-US" sz="1600" dirty="0"/>
              <a:t>)-&gt;</a:t>
            </a:r>
            <a:r>
              <a:rPr lang="en-US" sz="1600" dirty="0" err="1"/>
              <a:t>codigo</a:t>
            </a:r>
            <a:r>
              <a:rPr lang="en-US" sz="1600" dirty="0"/>
              <a:t>;</a:t>
            </a:r>
          </a:p>
          <a:p>
            <a:r>
              <a:rPr lang="en-US" sz="1600" dirty="0"/>
              <a:t>	 </a:t>
            </a:r>
            <a:r>
              <a:rPr lang="en-US" sz="1600" dirty="0" err="1"/>
              <a:t>cout</a:t>
            </a:r>
            <a:r>
              <a:rPr lang="en-US" sz="1600" dirty="0"/>
              <a:t>&lt;&lt;"\</a:t>
            </a:r>
            <a:r>
              <a:rPr lang="en-US" sz="1600" dirty="0" err="1"/>
              <a:t>ningresa</a:t>
            </a:r>
            <a:r>
              <a:rPr lang="en-US" sz="1600" dirty="0"/>
              <a:t> el </a:t>
            </a:r>
            <a:r>
              <a:rPr lang="en-US" sz="1600" dirty="0" err="1"/>
              <a:t>nombre</a:t>
            </a:r>
            <a:r>
              <a:rPr lang="en-US" sz="1600" dirty="0"/>
              <a:t>:  "&lt;&lt;(</a:t>
            </a:r>
            <a:r>
              <a:rPr lang="en-US" sz="1600" dirty="0" err="1"/>
              <a:t>p_a+i</a:t>
            </a:r>
            <a:r>
              <a:rPr lang="en-US" sz="1600" dirty="0"/>
              <a:t>)-&gt;</a:t>
            </a:r>
            <a:r>
              <a:rPr lang="en-US" sz="1600" dirty="0" err="1"/>
              <a:t>nombre</a:t>
            </a:r>
            <a:r>
              <a:rPr lang="en-US" sz="1600" dirty="0"/>
              <a:t>;</a:t>
            </a:r>
          </a:p>
          <a:p>
            <a:r>
              <a:rPr lang="en-US" sz="1600" dirty="0"/>
              <a:t>	 </a:t>
            </a:r>
            <a:r>
              <a:rPr lang="en-US" sz="1600" dirty="0" err="1"/>
              <a:t>cout</a:t>
            </a:r>
            <a:r>
              <a:rPr lang="en-US" sz="1600" dirty="0"/>
              <a:t>&lt;&lt;"\</a:t>
            </a:r>
            <a:r>
              <a:rPr lang="en-US" sz="1600" dirty="0" err="1"/>
              <a:t>ningresa</a:t>
            </a:r>
            <a:r>
              <a:rPr lang="en-US" sz="1600" dirty="0"/>
              <a:t> el </a:t>
            </a:r>
            <a:r>
              <a:rPr lang="en-US" sz="1600" dirty="0" err="1"/>
              <a:t>apellido</a:t>
            </a:r>
            <a:r>
              <a:rPr lang="en-US" sz="1600" dirty="0"/>
              <a:t>:  "&lt;&lt;(</a:t>
            </a:r>
            <a:r>
              <a:rPr lang="en-US" sz="1600" dirty="0" err="1"/>
              <a:t>p_a+i</a:t>
            </a:r>
            <a:r>
              <a:rPr lang="en-US" sz="1600" dirty="0"/>
              <a:t>)-&gt;</a:t>
            </a:r>
            <a:r>
              <a:rPr lang="en-US" sz="1600" dirty="0" err="1"/>
              <a:t>apellido</a:t>
            </a:r>
            <a:r>
              <a:rPr lang="en-US" sz="1600" dirty="0"/>
              <a:t>;</a:t>
            </a:r>
          </a:p>
          <a:p>
            <a:r>
              <a:rPr lang="en-US" sz="1600" dirty="0"/>
              <a:t>	 </a:t>
            </a:r>
            <a:r>
              <a:rPr lang="en-US" sz="1600" dirty="0" err="1"/>
              <a:t>cout</a:t>
            </a:r>
            <a:r>
              <a:rPr lang="en-US" sz="1600" dirty="0"/>
              <a:t>&lt;&lt;"\n\n";</a:t>
            </a:r>
          </a:p>
          <a:p>
            <a:r>
              <a:rPr lang="en-US" sz="1600" dirty="0"/>
              <a:t>    }</a:t>
            </a:r>
          </a:p>
          <a:p>
            <a:r>
              <a:rPr lang="en-US" sz="1600" dirty="0"/>
              <a:t>}</a:t>
            </a:r>
          </a:p>
        </p:txBody>
      </p:sp>
    </p:spTree>
    <p:extLst>
      <p:ext uri="{BB962C8B-B14F-4D97-AF65-F5344CB8AC3E}">
        <p14:creationId xmlns:p14="http://schemas.microsoft.com/office/powerpoint/2010/main" val="3287844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D2BAC208-E19E-4974-A348-1B100F7E1600}"/>
              </a:ext>
            </a:extLst>
          </p:cNvPr>
          <p:cNvSpPr/>
          <p:nvPr/>
        </p:nvSpPr>
        <p:spPr>
          <a:xfrm>
            <a:off x="1552640" y="2517361"/>
            <a:ext cx="8769620" cy="1569660"/>
          </a:xfrm>
          <a:prstGeom prst="rect">
            <a:avLst/>
          </a:prstGeom>
        </p:spPr>
        <p:txBody>
          <a:bodyPr wrap="square">
            <a:spAutoFit/>
          </a:bodyPr>
          <a:lstStyle/>
          <a:p>
            <a:pPr algn="ctr"/>
            <a:r>
              <a:rPr lang="es-EC" sz="3200" dirty="0"/>
              <a:t>CONCEPTUALIZACIÓN DE ESTRUCTURA DE DATOS</a:t>
            </a:r>
          </a:p>
          <a:p>
            <a:pPr algn="ctr"/>
            <a:endParaRPr lang="es-EC" sz="3200" dirty="0"/>
          </a:p>
          <a:p>
            <a:pPr algn="ctr"/>
            <a:r>
              <a:rPr lang="es-EC" sz="3200" dirty="0">
                <a:solidFill>
                  <a:schemeClr val="bg1"/>
                </a:solidFill>
              </a:rPr>
              <a:t> </a:t>
            </a:r>
            <a:endParaRPr lang="es-EC" sz="2800" dirty="0">
              <a:solidFill>
                <a:schemeClr val="bg1"/>
              </a:solidFill>
            </a:endParaRPr>
          </a:p>
        </p:txBody>
      </p:sp>
      <p:sp>
        <p:nvSpPr>
          <p:cNvPr id="2" name="Rectángulo 1">
            <a:extLst>
              <a:ext uri="{FF2B5EF4-FFF2-40B4-BE49-F238E27FC236}">
                <a16:creationId xmlns:a16="http://schemas.microsoft.com/office/drawing/2014/main" id="{ADD58A6F-B06F-42E2-A25A-5F3373729BF7}"/>
              </a:ext>
            </a:extLst>
          </p:cNvPr>
          <p:cNvSpPr/>
          <p:nvPr/>
        </p:nvSpPr>
        <p:spPr>
          <a:xfrm>
            <a:off x="1013527" y="4971424"/>
            <a:ext cx="10543309" cy="1631216"/>
          </a:xfrm>
          <a:prstGeom prst="rect">
            <a:avLst/>
          </a:prstGeom>
        </p:spPr>
        <p:txBody>
          <a:bodyPr wrap="square">
            <a:spAutoFit/>
          </a:bodyPr>
          <a:lstStyle/>
          <a:p>
            <a:pPr algn="just"/>
            <a:r>
              <a:rPr lang="es-EC" sz="2400" dirty="0">
                <a:latin typeface="Arial" panose="020B0604020202020204" pitchFamily="34" charset="0"/>
              </a:rPr>
              <a:t>Una estructura de datos es la colección de datos que se caracterizan por su organización y las operaciones que se definen en ella. Los datos de tipo estándar pueden ser organizados en diferentes estructuras de datos: estáticas y dinámicas</a:t>
            </a:r>
            <a:r>
              <a:rPr lang="es-EC" sz="2400" dirty="0">
                <a:solidFill>
                  <a:schemeClr val="bg1"/>
                </a:solidFill>
                <a:latin typeface="Arial" panose="020B0604020202020204" pitchFamily="34" charset="0"/>
              </a:rPr>
              <a:t>.</a:t>
            </a:r>
            <a:endParaRPr lang="es-EC" sz="2400" dirty="0">
              <a:solidFill>
                <a:schemeClr val="bg1"/>
              </a:solidFill>
            </a:endParaRPr>
          </a:p>
        </p:txBody>
      </p:sp>
    </p:spTree>
    <p:extLst>
      <p:ext uri="{BB962C8B-B14F-4D97-AF65-F5344CB8AC3E}">
        <p14:creationId xmlns:p14="http://schemas.microsoft.com/office/powerpoint/2010/main" val="1409506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D2BAC208-E19E-4974-A348-1B100F7E1600}"/>
              </a:ext>
            </a:extLst>
          </p:cNvPr>
          <p:cNvSpPr/>
          <p:nvPr/>
        </p:nvSpPr>
        <p:spPr>
          <a:xfrm>
            <a:off x="1676707" y="404711"/>
            <a:ext cx="8769620" cy="1569660"/>
          </a:xfrm>
          <a:prstGeom prst="rect">
            <a:avLst/>
          </a:prstGeom>
        </p:spPr>
        <p:txBody>
          <a:bodyPr wrap="square">
            <a:spAutoFit/>
          </a:bodyPr>
          <a:lstStyle/>
          <a:p>
            <a:pPr algn="ctr"/>
            <a:r>
              <a:rPr lang="es-EC" sz="3200" dirty="0"/>
              <a:t>CONCEPTUALIZACIÓN DE ESTRUCTURA DE DATOS</a:t>
            </a:r>
          </a:p>
          <a:p>
            <a:pPr algn="ctr"/>
            <a:endParaRPr lang="es-EC" sz="3200" dirty="0"/>
          </a:p>
          <a:p>
            <a:pPr algn="ctr"/>
            <a:r>
              <a:rPr lang="es-EC" sz="3200" dirty="0">
                <a:solidFill>
                  <a:schemeClr val="bg1"/>
                </a:solidFill>
              </a:rPr>
              <a:t> </a:t>
            </a:r>
            <a:endParaRPr lang="es-EC" sz="2800" dirty="0">
              <a:solidFill>
                <a:schemeClr val="bg1"/>
              </a:solidFill>
            </a:endParaRPr>
          </a:p>
        </p:txBody>
      </p:sp>
      <p:sp>
        <p:nvSpPr>
          <p:cNvPr id="2" name="Rectángulo 1">
            <a:extLst>
              <a:ext uri="{FF2B5EF4-FFF2-40B4-BE49-F238E27FC236}">
                <a16:creationId xmlns:a16="http://schemas.microsoft.com/office/drawing/2014/main" id="{11F7B0DD-D4D1-41A9-86CC-7E5016A580B2}"/>
              </a:ext>
            </a:extLst>
          </p:cNvPr>
          <p:cNvSpPr/>
          <p:nvPr/>
        </p:nvSpPr>
        <p:spPr>
          <a:xfrm>
            <a:off x="913954" y="1748122"/>
            <a:ext cx="5147563" cy="369332"/>
          </a:xfrm>
          <a:prstGeom prst="rect">
            <a:avLst/>
          </a:prstGeom>
        </p:spPr>
        <p:txBody>
          <a:bodyPr wrap="none">
            <a:spAutoFit/>
          </a:bodyPr>
          <a:lstStyle/>
          <a:p>
            <a:r>
              <a:rPr lang="es-EC" dirty="0">
                <a:latin typeface="Arial" panose="020B0604020202020204" pitchFamily="34" charset="0"/>
              </a:rPr>
              <a:t>Podemos enumerar como estructuras estáticas :</a:t>
            </a:r>
            <a:endParaRPr lang="es-EC" dirty="0"/>
          </a:p>
        </p:txBody>
      </p:sp>
      <p:sp>
        <p:nvSpPr>
          <p:cNvPr id="4" name="Rectángulo 3">
            <a:extLst>
              <a:ext uri="{FF2B5EF4-FFF2-40B4-BE49-F238E27FC236}">
                <a16:creationId xmlns:a16="http://schemas.microsoft.com/office/drawing/2014/main" id="{73014498-285A-4A57-9F54-05580FF1039E}"/>
              </a:ext>
            </a:extLst>
          </p:cNvPr>
          <p:cNvSpPr/>
          <p:nvPr/>
        </p:nvSpPr>
        <p:spPr>
          <a:xfrm>
            <a:off x="3350961" y="2315461"/>
            <a:ext cx="6096000" cy="1200329"/>
          </a:xfrm>
          <a:prstGeom prst="rect">
            <a:avLst/>
          </a:prstGeom>
        </p:spPr>
        <p:txBody>
          <a:bodyPr>
            <a:spAutoFit/>
          </a:bodyPr>
          <a:lstStyle/>
          <a:p>
            <a:r>
              <a:rPr lang="es-EC" dirty="0">
                <a:latin typeface="Arial" panose="020B0604020202020204" pitchFamily="34" charset="0"/>
              </a:rPr>
              <a:t>Los arreglos: Unidimensionales </a:t>
            </a:r>
          </a:p>
          <a:p>
            <a:r>
              <a:rPr lang="es-EC" dirty="0">
                <a:latin typeface="Arial" panose="020B0604020202020204" pitchFamily="34" charset="0"/>
              </a:rPr>
              <a:t>                      Bidimensionales</a:t>
            </a:r>
          </a:p>
          <a:p>
            <a:endParaRPr lang="es-EC" dirty="0">
              <a:latin typeface="Arial" panose="020B0604020202020204" pitchFamily="34" charset="0"/>
            </a:endParaRPr>
          </a:p>
          <a:p>
            <a:r>
              <a:rPr lang="es-EC" dirty="0">
                <a:latin typeface="Arial" panose="020B0604020202020204" pitchFamily="34" charset="0"/>
              </a:rPr>
              <a:t>Los </a:t>
            </a:r>
            <a:r>
              <a:rPr lang="es-EC" dirty="0" err="1">
                <a:latin typeface="Arial" panose="020B0604020202020204" pitchFamily="34" charset="0"/>
              </a:rPr>
              <a:t>Struct</a:t>
            </a:r>
            <a:endParaRPr lang="es-EC" dirty="0"/>
          </a:p>
        </p:txBody>
      </p:sp>
      <p:sp>
        <p:nvSpPr>
          <p:cNvPr id="5" name="Rectángulo 4">
            <a:extLst>
              <a:ext uri="{FF2B5EF4-FFF2-40B4-BE49-F238E27FC236}">
                <a16:creationId xmlns:a16="http://schemas.microsoft.com/office/drawing/2014/main" id="{D143A603-F2AD-4AE0-AFF9-5D020B080366}"/>
              </a:ext>
            </a:extLst>
          </p:cNvPr>
          <p:cNvSpPr/>
          <p:nvPr/>
        </p:nvSpPr>
        <p:spPr>
          <a:xfrm>
            <a:off x="913954" y="3642824"/>
            <a:ext cx="3450625" cy="369332"/>
          </a:xfrm>
          <a:prstGeom prst="rect">
            <a:avLst/>
          </a:prstGeom>
        </p:spPr>
        <p:txBody>
          <a:bodyPr wrap="none">
            <a:spAutoFit/>
          </a:bodyPr>
          <a:lstStyle/>
          <a:p>
            <a:r>
              <a:rPr lang="es-EC" dirty="0">
                <a:latin typeface="Arial" panose="020B0604020202020204" pitchFamily="34" charset="0"/>
              </a:rPr>
              <a:t>Y en las estructuras dinámicas:</a:t>
            </a:r>
            <a:r>
              <a:rPr lang="es-EC" dirty="0">
                <a:solidFill>
                  <a:schemeClr val="bg1"/>
                </a:solidFill>
                <a:latin typeface="Arial" panose="020B0604020202020204" pitchFamily="34" charset="0"/>
              </a:rPr>
              <a:t>:</a:t>
            </a:r>
            <a:endParaRPr lang="es-EC" dirty="0">
              <a:solidFill>
                <a:schemeClr val="bg1"/>
              </a:solidFill>
            </a:endParaRPr>
          </a:p>
        </p:txBody>
      </p:sp>
      <p:sp>
        <p:nvSpPr>
          <p:cNvPr id="7" name="Rectángulo 6">
            <a:extLst>
              <a:ext uri="{FF2B5EF4-FFF2-40B4-BE49-F238E27FC236}">
                <a16:creationId xmlns:a16="http://schemas.microsoft.com/office/drawing/2014/main" id="{3596DC94-FD26-4E09-B87B-51057CEF4BD7}"/>
              </a:ext>
            </a:extLst>
          </p:cNvPr>
          <p:cNvSpPr/>
          <p:nvPr/>
        </p:nvSpPr>
        <p:spPr>
          <a:xfrm>
            <a:off x="3487735" y="4302496"/>
            <a:ext cx="6096000" cy="1477328"/>
          </a:xfrm>
          <a:prstGeom prst="rect">
            <a:avLst/>
          </a:prstGeom>
        </p:spPr>
        <p:txBody>
          <a:bodyPr>
            <a:spAutoFit/>
          </a:bodyPr>
          <a:lstStyle/>
          <a:p>
            <a:r>
              <a:rPr lang="es-EC" dirty="0">
                <a:latin typeface="Arial" panose="020B0604020202020204" pitchFamily="34" charset="0"/>
              </a:rPr>
              <a:t>Listas </a:t>
            </a:r>
          </a:p>
          <a:p>
            <a:r>
              <a:rPr lang="es-EC" dirty="0">
                <a:latin typeface="Arial" panose="020B0604020202020204" pitchFamily="34" charset="0"/>
              </a:rPr>
              <a:t>Pilas</a:t>
            </a:r>
          </a:p>
          <a:p>
            <a:r>
              <a:rPr lang="es-EC" dirty="0">
                <a:latin typeface="Arial" panose="020B0604020202020204" pitchFamily="34" charset="0"/>
              </a:rPr>
              <a:t>Colas</a:t>
            </a:r>
          </a:p>
          <a:p>
            <a:r>
              <a:rPr lang="es-EC" dirty="0">
                <a:latin typeface="Arial" panose="020B0604020202020204" pitchFamily="34" charset="0"/>
              </a:rPr>
              <a:t>Arboles</a:t>
            </a:r>
          </a:p>
          <a:p>
            <a:r>
              <a:rPr lang="es-EC" dirty="0">
                <a:latin typeface="Arial" panose="020B0604020202020204" pitchFamily="34" charset="0"/>
              </a:rPr>
              <a:t>Grafos.</a:t>
            </a:r>
            <a:endParaRPr lang="es-EC" dirty="0"/>
          </a:p>
        </p:txBody>
      </p:sp>
    </p:spTree>
    <p:extLst>
      <p:ext uri="{BB962C8B-B14F-4D97-AF65-F5344CB8AC3E}">
        <p14:creationId xmlns:p14="http://schemas.microsoft.com/office/powerpoint/2010/main" val="3066365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D2BAC208-E19E-4974-A348-1B100F7E1600}"/>
              </a:ext>
            </a:extLst>
          </p:cNvPr>
          <p:cNvSpPr/>
          <p:nvPr/>
        </p:nvSpPr>
        <p:spPr>
          <a:xfrm>
            <a:off x="1542889" y="405784"/>
            <a:ext cx="8769620" cy="1569660"/>
          </a:xfrm>
          <a:prstGeom prst="rect">
            <a:avLst/>
          </a:prstGeom>
        </p:spPr>
        <p:txBody>
          <a:bodyPr wrap="square">
            <a:spAutoFit/>
          </a:bodyPr>
          <a:lstStyle/>
          <a:p>
            <a:pPr algn="ctr"/>
            <a:r>
              <a:rPr lang="es-EC" sz="3200" dirty="0"/>
              <a:t>CONCEPTUALIZACIÓN DE ESTRUCTURA DE DATOS</a:t>
            </a:r>
          </a:p>
          <a:p>
            <a:pPr algn="ctr"/>
            <a:endParaRPr lang="es-EC" sz="3200" dirty="0">
              <a:solidFill>
                <a:schemeClr val="bg1"/>
              </a:solidFill>
            </a:endParaRPr>
          </a:p>
          <a:p>
            <a:pPr algn="ctr"/>
            <a:r>
              <a:rPr lang="es-EC" sz="3200" dirty="0">
                <a:solidFill>
                  <a:schemeClr val="bg1"/>
                </a:solidFill>
              </a:rPr>
              <a:t> </a:t>
            </a:r>
            <a:endParaRPr lang="es-EC" sz="2800" dirty="0">
              <a:solidFill>
                <a:schemeClr val="bg1"/>
              </a:solidFill>
            </a:endParaRPr>
          </a:p>
        </p:txBody>
      </p:sp>
      <p:sp>
        <p:nvSpPr>
          <p:cNvPr id="2" name="Rectángulo 1">
            <a:extLst>
              <a:ext uri="{FF2B5EF4-FFF2-40B4-BE49-F238E27FC236}">
                <a16:creationId xmlns:a16="http://schemas.microsoft.com/office/drawing/2014/main" id="{E8286AAE-9708-468D-9FAD-DBFBC9BDF8C7}"/>
              </a:ext>
            </a:extLst>
          </p:cNvPr>
          <p:cNvSpPr/>
          <p:nvPr/>
        </p:nvSpPr>
        <p:spPr>
          <a:xfrm>
            <a:off x="472054" y="1975444"/>
            <a:ext cx="11305309" cy="1569660"/>
          </a:xfrm>
          <a:prstGeom prst="rect">
            <a:avLst/>
          </a:prstGeom>
        </p:spPr>
        <p:txBody>
          <a:bodyPr wrap="square">
            <a:spAutoFit/>
          </a:bodyPr>
          <a:lstStyle/>
          <a:p>
            <a:pPr algn="just"/>
            <a:r>
              <a:rPr lang="es-EC" sz="2400" dirty="0">
                <a:latin typeface="Arial" panose="020B0604020202020204" pitchFamily="34" charset="0"/>
              </a:rPr>
              <a:t>Las estructuras </a:t>
            </a:r>
            <a:r>
              <a:rPr lang="es-EC" sz="2400" i="1" dirty="0">
                <a:latin typeface="Arial" panose="020B0604020202020204" pitchFamily="34" charset="0"/>
              </a:rPr>
              <a:t>estáticas </a:t>
            </a:r>
            <a:r>
              <a:rPr lang="es-EC" sz="2400" dirty="0">
                <a:latin typeface="Arial" panose="020B0604020202020204" pitchFamily="34" charset="0"/>
              </a:rPr>
              <a:t>son aquellos en las que el espacio ocupado en memoria se define en tiempo de compilación y no puede ser modificado durante la ejecución del programa; por el contrario, en las estructuras de datos dinámicas el espacio ocupado en memoria puede ser modificado en tiempo de ejecución.</a:t>
            </a:r>
            <a:endParaRPr lang="es-EC" sz="2400" dirty="0"/>
          </a:p>
        </p:txBody>
      </p:sp>
      <p:sp>
        <p:nvSpPr>
          <p:cNvPr id="7" name="CuadroTexto 6">
            <a:extLst>
              <a:ext uri="{FF2B5EF4-FFF2-40B4-BE49-F238E27FC236}">
                <a16:creationId xmlns:a16="http://schemas.microsoft.com/office/drawing/2014/main" id="{B29DFD0F-63A9-4C32-8CBA-0F69E2DA0B9D}"/>
              </a:ext>
            </a:extLst>
          </p:cNvPr>
          <p:cNvSpPr txBox="1"/>
          <p:nvPr/>
        </p:nvSpPr>
        <p:spPr>
          <a:xfrm>
            <a:off x="3232185" y="3732051"/>
            <a:ext cx="5124608" cy="369332"/>
          </a:xfrm>
          <a:prstGeom prst="rect">
            <a:avLst/>
          </a:prstGeom>
          <a:noFill/>
        </p:spPr>
        <p:txBody>
          <a:bodyPr wrap="none" rtlCol="0">
            <a:spAutoFit/>
          </a:bodyPr>
          <a:lstStyle/>
          <a:p>
            <a:r>
              <a:rPr lang="es-EC" dirty="0"/>
              <a:t>La unidad de dato en la programación es la Variable</a:t>
            </a:r>
          </a:p>
        </p:txBody>
      </p:sp>
      <p:grpSp>
        <p:nvGrpSpPr>
          <p:cNvPr id="5" name="Grupo 4"/>
          <p:cNvGrpSpPr/>
          <p:nvPr/>
        </p:nvGrpSpPr>
        <p:grpSpPr>
          <a:xfrm>
            <a:off x="4771677" y="4266183"/>
            <a:ext cx="4297556" cy="1817497"/>
            <a:chOff x="5119407" y="3313147"/>
            <a:chExt cx="4297556" cy="1817497"/>
          </a:xfrm>
        </p:grpSpPr>
        <p:sp>
          <p:nvSpPr>
            <p:cNvPr id="3" name="CuadroTexto 2">
              <a:extLst>
                <a:ext uri="{FF2B5EF4-FFF2-40B4-BE49-F238E27FC236}">
                  <a16:creationId xmlns:a16="http://schemas.microsoft.com/office/drawing/2014/main" id="{614F0034-4A01-4125-8F7B-FA2AAB5B2943}"/>
                </a:ext>
              </a:extLst>
            </p:cNvPr>
            <p:cNvSpPr txBox="1"/>
            <p:nvPr/>
          </p:nvSpPr>
          <p:spPr>
            <a:xfrm>
              <a:off x="5119407" y="3948549"/>
              <a:ext cx="1357745" cy="36933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s-EC" dirty="0"/>
                <a:t>A</a:t>
              </a:r>
            </a:p>
          </p:txBody>
        </p:sp>
        <p:sp>
          <p:nvSpPr>
            <p:cNvPr id="8" name="CuadroTexto 7">
              <a:extLst>
                <a:ext uri="{FF2B5EF4-FFF2-40B4-BE49-F238E27FC236}">
                  <a16:creationId xmlns:a16="http://schemas.microsoft.com/office/drawing/2014/main" id="{BBB1AD74-9EEF-4651-9B13-E166825ADA80}"/>
                </a:ext>
              </a:extLst>
            </p:cNvPr>
            <p:cNvSpPr txBox="1"/>
            <p:nvPr/>
          </p:nvSpPr>
          <p:spPr>
            <a:xfrm>
              <a:off x="5321129" y="3313147"/>
              <a:ext cx="954300" cy="369332"/>
            </a:xfrm>
            <a:prstGeom prst="rect">
              <a:avLst/>
            </a:prstGeom>
            <a:noFill/>
          </p:spPr>
          <p:txBody>
            <a:bodyPr wrap="none" rtlCol="0">
              <a:spAutoFit/>
            </a:bodyPr>
            <a:lstStyle/>
            <a:p>
              <a:r>
                <a:rPr lang="es-EC" dirty="0"/>
                <a:t>Nombre</a:t>
              </a:r>
            </a:p>
          </p:txBody>
        </p:sp>
        <p:sp>
          <p:nvSpPr>
            <p:cNvPr id="9" name="CuadroTexto 8">
              <a:extLst>
                <a:ext uri="{FF2B5EF4-FFF2-40B4-BE49-F238E27FC236}">
                  <a16:creationId xmlns:a16="http://schemas.microsoft.com/office/drawing/2014/main" id="{9E4CACDA-9956-425C-ACBD-63648EBAF455}"/>
                </a:ext>
              </a:extLst>
            </p:cNvPr>
            <p:cNvSpPr txBox="1"/>
            <p:nvPr/>
          </p:nvSpPr>
          <p:spPr>
            <a:xfrm>
              <a:off x="7146598" y="3948549"/>
              <a:ext cx="2270365" cy="369332"/>
            </a:xfrm>
            <a:prstGeom prst="rect">
              <a:avLst/>
            </a:prstGeom>
            <a:noFill/>
          </p:spPr>
          <p:txBody>
            <a:bodyPr wrap="none" rtlCol="0">
              <a:spAutoFit/>
            </a:bodyPr>
            <a:lstStyle/>
            <a:p>
              <a:r>
                <a:rPr lang="es-EC" dirty="0"/>
                <a:t>Dirección</a:t>
              </a:r>
              <a:r>
                <a:rPr lang="es-EC" dirty="0">
                  <a:solidFill>
                    <a:schemeClr val="bg1"/>
                  </a:solidFill>
                </a:rPr>
                <a:t> de Memoria</a:t>
              </a:r>
            </a:p>
          </p:txBody>
        </p:sp>
        <p:sp>
          <p:nvSpPr>
            <p:cNvPr id="11" name="CuadroTexto 10">
              <a:extLst>
                <a:ext uri="{FF2B5EF4-FFF2-40B4-BE49-F238E27FC236}">
                  <a16:creationId xmlns:a16="http://schemas.microsoft.com/office/drawing/2014/main" id="{F9C7BB0F-7FC8-4F83-BFB0-30AF13A404DB}"/>
                </a:ext>
              </a:extLst>
            </p:cNvPr>
            <p:cNvSpPr txBox="1"/>
            <p:nvPr/>
          </p:nvSpPr>
          <p:spPr>
            <a:xfrm>
              <a:off x="5463892" y="4761312"/>
              <a:ext cx="678327" cy="369332"/>
            </a:xfrm>
            <a:prstGeom prst="rect">
              <a:avLst/>
            </a:prstGeom>
            <a:noFill/>
          </p:spPr>
          <p:txBody>
            <a:bodyPr wrap="none" rtlCol="0">
              <a:spAutoFit/>
            </a:bodyPr>
            <a:lstStyle/>
            <a:p>
              <a:r>
                <a:rPr lang="es-EC" dirty="0"/>
                <a:t>Valor</a:t>
              </a:r>
            </a:p>
          </p:txBody>
        </p:sp>
        <p:cxnSp>
          <p:nvCxnSpPr>
            <p:cNvPr id="12" name="Conector recto de flecha 11">
              <a:extLst>
                <a:ext uri="{FF2B5EF4-FFF2-40B4-BE49-F238E27FC236}">
                  <a16:creationId xmlns:a16="http://schemas.microsoft.com/office/drawing/2014/main" id="{8B743F1F-F14F-4644-94A1-D8D8D4ADA4C2}"/>
                </a:ext>
              </a:extLst>
            </p:cNvPr>
            <p:cNvCxnSpPr/>
            <p:nvPr/>
          </p:nvCxnSpPr>
          <p:spPr>
            <a:xfrm flipV="1">
              <a:off x="5798279" y="3600546"/>
              <a:ext cx="0" cy="34800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4" name="Conector recto de flecha 13">
              <a:extLst>
                <a:ext uri="{FF2B5EF4-FFF2-40B4-BE49-F238E27FC236}">
                  <a16:creationId xmlns:a16="http://schemas.microsoft.com/office/drawing/2014/main" id="{AB394AED-E75C-4224-B0E7-76E52D5E6378}"/>
                </a:ext>
              </a:extLst>
            </p:cNvPr>
            <p:cNvCxnSpPr/>
            <p:nvPr/>
          </p:nvCxnSpPr>
          <p:spPr>
            <a:xfrm>
              <a:off x="5798279" y="4317881"/>
              <a:ext cx="0" cy="58662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6" name="Conector recto de flecha 15">
              <a:extLst>
                <a:ext uri="{FF2B5EF4-FFF2-40B4-BE49-F238E27FC236}">
                  <a16:creationId xmlns:a16="http://schemas.microsoft.com/office/drawing/2014/main" id="{8B6B12C5-ABCA-438D-8D75-EAEA39239987}"/>
                </a:ext>
              </a:extLst>
            </p:cNvPr>
            <p:cNvCxnSpPr>
              <a:cxnSpLocks/>
              <a:endCxn id="9" idx="1"/>
            </p:cNvCxnSpPr>
            <p:nvPr/>
          </p:nvCxnSpPr>
          <p:spPr>
            <a:xfrm>
              <a:off x="6472439" y="4133215"/>
              <a:ext cx="674159"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grpSp>
    </p:spTree>
    <p:extLst>
      <p:ext uri="{BB962C8B-B14F-4D97-AF65-F5344CB8AC3E}">
        <p14:creationId xmlns:p14="http://schemas.microsoft.com/office/powerpoint/2010/main" val="2991606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D2BAC208-E19E-4974-A348-1B100F7E1600}"/>
              </a:ext>
            </a:extLst>
          </p:cNvPr>
          <p:cNvSpPr/>
          <p:nvPr/>
        </p:nvSpPr>
        <p:spPr>
          <a:xfrm>
            <a:off x="1669625" y="513290"/>
            <a:ext cx="8769620" cy="1569660"/>
          </a:xfrm>
          <a:prstGeom prst="rect">
            <a:avLst/>
          </a:prstGeom>
        </p:spPr>
        <p:txBody>
          <a:bodyPr wrap="square">
            <a:spAutoFit/>
          </a:bodyPr>
          <a:lstStyle/>
          <a:p>
            <a:pPr algn="ctr"/>
            <a:r>
              <a:rPr lang="es-EC" sz="3200" dirty="0"/>
              <a:t>CONCEPTUALIZACIÓN DE ESTRUCTURA DE DATOS</a:t>
            </a:r>
          </a:p>
          <a:p>
            <a:pPr algn="ctr"/>
            <a:endParaRPr lang="es-EC" sz="3200" dirty="0"/>
          </a:p>
          <a:p>
            <a:pPr algn="ctr"/>
            <a:r>
              <a:rPr lang="es-EC" sz="3200" dirty="0"/>
              <a:t> </a:t>
            </a:r>
            <a:endParaRPr lang="es-EC" sz="2800" dirty="0"/>
          </a:p>
        </p:txBody>
      </p:sp>
      <p:sp>
        <p:nvSpPr>
          <p:cNvPr id="4" name="Rectángulo 3">
            <a:extLst>
              <a:ext uri="{FF2B5EF4-FFF2-40B4-BE49-F238E27FC236}">
                <a16:creationId xmlns:a16="http://schemas.microsoft.com/office/drawing/2014/main" id="{6692E1A5-336D-433F-A4DC-70738ED31568}"/>
              </a:ext>
            </a:extLst>
          </p:cNvPr>
          <p:cNvSpPr/>
          <p:nvPr/>
        </p:nvSpPr>
        <p:spPr>
          <a:xfrm>
            <a:off x="748144" y="1860986"/>
            <a:ext cx="10404764" cy="1569660"/>
          </a:xfrm>
          <a:prstGeom prst="rect">
            <a:avLst/>
          </a:prstGeom>
        </p:spPr>
        <p:txBody>
          <a:bodyPr wrap="square">
            <a:spAutoFit/>
          </a:bodyPr>
          <a:lstStyle/>
          <a:p>
            <a:pPr algn="just"/>
            <a:r>
              <a:rPr lang="es-EC" sz="2400" dirty="0">
                <a:latin typeface="Arial" panose="020B0604020202020204" pitchFamily="34" charset="0"/>
              </a:rPr>
              <a:t>La elección de la estructura de datos idónea dependerá de la naturaleza del problema a resolver y en menor medida, del lenguaje. Las estructuras de datos tienen en común que un identificador, nombre, puede representar a múltiples datos individuales.</a:t>
            </a:r>
            <a:endParaRPr lang="es-EC" sz="2400" dirty="0"/>
          </a:p>
        </p:txBody>
      </p:sp>
      <p:sp>
        <p:nvSpPr>
          <p:cNvPr id="5" name="Rectángulo 4">
            <a:extLst>
              <a:ext uri="{FF2B5EF4-FFF2-40B4-BE49-F238E27FC236}">
                <a16:creationId xmlns:a16="http://schemas.microsoft.com/office/drawing/2014/main" id="{A12FBD4E-9D50-4BA7-BDFB-083C5C23BC21}"/>
              </a:ext>
            </a:extLst>
          </p:cNvPr>
          <p:cNvSpPr/>
          <p:nvPr/>
        </p:nvSpPr>
        <p:spPr>
          <a:xfrm>
            <a:off x="748144" y="3525510"/>
            <a:ext cx="10612583" cy="1938992"/>
          </a:xfrm>
          <a:prstGeom prst="rect">
            <a:avLst/>
          </a:prstGeom>
        </p:spPr>
        <p:txBody>
          <a:bodyPr wrap="square">
            <a:spAutoFit/>
          </a:bodyPr>
          <a:lstStyle/>
          <a:p>
            <a:pPr algn="just"/>
            <a:r>
              <a:rPr lang="es-EC" sz="2400" dirty="0">
                <a:latin typeface="Arial" panose="020B0604020202020204" pitchFamily="34" charset="0"/>
              </a:rPr>
              <a:t>Las estructuras estáticas denominadas arreglos, las podemos definir como la colección de datos del mismo tipo, que se almacenan en posiciones consecutivas de memoria y reciben un nombre común. Para referirse a un determinado elemento de un arreglo se deberá utilizar un índice, que especifique la posición relativa en el arreglo. Los arreglos pueden ser:</a:t>
            </a:r>
            <a:endParaRPr lang="es-EC" sz="2400" dirty="0"/>
          </a:p>
        </p:txBody>
      </p:sp>
    </p:spTree>
    <p:extLst>
      <p:ext uri="{BB962C8B-B14F-4D97-AF65-F5344CB8AC3E}">
        <p14:creationId xmlns:p14="http://schemas.microsoft.com/office/powerpoint/2010/main" val="3849957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C" dirty="0"/>
              <a:t>Punteros</a:t>
            </a:r>
          </a:p>
        </p:txBody>
      </p:sp>
      <p:sp>
        <p:nvSpPr>
          <p:cNvPr id="3" name="Subtítulo 2"/>
          <p:cNvSpPr>
            <a:spLocks noGrp="1"/>
          </p:cNvSpPr>
          <p:nvPr>
            <p:ph type="subTitle" idx="1"/>
          </p:nvPr>
        </p:nvSpPr>
        <p:spPr/>
        <p:txBody>
          <a:bodyPr/>
          <a:lstStyle/>
          <a:p>
            <a:pPr algn="r"/>
            <a:r>
              <a:rPr lang="es-EC" dirty="0"/>
              <a:t>Estructura de datos</a:t>
            </a:r>
          </a:p>
          <a:p>
            <a:endParaRPr lang="es-EC" dirty="0"/>
          </a:p>
        </p:txBody>
      </p:sp>
    </p:spTree>
    <p:extLst>
      <p:ext uri="{BB962C8B-B14F-4D97-AF65-F5344CB8AC3E}">
        <p14:creationId xmlns:p14="http://schemas.microsoft.com/office/powerpoint/2010/main" val="4025060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Que es un puntero</a:t>
            </a:r>
          </a:p>
        </p:txBody>
      </p:sp>
      <p:sp>
        <p:nvSpPr>
          <p:cNvPr id="3" name="Marcador de contenido 2"/>
          <p:cNvSpPr>
            <a:spLocks noGrp="1"/>
          </p:cNvSpPr>
          <p:nvPr>
            <p:ph idx="1"/>
          </p:nvPr>
        </p:nvSpPr>
        <p:spPr/>
        <p:txBody>
          <a:bodyPr/>
          <a:lstStyle/>
          <a:p>
            <a:pPr marL="0" indent="0" algn="just">
              <a:buNone/>
            </a:pPr>
            <a:r>
              <a:rPr lang="es-EC" b="1" dirty="0"/>
              <a:t>Un puntero es una variable capaz de almacenar direcciones de memoria y mediante los operadores adecuados acceder a la información que contiene la dirección de memoria a la que “</a:t>
            </a:r>
            <a:r>
              <a:rPr lang="es-EC" b="1" i="1" dirty="0"/>
              <a:t>apunta” </a:t>
            </a:r>
            <a:r>
              <a:rPr lang="es-EC" b="1" dirty="0"/>
              <a:t>en cada momento</a:t>
            </a:r>
            <a:endParaRPr lang="es-EC" dirty="0"/>
          </a:p>
        </p:txBody>
      </p:sp>
      <p:pic>
        <p:nvPicPr>
          <p:cNvPr id="1026" name="Picture 2" descr="Resultado de imagen para punter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8324" y="3669607"/>
            <a:ext cx="5048250" cy="2019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383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Así se declaran punteros:</a:t>
            </a:r>
            <a:br>
              <a:rPr lang="es-EC" dirty="0"/>
            </a:br>
            <a:endParaRPr lang="es-EC" dirty="0"/>
          </a:p>
        </p:txBody>
      </p:sp>
      <p:sp>
        <p:nvSpPr>
          <p:cNvPr id="3" name="Marcador de contenido 2"/>
          <p:cNvSpPr>
            <a:spLocks noGrp="1"/>
          </p:cNvSpPr>
          <p:nvPr>
            <p:ph idx="1"/>
          </p:nvPr>
        </p:nvSpPr>
        <p:spPr/>
        <p:txBody>
          <a:bodyPr/>
          <a:lstStyle/>
          <a:p>
            <a:r>
              <a:rPr lang="es-EC" dirty="0"/>
              <a:t>necesita saber el tipo apuntado (dato) para poder manipularlo.</a:t>
            </a:r>
          </a:p>
          <a:p>
            <a:pPr marL="914400" lvl="2" indent="0">
              <a:buNone/>
            </a:pPr>
            <a:r>
              <a:rPr lang="es-EC" sz="2800" dirty="0"/>
              <a:t>&lt;tipo&gt;  * &lt;Identificador&gt;</a:t>
            </a:r>
          </a:p>
          <a:p>
            <a:pPr marL="365760" indent="0">
              <a:buNone/>
            </a:pPr>
            <a:r>
              <a:rPr lang="es-EC" dirty="0"/>
              <a:t>&lt;Tipo&gt; tipo de dato del objeto referenciado por el puntero</a:t>
            </a:r>
          </a:p>
          <a:p>
            <a:pPr marL="365760" lvl="2" indent="0">
              <a:spcBef>
                <a:spcPts val="1200"/>
              </a:spcBef>
              <a:spcAft>
                <a:spcPts val="0"/>
              </a:spcAft>
              <a:buNone/>
            </a:pPr>
            <a:r>
              <a:rPr lang="es-EC" sz="2000" dirty="0"/>
              <a:t>&lt;Identificador&gt;  Identificador de la variable  de tipo puntero</a:t>
            </a:r>
          </a:p>
          <a:p>
            <a:pPr marL="365760" indent="0">
              <a:buNone/>
            </a:pPr>
            <a:endParaRPr lang="es-EC" dirty="0"/>
          </a:p>
          <a:p>
            <a:pPr marL="914400" lvl="2" indent="0">
              <a:buNone/>
            </a:pPr>
            <a:r>
              <a:rPr lang="es-EC" dirty="0" err="1"/>
              <a:t>int</a:t>
            </a:r>
            <a:r>
              <a:rPr lang="es-EC" dirty="0"/>
              <a:t> *p; // puntero a entero</a:t>
            </a:r>
          </a:p>
          <a:p>
            <a:pPr marL="914400" lvl="2" indent="0">
              <a:buNone/>
            </a:pPr>
            <a:r>
              <a:rPr lang="es-EC" dirty="0" err="1"/>
              <a:t>char</a:t>
            </a:r>
            <a:r>
              <a:rPr lang="es-EC" dirty="0"/>
              <a:t> *c; // puntero a carácter</a:t>
            </a:r>
          </a:p>
        </p:txBody>
      </p:sp>
      <p:pic>
        <p:nvPicPr>
          <p:cNvPr id="4098" name="Picture 2" descr="Resultado de imagen para punter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1178" y="4450807"/>
            <a:ext cx="3057525" cy="1495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672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a:t>Operadores *   y   &amp;</a:t>
            </a:r>
          </a:p>
        </p:txBody>
      </p:sp>
      <p:sp>
        <p:nvSpPr>
          <p:cNvPr id="4" name="Rectángulo 3"/>
          <p:cNvSpPr/>
          <p:nvPr/>
        </p:nvSpPr>
        <p:spPr>
          <a:xfrm>
            <a:off x="1197436" y="3028890"/>
            <a:ext cx="10214679" cy="400110"/>
          </a:xfrm>
          <a:prstGeom prst="rect">
            <a:avLst/>
          </a:prstGeom>
        </p:spPr>
        <p:txBody>
          <a:bodyPr wrap="square">
            <a:spAutoFit/>
          </a:bodyPr>
          <a:lstStyle/>
          <a:p>
            <a:r>
              <a:rPr lang="es-EC" sz="2000" dirty="0"/>
              <a:t>&amp; devuelve la dirección de memoria donde comienza la variable . </a:t>
            </a:r>
          </a:p>
        </p:txBody>
      </p:sp>
      <p:sp>
        <p:nvSpPr>
          <p:cNvPr id="5" name="Rectángulo 4"/>
          <p:cNvSpPr/>
          <p:nvPr/>
        </p:nvSpPr>
        <p:spPr>
          <a:xfrm>
            <a:off x="1197437" y="3843168"/>
            <a:ext cx="10214679" cy="707886"/>
          </a:xfrm>
          <a:prstGeom prst="rect">
            <a:avLst/>
          </a:prstGeom>
        </p:spPr>
        <p:txBody>
          <a:bodyPr wrap="square">
            <a:spAutoFit/>
          </a:bodyPr>
          <a:lstStyle/>
          <a:p>
            <a:r>
              <a:rPr lang="es-EC" sz="2000" dirty="0"/>
              <a:t>* devuelve el contenido del objeto referenciado por el puntero . El operador * se usa para acceder a los objetos a los que apunta un puntero</a:t>
            </a:r>
          </a:p>
        </p:txBody>
      </p:sp>
    </p:spTree>
    <p:extLst>
      <p:ext uri="{BB962C8B-B14F-4D97-AF65-F5344CB8AC3E}">
        <p14:creationId xmlns:p14="http://schemas.microsoft.com/office/powerpoint/2010/main" val="26040268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Tipo de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ipo de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ipo de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Madera</Template>
  <TotalTime>432</TotalTime>
  <Words>1398</Words>
  <Application>Microsoft Office PowerPoint</Application>
  <PresentationFormat>Panorámica</PresentationFormat>
  <Paragraphs>192</Paragraphs>
  <Slides>18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Rockwell</vt:lpstr>
      <vt:lpstr>Rockwell Condensed</vt:lpstr>
      <vt:lpstr>Wingdings</vt:lpstr>
      <vt:lpstr>Tipo de madera</vt:lpstr>
      <vt:lpstr>Presentación de PowerPoint</vt:lpstr>
      <vt:lpstr>Presentación de PowerPoint</vt:lpstr>
      <vt:lpstr>Presentación de PowerPoint</vt:lpstr>
      <vt:lpstr>Presentación de PowerPoint</vt:lpstr>
      <vt:lpstr>Presentación de PowerPoint</vt:lpstr>
      <vt:lpstr>Punteros</vt:lpstr>
      <vt:lpstr>Que es un puntero</vt:lpstr>
      <vt:lpstr>Así se declaran punteros: </vt:lpstr>
      <vt:lpstr>Operadores *   y   &amp;</vt:lpstr>
      <vt:lpstr>¿Por qué son importantes los punteros?.  </vt:lpstr>
      <vt:lpstr>Presentación de PowerPoint</vt:lpstr>
      <vt:lpstr>¿Cuáles son los peligros / errores típicos con punteros?. </vt:lpstr>
      <vt:lpstr>Ejemplos:</vt:lpstr>
      <vt:lpstr>Ejemplos:</vt:lpstr>
      <vt:lpstr>Ejemplos:</vt:lpstr>
      <vt:lpstr>Ejemplos:</vt:lpstr>
      <vt:lpstr>Ejercicio</vt:lpstr>
      <vt:lpstr>Puntero a Estructuras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Punteros</dc:title>
  <dc:creator>Pc</dc:creator>
  <cp:lastModifiedBy>Lady Marieliza Espinoza Tinoco</cp:lastModifiedBy>
  <cp:revision>26</cp:revision>
  <dcterms:created xsi:type="dcterms:W3CDTF">2019-10-28T14:53:48Z</dcterms:created>
  <dcterms:modified xsi:type="dcterms:W3CDTF">2024-04-02T16:29:01Z</dcterms:modified>
</cp:coreProperties>
</file>