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8" r:id="rId3"/>
    <p:sldId id="269" r:id="rId4"/>
    <p:sldId id="270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2" r:id="rId13"/>
    <p:sldId id="273" r:id="rId14"/>
    <p:sldId id="274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C76B61-B0D6-438F-A4C9-438958C858AD}" type="datetimeFigureOut">
              <a:rPr lang="es-EC" smtClean="0"/>
              <a:t>19/04/2023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Farmacología generalidades 2 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Dr. Yanco </a:t>
            </a:r>
            <a:r>
              <a:rPr lang="es-MX" dirty="0" err="1" smtClean="0"/>
              <a:t>ocaña</a:t>
            </a:r>
            <a:r>
              <a:rPr lang="es-MX" dirty="0" smtClean="0"/>
              <a:t> </a:t>
            </a:r>
            <a:endParaRPr lang="es-EC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411191" cy="33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7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Fármaco en la célula.-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351B3015-A6F9-4549-9069-E3E1D5652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80" y="1175544"/>
            <a:ext cx="5086267" cy="5686510"/>
          </a:xfrm>
        </p:spPr>
      </p:pic>
    </p:spTree>
    <p:extLst>
      <p:ext uri="{BB962C8B-B14F-4D97-AF65-F5344CB8AC3E}">
        <p14:creationId xmlns:p14="http://schemas.microsoft.com/office/powerpoint/2010/main" val="174128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9A674B-8391-4164-BE44-C9D538AE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Célula-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D055096-BEC8-4F36-A322-ABD88C50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BAD6F0-8DD6-4C55-8134-26D5BF57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4" y="1412776"/>
            <a:ext cx="8837366" cy="5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3" y="297993"/>
            <a:ext cx="8402741" cy="62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0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Nomenclatura de medicamento.-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07492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58" y="2471596"/>
            <a:ext cx="3297006" cy="24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Nomenclatura del </a:t>
            </a:r>
            <a:r>
              <a:rPr lang="es-MX" dirty="0" err="1" smtClean="0"/>
              <a:t>farmaco</a:t>
            </a:r>
            <a:r>
              <a:rPr lang="es-MX" dirty="0" smtClean="0"/>
              <a:t>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5339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7592"/>
            <a:ext cx="2879680" cy="28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5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5" y="183157"/>
            <a:ext cx="8441965" cy="63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9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903000"/>
          </a:xfrm>
        </p:spPr>
        <p:txBody>
          <a:bodyPr/>
          <a:lstStyle/>
          <a:p>
            <a:r>
              <a:rPr lang="es-EC" dirty="0"/>
              <a:t>PASOS DE LA FARMACOCINETICA: LIBERACION DEL FARMACO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556792"/>
            <a:ext cx="7421448" cy="3024336"/>
          </a:xfrm>
        </p:spPr>
        <p:txBody>
          <a:bodyPr/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1.- Una </a:t>
            </a:r>
            <a:r>
              <a:rPr lang="es-EC" dirty="0"/>
              <a:t>vez administrado el medicamento. </a:t>
            </a:r>
            <a:endParaRPr lang="es-EC" dirty="0" smtClean="0"/>
          </a:p>
          <a:p>
            <a:r>
              <a:rPr lang="es-EC" dirty="0" smtClean="0"/>
              <a:t>Ocurren </a:t>
            </a:r>
            <a:r>
              <a:rPr lang="es-EC" dirty="0"/>
              <a:t>tres pasos: </a:t>
            </a:r>
            <a:endParaRPr lang="es-EC" dirty="0" smtClean="0"/>
          </a:p>
          <a:p>
            <a:r>
              <a:rPr lang="es-EC" dirty="0" smtClean="0"/>
              <a:t>1.- La </a:t>
            </a:r>
            <a:r>
              <a:rPr lang="es-EC" dirty="0"/>
              <a:t>disgregación del medicamento(separación de los componentes de la tableta, cápsula, etc</a:t>
            </a:r>
            <a:r>
              <a:rPr lang="es-EC" dirty="0" smtClean="0"/>
              <a:t>.)</a:t>
            </a:r>
          </a:p>
          <a:p>
            <a:r>
              <a:rPr lang="es-EC" dirty="0" smtClean="0"/>
              <a:t>2.-  </a:t>
            </a:r>
            <a:r>
              <a:rPr lang="es-EC" dirty="0"/>
              <a:t>Luego el principio activo se libera de la presentación farmacéutica </a:t>
            </a:r>
            <a:endParaRPr lang="es-EC" dirty="0" smtClean="0"/>
          </a:p>
          <a:p>
            <a:r>
              <a:rPr lang="es-EC" dirty="0" smtClean="0"/>
              <a:t>3.- Por </a:t>
            </a:r>
            <a:r>
              <a:rPr lang="es-EC" dirty="0"/>
              <a:t>último de absorbe el principio activo por las membranas de las células y pasa a la sangre que está dentro de los vasos sanguíneos</a:t>
            </a:r>
          </a:p>
        </p:txBody>
      </p:sp>
      <p:sp>
        <p:nvSpPr>
          <p:cNvPr id="4" name="AutoShape 2" descr="Cómo guardar los medicamentos en casa - 6 pa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9" y="4293096"/>
            <a:ext cx="33696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7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1839104"/>
          </a:xfrm>
        </p:spPr>
        <p:txBody>
          <a:bodyPr/>
          <a:lstStyle/>
          <a:p>
            <a:r>
              <a:rPr lang="es-EC" dirty="0" smtClean="0"/>
              <a:t>el </a:t>
            </a:r>
            <a:r>
              <a:rPr lang="es-EC" dirty="0"/>
              <a:t>medicamento pasa </a:t>
            </a:r>
            <a:r>
              <a:rPr lang="es-EC" dirty="0" smtClean="0"/>
              <a:t>de la </a:t>
            </a:r>
            <a:r>
              <a:rPr lang="es-EC" dirty="0"/>
              <a:t>vía </a:t>
            </a:r>
            <a:r>
              <a:rPr lang="es-EC" dirty="0" smtClean="0"/>
              <a:t>hasta </a:t>
            </a:r>
            <a:r>
              <a:rPr lang="es-EC" dirty="0"/>
              <a:t>la circulación </a:t>
            </a:r>
            <a:r>
              <a:rPr lang="es-EC" dirty="0" smtClean="0"/>
              <a:t>sanguínea.-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2348880"/>
            <a:ext cx="7520940" cy="2880320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. </a:t>
            </a:r>
            <a:r>
              <a:rPr lang="es-EC" dirty="0"/>
              <a:t>Implica el paso del medicamento a través de las membranas de las células por tres mecanismos: </a:t>
            </a:r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Difusión </a:t>
            </a:r>
            <a:r>
              <a:rPr lang="es-EC" dirty="0"/>
              <a:t>pasiva </a:t>
            </a:r>
            <a:endParaRPr lang="es-EC" dirty="0" smtClean="0"/>
          </a:p>
          <a:p>
            <a:r>
              <a:rPr lang="es-EC" dirty="0" smtClean="0"/>
              <a:t>Difusión </a:t>
            </a:r>
            <a:r>
              <a:rPr lang="es-EC" dirty="0"/>
              <a:t>facilitada </a:t>
            </a:r>
            <a:endParaRPr lang="es-EC" dirty="0" smtClean="0"/>
          </a:p>
          <a:p>
            <a:r>
              <a:rPr lang="es-EC" dirty="0" smtClean="0"/>
              <a:t>Transporte </a:t>
            </a:r>
            <a:r>
              <a:rPr lang="es-EC" dirty="0"/>
              <a:t>activo </a:t>
            </a:r>
            <a:endParaRPr lang="es-EC" dirty="0" smtClean="0"/>
          </a:p>
          <a:p>
            <a:endParaRPr lang="es-MX" dirty="0"/>
          </a:p>
          <a:p>
            <a:r>
              <a:rPr lang="es-MX" dirty="0" smtClean="0"/>
              <a:t>Consulta …..</a:t>
            </a:r>
            <a:endParaRPr lang="es-EC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92943"/>
            <a:ext cx="5672046" cy="364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2016" cy="621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9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82769" cy="61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2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15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411191" cy="33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6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Farmacocinetica</a:t>
            </a:r>
            <a:r>
              <a:rPr lang="es-MX" dirty="0" smtClean="0"/>
              <a:t>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" y="1147763"/>
            <a:ext cx="8554069" cy="56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4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Excreción del fármaco 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88432" cy="515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23" y="1916832"/>
            <a:ext cx="295051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0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117"/>
            <a:ext cx="8640960" cy="65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71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es-EC" dirty="0"/>
              <a:t>ESTABILIDAD DE UN MEDICAMENTO: </a:t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 </a:t>
            </a:r>
            <a:r>
              <a:rPr lang="es-EC" dirty="0"/>
              <a:t>la capacidad que tiene un medicamento o un principio activo de mantener </a:t>
            </a:r>
            <a:r>
              <a:rPr lang="es-EC" dirty="0" smtClean="0"/>
              <a:t>por determinado </a:t>
            </a:r>
            <a:r>
              <a:rPr lang="es-EC" dirty="0"/>
              <a:t>tiempo sus propiedades </a:t>
            </a:r>
            <a:r>
              <a:rPr lang="es-EC" dirty="0" smtClean="0"/>
              <a:t>originales. </a:t>
            </a:r>
          </a:p>
          <a:p>
            <a:endParaRPr lang="es-EC" dirty="0"/>
          </a:p>
          <a:p>
            <a:r>
              <a:rPr lang="es-EC" dirty="0" smtClean="0"/>
              <a:t>FECHA </a:t>
            </a:r>
            <a:r>
              <a:rPr lang="es-EC" dirty="0"/>
              <a:t>DE CADUCIDAD: periodo de tiempo durante el cual el medicamento mantiene un mínimo del 90% de p.a. sin que se aprecien modificaciones físicas ni desarrollo microbiano. 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7592"/>
            <a:ext cx="2879680" cy="28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9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FACTORES QUE AFECTAN LA ESTABILIDAD: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4056564"/>
          </a:xfrm>
        </p:spPr>
        <p:txBody>
          <a:bodyPr/>
          <a:lstStyle/>
          <a:p>
            <a:r>
              <a:rPr lang="es-EC" dirty="0" smtClean="0"/>
              <a:t>Factores </a:t>
            </a:r>
            <a:r>
              <a:rPr lang="es-EC" dirty="0"/>
              <a:t>ambientales tales como: </a:t>
            </a: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Temperatura</a:t>
            </a:r>
          </a:p>
          <a:p>
            <a:r>
              <a:rPr lang="es-EC" dirty="0" smtClean="0"/>
              <a:t> </a:t>
            </a:r>
            <a:r>
              <a:rPr lang="es-EC" dirty="0"/>
              <a:t>Humedad </a:t>
            </a:r>
            <a:endParaRPr lang="es-EC" dirty="0" smtClean="0"/>
          </a:p>
          <a:p>
            <a:r>
              <a:rPr lang="es-EC" dirty="0" smtClean="0"/>
              <a:t>Luz </a:t>
            </a:r>
          </a:p>
          <a:p>
            <a:r>
              <a:rPr lang="es-EC" dirty="0" smtClean="0"/>
              <a:t>Gases atmosféricos</a:t>
            </a:r>
            <a:endParaRPr lang="es-EC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61580" cy="30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78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FACTORES </a:t>
            </a:r>
            <a:r>
              <a:rPr lang="es-EC" dirty="0"/>
              <a:t>INHERENTES AL PRODUCTO: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Propiedades </a:t>
            </a:r>
            <a:r>
              <a:rPr lang="es-EC" dirty="0"/>
              <a:t>Físicas-químicas de los P.A. y excipientes. </a:t>
            </a: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forma farmacéutica y su composición. </a:t>
            </a:r>
            <a:endParaRPr lang="es-EC" dirty="0" smtClean="0"/>
          </a:p>
          <a:p>
            <a:r>
              <a:rPr lang="es-EC" dirty="0" smtClean="0"/>
              <a:t>El </a:t>
            </a:r>
            <a:r>
              <a:rPr lang="es-EC" dirty="0"/>
              <a:t>proceso de manufactura 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naturaleza de los envases en general </a:t>
            </a:r>
            <a:endParaRPr lang="es-EC" dirty="0" smtClean="0"/>
          </a:p>
          <a:p>
            <a:r>
              <a:rPr lang="es-EC" dirty="0"/>
              <a:t>L</a:t>
            </a:r>
            <a:r>
              <a:rPr lang="es-EC" dirty="0" smtClean="0"/>
              <a:t>as </a:t>
            </a:r>
            <a:r>
              <a:rPr lang="es-EC" dirty="0"/>
              <a:t>propiedades de los empaques de los medicamentos.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669814" cy="30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8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COMPATIBILIDAD DE LOS MEDICAMENTOS: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/>
              <a:t>Es cuando se pueden suministrar al mismo tiempo sin modificar cada uno su acción farmacológica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dirty="0" smtClean="0"/>
              <a:t> </a:t>
            </a:r>
            <a:r>
              <a:rPr lang="es-EC" dirty="0"/>
              <a:t>INCOMPATIBILIDAD DE UN MEDICAMENTO: </a:t>
            </a: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Es </a:t>
            </a:r>
            <a:r>
              <a:rPr lang="es-EC" dirty="0"/>
              <a:t>la oposición entre dos o más sustancia medicamentosa, por la que no pueden juntarse o combinarse. La mayoría de las incompatibilidades que se presentan son fisiológicas o terapéuticas y físicas o químicas.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5034136" cy="27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3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interacción </a:t>
            </a:r>
            <a:r>
              <a:rPr lang="es-EC" dirty="0"/>
              <a:t>DEL MEDICAMENTO: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2520281"/>
          </a:xfrm>
        </p:spPr>
        <p:txBody>
          <a:bodyPr/>
          <a:lstStyle/>
          <a:p>
            <a:r>
              <a:rPr lang="es-EC" dirty="0" smtClean="0"/>
              <a:t>Cuando </a:t>
            </a:r>
            <a:r>
              <a:rPr lang="es-EC" dirty="0"/>
              <a:t>un medicamento no ejerce el efecto esperado ya sea debido a la administración simultánea </a:t>
            </a:r>
            <a:r>
              <a:rPr lang="es-EC" dirty="0" smtClean="0"/>
              <a:t>de </a:t>
            </a:r>
            <a:r>
              <a:rPr lang="es-EC" dirty="0"/>
              <a:t>otro medicamento, fármaco, hierba medicinal, alimento, bebida o contaminante ambiental. Hay ciertas condiciones fisiológicas (como el embarazo) o patológicas (como la insuficiencia renal o hepática) que también pueden afectar al comportamiento de un determinado medicamento en nuestro organismo.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8448"/>
            <a:ext cx="37492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1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PRECAUCIONES EN LOS MEDICAMENTOS: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/>
              <a:t>Son las precauciones que deben aplicarse a todos los pacientes independientemente de su diagnóstico, a fin de minimizar el riesgo de transmisión de cualquier tipo de microorganismo, del paciente al trabajador de la salud y viceversa.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4153644" cy="282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CONTRAINDICACIONES: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Una </a:t>
            </a:r>
            <a:r>
              <a:rPr lang="es-EC" dirty="0"/>
              <a:t>contraindicación es una situación específica en la cual no se debe utilizar un fármaco, un procedimiento o una cirugía, 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contraindicación </a:t>
            </a:r>
            <a:r>
              <a:rPr lang="es-EC" dirty="0" smtClean="0"/>
              <a:t>relativa.-  </a:t>
            </a:r>
            <a:r>
              <a:rPr lang="es-EC" dirty="0"/>
              <a:t>significa que se debe tener cautela cuando se utilizan dos fármacos o procedimientos juntos. </a:t>
            </a: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La </a:t>
            </a:r>
            <a:r>
              <a:rPr lang="es-EC" dirty="0"/>
              <a:t>contraindicación absoluta significa que el evento o sustancia podría ocasionar una situación potencialmente mortal. Un procedimiento o un medicamento que esté incluido dentro de esta categoría se debe evitar.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8448"/>
            <a:ext cx="37492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9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3331"/>
            <a:ext cx="74580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44" y="3284984"/>
            <a:ext cx="77973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91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758984"/>
          </a:xfrm>
        </p:spPr>
        <p:txBody>
          <a:bodyPr/>
          <a:lstStyle/>
          <a:p>
            <a:r>
              <a:rPr lang="es-EC" b="1" dirty="0" err="1" smtClean="0"/>
              <a:t>iNDICACIONES</a:t>
            </a:r>
            <a:r>
              <a:rPr lang="es-EC" b="1" dirty="0" smtClean="0"/>
              <a:t> </a:t>
            </a:r>
            <a:r>
              <a:rPr lang="es-EC" b="1" dirty="0"/>
              <a:t>FARMACOLOGICAS DE LOS GRUPOS TERAPEUTICOS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556792"/>
            <a:ext cx="7493456" cy="5112568"/>
          </a:xfrm>
        </p:spPr>
        <p:txBody>
          <a:bodyPr/>
          <a:lstStyle/>
          <a:p>
            <a:r>
              <a:rPr lang="es-EC" dirty="0"/>
              <a:t>Analgésico: contra el dolor Anestésico: para adormecer a los pacientes en </a:t>
            </a:r>
            <a:r>
              <a:rPr lang="es-EC" dirty="0" smtClean="0"/>
              <a:t>cirugía.</a:t>
            </a:r>
          </a:p>
          <a:p>
            <a:r>
              <a:rPr lang="es-EC" dirty="0" smtClean="0"/>
              <a:t>Ansiolítico</a:t>
            </a:r>
            <a:r>
              <a:rPr lang="es-EC" dirty="0"/>
              <a:t>: contra la ansiedad Antibiótico: contra las infecciones bacterianas. </a:t>
            </a:r>
            <a:endParaRPr lang="es-EC" dirty="0" smtClean="0"/>
          </a:p>
          <a:p>
            <a:r>
              <a:rPr lang="es-EC" dirty="0" smtClean="0"/>
              <a:t>Anti </a:t>
            </a:r>
            <a:r>
              <a:rPr lang="es-EC" dirty="0"/>
              <a:t>colinérgico: con efectos sobre el sistema nervioso. </a:t>
            </a:r>
            <a:endParaRPr lang="es-EC" dirty="0" smtClean="0"/>
          </a:p>
          <a:p>
            <a:r>
              <a:rPr lang="es-EC" dirty="0" smtClean="0"/>
              <a:t>Anticonceptivo</a:t>
            </a:r>
            <a:r>
              <a:rPr lang="es-EC" dirty="0"/>
              <a:t>: para prevenir el embarazo. </a:t>
            </a:r>
            <a:endParaRPr lang="es-EC" dirty="0" smtClean="0"/>
          </a:p>
          <a:p>
            <a:r>
              <a:rPr lang="es-EC" dirty="0" smtClean="0"/>
              <a:t>Anticonvulsivo</a:t>
            </a:r>
            <a:r>
              <a:rPr lang="es-EC" dirty="0"/>
              <a:t>: contra las convulsiones y otros síntomas de la epilepsia. </a:t>
            </a:r>
            <a:endParaRPr lang="es-EC" dirty="0" smtClean="0"/>
          </a:p>
          <a:p>
            <a:r>
              <a:rPr lang="es-EC" dirty="0" smtClean="0"/>
              <a:t>Antidepresivo</a:t>
            </a:r>
            <a:r>
              <a:rPr lang="es-EC" dirty="0"/>
              <a:t>: contra la depresión. </a:t>
            </a:r>
            <a:endParaRPr lang="es-EC" dirty="0" smtClean="0"/>
          </a:p>
          <a:p>
            <a:r>
              <a:rPr lang="es-EC" dirty="0" smtClean="0"/>
              <a:t>Antihelmíntico </a:t>
            </a:r>
            <a:r>
              <a:rPr lang="es-EC" dirty="0"/>
              <a:t>:contra las infecciones intestinales provocadas por gusanos y lombrices :helmintiasis.. </a:t>
            </a:r>
            <a:endParaRPr lang="es-EC" dirty="0" smtClean="0"/>
          </a:p>
          <a:p>
            <a:r>
              <a:rPr lang="es-EC" dirty="0" smtClean="0"/>
              <a:t>Antineoplásico </a:t>
            </a:r>
            <a:r>
              <a:rPr lang="es-EC" dirty="0"/>
              <a:t>:contra los tumores :neoplasias.. </a:t>
            </a:r>
            <a:endParaRPr lang="es-EC" dirty="0" smtClean="0"/>
          </a:p>
          <a:p>
            <a:r>
              <a:rPr lang="es-EC" dirty="0" err="1" smtClean="0"/>
              <a:t>Antiparkinsoniano</a:t>
            </a:r>
            <a:r>
              <a:rPr lang="es-EC" dirty="0"/>
              <a:t>: contra los síntomas de la enfermedad de Parkinson. </a:t>
            </a:r>
            <a:endParaRPr lang="es-EC" dirty="0" smtClean="0"/>
          </a:p>
          <a:p>
            <a:r>
              <a:rPr lang="es-EC" dirty="0" smtClean="0"/>
              <a:t>Antimicótico</a:t>
            </a:r>
            <a:r>
              <a:rPr lang="es-EC" dirty="0"/>
              <a:t>: contra los hongos. </a:t>
            </a:r>
            <a:endParaRPr lang="es-EC" dirty="0" smtClean="0"/>
          </a:p>
          <a:p>
            <a:r>
              <a:rPr lang="es-EC" dirty="0" smtClean="0"/>
              <a:t>Antipirético</a:t>
            </a:r>
            <a:r>
              <a:rPr lang="es-EC" dirty="0"/>
              <a:t>: contra la fiebre.</a:t>
            </a:r>
          </a:p>
        </p:txBody>
      </p:sp>
    </p:spTree>
    <p:extLst>
      <p:ext uri="{BB962C8B-B14F-4D97-AF65-F5344CB8AC3E}">
        <p14:creationId xmlns:p14="http://schemas.microsoft.com/office/powerpoint/2010/main" val="327443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493456" cy="830992"/>
          </a:xfrm>
        </p:spPr>
        <p:txBody>
          <a:bodyPr/>
          <a:lstStyle/>
          <a:p>
            <a:r>
              <a:rPr lang="es-EC" b="1" dirty="0" smtClean="0"/>
              <a:t>indicaciones </a:t>
            </a:r>
            <a:r>
              <a:rPr lang="es-EC" b="1" dirty="0"/>
              <a:t>FARMACOLOGICAS DE LOS GRUPOS TERAPEUTICOS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916832"/>
            <a:ext cx="7709480" cy="4608512"/>
          </a:xfrm>
        </p:spPr>
        <p:txBody>
          <a:bodyPr/>
          <a:lstStyle/>
          <a:p>
            <a:r>
              <a:rPr lang="es-EC" dirty="0"/>
              <a:t>Anti psicótico: contra los síntomas de diferentes tipos de psicosis y de otros padecimientos mentales/emocionales. </a:t>
            </a:r>
            <a:endParaRPr lang="es-EC" dirty="0" smtClean="0"/>
          </a:p>
          <a:p>
            <a:r>
              <a:rPr lang="es-EC" dirty="0" smtClean="0"/>
              <a:t>Antídoto</a:t>
            </a:r>
            <a:r>
              <a:rPr lang="es-EC" dirty="0"/>
              <a:t>: contra los efectos de los venenos. </a:t>
            </a:r>
            <a:endParaRPr lang="es-EC" dirty="0" smtClean="0"/>
          </a:p>
          <a:p>
            <a:r>
              <a:rPr lang="es-EC" dirty="0" smtClean="0"/>
              <a:t>Bronco </a:t>
            </a:r>
            <a:r>
              <a:rPr lang="es-EC" dirty="0"/>
              <a:t>dilatador: para dilatar los bronquios; útiles en el tratamiento del asma y de la enfermedad pulmonar obstructiva crónica :EPOC. </a:t>
            </a:r>
            <a:endParaRPr lang="es-EC" dirty="0" smtClean="0"/>
          </a:p>
          <a:p>
            <a:r>
              <a:rPr lang="es-EC" dirty="0" smtClean="0"/>
              <a:t>Cardiotónico</a:t>
            </a:r>
            <a:r>
              <a:rPr lang="es-EC" dirty="0"/>
              <a:t>: para fortalecer el músculo cardíaco. </a:t>
            </a:r>
            <a:endParaRPr lang="es-EC" dirty="0" smtClean="0"/>
          </a:p>
          <a:p>
            <a:r>
              <a:rPr lang="es-EC" dirty="0" err="1" smtClean="0"/>
              <a:t>Citostático</a:t>
            </a:r>
            <a:r>
              <a:rPr lang="es-EC" dirty="0" smtClean="0"/>
              <a:t> </a:t>
            </a:r>
            <a:r>
              <a:rPr lang="es-EC" dirty="0"/>
              <a:t>o </a:t>
            </a:r>
            <a:r>
              <a:rPr lang="es-EC" dirty="0" err="1"/>
              <a:t>citotóxico</a:t>
            </a:r>
            <a:r>
              <a:rPr lang="es-EC" dirty="0"/>
              <a:t> o </a:t>
            </a:r>
            <a:r>
              <a:rPr lang="es-EC" dirty="0" err="1"/>
              <a:t>quimioterápico</a:t>
            </a:r>
            <a:r>
              <a:rPr lang="es-EC" dirty="0"/>
              <a:t>. : para interrumpir la división celular; de utilidad en el tratamiento del cáncer. </a:t>
            </a:r>
            <a:endParaRPr lang="es-EC" dirty="0" smtClean="0"/>
          </a:p>
          <a:p>
            <a:r>
              <a:rPr lang="es-EC" dirty="0" smtClean="0"/>
              <a:t>Hipnótico</a:t>
            </a:r>
            <a:r>
              <a:rPr lang="es-EC" dirty="0"/>
              <a:t>: para obtener relajación, sedación, tranquilidad o sueño en pacientes con ansiedad o con problemas para dormir. </a:t>
            </a:r>
            <a:endParaRPr lang="es-EC" dirty="0" smtClean="0"/>
          </a:p>
          <a:p>
            <a:r>
              <a:rPr lang="es-EC" dirty="0" err="1" smtClean="0"/>
              <a:t>Hormonoterápico</a:t>
            </a:r>
            <a:r>
              <a:rPr lang="es-EC" dirty="0"/>
              <a:t>: para resolver desequilibrios en el funcionamiento hormonal. </a:t>
            </a:r>
            <a:endParaRPr lang="es-EC" dirty="0" smtClean="0"/>
          </a:p>
          <a:p>
            <a:r>
              <a:rPr lang="es-EC" dirty="0" err="1" smtClean="0"/>
              <a:t>Quimioterápico</a:t>
            </a:r>
            <a:r>
              <a:rPr lang="es-EC" dirty="0"/>
              <a:t>: para el tratamiento de tumores cancerosos. </a:t>
            </a:r>
            <a:endParaRPr lang="es-EC" dirty="0" smtClean="0"/>
          </a:p>
          <a:p>
            <a:r>
              <a:rPr lang="es-EC" dirty="0" smtClean="0"/>
              <a:t>Relajante </a:t>
            </a:r>
            <a:r>
              <a:rPr lang="es-EC" dirty="0"/>
              <a:t>muscular: para la relajación y el alivio de dolores musculares</a:t>
            </a:r>
          </a:p>
        </p:txBody>
      </p:sp>
    </p:spTree>
    <p:extLst>
      <p:ext uri="{BB962C8B-B14F-4D97-AF65-F5344CB8AC3E}">
        <p14:creationId xmlns:p14="http://schemas.microsoft.com/office/powerpoint/2010/main" val="317341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106608" cy="134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10477"/>
            <a:ext cx="3312368" cy="23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5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4C7057D0-EC44-498A-9EDA-1BD67CF22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7530480" cy="2174577"/>
          </a:xfrm>
        </p:spPr>
      </p:pic>
    </p:spTree>
    <p:extLst>
      <p:ext uri="{BB962C8B-B14F-4D97-AF65-F5344CB8AC3E}">
        <p14:creationId xmlns:p14="http://schemas.microsoft.com/office/powerpoint/2010/main" val="398871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FE42E91C-10C2-4005-8848-3397036B2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620688"/>
            <a:ext cx="8251488" cy="158417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5530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4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Absorción del fármaco.-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DED66962-866A-497E-AE82-507144C0B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052736"/>
            <a:ext cx="4608512" cy="4769444"/>
          </a:xfrm>
        </p:spPr>
      </p:pic>
    </p:spTree>
    <p:extLst>
      <p:ext uri="{BB962C8B-B14F-4D97-AF65-F5344CB8AC3E}">
        <p14:creationId xmlns:p14="http://schemas.microsoft.com/office/powerpoint/2010/main" val="84582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002787-0798-4953-8FA9-A20CCE4B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Medio interno.-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7A03CDCA-B0CF-4C27-86C6-7D80381D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92" y="1648778"/>
            <a:ext cx="8504016" cy="5065166"/>
          </a:xfrm>
        </p:spPr>
      </p:pic>
    </p:spTree>
    <p:extLst>
      <p:ext uri="{BB962C8B-B14F-4D97-AF65-F5344CB8AC3E}">
        <p14:creationId xmlns:p14="http://schemas.microsoft.com/office/powerpoint/2010/main" val="96918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5BC737-2A4A-4421-A3AF-ED613721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DE02F87-11EF-41CD-A77A-8F9562036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00BDB8B-B0CB-4495-9196-CE1F13D1B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7791"/>
            <a:ext cx="8520261" cy="5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8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403</Words>
  <Application>Microsoft Office PowerPoint</Application>
  <PresentationFormat>Presentación en pantalla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Ángulos</vt:lpstr>
      <vt:lpstr>Farmacología generalidades 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Absorción del fármaco.- </vt:lpstr>
      <vt:lpstr>Medio interno.- </vt:lpstr>
      <vt:lpstr>Presentación de PowerPoint</vt:lpstr>
      <vt:lpstr>Fármaco en la célula.- </vt:lpstr>
      <vt:lpstr>Célula- </vt:lpstr>
      <vt:lpstr>Presentación de PowerPoint</vt:lpstr>
      <vt:lpstr>Nomenclatura de medicamento.- </vt:lpstr>
      <vt:lpstr>Nomenclatura del farmaco.- </vt:lpstr>
      <vt:lpstr>Presentación de PowerPoint</vt:lpstr>
      <vt:lpstr>PASOS DE LA FARMACOCINETICA: LIBERACION DEL FARMACO</vt:lpstr>
      <vt:lpstr>el medicamento pasa de la vía hasta la circulación sanguínea.-</vt:lpstr>
      <vt:lpstr>Presentación de PowerPoint</vt:lpstr>
      <vt:lpstr>Presentación de PowerPoint</vt:lpstr>
      <vt:lpstr>Farmacocinetica.- </vt:lpstr>
      <vt:lpstr>Excreción del fármaco .- </vt:lpstr>
      <vt:lpstr>Presentación de PowerPoint</vt:lpstr>
      <vt:lpstr>ESTABILIDAD DE UN MEDICAMENTO:  </vt:lpstr>
      <vt:lpstr>FACTORES QUE AFECTAN LA ESTABILIDAD: </vt:lpstr>
      <vt:lpstr>FACTORES INHERENTES AL PRODUCTO: </vt:lpstr>
      <vt:lpstr>COMPATIBILIDAD DE LOS MEDICAMENTOS:</vt:lpstr>
      <vt:lpstr>interacción DEL MEDICAMENTO: </vt:lpstr>
      <vt:lpstr>PRECAUCIONES EN LOS MEDICAMENTOS:</vt:lpstr>
      <vt:lpstr>CONTRAINDICACIONES: </vt:lpstr>
      <vt:lpstr>iNDICACIONES FARMACOLOGICAS DE LOS GRUPOS TERAPEUTICOS</vt:lpstr>
      <vt:lpstr>indicaciones FARMACOLOGICAS DE LOS GRUPOS TERAPEUTICOS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Yanco Danilo Ocaña Villacres</dc:creator>
  <cp:lastModifiedBy>Yanco Danilo Ocaña Villacres</cp:lastModifiedBy>
  <cp:revision>10</cp:revision>
  <dcterms:created xsi:type="dcterms:W3CDTF">2021-11-19T21:58:39Z</dcterms:created>
  <dcterms:modified xsi:type="dcterms:W3CDTF">2023-04-19T20:10:56Z</dcterms:modified>
</cp:coreProperties>
</file>