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/>
              <a:t>Matrices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14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2E4E997-8672-4FFD-B8EC-9932A8E471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FE6BA9E6-1D9E-4D30-B528-D49FA1342E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4459286" cy="1478570"/>
          </a:xfrm>
        </p:spPr>
        <p:txBody>
          <a:bodyPr>
            <a:normAutofit/>
          </a:bodyPr>
          <a:lstStyle/>
          <a:p>
            <a:r>
              <a:rPr lang="es-ES" sz="3200"/>
              <a:t>matrices</a:t>
            </a:r>
            <a:endParaRPr lang="en-US" sz="320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2249487"/>
            <a:ext cx="4459287" cy="39650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000" dirty="0"/>
              <a:t>Las matrices o  "arreglos multidimensionales“, son una estructura de datos similar a los vectores o arreglos.</a:t>
            </a:r>
          </a:p>
          <a:p>
            <a:pPr marL="0" indent="0" algn="just">
              <a:buNone/>
            </a:pPr>
            <a:endParaRPr lang="es-ES" sz="2000" dirty="0"/>
          </a:p>
          <a:p>
            <a:pPr marL="0" indent="0" algn="just">
              <a:buNone/>
            </a:pPr>
            <a:r>
              <a:rPr lang="es-ES" sz="2000" dirty="0"/>
              <a:t>Una matriz es una serie de vectores contenidos uno en el otro, es decir, una matriz es un vector cuyas posiciones son otros vectores. 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7" name="Imagen 6" descr="Imagen que contiene Tabla&#10;&#10;Descripción generada automáticamente">
            <a:extLst>
              <a:ext uri="{FF2B5EF4-FFF2-40B4-BE49-F238E27FC236}">
                <a16:creationId xmlns:a16="http://schemas.microsoft.com/office/drawing/2014/main" id="{DBE48764-F8D6-422E-9882-A16D4C620A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3614" y="618518"/>
            <a:ext cx="4141051" cy="5596015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453E4DEE-E996-40F8-8635-0FF43D7348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7" name="Rectangle 5">
              <a:extLst>
                <a:ext uri="{FF2B5EF4-FFF2-40B4-BE49-F238E27FC236}">
                  <a16:creationId xmlns:a16="http://schemas.microsoft.com/office/drawing/2014/main" id="{08BD1D3E-43CE-49EB-A424-0738950C64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E9182037-E3FA-489A-95D5-29E4248420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E8864E76-AD7F-4BEE-B3F6-A78FA42AEF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8AD071B3-046D-4479-91FE-01E9AD7C8A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91D776F5-E902-4A4D-A75D-A46E063C9F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EBED8F24-A998-4952-AB68-E2074F0746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74D7A646-8CDC-49B3-9C44-3EF38DB426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D4E99D14-E4F4-419B-9AAF-8D1CEAB28A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377E106C-5445-4A52-9F7E-DA17387442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4">
              <a:extLst>
                <a:ext uri="{FF2B5EF4-FFF2-40B4-BE49-F238E27FC236}">
                  <a16:creationId xmlns:a16="http://schemas.microsoft.com/office/drawing/2014/main" id="{752BFE96-D378-4BAE-A64B-F851A34C47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B88FFB19-5A5E-4078-B467-9D4ABD21BD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Line 16">
              <a:extLst>
                <a:ext uri="{FF2B5EF4-FFF2-40B4-BE49-F238E27FC236}">
                  <a16:creationId xmlns:a16="http://schemas.microsoft.com/office/drawing/2014/main" id="{11042975-3D19-4728-BCDA-D3F5CD633E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9" name="Freeform 17">
              <a:extLst>
                <a:ext uri="{FF2B5EF4-FFF2-40B4-BE49-F238E27FC236}">
                  <a16:creationId xmlns:a16="http://schemas.microsoft.com/office/drawing/2014/main" id="{A28972BD-D2E1-4DCA-A907-2E3B6F6066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8">
              <a:extLst>
                <a:ext uri="{FF2B5EF4-FFF2-40B4-BE49-F238E27FC236}">
                  <a16:creationId xmlns:a16="http://schemas.microsoft.com/office/drawing/2014/main" id="{1C806824-5C2D-4747-B038-69EE4074B3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9">
              <a:extLst>
                <a:ext uri="{FF2B5EF4-FFF2-40B4-BE49-F238E27FC236}">
                  <a16:creationId xmlns:a16="http://schemas.microsoft.com/office/drawing/2014/main" id="{3B33F710-16D7-4F48-BFCA-66C9CA23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id="{6C8C8ED4-90FA-4E97-AAF0-D5D51E6A93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Rectangle 21">
              <a:extLst>
                <a:ext uri="{FF2B5EF4-FFF2-40B4-BE49-F238E27FC236}">
                  <a16:creationId xmlns:a16="http://schemas.microsoft.com/office/drawing/2014/main" id="{6C5EB9C1-B25F-4172-8A96-5950ECC828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4" name="Freeform 22">
              <a:extLst>
                <a:ext uri="{FF2B5EF4-FFF2-40B4-BE49-F238E27FC236}">
                  <a16:creationId xmlns:a16="http://schemas.microsoft.com/office/drawing/2014/main" id="{097E6E8A-9373-4655-882B-21715CCE97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3">
              <a:extLst>
                <a:ext uri="{FF2B5EF4-FFF2-40B4-BE49-F238E27FC236}">
                  <a16:creationId xmlns:a16="http://schemas.microsoft.com/office/drawing/2014/main" id="{EB8CC766-1206-4372-ACAF-8230AF4D54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1C8E2511-2489-47B2-9C19-C410910DD9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D7820196-0A47-47EF-832C-A688E8977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4982E0BF-34AE-48A3-AD6B-E0F3CD05DB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CD34643B-9DF2-4310-8868-48252C3393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4E020C4E-AF64-44A8-B830-779541D8D5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9">
              <a:extLst>
                <a:ext uri="{FF2B5EF4-FFF2-40B4-BE49-F238E27FC236}">
                  <a16:creationId xmlns:a16="http://schemas.microsoft.com/office/drawing/2014/main" id="{D97BC3D3-B1B3-4825-9169-BBEF1DBCF0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0">
              <a:extLst>
                <a:ext uri="{FF2B5EF4-FFF2-40B4-BE49-F238E27FC236}">
                  <a16:creationId xmlns:a16="http://schemas.microsoft.com/office/drawing/2014/main" id="{A750DC4F-1DAF-470E-98C6-6C68DEB933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1">
              <a:extLst>
                <a:ext uri="{FF2B5EF4-FFF2-40B4-BE49-F238E27FC236}">
                  <a16:creationId xmlns:a16="http://schemas.microsoft.com/office/drawing/2014/main" id="{2F99594A-5BBD-4E10-A818-8BE52B7D95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691757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115008-0616-4EE1-A5C4-258E23FD2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Trabajar con una matriz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1690FB9-A360-44F8-B157-EBE3D8930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83" y="2498618"/>
            <a:ext cx="4683535" cy="304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491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69232" y="253539"/>
            <a:ext cx="9905999" cy="35417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#include&lt;</a:t>
            </a:r>
            <a:r>
              <a:rPr lang="en-US" sz="1800" dirty="0" err="1"/>
              <a:t>iostream</a:t>
            </a:r>
            <a:r>
              <a:rPr lang="en-US" sz="1800" dirty="0"/>
              <a:t>&gt;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#include&lt;</a:t>
            </a:r>
            <a:r>
              <a:rPr lang="en-US" sz="1800" dirty="0" err="1"/>
              <a:t>stdio.h</a:t>
            </a:r>
            <a:r>
              <a:rPr lang="en-US" sz="1800" dirty="0"/>
              <a:t>&gt;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#include&lt;</a:t>
            </a:r>
            <a:r>
              <a:rPr lang="en-US" sz="1800" dirty="0" err="1"/>
              <a:t>conio.h</a:t>
            </a:r>
            <a:r>
              <a:rPr lang="en-US" sz="1800" dirty="0"/>
              <a:t>&gt;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#include &lt;</a:t>
            </a:r>
            <a:r>
              <a:rPr lang="en-US" sz="1800" dirty="0" err="1"/>
              <a:t>windows.h</a:t>
            </a:r>
            <a:r>
              <a:rPr lang="en-US" sz="1800" dirty="0"/>
              <a:t>&gt;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using namespace </a:t>
            </a:r>
            <a:r>
              <a:rPr lang="en-US" sz="1800" dirty="0" err="1"/>
              <a:t>std</a:t>
            </a:r>
            <a:r>
              <a:rPr lang="en-US" sz="1800" dirty="0"/>
              <a:t>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void </a:t>
            </a:r>
            <a:r>
              <a:rPr lang="en-US" sz="1800" dirty="0" err="1"/>
              <a:t>gotoxy</a:t>
            </a:r>
            <a:r>
              <a:rPr lang="en-US" sz="1800" dirty="0"/>
              <a:t>(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x,int</a:t>
            </a:r>
            <a:r>
              <a:rPr lang="en-US" sz="1800" dirty="0"/>
              <a:t> y)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{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  HANDLE </a:t>
            </a:r>
            <a:r>
              <a:rPr lang="en-US" sz="1800" dirty="0" err="1"/>
              <a:t>hcon</a:t>
            </a:r>
            <a:r>
              <a:rPr lang="en-US" sz="1800" dirty="0"/>
              <a:t>;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  </a:t>
            </a:r>
            <a:r>
              <a:rPr lang="en-US" sz="1800" dirty="0" err="1"/>
              <a:t>hcon</a:t>
            </a:r>
            <a:r>
              <a:rPr lang="en-US" sz="1800" dirty="0"/>
              <a:t> = </a:t>
            </a:r>
            <a:r>
              <a:rPr lang="en-US" sz="1800" dirty="0" err="1"/>
              <a:t>GetStdHandle</a:t>
            </a:r>
            <a:r>
              <a:rPr lang="en-US" sz="1800" dirty="0"/>
              <a:t>(STD_OUTPUT_HANDLE);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  COORD </a:t>
            </a:r>
            <a:r>
              <a:rPr lang="en-US" sz="1800" dirty="0" err="1"/>
              <a:t>dwPos</a:t>
            </a:r>
            <a:r>
              <a:rPr lang="en-US" sz="1800" dirty="0"/>
              <a:t>;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  </a:t>
            </a:r>
            <a:r>
              <a:rPr lang="en-US" sz="1800" dirty="0" err="1"/>
              <a:t>dwPos.X</a:t>
            </a:r>
            <a:r>
              <a:rPr lang="en-US" sz="1800" dirty="0"/>
              <a:t> = x;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  </a:t>
            </a:r>
            <a:r>
              <a:rPr lang="en-US" sz="1800" dirty="0" err="1"/>
              <a:t>dwPos.Y</a:t>
            </a:r>
            <a:r>
              <a:rPr lang="en-US" sz="1800" dirty="0"/>
              <a:t>= y;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  </a:t>
            </a:r>
            <a:r>
              <a:rPr lang="en-US" sz="1800" dirty="0" err="1"/>
              <a:t>SetConsoleCursorPosition</a:t>
            </a:r>
            <a:r>
              <a:rPr lang="en-US" sz="1800" dirty="0"/>
              <a:t>(</a:t>
            </a:r>
            <a:r>
              <a:rPr lang="en-US" sz="1800" dirty="0" err="1"/>
              <a:t>hcon,dwPos</a:t>
            </a:r>
            <a:r>
              <a:rPr lang="en-US" sz="1800" dirty="0"/>
              <a:t>);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/>
              <a:t>} </a:t>
            </a:r>
            <a:endParaRPr lang="en-US" sz="1800" dirty="0"/>
          </a:p>
        </p:txBody>
      </p:sp>
      <p:sp>
        <p:nvSpPr>
          <p:cNvPr id="4" name="Rectángulo 3"/>
          <p:cNvSpPr/>
          <p:nvPr/>
        </p:nvSpPr>
        <p:spPr>
          <a:xfrm>
            <a:off x="5545394" y="253539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system("</a:t>
            </a:r>
            <a:r>
              <a:rPr lang="en-US" dirty="0" err="1"/>
              <a:t>cls</a:t>
            </a:r>
            <a:r>
              <a:rPr lang="en-US" dirty="0"/>
              <a:t>");</a:t>
            </a:r>
          </a:p>
          <a:p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matriz</a:t>
            </a:r>
            <a:r>
              <a:rPr lang="en-US" dirty="0"/>
              <a:t>[50][50],d;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Ingrese</a:t>
            </a:r>
            <a:r>
              <a:rPr lang="en-US" dirty="0"/>
              <a:t> Dimension");</a:t>
            </a:r>
          </a:p>
          <a:p>
            <a:r>
              <a:rPr lang="en-US" dirty="0"/>
              <a:t>  </a:t>
            </a:r>
            <a:r>
              <a:rPr lang="en-US" dirty="0" err="1"/>
              <a:t>gotoxy</a:t>
            </a:r>
            <a:r>
              <a:rPr lang="en-US" dirty="0"/>
              <a:t>(8,3);</a:t>
            </a:r>
          </a:p>
          <a:p>
            <a:r>
              <a:rPr lang="en-US" dirty="0"/>
              <a:t>  </a:t>
            </a:r>
            <a:r>
              <a:rPr lang="en-US" dirty="0" err="1"/>
              <a:t>scanf</a:t>
            </a:r>
            <a:r>
              <a:rPr lang="en-US" dirty="0"/>
              <a:t>("%</a:t>
            </a:r>
            <a:r>
              <a:rPr lang="en-US" dirty="0" err="1"/>
              <a:t>d",&amp;d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gotoxy</a:t>
            </a:r>
            <a:r>
              <a:rPr lang="en-US" dirty="0"/>
              <a:t>(10,9);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ingreso</a:t>
            </a:r>
            <a:r>
              <a:rPr lang="en-US" dirty="0"/>
              <a:t>:");</a:t>
            </a:r>
          </a:p>
          <a:p>
            <a:endParaRPr lang="en-US" dirty="0"/>
          </a:p>
          <a:p>
            <a:r>
              <a:rPr lang="en-US" dirty="0"/>
              <a:t>  for(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d;i</a:t>
            </a:r>
            <a:r>
              <a:rPr lang="en-US" dirty="0"/>
              <a:t>++)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for(</a:t>
            </a:r>
            <a:r>
              <a:rPr lang="en-US" dirty="0" err="1"/>
              <a:t>int</a:t>
            </a:r>
            <a:r>
              <a:rPr lang="en-US" dirty="0"/>
              <a:t> j=0;j&lt;</a:t>
            </a:r>
            <a:r>
              <a:rPr lang="en-US" dirty="0" err="1"/>
              <a:t>d;j</a:t>
            </a:r>
            <a:r>
              <a:rPr lang="en-US" dirty="0"/>
              <a:t>++)</a:t>
            </a:r>
          </a:p>
          <a:p>
            <a:r>
              <a:rPr lang="en-US" dirty="0"/>
              <a:t>     {</a:t>
            </a:r>
          </a:p>
          <a:p>
            <a:r>
              <a:rPr lang="en-US" dirty="0"/>
              <a:t>	</a:t>
            </a:r>
            <a:r>
              <a:rPr lang="en-US" dirty="0" err="1"/>
              <a:t>gotoxy</a:t>
            </a:r>
            <a:r>
              <a:rPr lang="en-US" dirty="0"/>
              <a:t>(10+(j*3),10+i);</a:t>
            </a:r>
          </a:p>
          <a:p>
            <a:r>
              <a:rPr lang="en-US" dirty="0"/>
              <a:t>	</a:t>
            </a:r>
            <a:r>
              <a:rPr lang="en-US" dirty="0" err="1"/>
              <a:t>scanf</a:t>
            </a:r>
            <a:r>
              <a:rPr lang="en-US" dirty="0"/>
              <a:t>("%d",&amp;</a:t>
            </a:r>
            <a:r>
              <a:rPr lang="en-US" dirty="0" err="1"/>
              <a:t>matriz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][j]);</a:t>
            </a:r>
          </a:p>
          <a:p>
            <a:r>
              <a:rPr lang="en-US" dirty="0"/>
              <a:t>     }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 </a:t>
            </a:r>
            <a:r>
              <a:rPr lang="en-US" dirty="0" err="1"/>
              <a:t>gotoxy</a:t>
            </a:r>
            <a:r>
              <a:rPr lang="en-US" dirty="0"/>
              <a:t>(50,9);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Impresion</a:t>
            </a:r>
            <a:r>
              <a:rPr lang="en-US" dirty="0" smtClean="0"/>
              <a:t>");</a:t>
            </a:r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8985160" y="253539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for(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d;i</a:t>
            </a:r>
            <a:r>
              <a:rPr lang="en-US" dirty="0"/>
              <a:t>++)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for (</a:t>
            </a:r>
            <a:r>
              <a:rPr lang="en-US" dirty="0" err="1"/>
              <a:t>int</a:t>
            </a:r>
            <a:r>
              <a:rPr lang="en-US" dirty="0"/>
              <a:t> j=0;j&lt;</a:t>
            </a:r>
            <a:r>
              <a:rPr lang="en-US" dirty="0" err="1"/>
              <a:t>d;j</a:t>
            </a:r>
            <a:r>
              <a:rPr lang="en-US" dirty="0"/>
              <a:t>++)</a:t>
            </a:r>
          </a:p>
          <a:p>
            <a:r>
              <a:rPr lang="en-US" dirty="0"/>
              <a:t>     {</a:t>
            </a:r>
          </a:p>
          <a:p>
            <a:r>
              <a:rPr lang="en-US" dirty="0"/>
              <a:t>	</a:t>
            </a:r>
            <a:r>
              <a:rPr lang="en-US" dirty="0" err="1"/>
              <a:t>gotoxy</a:t>
            </a:r>
            <a:r>
              <a:rPr lang="en-US" dirty="0"/>
              <a:t>(50+(j*3),10+i);</a:t>
            </a:r>
          </a:p>
          <a:p>
            <a:r>
              <a:rPr lang="en-US" dirty="0"/>
              <a:t>	</a:t>
            </a:r>
            <a:r>
              <a:rPr lang="en-US" dirty="0" err="1"/>
              <a:t>printf</a:t>
            </a:r>
            <a:r>
              <a:rPr lang="en-US" dirty="0"/>
              <a:t>("%d",</a:t>
            </a:r>
            <a:r>
              <a:rPr lang="en-US" dirty="0" err="1"/>
              <a:t>matriz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][j]);</a:t>
            </a:r>
          </a:p>
          <a:p>
            <a:r>
              <a:rPr lang="en-US" dirty="0"/>
              <a:t>     }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 </a:t>
            </a:r>
            <a:r>
              <a:rPr lang="en-US" dirty="0" err="1"/>
              <a:t>getch</a:t>
            </a:r>
            <a:r>
              <a:rPr lang="en-US" dirty="0"/>
              <a:t>();</a:t>
            </a:r>
          </a:p>
          <a:p>
            <a:r>
              <a:rPr lang="en-US" dirty="0"/>
              <a:t>  return 0;</a:t>
            </a:r>
          </a:p>
          <a:p>
            <a:r>
              <a:rPr lang="en-US" dirty="0"/>
              <a:t>}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6582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CBA50DB-DBC7-4B6E-B3C1-8FF1EA5197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ED8FB6-AF8D-4D98-913D-E6486FEC10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1902285" cy="6858001"/>
            <a:chOff x="0" y="0"/>
            <a:chExt cx="11902285" cy="685800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A805ED2-113B-4584-8827-567B5792F1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bg2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7" name="Rectangle 5">
                <a:extLst>
                  <a:ext uri="{FF2B5EF4-FFF2-40B4-BE49-F238E27FC236}">
                    <a16:creationId xmlns:a16="http://schemas.microsoft.com/office/drawing/2014/main" id="{C6CF21D8-CC72-4F35-A29E-3AF9E6DA130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8E60A7C3-087D-47B4-AB5A-C8B1042FD20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7">
                <a:extLst>
                  <a:ext uri="{FF2B5EF4-FFF2-40B4-BE49-F238E27FC236}">
                    <a16:creationId xmlns:a16="http://schemas.microsoft.com/office/drawing/2014/main" id="{1885EECE-F6D9-4128-BC90-01583BF2699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8">
                <a:extLst>
                  <a:ext uri="{FF2B5EF4-FFF2-40B4-BE49-F238E27FC236}">
                    <a16:creationId xmlns:a16="http://schemas.microsoft.com/office/drawing/2014/main" id="{F44AA128-AA96-4FF2-A1C3-F9D2E7FD38C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9">
                <a:extLst>
                  <a:ext uri="{FF2B5EF4-FFF2-40B4-BE49-F238E27FC236}">
                    <a16:creationId xmlns:a16="http://schemas.microsoft.com/office/drawing/2014/main" id="{7E52DC12-230B-4892-B284-F2FE9DE16A7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Freeform 10">
                <a:extLst>
                  <a:ext uri="{FF2B5EF4-FFF2-40B4-BE49-F238E27FC236}">
                    <a16:creationId xmlns:a16="http://schemas.microsoft.com/office/drawing/2014/main" id="{A68FBF9E-B81A-41D0-8A03-6CFC30811D1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" name="Freeform 11">
                <a:extLst>
                  <a:ext uri="{FF2B5EF4-FFF2-40B4-BE49-F238E27FC236}">
                    <a16:creationId xmlns:a16="http://schemas.microsoft.com/office/drawing/2014/main" id="{B0047F84-8480-494F-9241-39FF17CFFFA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2">
                <a:extLst>
                  <a:ext uri="{FF2B5EF4-FFF2-40B4-BE49-F238E27FC236}">
                    <a16:creationId xmlns:a16="http://schemas.microsoft.com/office/drawing/2014/main" id="{8CAF76D8-4B95-4A8E-9EE5-8CCC0A7AD2C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3">
                <a:extLst>
                  <a:ext uri="{FF2B5EF4-FFF2-40B4-BE49-F238E27FC236}">
                    <a16:creationId xmlns:a16="http://schemas.microsoft.com/office/drawing/2014/main" id="{792F82F3-05A8-4A55-8C5B-81F6678B595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14">
                <a:extLst>
                  <a:ext uri="{FF2B5EF4-FFF2-40B4-BE49-F238E27FC236}">
                    <a16:creationId xmlns:a16="http://schemas.microsoft.com/office/drawing/2014/main" id="{B8472536-021A-4E59-BD59-DDC090A18AB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Freeform 15">
                <a:extLst>
                  <a:ext uri="{FF2B5EF4-FFF2-40B4-BE49-F238E27FC236}">
                    <a16:creationId xmlns:a16="http://schemas.microsoft.com/office/drawing/2014/main" id="{AEBEF646-3C12-469F-B194-A161A7A95D2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8" name="Line 16">
                <a:extLst>
                  <a:ext uri="{FF2B5EF4-FFF2-40B4-BE49-F238E27FC236}">
                    <a16:creationId xmlns:a16="http://schemas.microsoft.com/office/drawing/2014/main" id="{D4501159-D7AC-4307-9DFC-C8F3A94341D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9" name="Freeform 17">
                <a:extLst>
                  <a:ext uri="{FF2B5EF4-FFF2-40B4-BE49-F238E27FC236}">
                    <a16:creationId xmlns:a16="http://schemas.microsoft.com/office/drawing/2014/main" id="{B5244C41-454C-47D8-A6A9-C17EC2A3663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18">
                <a:extLst>
                  <a:ext uri="{FF2B5EF4-FFF2-40B4-BE49-F238E27FC236}">
                    <a16:creationId xmlns:a16="http://schemas.microsoft.com/office/drawing/2014/main" id="{8FA883B8-99FB-4540-B573-F0674BFB1C2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19">
                <a:extLst>
                  <a:ext uri="{FF2B5EF4-FFF2-40B4-BE49-F238E27FC236}">
                    <a16:creationId xmlns:a16="http://schemas.microsoft.com/office/drawing/2014/main" id="{F1178B7C-5A00-4E5B-9010-B1477621E04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0">
                <a:extLst>
                  <a:ext uri="{FF2B5EF4-FFF2-40B4-BE49-F238E27FC236}">
                    <a16:creationId xmlns:a16="http://schemas.microsoft.com/office/drawing/2014/main" id="{E359D5D8-EE2E-4714-A40A-C3A6D91F989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Rectangle 21">
                <a:extLst>
                  <a:ext uri="{FF2B5EF4-FFF2-40B4-BE49-F238E27FC236}">
                    <a16:creationId xmlns:a16="http://schemas.microsoft.com/office/drawing/2014/main" id="{8A89C2E5-F892-4666-85FB-995578FBC73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2">
                <a:extLst>
                  <a:ext uri="{FF2B5EF4-FFF2-40B4-BE49-F238E27FC236}">
                    <a16:creationId xmlns:a16="http://schemas.microsoft.com/office/drawing/2014/main" id="{6DC6174B-0EC3-4A81-A0D1-D10DBB869A5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3">
                <a:extLst>
                  <a:ext uri="{FF2B5EF4-FFF2-40B4-BE49-F238E27FC236}">
                    <a16:creationId xmlns:a16="http://schemas.microsoft.com/office/drawing/2014/main" id="{2CB96070-0553-4F79-984C-8DABB1CD5DB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24">
                <a:extLst>
                  <a:ext uri="{FF2B5EF4-FFF2-40B4-BE49-F238E27FC236}">
                    <a16:creationId xmlns:a16="http://schemas.microsoft.com/office/drawing/2014/main" id="{BA23B6E2-3718-4009-B80E-9279154B191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id="{CAFB32D5-E528-419B-80EE-1475633970A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A68ADD35-4FEA-404D-B2F3-23556E6E8F7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89CF17CA-49E3-4B4A-836A-4FD55C67BEC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AB394F2E-F3E7-4CED-84A9-35C47AB287C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FF816C2F-3999-4A9F-8395-5D68ED33A41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82AD6AC6-71D5-4BD8-9185-D3062968B57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id="{743A50C2-65CF-4F4C-B412-6149A93ACFE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C0E7A88-FEDF-4C4F-A6B4-F7DDE9DE92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227597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bg2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7" name="Freeform 32">
                <a:extLst>
                  <a:ext uri="{FF2B5EF4-FFF2-40B4-BE49-F238E27FC236}">
                    <a16:creationId xmlns:a16="http://schemas.microsoft.com/office/drawing/2014/main" id="{AE94B3EE-D5C0-4BDE-B6AA-7599F0486EA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3">
                <a:extLst>
                  <a:ext uri="{FF2B5EF4-FFF2-40B4-BE49-F238E27FC236}">
                    <a16:creationId xmlns:a16="http://schemas.microsoft.com/office/drawing/2014/main" id="{5EF110E8-C00D-454E-8F3A-ECF2D356676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34">
                <a:extLst>
                  <a:ext uri="{FF2B5EF4-FFF2-40B4-BE49-F238E27FC236}">
                    <a16:creationId xmlns:a16="http://schemas.microsoft.com/office/drawing/2014/main" id="{BFC5F327-6927-4F35-9AF6-C45527BB451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Freeform 35">
                <a:extLst>
                  <a:ext uri="{FF2B5EF4-FFF2-40B4-BE49-F238E27FC236}">
                    <a16:creationId xmlns:a16="http://schemas.microsoft.com/office/drawing/2014/main" id="{BF2D314D-AEDE-418D-9702-D3CDB98C30F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" name="Freeform 36">
                <a:extLst>
                  <a:ext uri="{FF2B5EF4-FFF2-40B4-BE49-F238E27FC236}">
                    <a16:creationId xmlns:a16="http://schemas.microsoft.com/office/drawing/2014/main" id="{64FD07F8-3CA6-4209-9A9E-30609FE9A36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37">
                <a:extLst>
                  <a:ext uri="{FF2B5EF4-FFF2-40B4-BE49-F238E27FC236}">
                    <a16:creationId xmlns:a16="http://schemas.microsoft.com/office/drawing/2014/main" id="{AB0AE24D-CD49-4B57-82E0-780F62AE4FD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38">
                <a:extLst>
                  <a:ext uri="{FF2B5EF4-FFF2-40B4-BE49-F238E27FC236}">
                    <a16:creationId xmlns:a16="http://schemas.microsoft.com/office/drawing/2014/main" id="{66803AF8-6368-45E6-A0B7-C0C4CFFEEB5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39">
                <a:extLst>
                  <a:ext uri="{FF2B5EF4-FFF2-40B4-BE49-F238E27FC236}">
                    <a16:creationId xmlns:a16="http://schemas.microsoft.com/office/drawing/2014/main" id="{B4761E05-2792-472B-A814-9616151CF30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40">
                <a:extLst>
                  <a:ext uri="{FF2B5EF4-FFF2-40B4-BE49-F238E27FC236}">
                    <a16:creationId xmlns:a16="http://schemas.microsoft.com/office/drawing/2014/main" id="{40B6A261-9427-4E70-9564-048AD009BD8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Rectangle 41">
                <a:extLst>
                  <a:ext uri="{FF2B5EF4-FFF2-40B4-BE49-F238E27FC236}">
                    <a16:creationId xmlns:a16="http://schemas.microsoft.com/office/drawing/2014/main" id="{68BFDFBE-2286-4123-9436-E1DF84AF494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pic>
        <p:nvPicPr>
          <p:cNvPr id="55" name="Picture 2">
            <a:extLst>
              <a:ext uri="{FF2B5EF4-FFF2-40B4-BE49-F238E27FC236}">
                <a16:creationId xmlns:a16="http://schemas.microsoft.com/office/drawing/2014/main" id="{5B3DE270-418F-47A7-B311-C4D876041D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76A8C21-E0DA-4E5C-B536-96E7708B3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6041" y="618518"/>
            <a:ext cx="3281003" cy="1478570"/>
          </a:xfrm>
        </p:spPr>
        <p:txBody>
          <a:bodyPr anchor="b">
            <a:normAutofit/>
          </a:bodyPr>
          <a:lstStyle/>
          <a:p>
            <a:r>
              <a:rPr lang="es-EC" sz="2800">
                <a:solidFill>
                  <a:srgbClr val="FFFFFF"/>
                </a:solidFill>
              </a:rPr>
              <a:t>Tarea</a:t>
            </a:r>
          </a:p>
        </p:txBody>
      </p:sp>
      <p:sp useBgFill="1">
        <p:nvSpPr>
          <p:cNvPr id="57" name="Round Diagonal Corner Rectangle 11">
            <a:extLst>
              <a:ext uri="{FF2B5EF4-FFF2-40B4-BE49-F238E27FC236}">
                <a16:creationId xmlns:a16="http://schemas.microsoft.com/office/drawing/2014/main" id="{A1351C6B-7343-451F-AB4A-1CE294A4E9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949" y="808057"/>
            <a:ext cx="6752461" cy="5234394"/>
          </a:xfrm>
          <a:prstGeom prst="round2DiagRect">
            <a:avLst>
              <a:gd name="adj1" fmla="val 741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 descr="Diagrama&#10;&#10;Descripción generada automáticamente">
            <a:extLst>
              <a:ext uri="{FF2B5EF4-FFF2-40B4-BE49-F238E27FC236}">
                <a16:creationId xmlns:a16="http://schemas.microsoft.com/office/drawing/2014/main" id="{6C4EA67E-CDAD-4589-9BCD-94B86C460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988" y="2188511"/>
            <a:ext cx="6112382" cy="2475516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A5802E9-60D9-442B-BD54-F8CEC23E1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6041" y="2249487"/>
            <a:ext cx="3281004" cy="3541714"/>
          </a:xfrm>
        </p:spPr>
        <p:txBody>
          <a:bodyPr>
            <a:normAutofit/>
          </a:bodyPr>
          <a:lstStyle/>
          <a:p>
            <a:r>
              <a:rPr lang="en-US" sz="1800" dirty="0" err="1">
                <a:solidFill>
                  <a:srgbClr val="FFFFFF"/>
                </a:solidFill>
              </a:rPr>
              <a:t>Ingresar</a:t>
            </a:r>
            <a:r>
              <a:rPr lang="en-US" sz="1800" dirty="0">
                <a:solidFill>
                  <a:srgbClr val="FFFFFF"/>
                </a:solidFill>
              </a:rPr>
              <a:t> 2 matrices de </a:t>
            </a:r>
            <a:r>
              <a:rPr lang="en-US" sz="1800" dirty="0" err="1">
                <a:solidFill>
                  <a:srgbClr val="FFFFFF"/>
                </a:solidFill>
              </a:rPr>
              <a:t>nxn</a:t>
            </a:r>
            <a:r>
              <a:rPr lang="en-US" sz="1800" dirty="0">
                <a:solidFill>
                  <a:srgbClr val="FFFFFF"/>
                </a:solidFill>
              </a:rPr>
              <a:t> dimension y </a:t>
            </a:r>
            <a:r>
              <a:rPr lang="en-US" sz="1800" dirty="0" err="1">
                <a:solidFill>
                  <a:srgbClr val="FFFFFF"/>
                </a:solidFill>
              </a:rPr>
              <a:t>realizar</a:t>
            </a:r>
            <a:r>
              <a:rPr lang="en-US" sz="1800" dirty="0">
                <a:solidFill>
                  <a:srgbClr val="FFFFFF"/>
                </a:solidFill>
              </a:rPr>
              <a:t> la </a:t>
            </a:r>
            <a:r>
              <a:rPr lang="en-US" sz="1800" dirty="0" err="1">
                <a:solidFill>
                  <a:srgbClr val="FFFFFF"/>
                </a:solidFill>
              </a:rPr>
              <a:t>suma</a:t>
            </a:r>
            <a:r>
              <a:rPr lang="en-US" sz="1800" dirty="0">
                <a:solidFill>
                  <a:srgbClr val="FFFFFF"/>
                </a:solidFill>
              </a:rPr>
              <a:t> de sus </a:t>
            </a:r>
            <a:r>
              <a:rPr lang="en-US" sz="1800" dirty="0" err="1">
                <a:solidFill>
                  <a:srgbClr val="FFFFFF"/>
                </a:solidFill>
              </a:rPr>
              <a:t>elementos</a:t>
            </a:r>
            <a:r>
              <a:rPr lang="en-US" sz="1800" dirty="0">
                <a:solidFill>
                  <a:srgbClr val="FFFFFF"/>
                </a:solidFill>
              </a:rPr>
              <a:t>.</a:t>
            </a:r>
          </a:p>
          <a:p>
            <a:endParaRPr lang="en-US" sz="1800" dirty="0">
              <a:solidFill>
                <a:srgbClr val="FFFFFF"/>
              </a:solidFill>
            </a:endParaRPr>
          </a:p>
          <a:p>
            <a:r>
              <a:rPr lang="en-US" sz="1800" dirty="0">
                <a:solidFill>
                  <a:srgbClr val="FFFFFF"/>
                </a:solidFill>
              </a:rPr>
              <a:t>La </a:t>
            </a:r>
            <a:r>
              <a:rPr lang="en-US" sz="1800" dirty="0" err="1">
                <a:solidFill>
                  <a:srgbClr val="FFFFFF"/>
                </a:solidFill>
              </a:rPr>
              <a:t>respuesta</a:t>
            </a:r>
            <a:r>
              <a:rPr lang="en-US" sz="1800" dirty="0">
                <a:solidFill>
                  <a:srgbClr val="FFFFFF"/>
                </a:solidFill>
              </a:rPr>
              <a:t> debe ser </a:t>
            </a:r>
            <a:r>
              <a:rPr lang="en-US" sz="1800" dirty="0" err="1">
                <a:solidFill>
                  <a:srgbClr val="FFFFFF"/>
                </a:solidFill>
              </a:rPr>
              <a:t>almacenada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  <a:r>
              <a:rPr lang="en-US" sz="1800" dirty="0" err="1">
                <a:solidFill>
                  <a:srgbClr val="FFFFFF"/>
                </a:solidFill>
              </a:rPr>
              <a:t>en</a:t>
            </a:r>
            <a:r>
              <a:rPr lang="en-US" sz="1800" dirty="0">
                <a:solidFill>
                  <a:srgbClr val="FFFFFF"/>
                </a:solidFill>
              </a:rPr>
              <a:t> una </a:t>
            </a:r>
            <a:r>
              <a:rPr lang="en-US" sz="1800" dirty="0" err="1">
                <a:solidFill>
                  <a:srgbClr val="FFFFFF"/>
                </a:solidFill>
              </a:rPr>
              <a:t>matriz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4274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6121" y="-313666"/>
            <a:ext cx="9905998" cy="1106908"/>
          </a:xfrm>
        </p:spPr>
        <p:txBody>
          <a:bodyPr/>
          <a:lstStyle/>
          <a:p>
            <a:r>
              <a:rPr lang="es-ES" dirty="0"/>
              <a:t>Trabajo con funciones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1098610" y="793242"/>
            <a:ext cx="416887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#include&lt;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#include&lt;</a:t>
            </a:r>
            <a:r>
              <a:rPr lang="en-US" dirty="0" err="1"/>
              <a:t>conio.h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windows.h</a:t>
            </a:r>
            <a:r>
              <a:rPr lang="en-US" dirty="0"/>
              <a:t>&gt; </a:t>
            </a:r>
          </a:p>
          <a:p>
            <a:endParaRPr lang="en-US" dirty="0"/>
          </a:p>
          <a:p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void </a:t>
            </a:r>
            <a:r>
              <a:rPr lang="en-US" dirty="0" err="1"/>
              <a:t>ingreso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matriz</a:t>
            </a:r>
            <a:r>
              <a:rPr lang="en-US" dirty="0"/>
              <a:t>[][50], </a:t>
            </a:r>
            <a:r>
              <a:rPr lang="en-US" dirty="0" err="1"/>
              <a:t>int</a:t>
            </a:r>
            <a:r>
              <a:rPr lang="en-US" dirty="0"/>
              <a:t> d);</a:t>
            </a:r>
          </a:p>
          <a:p>
            <a:r>
              <a:rPr lang="en-US" dirty="0"/>
              <a:t>void </a:t>
            </a:r>
            <a:r>
              <a:rPr lang="en-US" dirty="0" err="1"/>
              <a:t>imprimir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matriz</a:t>
            </a:r>
            <a:r>
              <a:rPr lang="en-US" dirty="0"/>
              <a:t>[][50], </a:t>
            </a:r>
            <a:r>
              <a:rPr lang="en-US" dirty="0" err="1"/>
              <a:t>int</a:t>
            </a:r>
            <a:r>
              <a:rPr lang="en-US" dirty="0"/>
              <a:t> d);</a:t>
            </a:r>
          </a:p>
          <a:p>
            <a:endParaRPr lang="en-US" dirty="0"/>
          </a:p>
          <a:p>
            <a:r>
              <a:rPr lang="en-US" dirty="0"/>
              <a:t>void </a:t>
            </a:r>
            <a:r>
              <a:rPr lang="en-US" dirty="0" err="1"/>
              <a:t>gotoxy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x,int</a:t>
            </a:r>
            <a:r>
              <a:rPr lang="en-US" dirty="0"/>
              <a:t> y)</a:t>
            </a:r>
          </a:p>
          <a:p>
            <a:r>
              <a:rPr lang="en-US" dirty="0"/>
              <a:t>{ </a:t>
            </a:r>
          </a:p>
          <a:p>
            <a:r>
              <a:rPr lang="en-US" dirty="0"/>
              <a:t>  HANDLE </a:t>
            </a:r>
            <a:r>
              <a:rPr lang="en-US" dirty="0" err="1"/>
              <a:t>hcon</a:t>
            </a:r>
            <a:r>
              <a:rPr lang="en-US" dirty="0"/>
              <a:t>; </a:t>
            </a:r>
          </a:p>
          <a:p>
            <a:r>
              <a:rPr lang="en-US" dirty="0"/>
              <a:t>  </a:t>
            </a:r>
            <a:r>
              <a:rPr lang="en-US" dirty="0" err="1"/>
              <a:t>hcon</a:t>
            </a:r>
            <a:r>
              <a:rPr lang="en-US" dirty="0"/>
              <a:t> = </a:t>
            </a:r>
            <a:r>
              <a:rPr lang="en-US" dirty="0" err="1"/>
              <a:t>GetStdHandle</a:t>
            </a:r>
            <a:r>
              <a:rPr lang="en-US" dirty="0"/>
              <a:t>(STD_OUTPUT_HANDLE); </a:t>
            </a:r>
          </a:p>
          <a:p>
            <a:r>
              <a:rPr lang="en-US" dirty="0"/>
              <a:t>  COORD </a:t>
            </a:r>
            <a:r>
              <a:rPr lang="en-US" dirty="0" err="1"/>
              <a:t>dwPos</a:t>
            </a:r>
            <a:r>
              <a:rPr lang="en-US" dirty="0"/>
              <a:t>; </a:t>
            </a:r>
          </a:p>
          <a:p>
            <a:r>
              <a:rPr lang="en-US" dirty="0"/>
              <a:t>  </a:t>
            </a:r>
            <a:r>
              <a:rPr lang="en-US" dirty="0" err="1"/>
              <a:t>dwPos.X</a:t>
            </a:r>
            <a:r>
              <a:rPr lang="en-US" dirty="0"/>
              <a:t> = x; </a:t>
            </a:r>
          </a:p>
          <a:p>
            <a:r>
              <a:rPr lang="en-US" dirty="0"/>
              <a:t>  </a:t>
            </a:r>
            <a:r>
              <a:rPr lang="en-US" dirty="0" err="1"/>
              <a:t>dwPos.Y</a:t>
            </a:r>
            <a:r>
              <a:rPr lang="en-US" dirty="0"/>
              <a:t>= y; </a:t>
            </a:r>
          </a:p>
          <a:p>
            <a:r>
              <a:rPr lang="en-US" dirty="0"/>
              <a:t>  </a:t>
            </a:r>
            <a:r>
              <a:rPr lang="en-US" dirty="0" err="1"/>
              <a:t>SetConsoleCursorPosition</a:t>
            </a:r>
            <a:r>
              <a:rPr lang="en-US" dirty="0"/>
              <a:t>(</a:t>
            </a:r>
            <a:r>
              <a:rPr lang="en-US" dirty="0" err="1"/>
              <a:t>hcon,dwPos</a:t>
            </a:r>
            <a:r>
              <a:rPr lang="en-US" dirty="0"/>
              <a:t>); </a:t>
            </a:r>
          </a:p>
          <a:p>
            <a:r>
              <a:rPr lang="en-US" dirty="0"/>
              <a:t>} </a:t>
            </a:r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4919307" y="239243"/>
            <a:ext cx="405580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system("</a:t>
            </a:r>
            <a:r>
              <a:rPr lang="en-US" dirty="0" err="1"/>
              <a:t>cls</a:t>
            </a:r>
            <a:r>
              <a:rPr lang="en-US" dirty="0"/>
              <a:t>");</a:t>
            </a:r>
          </a:p>
          <a:p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matriz</a:t>
            </a:r>
            <a:r>
              <a:rPr lang="en-US" dirty="0"/>
              <a:t>[50][50],dim;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Ingrese</a:t>
            </a:r>
            <a:r>
              <a:rPr lang="en-US" dirty="0"/>
              <a:t> Dimension");</a:t>
            </a:r>
          </a:p>
          <a:p>
            <a:r>
              <a:rPr lang="en-US" dirty="0"/>
              <a:t>  </a:t>
            </a:r>
            <a:r>
              <a:rPr lang="en-US" dirty="0" err="1"/>
              <a:t>scanf</a:t>
            </a:r>
            <a:r>
              <a:rPr lang="en-US" dirty="0"/>
              <a:t>("%</a:t>
            </a:r>
            <a:r>
              <a:rPr lang="en-US" dirty="0" err="1"/>
              <a:t>d",&amp;dim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ingreso</a:t>
            </a:r>
            <a:r>
              <a:rPr lang="en-US" dirty="0"/>
              <a:t>(</a:t>
            </a:r>
            <a:r>
              <a:rPr lang="en-US" dirty="0" err="1"/>
              <a:t>matriz,dim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imprimir</a:t>
            </a:r>
            <a:r>
              <a:rPr lang="en-US" dirty="0"/>
              <a:t>(</a:t>
            </a:r>
            <a:r>
              <a:rPr lang="en-US" dirty="0" err="1"/>
              <a:t>matriz</a:t>
            </a:r>
            <a:r>
              <a:rPr lang="en-US" dirty="0"/>
              <a:t>, dim);</a:t>
            </a:r>
          </a:p>
          <a:p>
            <a:r>
              <a:rPr lang="en-US" dirty="0"/>
              <a:t>  </a:t>
            </a:r>
            <a:r>
              <a:rPr lang="en-US" dirty="0" err="1"/>
              <a:t>getch</a:t>
            </a:r>
            <a:r>
              <a:rPr lang="en-US" dirty="0"/>
              <a:t>();</a:t>
            </a:r>
          </a:p>
          <a:p>
            <a:r>
              <a:rPr lang="en-US" dirty="0"/>
              <a:t>  return 0;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void </a:t>
            </a:r>
            <a:r>
              <a:rPr lang="en-US" dirty="0" err="1"/>
              <a:t>ingreso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matriz</a:t>
            </a:r>
            <a:r>
              <a:rPr lang="en-US" dirty="0"/>
              <a:t>[][50], </a:t>
            </a:r>
            <a:r>
              <a:rPr lang="en-US" dirty="0" err="1"/>
              <a:t>int</a:t>
            </a:r>
            <a:r>
              <a:rPr lang="en-US" dirty="0"/>
              <a:t> d)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</a:t>
            </a:r>
            <a:r>
              <a:rPr lang="en-US" dirty="0" err="1"/>
              <a:t>gotoxy</a:t>
            </a:r>
            <a:r>
              <a:rPr lang="en-US" dirty="0"/>
              <a:t>(10,9);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ingreso</a:t>
            </a:r>
            <a:r>
              <a:rPr lang="en-US" dirty="0"/>
              <a:t>:");</a:t>
            </a:r>
          </a:p>
          <a:p>
            <a:r>
              <a:rPr lang="en-US" dirty="0"/>
              <a:t>  for(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d;i</a:t>
            </a:r>
            <a:r>
              <a:rPr lang="en-US" dirty="0"/>
              <a:t>++)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for(</a:t>
            </a:r>
            <a:r>
              <a:rPr lang="en-US" dirty="0" err="1"/>
              <a:t>int</a:t>
            </a:r>
            <a:r>
              <a:rPr lang="en-US" dirty="0"/>
              <a:t> j=0;j&lt;</a:t>
            </a:r>
            <a:r>
              <a:rPr lang="en-US" dirty="0" err="1"/>
              <a:t>d;j</a:t>
            </a:r>
            <a:r>
              <a:rPr lang="en-US" dirty="0"/>
              <a:t>++)</a:t>
            </a:r>
          </a:p>
          <a:p>
            <a:r>
              <a:rPr lang="en-US" dirty="0"/>
              <a:t>     {</a:t>
            </a:r>
          </a:p>
          <a:p>
            <a:r>
              <a:rPr lang="en-US" dirty="0"/>
              <a:t>	</a:t>
            </a:r>
            <a:r>
              <a:rPr lang="en-US" dirty="0" err="1"/>
              <a:t>gotoxy</a:t>
            </a:r>
            <a:r>
              <a:rPr lang="en-US" dirty="0"/>
              <a:t>(10+(j*3),10+i);</a:t>
            </a:r>
          </a:p>
          <a:p>
            <a:r>
              <a:rPr lang="en-US" dirty="0"/>
              <a:t>	</a:t>
            </a:r>
            <a:r>
              <a:rPr lang="en-US" dirty="0" err="1"/>
              <a:t>scanf</a:t>
            </a:r>
            <a:r>
              <a:rPr lang="en-US" dirty="0"/>
              <a:t>("%d",&amp;</a:t>
            </a:r>
            <a:r>
              <a:rPr lang="en-US" dirty="0" err="1"/>
              <a:t>matriz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][j]);</a:t>
            </a:r>
          </a:p>
          <a:p>
            <a:r>
              <a:rPr lang="en-US" dirty="0"/>
              <a:t>     }</a:t>
            </a:r>
          </a:p>
          <a:p>
            <a:r>
              <a:rPr lang="en-US" dirty="0"/>
              <a:t>  </a:t>
            </a:r>
            <a:r>
              <a:rPr lang="en-US" dirty="0" smtClean="0"/>
              <a:t>}</a:t>
            </a:r>
          </a:p>
          <a:p>
            <a:r>
              <a:rPr lang="en-US" dirty="0"/>
              <a:t>}</a:t>
            </a:r>
            <a:endParaRPr lang="en-US" dirty="0"/>
          </a:p>
        </p:txBody>
      </p:sp>
      <p:sp>
        <p:nvSpPr>
          <p:cNvPr id="7" name="Rectángulo 6"/>
          <p:cNvSpPr/>
          <p:nvPr/>
        </p:nvSpPr>
        <p:spPr>
          <a:xfrm>
            <a:off x="8600039" y="537694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void </a:t>
            </a:r>
            <a:r>
              <a:rPr lang="en-US" dirty="0" err="1"/>
              <a:t>imprimir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matriz</a:t>
            </a:r>
            <a:r>
              <a:rPr lang="en-US" dirty="0"/>
              <a:t> [][50], </a:t>
            </a:r>
            <a:r>
              <a:rPr lang="en-US" dirty="0" err="1"/>
              <a:t>int</a:t>
            </a:r>
            <a:r>
              <a:rPr lang="en-US" dirty="0"/>
              <a:t> d)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</a:t>
            </a:r>
            <a:r>
              <a:rPr lang="en-US" dirty="0" err="1"/>
              <a:t>gotoxy</a:t>
            </a:r>
            <a:r>
              <a:rPr lang="en-US" dirty="0"/>
              <a:t>(50,9);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Impresion</a:t>
            </a:r>
            <a:r>
              <a:rPr lang="en-US" dirty="0"/>
              <a:t>");</a:t>
            </a:r>
          </a:p>
          <a:p>
            <a:r>
              <a:rPr lang="en-US" dirty="0"/>
              <a:t>  for(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d;i</a:t>
            </a:r>
            <a:r>
              <a:rPr lang="en-US" dirty="0"/>
              <a:t>++)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for (</a:t>
            </a:r>
            <a:r>
              <a:rPr lang="en-US" dirty="0" err="1"/>
              <a:t>int</a:t>
            </a:r>
            <a:r>
              <a:rPr lang="en-US" dirty="0"/>
              <a:t> j=0;j&lt;</a:t>
            </a:r>
            <a:r>
              <a:rPr lang="en-US" dirty="0" err="1"/>
              <a:t>d;j</a:t>
            </a:r>
            <a:r>
              <a:rPr lang="en-US" dirty="0"/>
              <a:t>++)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	  </a:t>
            </a:r>
            <a:r>
              <a:rPr lang="en-US" dirty="0" err="1"/>
              <a:t>gotoxy</a:t>
            </a:r>
            <a:r>
              <a:rPr lang="en-US" dirty="0"/>
              <a:t>(50+(j*3),10+i);</a:t>
            </a:r>
          </a:p>
          <a:p>
            <a:r>
              <a:rPr lang="en-US" dirty="0"/>
              <a:t>	  </a:t>
            </a:r>
            <a:r>
              <a:rPr lang="en-US" dirty="0" err="1"/>
              <a:t>printf</a:t>
            </a:r>
            <a:r>
              <a:rPr lang="en-US" dirty="0"/>
              <a:t>("%d",</a:t>
            </a:r>
            <a:r>
              <a:rPr lang="en-US" dirty="0" err="1"/>
              <a:t>matriz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][j]);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 </a:t>
            </a:r>
            <a:r>
              <a:rPr lang="en-US" dirty="0" err="1"/>
              <a:t>getch</a:t>
            </a:r>
            <a:r>
              <a:rPr lang="en-US" dirty="0"/>
              <a:t>();</a:t>
            </a:r>
          </a:p>
          <a:p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0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Tarea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Realice el ingreso de una matriz de dimensión cuadrática y averiguar: </a:t>
            </a:r>
          </a:p>
          <a:p>
            <a:pPr lvl="2"/>
            <a:r>
              <a:rPr lang="es-ES" sz="2400" dirty="0"/>
              <a:t>La suma de la Triangular superior</a:t>
            </a:r>
          </a:p>
          <a:p>
            <a:pPr lvl="2"/>
            <a:r>
              <a:rPr lang="es-ES" sz="2400" dirty="0"/>
              <a:t>La suma de la Triangula Inferior</a:t>
            </a:r>
          </a:p>
          <a:p>
            <a:pPr lvl="2"/>
            <a:r>
              <a:rPr lang="es-ES" sz="2400" dirty="0"/>
              <a:t> los </a:t>
            </a:r>
            <a:r>
              <a:rPr lang="es-ES" sz="2400"/>
              <a:t>4 extremos </a:t>
            </a:r>
            <a:r>
              <a:rPr lang="es-ES" sz="2400" dirty="0"/>
              <a:t>de la matriz</a:t>
            </a:r>
          </a:p>
        </p:txBody>
      </p:sp>
    </p:spTree>
    <p:extLst>
      <p:ext uri="{BB962C8B-B14F-4D97-AF65-F5344CB8AC3E}">
        <p14:creationId xmlns:p14="http://schemas.microsoft.com/office/powerpoint/2010/main" val="2477245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61</TotalTime>
  <Words>405</Words>
  <Application>Microsoft Office PowerPoint</Application>
  <PresentationFormat>Panorámica</PresentationFormat>
  <Paragraphs>120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Circuito</vt:lpstr>
      <vt:lpstr>Matrices</vt:lpstr>
      <vt:lpstr>matrices</vt:lpstr>
      <vt:lpstr>Trabajar con una matriz</vt:lpstr>
      <vt:lpstr>Presentación de PowerPoint</vt:lpstr>
      <vt:lpstr>Tarea</vt:lpstr>
      <vt:lpstr>Trabajo con funciones</vt:lpstr>
      <vt:lpstr>Tarea</vt:lpstr>
    </vt:vector>
  </TitlesOfParts>
  <Company>Escuela Superior Politecnica de Chimborazo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</dc:title>
  <dc:creator>DTIC SECRETARÍA</dc:creator>
  <cp:lastModifiedBy>Pc</cp:lastModifiedBy>
  <cp:revision>5</cp:revision>
  <dcterms:created xsi:type="dcterms:W3CDTF">2020-07-14T03:03:14Z</dcterms:created>
  <dcterms:modified xsi:type="dcterms:W3CDTF">2022-10-13T16:30:06Z</dcterms:modified>
</cp:coreProperties>
</file>