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8" r:id="rId3"/>
    <p:sldId id="269" r:id="rId4"/>
    <p:sldId id="270" r:id="rId5"/>
    <p:sldId id="257" r:id="rId6"/>
    <p:sldId id="258" r:id="rId7"/>
    <p:sldId id="259" r:id="rId8"/>
    <p:sldId id="260" r:id="rId9"/>
    <p:sldId id="266" r:id="rId10"/>
    <p:sldId id="267" r:id="rId11"/>
    <p:sldId id="261" r:id="rId12"/>
    <p:sldId id="262" r:id="rId13"/>
    <p:sldId id="263" r:id="rId14"/>
    <p:sldId id="264" r:id="rId15"/>
    <p:sldId id="26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58578" autoAdjust="0"/>
  </p:normalViewPr>
  <p:slideViewPr>
    <p:cSldViewPr snapToGrid="0">
      <p:cViewPr varScale="1">
        <p:scale>
          <a:sx n="48" d="100"/>
          <a:sy n="48" d="100"/>
        </p:scale>
        <p:origin x="-217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6/27/2022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6/27/2022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6/27/2022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6/27/2022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6/27/2022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6/27/2022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6/27/2022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6/27/2022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6/27/2022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6/27/2022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6/27/2022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6/27/2022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6/27/2022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6/27/2022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6/27/2022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6/27/2022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6/27/2022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6/27/2022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LABORATORIO CLINICO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DR, ENRIQUE ORTEGA SALVADOR</a:t>
            </a:r>
          </a:p>
          <a:p>
            <a:r>
              <a:rPr lang="es-MX" dirty="0" smtClean="0"/>
              <a:t>MÉDICO PATÓLOGO CLÍNICO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1692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4" y="973667"/>
            <a:ext cx="8761413" cy="1054829"/>
          </a:xfrm>
        </p:spPr>
        <p:txBody>
          <a:bodyPr/>
          <a:lstStyle/>
          <a:p>
            <a:pPr algn="ctr"/>
            <a:r>
              <a:rPr lang="es-ES" dirty="0" smtClean="0"/>
              <a:t>DIAGNOSTICO DE LA HIPERGLICEMIA BAJO EL NUEVOESQUEMA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 smtClean="0"/>
              <a:t>3 PRUEBAS ALTERADAS EN MÀS : RESULTADO POSITIVO PARA HIPERGLICEMIA VERDADERA ( TRATAR COMO SI FUERA UNA PACIENTE DIABÈTICO ) </a:t>
            </a:r>
          </a:p>
          <a:p>
            <a:pPr marL="0" indent="0">
              <a:buNone/>
            </a:pPr>
            <a:r>
              <a:rPr lang="es-ES" sz="2400" dirty="0" smtClean="0"/>
              <a:t>2 PRUEBAS ALTERADAS EN MÀS : RESULTADO POSITIVO PARA INTOLERANCIA A LA GLUCOSA ( CONTROL EN UN MES BAJO INDICACIONES CLÌNICAS SOBRE NUTRICIÒN Y ACTIVIDAD FÌSICA ) </a:t>
            </a:r>
          </a:p>
          <a:p>
            <a:pPr marL="0" indent="0">
              <a:buNone/>
            </a:pPr>
            <a:r>
              <a:rPr lang="es-ES" sz="2400" dirty="0" smtClean="0"/>
              <a:t>1 PRUEBA ALTERADA EN MÀS : RESULTADO NEGATIVO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74201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PERFIL GLICEMICO EN HIPOGLICEMIA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GLICEMIA BASAL O EN AYUNAS :</a:t>
            </a:r>
          </a:p>
          <a:p>
            <a:pPr marL="0" indent="0">
              <a:buNone/>
            </a:pPr>
            <a:r>
              <a:rPr lang="es-MX" dirty="0"/>
              <a:t> </a:t>
            </a:r>
            <a:r>
              <a:rPr lang="es-MX" dirty="0" smtClean="0"/>
              <a:t>     VALOR DE REFERENCIA NORMAL :  70 – 110 MG</a:t>
            </a:r>
          </a:p>
          <a:p>
            <a:pPr marL="0" indent="0">
              <a:buNone/>
            </a:pPr>
            <a:r>
              <a:rPr lang="es-MX" dirty="0"/>
              <a:t> </a:t>
            </a:r>
            <a:r>
              <a:rPr lang="es-MX" dirty="0" smtClean="0"/>
              <a:t>     69 – 40 MG  :  HIPOGLICEMIA EN AYUNAS</a:t>
            </a:r>
          </a:p>
          <a:p>
            <a:pPr marL="0" indent="0">
              <a:buNone/>
            </a:pPr>
            <a:r>
              <a:rPr lang="es-MX" dirty="0"/>
              <a:t> </a:t>
            </a:r>
            <a:r>
              <a:rPr lang="es-MX" dirty="0" smtClean="0"/>
              <a:t>     39 O MENOS   : HIPOGLICEMIA VERDADERA</a:t>
            </a:r>
          </a:p>
          <a:p>
            <a:pPr marL="0" indent="0">
              <a:buNone/>
            </a:pPr>
            <a:r>
              <a:rPr lang="es-MX" dirty="0"/>
              <a:t> </a:t>
            </a:r>
            <a:r>
              <a:rPr lang="es-MX" dirty="0" smtClean="0"/>
              <a:t>     PTOG :</a:t>
            </a:r>
          </a:p>
          <a:p>
            <a:pPr marL="0" indent="0">
              <a:buNone/>
            </a:pPr>
            <a:r>
              <a:rPr lang="es-MX" dirty="0"/>
              <a:t> </a:t>
            </a:r>
            <a:r>
              <a:rPr lang="es-MX" dirty="0" smtClean="0"/>
              <a:t>     VALOR DE REFERENCIA NORMAL : HASTA 140 MG</a:t>
            </a:r>
          </a:p>
          <a:p>
            <a:pPr marL="0" indent="0">
              <a:buNone/>
            </a:pPr>
            <a:r>
              <a:rPr lang="es-MX" dirty="0"/>
              <a:t> </a:t>
            </a:r>
            <a:r>
              <a:rPr lang="es-MX" dirty="0" smtClean="0"/>
              <a:t>     139 – 110 MG :  INTOLERANCIA A LA GLUCOSA</a:t>
            </a:r>
          </a:p>
          <a:p>
            <a:pPr marL="0" indent="0">
              <a:buNone/>
            </a:pPr>
            <a:r>
              <a:rPr lang="es-MX" dirty="0"/>
              <a:t> </a:t>
            </a:r>
            <a:r>
              <a:rPr lang="es-MX" dirty="0" smtClean="0"/>
              <a:t>     109 O MENOS : HIPOGLICEMIA VERDADERA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7232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4" y="300251"/>
            <a:ext cx="8761413" cy="2303249"/>
          </a:xfrm>
        </p:spPr>
        <p:txBody>
          <a:bodyPr/>
          <a:lstStyle/>
          <a:p>
            <a:pPr algn="ctr"/>
            <a:r>
              <a:rPr lang="es-MX" dirty="0" smtClean="0"/>
              <a:t>DIAGNOSTICO CLINICO Y DE LABORATORIO PARA HIPOGLICEMIA CLINICA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dirty="0" smtClean="0"/>
              <a:t>CLINICA :</a:t>
            </a:r>
          </a:p>
          <a:p>
            <a:pPr marL="0" indent="0">
              <a:buNone/>
            </a:pPr>
            <a:r>
              <a:rPr lang="es-MX" dirty="0"/>
              <a:t> </a:t>
            </a:r>
            <a:r>
              <a:rPr lang="es-MX" dirty="0" smtClean="0"/>
              <a:t>     ASTENIA</a:t>
            </a:r>
          </a:p>
          <a:p>
            <a:pPr marL="0" indent="0">
              <a:buNone/>
            </a:pPr>
            <a:r>
              <a:rPr lang="es-MX" dirty="0"/>
              <a:t> </a:t>
            </a:r>
            <a:r>
              <a:rPr lang="es-MX" dirty="0" smtClean="0"/>
              <a:t>     LIPOTIMIA</a:t>
            </a:r>
          </a:p>
          <a:p>
            <a:pPr marL="0" indent="0">
              <a:buNone/>
            </a:pPr>
            <a:r>
              <a:rPr lang="es-MX" dirty="0"/>
              <a:t> </a:t>
            </a:r>
            <a:r>
              <a:rPr lang="es-MX" dirty="0" smtClean="0"/>
              <a:t>     MAREO</a:t>
            </a:r>
          </a:p>
          <a:p>
            <a:pPr marL="0" indent="0">
              <a:buNone/>
            </a:pPr>
            <a:r>
              <a:rPr lang="es-MX" dirty="0"/>
              <a:t> </a:t>
            </a:r>
            <a:r>
              <a:rPr lang="es-MX" dirty="0" smtClean="0"/>
              <a:t>     LABORATORIO CLÍNICO :</a:t>
            </a:r>
          </a:p>
          <a:p>
            <a:pPr marL="0" indent="0">
              <a:buNone/>
            </a:pPr>
            <a:r>
              <a:rPr lang="es-MX" dirty="0"/>
              <a:t> </a:t>
            </a:r>
            <a:r>
              <a:rPr lang="es-MX" dirty="0" smtClean="0"/>
              <a:t>     HIPOGLICEMIA VERDADERA EN LAS PRUEBAS DE GLICEMIA BASAL Y EN LA PRUEBA DE LA PTOG</a:t>
            </a:r>
          </a:p>
          <a:p>
            <a:pPr marL="0" indent="0">
              <a:buNone/>
            </a:pPr>
            <a:r>
              <a:rPr lang="es-MX" dirty="0"/>
              <a:t> </a:t>
            </a:r>
            <a:r>
              <a:rPr lang="es-MX" dirty="0" smtClean="0"/>
              <a:t>     PACIENTES CON SOSPECHA CLINICA DE HIPOGLICEMIA Y UNA INTERPRETACION EN LA PRUEBA DE LA PTOG DE INTOLERANCIA ORAL A LA GLUCOSA DEBERÁ SER SOMETIDO A LA CURVA DE TOLERANCIA ORAL A LA GLUCOSA + SOBRECARGA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878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1059848"/>
          </a:xfrm>
        </p:spPr>
        <p:txBody>
          <a:bodyPr/>
          <a:lstStyle/>
          <a:p>
            <a:pPr algn="ctr"/>
            <a:r>
              <a:rPr lang="es-MX" dirty="0" smtClean="0"/>
              <a:t>CURVA DE TOLERANCIA ORAL A LA GLUCOSA + SOBRECARGA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ES UNA PRUEBA QUE SE HACE LUEGO DE REALIZADA LAS PRUEBAS : </a:t>
            </a:r>
          </a:p>
          <a:p>
            <a:pPr marL="0" indent="0">
              <a:buNone/>
            </a:pPr>
            <a:r>
              <a:rPr lang="es-MX" dirty="0"/>
              <a:t> </a:t>
            </a:r>
            <a:r>
              <a:rPr lang="es-MX" dirty="0" smtClean="0"/>
              <a:t>     GLICEMIA BASAL Y PTOG</a:t>
            </a:r>
          </a:p>
          <a:p>
            <a:pPr marL="0" indent="0">
              <a:buNone/>
            </a:pPr>
            <a:r>
              <a:rPr lang="es-MX" dirty="0"/>
              <a:t> </a:t>
            </a:r>
            <a:r>
              <a:rPr lang="es-MX" dirty="0" smtClean="0"/>
              <a:t>     ANTES DE REALIZARLA EL PACIENTE DEBERA TOMAR UNA SOBRECARGA DE GLUCOSA DE 150 MG EN UNA BEBIDA ESPECIAL LLAMADA MEDICOLA</a:t>
            </a:r>
          </a:p>
          <a:p>
            <a:pPr marL="0" indent="0">
              <a:buNone/>
            </a:pPr>
            <a:r>
              <a:rPr lang="es-MX" dirty="0"/>
              <a:t> </a:t>
            </a:r>
            <a:r>
              <a:rPr lang="es-MX" dirty="0" smtClean="0"/>
              <a:t>     LUEGO DE LO CUAL EN 2 HORAS DESPUÉS DE LA INGESTA DE LA MEDICOLA , SE LE EXTRAE LA SANGRE PARA LA REALIZACIÓN DE LA MISMA</a:t>
            </a:r>
          </a:p>
          <a:p>
            <a:pPr marL="0" indent="0">
              <a:buNone/>
            </a:pPr>
            <a:r>
              <a:rPr lang="es-MX" dirty="0" smtClean="0"/>
              <a:t>VALORES DE REFERENCIA NORMAL :  MÁS DE 140 MG</a:t>
            </a:r>
          </a:p>
          <a:p>
            <a:pPr marL="0" indent="0">
              <a:buNone/>
            </a:pPr>
            <a:r>
              <a:rPr lang="es-MX" dirty="0" smtClean="0"/>
              <a:t>139 A 110 MG : HIPOGLICEMIA VERDADERA SINÓNIMO DE HIPOGLICEMIA CLÍNICA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4492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TRATAMIENTO DE DIABETES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NUTRICION : DIETA HIPOCALÓRICA FRACCIONADA</a:t>
            </a:r>
          </a:p>
          <a:p>
            <a:r>
              <a:rPr lang="es-MX" dirty="0" smtClean="0"/>
              <a:t>ACTIVIDAD FÍSICA DIARIA</a:t>
            </a:r>
          </a:p>
          <a:p>
            <a:r>
              <a:rPr lang="es-MX" dirty="0" smtClean="0"/>
              <a:t>TERAPÉUTICA FARMACOLÓGICA : INSULINA O EL USO DE HIPOGLICEMIANTES</a:t>
            </a:r>
          </a:p>
          <a:p>
            <a:r>
              <a:rPr lang="es-MX" dirty="0" smtClean="0"/>
              <a:t>COMPLICACIONES DE UN PACIENTE DIABÉTICO :</a:t>
            </a:r>
          </a:p>
          <a:p>
            <a:r>
              <a:rPr lang="es-MX" dirty="0" smtClean="0"/>
              <a:t>PIE DIABÉTICO</a:t>
            </a:r>
          </a:p>
          <a:p>
            <a:r>
              <a:rPr lang="es-MX" dirty="0" smtClean="0"/>
              <a:t>NEFROPATÍA DIABÉTICA</a:t>
            </a:r>
          </a:p>
          <a:p>
            <a:r>
              <a:rPr lang="es-MX" dirty="0" smtClean="0"/>
              <a:t>RETINOPATÍA DIABÉTICA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6672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TRATAMIENTO PARA LA HIPOGLICEMIA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NUTRICIÓN : DIETA HIPERCALÓRICA FRACCIONADA</a:t>
            </a:r>
          </a:p>
          <a:p>
            <a:r>
              <a:rPr lang="es-MX" dirty="0" smtClean="0"/>
              <a:t>ACTIVIDAD FÍSICA DIARIA</a:t>
            </a:r>
          </a:p>
          <a:p>
            <a:r>
              <a:rPr lang="es-MX" dirty="0" smtClean="0"/>
              <a:t>LOS PACIENTES CON HIPOGLICEMIA CLÍNICA DEBEN SIEMPRE DESAYUNAR</a:t>
            </a:r>
          </a:p>
          <a:p>
            <a:pPr marL="0" indent="0">
              <a:buNone/>
            </a:pPr>
            <a:r>
              <a:rPr lang="es-MX" dirty="0"/>
              <a:t> </a:t>
            </a:r>
            <a:r>
              <a:rPr lang="es-MX" dirty="0" smtClean="0"/>
              <a:t>     ANTES DE CUALQUIER ACTIVIDAD .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 smtClean="0"/>
              <a:t>      COMPLICACIONES DEL PACIENTE CON HIPOGLICEMIA :</a:t>
            </a:r>
          </a:p>
          <a:p>
            <a:pPr marL="0" indent="0">
              <a:buNone/>
            </a:pPr>
            <a:r>
              <a:rPr lang="es-MX" dirty="0"/>
              <a:t> </a:t>
            </a:r>
            <a:r>
              <a:rPr lang="es-MX" dirty="0" smtClean="0"/>
              <a:t>     SHOCK HIPOGLICÉMICO</a:t>
            </a:r>
          </a:p>
          <a:p>
            <a:pPr marL="0" indent="0">
              <a:buNone/>
            </a:pPr>
            <a:r>
              <a:rPr lang="es-MX" dirty="0"/>
              <a:t> </a:t>
            </a:r>
            <a:r>
              <a:rPr lang="es-MX" dirty="0" smtClean="0"/>
              <a:t>     COMA HIPOVOLÉMICO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6028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950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941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783"/>
            <a:ext cx="12192000" cy="723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74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PERFIL GLICEMICO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Son pruebas que sirven para valorar la concentración de GLUCOSA en sangre , llamada también GLICEMIA .</a:t>
            </a:r>
          </a:p>
          <a:p>
            <a:r>
              <a:rPr lang="es-MX" dirty="0" smtClean="0"/>
              <a:t>Existen 2 tipos de PRUEBAS que valoran la GLICEMIA :</a:t>
            </a:r>
          </a:p>
          <a:p>
            <a:r>
              <a:rPr lang="es-MX" dirty="0" smtClean="0"/>
              <a:t>PRUEBAS PRESUNTIVAS O DE SCRENING : </a:t>
            </a:r>
          </a:p>
          <a:p>
            <a:pPr marL="0" indent="0">
              <a:buNone/>
            </a:pPr>
            <a:r>
              <a:rPr lang="es-MX" dirty="0"/>
              <a:t> </a:t>
            </a:r>
            <a:r>
              <a:rPr lang="es-MX" dirty="0" smtClean="0"/>
              <a:t>    Glicemia Basal o en Ayunas</a:t>
            </a:r>
          </a:p>
          <a:p>
            <a:pPr marL="0" indent="0">
              <a:buNone/>
            </a:pPr>
            <a:r>
              <a:rPr lang="es-MX" dirty="0"/>
              <a:t> </a:t>
            </a:r>
            <a:r>
              <a:rPr lang="es-MX" dirty="0" smtClean="0"/>
              <a:t>    PTOG ( Prueba de Tolerancia Oral a la Glucosa ) llamada también      glicemia postprandial .</a:t>
            </a:r>
          </a:p>
          <a:p>
            <a:pPr marL="0" indent="0">
              <a:buNone/>
            </a:pPr>
            <a:r>
              <a:rPr lang="es-MX" dirty="0"/>
              <a:t> </a:t>
            </a:r>
            <a:r>
              <a:rPr lang="es-MX" dirty="0" smtClean="0"/>
              <a:t>    Curva de Tolerancia Oral a la glucosa + sobrecarga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4848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PERFIL GLICEMICO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PRUEBAS CONFIRMATORIAS DIAGNOSTICAS :</a:t>
            </a:r>
          </a:p>
          <a:p>
            <a:pPr marL="0" indent="0">
              <a:buNone/>
            </a:pPr>
            <a:r>
              <a:rPr lang="es-MX" dirty="0" smtClean="0"/>
              <a:t> </a:t>
            </a:r>
          </a:p>
          <a:p>
            <a:pPr marL="0" indent="0">
              <a:buNone/>
            </a:pPr>
            <a:r>
              <a:rPr lang="es-MX" dirty="0"/>
              <a:t> </a:t>
            </a:r>
            <a:r>
              <a:rPr lang="es-MX" dirty="0" smtClean="0"/>
              <a:t>    Hemoglobina Glicosilada ( HbA1 )</a:t>
            </a: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/>
              <a:t> </a:t>
            </a:r>
            <a:r>
              <a:rPr lang="es-MX" dirty="0" smtClean="0"/>
              <a:t>    Péptido C</a:t>
            </a: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/>
              <a:t> </a:t>
            </a:r>
            <a:r>
              <a:rPr lang="es-MX" dirty="0" smtClean="0"/>
              <a:t>    Fructosamina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1845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4" y="973667"/>
            <a:ext cx="8761413" cy="991611"/>
          </a:xfrm>
        </p:spPr>
        <p:txBody>
          <a:bodyPr/>
          <a:lstStyle/>
          <a:p>
            <a:pPr algn="ctr"/>
            <a:r>
              <a:rPr lang="es-MX" dirty="0" smtClean="0"/>
              <a:t>PRUEBAS PRESUNTIVAS PARA HIPERGLICEMIA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GLICEMIA BASAL O EN AYUNAS :</a:t>
            </a:r>
          </a:p>
          <a:p>
            <a:pPr marL="0" indent="0">
              <a:buNone/>
            </a:pPr>
            <a:r>
              <a:rPr lang="es-MX" dirty="0"/>
              <a:t> </a:t>
            </a:r>
            <a:r>
              <a:rPr lang="es-MX" dirty="0" smtClean="0"/>
              <a:t>     VALOR DE REFERENCIA NORMAL  :  70 – 110 MG</a:t>
            </a:r>
          </a:p>
          <a:p>
            <a:pPr marL="0" indent="0">
              <a:buNone/>
            </a:pPr>
            <a:r>
              <a:rPr lang="es-MX" dirty="0"/>
              <a:t> </a:t>
            </a:r>
            <a:r>
              <a:rPr lang="es-MX" dirty="0" smtClean="0"/>
              <a:t>     111-129 MG    : HIPERGLICEMIA EN AYUNAS</a:t>
            </a:r>
          </a:p>
          <a:p>
            <a:pPr marL="0" indent="0">
              <a:buNone/>
            </a:pPr>
            <a:r>
              <a:rPr lang="es-MX" dirty="0"/>
              <a:t> </a:t>
            </a:r>
            <a:r>
              <a:rPr lang="es-MX" dirty="0" smtClean="0"/>
              <a:t>     MÁS DE 129 MG O MÁS : HIPERGLICEMIA VERDADERA</a:t>
            </a:r>
          </a:p>
          <a:p>
            <a:pPr marL="0" indent="0">
              <a:buNone/>
            </a:pPr>
            <a:r>
              <a:rPr lang="es-MX" dirty="0"/>
              <a:t> </a:t>
            </a:r>
            <a:r>
              <a:rPr lang="es-MX" dirty="0" smtClean="0"/>
              <a:t>     PTOG :</a:t>
            </a:r>
          </a:p>
          <a:p>
            <a:pPr marL="0" indent="0">
              <a:buNone/>
            </a:pPr>
            <a:r>
              <a:rPr lang="es-MX" dirty="0"/>
              <a:t> </a:t>
            </a:r>
            <a:r>
              <a:rPr lang="es-MX" dirty="0" smtClean="0"/>
              <a:t>     VALOR DE REFERENCIA NORMAL :  HASTA 140 MG</a:t>
            </a:r>
          </a:p>
          <a:p>
            <a:pPr marL="0" indent="0">
              <a:buNone/>
            </a:pPr>
            <a:r>
              <a:rPr lang="es-MX" dirty="0"/>
              <a:t> </a:t>
            </a:r>
            <a:r>
              <a:rPr lang="es-MX" dirty="0" smtClean="0"/>
              <a:t>     141 – 199 MG  :  INTOLERANCIA ORAL A LA GLUCOSA</a:t>
            </a:r>
          </a:p>
          <a:p>
            <a:pPr marL="0" indent="0">
              <a:buNone/>
            </a:pPr>
            <a:r>
              <a:rPr lang="es-MX" dirty="0"/>
              <a:t> </a:t>
            </a:r>
            <a:r>
              <a:rPr lang="es-MX" dirty="0" smtClean="0"/>
              <a:t>     200 O MÁS :  HIPERGLICEMIA VERDADERA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9961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1209974"/>
          </a:xfrm>
        </p:spPr>
        <p:txBody>
          <a:bodyPr/>
          <a:lstStyle/>
          <a:p>
            <a:pPr algn="ctr"/>
            <a:r>
              <a:rPr lang="es-MX" dirty="0" smtClean="0"/>
              <a:t>DIAGNOSTICO CLINICO Y DE LABORATORIO PARA DIABETES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CLINICA : -                                                           FACTORES PREDISPONENTES</a:t>
            </a:r>
          </a:p>
          <a:p>
            <a:pPr marL="0" indent="0">
              <a:buNone/>
            </a:pPr>
            <a:r>
              <a:rPr lang="es-MX" dirty="0"/>
              <a:t> </a:t>
            </a:r>
            <a:r>
              <a:rPr lang="es-MX" dirty="0" smtClean="0"/>
              <a:t>     PERDIDA DE PESO                                               HERENCIA</a:t>
            </a:r>
          </a:p>
          <a:p>
            <a:pPr marL="0" indent="0">
              <a:buNone/>
            </a:pPr>
            <a:r>
              <a:rPr lang="es-MX" dirty="0"/>
              <a:t> </a:t>
            </a:r>
            <a:r>
              <a:rPr lang="es-MX" dirty="0" smtClean="0"/>
              <a:t>     POLIDIPSIA                                                           OBESIDAD</a:t>
            </a:r>
          </a:p>
          <a:p>
            <a:pPr marL="0" indent="0">
              <a:buNone/>
            </a:pPr>
            <a:r>
              <a:rPr lang="es-MX" dirty="0"/>
              <a:t> </a:t>
            </a:r>
            <a:r>
              <a:rPr lang="es-MX" dirty="0" smtClean="0"/>
              <a:t>     POLIFAGIA                                                           HTA</a:t>
            </a:r>
          </a:p>
          <a:p>
            <a:pPr marL="0" indent="0">
              <a:buNone/>
            </a:pPr>
            <a:r>
              <a:rPr lang="es-MX" dirty="0"/>
              <a:t> </a:t>
            </a:r>
            <a:r>
              <a:rPr lang="es-MX" dirty="0" smtClean="0"/>
              <a:t>     POLIURIA                                                              TABAQUISMO</a:t>
            </a:r>
          </a:p>
          <a:p>
            <a:pPr marL="0" indent="0">
              <a:buNone/>
            </a:pPr>
            <a:r>
              <a:rPr lang="es-MX" dirty="0"/>
              <a:t> </a:t>
            </a:r>
            <a:r>
              <a:rPr lang="es-MX" dirty="0" smtClean="0"/>
              <a:t>     LABORATORIO :</a:t>
            </a:r>
          </a:p>
          <a:p>
            <a:pPr marL="0" indent="0">
              <a:buNone/>
            </a:pPr>
            <a:r>
              <a:rPr lang="es-MX" dirty="0"/>
              <a:t> </a:t>
            </a:r>
            <a:r>
              <a:rPr lang="es-MX" dirty="0" smtClean="0"/>
              <a:t>     HIPERGLICEMIA VERDADERA EN LAS PRUEBAS DE LA GLICEMIA BASAL Y EN     LA PRUEBA DE LA PTOG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75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4" y="515007"/>
            <a:ext cx="8761413" cy="1849821"/>
          </a:xfrm>
        </p:spPr>
        <p:txBody>
          <a:bodyPr/>
          <a:lstStyle/>
          <a:p>
            <a:pPr algn="ctr"/>
            <a:r>
              <a:rPr lang="es-ES" dirty="0" smtClean="0"/>
              <a:t>NUEVO ESQUEMA DE DIAGNOSTICO DE LABORATORIO PARA LAS HIPERGLICEMIAS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dirty="0" smtClean="0"/>
              <a:t>ESQUEMA DE DIAGNOSTICO DE LABORATORIO PARA LAS HIPERGLICEMIAS</a:t>
            </a:r>
          </a:p>
          <a:p>
            <a:pPr>
              <a:buFontTx/>
              <a:buChar char="-"/>
            </a:pPr>
            <a:r>
              <a:rPr lang="es-ES" dirty="0" smtClean="0"/>
              <a:t>EL PACIENTE ACUDE AL LABORATORIO POR DOS DÌAS</a:t>
            </a:r>
          </a:p>
          <a:p>
            <a:pPr>
              <a:buFontTx/>
              <a:buChar char="-"/>
            </a:pPr>
            <a:r>
              <a:rPr lang="es-ES" dirty="0" smtClean="0"/>
              <a:t>PRIMER DÌA : </a:t>
            </a:r>
          </a:p>
          <a:p>
            <a:pPr marL="0" indent="0">
              <a:buNone/>
            </a:pPr>
            <a:r>
              <a:rPr lang="es-ES" dirty="0" smtClean="0"/>
              <a:t>PACIENTE ACUDE EN AYUNAS Y SE LE EXTRAE LA SANGRE PARA REALIZARLE UNA PRIMERA PRUEBA DEL PERFIL GLICEMICO , QUE ESLA PRUEBA DE LA GLICEMIA BASAL</a:t>
            </a:r>
          </a:p>
          <a:p>
            <a:pPr>
              <a:buFontTx/>
              <a:buChar char="-"/>
            </a:pPr>
            <a:r>
              <a:rPr lang="es-ES" dirty="0" smtClean="0"/>
              <a:t>SEGUNDO DÌA : </a:t>
            </a:r>
          </a:p>
          <a:p>
            <a:pPr marL="0" indent="0">
              <a:buNone/>
            </a:pPr>
            <a:r>
              <a:rPr lang="es-ES" dirty="0"/>
              <a:t>PACIENTE ACUDE EN AYUNAS Y SE LE EXTRAE LA SANGRE PARA REALIZARLE UNA PRIMERA PRUEBA DEL PERFIL GLICEMICO , QUE ESLA PRUEBA DE LA GLICEMIA </a:t>
            </a:r>
            <a:r>
              <a:rPr lang="es-ES" dirty="0" smtClean="0"/>
              <a:t>BASAL</a:t>
            </a:r>
          </a:p>
          <a:p>
            <a:pPr marL="0" indent="0">
              <a:buNone/>
            </a:pPr>
            <a:r>
              <a:rPr lang="es-ES" dirty="0" smtClean="0"/>
              <a:t>PACIENTE ACUDE LUEGO DE DOS HORAS AL LABORATORIO LUEGO DE LA INGESTA DEL DESAYUNO PARA LA REALIZACIÒN DE LA PRUEBA DE LA PTOG</a:t>
            </a: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9799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183</TotalTime>
  <Words>678</Words>
  <Application>Microsoft Office PowerPoint</Application>
  <PresentationFormat>Personalizado</PresentationFormat>
  <Paragraphs>88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Sala de reuniones Ion</vt:lpstr>
      <vt:lpstr>LABORATORIO CLINICO</vt:lpstr>
      <vt:lpstr>Presentación de PowerPoint</vt:lpstr>
      <vt:lpstr>Presentación de PowerPoint</vt:lpstr>
      <vt:lpstr>Presentación de PowerPoint</vt:lpstr>
      <vt:lpstr>PERFIL GLICEMICO</vt:lpstr>
      <vt:lpstr>PERFIL GLICEMICO</vt:lpstr>
      <vt:lpstr>PRUEBAS PRESUNTIVAS PARA HIPERGLICEMIA</vt:lpstr>
      <vt:lpstr>DIAGNOSTICO CLINICO Y DE LABORATORIO PARA DIABETES</vt:lpstr>
      <vt:lpstr>NUEVO ESQUEMA DE DIAGNOSTICO DE LABORATORIO PARA LAS HIPERGLICEMIAS</vt:lpstr>
      <vt:lpstr>DIAGNOSTICO DE LA HIPERGLICEMIA BAJO EL NUEVOESQUEMA</vt:lpstr>
      <vt:lpstr>PERFIL GLICEMICO EN HIPOGLICEMIA</vt:lpstr>
      <vt:lpstr>DIAGNOSTICO CLINICO Y DE LABORATORIO PARA HIPOGLICEMIA CLINICA</vt:lpstr>
      <vt:lpstr>CURVA DE TOLERANCIA ORAL A LA GLUCOSA + SOBRECARGA</vt:lpstr>
      <vt:lpstr>TRATAMIENTO DE DIABETES</vt:lpstr>
      <vt:lpstr>TRATAMIENTO PARA LA HIPOGLICEMIA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LABORATORIO CLINICO</dc:title>
  <dc:creator>SYSTEMarket</dc:creator>
  <cp:lastModifiedBy>SYSTEMARKET</cp:lastModifiedBy>
  <cp:revision>12</cp:revision>
  <dcterms:created xsi:type="dcterms:W3CDTF">2019-01-21T02:30:26Z</dcterms:created>
  <dcterms:modified xsi:type="dcterms:W3CDTF">2022-06-27T15:46:00Z</dcterms:modified>
</cp:coreProperties>
</file>