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6" r:id="rId2"/>
    <p:sldId id="265" r:id="rId3"/>
    <p:sldId id="290" r:id="rId4"/>
    <p:sldId id="272" r:id="rId5"/>
    <p:sldId id="261" r:id="rId6"/>
    <p:sldId id="271" r:id="rId7"/>
    <p:sldId id="260" r:id="rId8"/>
    <p:sldId id="269" r:id="rId9"/>
    <p:sldId id="273" r:id="rId10"/>
    <p:sldId id="281" r:id="rId11"/>
    <p:sldId id="264" r:id="rId12"/>
    <p:sldId id="292" r:id="rId13"/>
    <p:sldId id="282" r:id="rId14"/>
    <p:sldId id="274" r:id="rId15"/>
    <p:sldId id="275" r:id="rId16"/>
    <p:sldId id="284" r:id="rId17"/>
    <p:sldId id="285" r:id="rId18"/>
    <p:sldId id="283" r:id="rId19"/>
    <p:sldId id="291" r:id="rId20"/>
    <p:sldId id="276" r:id="rId21"/>
    <p:sldId id="268" r:id="rId22"/>
    <p:sldId id="286" r:id="rId23"/>
    <p:sldId id="263" r:id="rId24"/>
    <p:sldId id="287" r:id="rId25"/>
    <p:sldId id="277" r:id="rId26"/>
    <p:sldId id="288" r:id="rId27"/>
    <p:sldId id="278" r:id="rId28"/>
    <p:sldId id="279" r:id="rId29"/>
    <p:sldId id="28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C3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>
      <p:cViewPr varScale="1">
        <p:scale>
          <a:sx n="52" d="100"/>
          <a:sy n="52" d="100"/>
        </p:scale>
        <p:origin x="67" y="6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A95DB-718A-4608-9DA1-9E91587CCB24}" type="datetimeFigureOut">
              <a:rPr lang="es-ES" smtClean="0"/>
              <a:pPr/>
              <a:t>16/01/2025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FBCAC-C28E-446D-9AB5-1B097639D48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BCAC-C28E-446D-9AB5-1B097639D48A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BCAC-C28E-446D-9AB5-1B097639D48A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FBCAC-C28E-446D-9AB5-1B097639D48A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1F27E-81BC-4793-BFD9-E13AA6A86117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FD66B-AACF-4C7F-BBF6-77FC7B7B4AA6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2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2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2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14600" y="381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38100" h="38100" prst="relaxedInse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Taxonomía</a:t>
            </a:r>
            <a:endParaRPr lang="en-US" sz="4000" b="1" dirty="0">
              <a:ln>
                <a:prstDash val="solid"/>
              </a:ln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rington" pitchFamily="82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828800" y="2057400"/>
            <a:ext cx="4800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r>
              <a:rPr kumimoji="0" lang="es-ES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Reino: Animalia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endParaRPr kumimoji="0" lang="es-ES" sz="24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no Pro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r>
              <a:rPr kumimoji="0" lang="es-ES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Filo: Chordata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endParaRPr kumimoji="0" lang="es-ES" sz="24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no Pro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r>
              <a:rPr kumimoji="0" lang="es-ES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Clase: Aves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endParaRPr kumimoji="0" lang="es-ES" sz="24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no Pro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Orden: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Columbiformes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no Pro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92200" algn="l"/>
              </a:tabLst>
            </a:pP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Familia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s-ES" sz="24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Columbidae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  <a:latin typeface="Arno Pro" pitchFamily="18" charset="0"/>
              <a:cs typeface="Arial" pitchFamily="34" charset="0"/>
            </a:endParaRPr>
          </a:p>
        </p:txBody>
      </p:sp>
      <p:pic>
        <p:nvPicPr>
          <p:cNvPr id="4" name="3 Imagen" descr="paloma0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457200"/>
            <a:ext cx="1162050" cy="485775"/>
          </a:xfrm>
          <a:prstGeom prst="rect">
            <a:avLst/>
          </a:prstGeom>
        </p:spPr>
      </p:pic>
      <p:pic>
        <p:nvPicPr>
          <p:cNvPr id="5" name="4 Imagen" descr="paloma0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533400"/>
            <a:ext cx="1162050" cy="485775"/>
          </a:xfrm>
          <a:prstGeom prst="rect">
            <a:avLst/>
          </a:prstGeom>
        </p:spPr>
      </p:pic>
      <p:pic>
        <p:nvPicPr>
          <p:cNvPr id="8" name="7 Imagen" descr="paloma0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5867400"/>
            <a:ext cx="1162050" cy="485775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b="1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5105400" y="3048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Tortolita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</a:p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Común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-228600" y="3733800"/>
            <a:ext cx="491155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Columbina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passerina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4680857"/>
            <a:ext cx="2895600" cy="217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648201"/>
            <a:ext cx="3124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6482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/>
          <a:srcRect l="14957"/>
          <a:stretch>
            <a:fillRect/>
          </a:stretch>
        </p:blipFill>
        <p:spPr bwMode="auto">
          <a:xfrm>
            <a:off x="15240" y="0"/>
            <a:ext cx="30327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 l="3840" r="21275"/>
          <a:stretch>
            <a:fillRect/>
          </a:stretch>
        </p:blipFill>
        <p:spPr bwMode="auto">
          <a:xfrm>
            <a:off x="0" y="22860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7" name="16 Grupo"/>
          <p:cNvGrpSpPr/>
          <p:nvPr/>
        </p:nvGrpSpPr>
        <p:grpSpPr>
          <a:xfrm>
            <a:off x="3581400" y="304800"/>
            <a:ext cx="5410200" cy="4178824"/>
            <a:chOff x="3581400" y="304800"/>
            <a:chExt cx="5410200" cy="4178824"/>
          </a:xfrm>
        </p:grpSpPr>
        <p:sp>
          <p:nvSpPr>
            <p:cNvPr id="18433" name="Rectangle 1"/>
            <p:cNvSpPr>
              <a:spLocks noChangeArrowheads="1"/>
            </p:cNvSpPr>
            <p:nvPr/>
          </p:nvSpPr>
          <p:spPr bwMode="auto">
            <a:xfrm>
              <a:off x="4114800" y="304800"/>
              <a:ext cx="4876800" cy="4178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Mide de 16 a 16.5 cm.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Peso aproximado de 32 g.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Localizada entre loas 1300 – 3000 msnm.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Es una especie peque</a:t>
              </a:r>
              <a:r>
                <a:rPr kumimoji="0" lang="es-MX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ñ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a con </a:t>
              </a:r>
              <a:r>
                <a:rPr kumimoji="0" lang="es-ES" sz="2000" b="0" i="0" u="none" strike="noStrike" cap="none" normalizeH="0" baseline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dise</a:t>
              </a:r>
              <a:r>
                <a:rPr kumimoji="0" lang="es-MX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ñ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o pectoral escamado.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Pico con base rojizo claro descolorido; tiznado de negro en la punta.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Patas rosado claro.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</p:txBody>
        </p:sp>
        <p:pic>
          <p:nvPicPr>
            <p:cNvPr id="11" name="10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304800"/>
              <a:ext cx="499337" cy="445604"/>
            </a:xfrm>
            <a:prstGeom prst="rect">
              <a:avLst/>
            </a:prstGeom>
          </p:spPr>
        </p:pic>
        <p:pic>
          <p:nvPicPr>
            <p:cNvPr id="12" name="11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914400"/>
              <a:ext cx="499337" cy="445604"/>
            </a:xfrm>
            <a:prstGeom prst="rect">
              <a:avLst/>
            </a:prstGeom>
          </p:spPr>
        </p:pic>
        <p:pic>
          <p:nvPicPr>
            <p:cNvPr id="13" name="12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15463" y="2133600"/>
              <a:ext cx="499337" cy="445604"/>
            </a:xfrm>
            <a:prstGeom prst="rect">
              <a:avLst/>
            </a:prstGeom>
          </p:spPr>
        </p:pic>
        <p:pic>
          <p:nvPicPr>
            <p:cNvPr id="14" name="13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1524000"/>
              <a:ext cx="499337" cy="445604"/>
            </a:xfrm>
            <a:prstGeom prst="rect">
              <a:avLst/>
            </a:prstGeom>
          </p:spPr>
        </p:pic>
        <p:pic>
          <p:nvPicPr>
            <p:cNvPr id="15" name="14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15463" y="3135796"/>
              <a:ext cx="499337" cy="445604"/>
            </a:xfrm>
            <a:prstGeom prst="rect">
              <a:avLst/>
            </a:prstGeom>
          </p:spPr>
        </p:pic>
        <p:pic>
          <p:nvPicPr>
            <p:cNvPr id="16" name="15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15463" y="3973996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 l="17647" t="26051" r="19958" b="15966"/>
          <a:stretch>
            <a:fillRect/>
          </a:stretch>
        </p:blipFill>
        <p:spPr bwMode="auto">
          <a:xfrm>
            <a:off x="6096000" y="4694382"/>
            <a:ext cx="2819400" cy="196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394841"/>
            <a:ext cx="2667000" cy="231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800600"/>
            <a:ext cx="292608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0" name="9 Grupo"/>
          <p:cNvGrpSpPr/>
          <p:nvPr/>
        </p:nvGrpSpPr>
        <p:grpSpPr>
          <a:xfrm>
            <a:off x="567463" y="457200"/>
            <a:ext cx="8195537" cy="3554075"/>
            <a:chOff x="567463" y="457200"/>
            <a:chExt cx="8195537" cy="3554075"/>
          </a:xfrm>
        </p:grpSpPr>
        <p:sp>
          <p:nvSpPr>
            <p:cNvPr id="5" name="4 Rectángulo"/>
            <p:cNvSpPr/>
            <p:nvPr/>
          </p:nvSpPr>
          <p:spPr>
            <a:xfrm>
              <a:off x="1066800" y="533400"/>
              <a:ext cx="7696200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Los machos por encima pardo aceitunado claro, gris en la nuca. La frente, cara y parte inferior entera vinoso claro.</a:t>
              </a: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Calibri" pitchFamily="34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Plumas del pecho y lados del cuello oscuras en su centro el cual imparte el efecto festoneado. </a:t>
              </a: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Calibri" pitchFamily="34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Alas lucen lunares negros en las cobijas, las primarias rufas contraste</a:t>
              </a: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Calibri" pitchFamily="34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Las hembras se diferencian por su parte inferior </a:t>
              </a:r>
              <a:r>
                <a:rPr lang="es-ES" sz="2000" dirty="0" err="1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grisanteada</a:t>
              </a: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 bastante incolora (sector escamado muy parecido) disperso punteado rufo lustroso en las cobijas de las alas.</a:t>
              </a:r>
            </a:p>
          </p:txBody>
        </p:sp>
        <p:pic>
          <p:nvPicPr>
            <p:cNvPr id="6" name="5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463" y="2286000"/>
              <a:ext cx="499337" cy="445604"/>
            </a:xfrm>
            <a:prstGeom prst="rect">
              <a:avLst/>
            </a:prstGeom>
          </p:spPr>
        </p:pic>
        <p:pic>
          <p:nvPicPr>
            <p:cNvPr id="7" name="6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2895600"/>
              <a:ext cx="499337" cy="445604"/>
            </a:xfrm>
            <a:prstGeom prst="rect">
              <a:avLst/>
            </a:prstGeom>
          </p:spPr>
        </p:pic>
        <p:pic>
          <p:nvPicPr>
            <p:cNvPr id="8" name="7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1447800"/>
              <a:ext cx="499337" cy="445604"/>
            </a:xfrm>
            <a:prstGeom prst="rect">
              <a:avLst/>
            </a:prstGeom>
          </p:spPr>
        </p:pic>
        <p:pic>
          <p:nvPicPr>
            <p:cNvPr id="9" name="8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457200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57912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Tortolita Ecuatoriana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232450" y="0"/>
            <a:ext cx="491155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Columbina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buckleyi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5562600" y="152400"/>
            <a:ext cx="3429000" cy="6553200"/>
            <a:chOff x="5562600" y="228600"/>
            <a:chExt cx="3429000" cy="6553200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38800" y="4800600"/>
              <a:ext cx="29718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228600"/>
              <a:ext cx="2971800" cy="2258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3600" y="2667000"/>
              <a:ext cx="3048000" cy="202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grpSp>
        <p:nvGrpSpPr>
          <p:cNvPr id="13" name="12 Grupo"/>
          <p:cNvGrpSpPr/>
          <p:nvPr/>
        </p:nvGrpSpPr>
        <p:grpSpPr>
          <a:xfrm>
            <a:off x="415063" y="762000"/>
            <a:ext cx="4995137" cy="5016758"/>
            <a:chOff x="415063" y="762000"/>
            <a:chExt cx="4995137" cy="5016758"/>
          </a:xfrm>
        </p:grpSpPr>
        <p:sp>
          <p:nvSpPr>
            <p:cNvPr id="16385" name="Rectangle 1"/>
            <p:cNvSpPr>
              <a:spLocks noChangeArrowheads="1"/>
            </p:cNvSpPr>
            <p:nvPr/>
          </p:nvSpPr>
          <p:spPr bwMode="auto">
            <a:xfrm>
              <a:off x="990600" y="762000"/>
              <a:ext cx="4419600" cy="5016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Mide entre 16.5 – 18 cm.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 Localizada hasta los 900 msnm. y los 2000msnm en Loja.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Pico negruzco y  patas rosadas 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El macho por encima es de un suave gris claro con alas visiblemente mas pardas y dispersos lunares negros en las cobijas.</a:t>
              </a: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cs typeface="Arial" pitchFamily="34" charset="0"/>
                </a:rPr>
                <a:t> P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or debajo vinoso claro, cara y frente mas pálidas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1538" algn="l"/>
                </a:tabLst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Las hembras por debajo anteado pálido deslustrado, más pálido en la cara y mas blanco en la garganta y vientre central  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</p:txBody>
        </p:sp>
        <p:pic>
          <p:nvPicPr>
            <p:cNvPr id="8" name="7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200" y="762000"/>
              <a:ext cx="499337" cy="445604"/>
            </a:xfrm>
            <a:prstGeom prst="rect">
              <a:avLst/>
            </a:prstGeom>
          </p:spPr>
        </p:pic>
        <p:pic>
          <p:nvPicPr>
            <p:cNvPr id="9" name="8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063" y="1371600"/>
              <a:ext cx="499337" cy="445604"/>
            </a:xfrm>
            <a:prstGeom prst="rect">
              <a:avLst/>
            </a:prstGeom>
          </p:spPr>
        </p:pic>
        <p:pic>
          <p:nvPicPr>
            <p:cNvPr id="10" name="9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063" y="2209800"/>
              <a:ext cx="499337" cy="445604"/>
            </a:xfrm>
            <a:prstGeom prst="rect">
              <a:avLst/>
            </a:prstGeom>
          </p:spPr>
        </p:pic>
        <p:pic>
          <p:nvPicPr>
            <p:cNvPr id="11" name="10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263" y="2895600"/>
              <a:ext cx="499337" cy="445604"/>
            </a:xfrm>
            <a:prstGeom prst="rect">
              <a:avLst/>
            </a:prstGeom>
          </p:spPr>
        </p:pic>
        <p:pic>
          <p:nvPicPr>
            <p:cNvPr id="12" name="11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063" y="4724400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 t="19116" b="59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5105400" y="304800"/>
            <a:ext cx="4191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Tortolita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</a:p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Azul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5638800"/>
            <a:ext cx="49115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Claravis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pretiosa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195782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t="9000" b="16763"/>
            <a:stretch>
              <a:fillRect/>
            </a:stretch>
          </p:blipFill>
          <p:spPr bwMode="auto">
            <a:xfrm>
              <a:off x="3124200" y="4495800"/>
              <a:ext cx="28956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438400"/>
              <a:ext cx="3200400" cy="2310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71689" y="4495800"/>
              <a:ext cx="3272311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t="19116" b="5941"/>
            <a:stretch>
              <a:fillRect/>
            </a:stretch>
          </p:blipFill>
          <p:spPr bwMode="auto">
            <a:xfrm flipH="1">
              <a:off x="0" y="4495800"/>
              <a:ext cx="32004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</p:pic>
      </p:grpSp>
      <p:grpSp>
        <p:nvGrpSpPr>
          <p:cNvPr id="17" name="16 Grupo"/>
          <p:cNvGrpSpPr/>
          <p:nvPr/>
        </p:nvGrpSpPr>
        <p:grpSpPr>
          <a:xfrm>
            <a:off x="3581400" y="228600"/>
            <a:ext cx="5486400" cy="4103204"/>
            <a:chOff x="3581400" y="228600"/>
            <a:chExt cx="5486400" cy="4103204"/>
          </a:xfrm>
        </p:grpSpPr>
        <p:sp>
          <p:nvSpPr>
            <p:cNvPr id="14337" name="Rectangle 1"/>
            <p:cNvSpPr>
              <a:spLocks noChangeArrowheads="1"/>
            </p:cNvSpPr>
            <p:nvPr/>
          </p:nvSpPr>
          <p:spPr bwMode="auto">
            <a:xfrm>
              <a:off x="4038600" y="228600"/>
              <a:ext cx="5029200" cy="4093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Mide de 20. 5 a 21.5 cm.</a:t>
              </a: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Localizada por debajo de los 1000 msnm.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Arial" pitchFamily="34" charset="0"/>
                </a:rPr>
                <a:t>Pico fuliginoso y patas rosadas.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Arial" pitchFamily="34" charset="0"/>
                </a:rPr>
                <a:t>El macho es celeste-grisáceo. Cola negruzca con timoneras centrales gris-celeste</a:t>
              </a: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Calibri" pitchFamily="34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Arial" pitchFamily="34" charset="0"/>
                </a:rPr>
                <a:t>La hembra es más parda por encima.</a:t>
              </a:r>
              <a:r>
                <a:rPr kumimoji="0" lang="es-ES" sz="2000" u="none" strike="noStrike" cap="none" normalizeH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Arial" pitchFamily="34" charset="0"/>
                </a:rPr>
                <a:t> </a:t>
              </a:r>
              <a:r>
                <a:rPr kumimoji="0" lang="es-ES" sz="200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Arial" pitchFamily="34" charset="0"/>
                </a:rPr>
                <a:t>Rabadilla y timoneras centrales rufas</a:t>
              </a: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Calibri" pitchFamily="34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Calibri" pitchFamily="34" charset="0"/>
                  <a:cs typeface="Arial" pitchFamily="34" charset="0"/>
                </a:rPr>
                <a:t>Andan en parejas.</a:t>
              </a:r>
              <a:endParaRPr kumimoji="0" lang="es-ES" sz="200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</p:txBody>
        </p:sp>
        <p:pic>
          <p:nvPicPr>
            <p:cNvPr id="11" name="10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2057400"/>
              <a:ext cx="499337" cy="445604"/>
            </a:xfrm>
            <a:prstGeom prst="rect">
              <a:avLst/>
            </a:prstGeom>
          </p:spPr>
        </p:pic>
        <p:pic>
          <p:nvPicPr>
            <p:cNvPr id="12" name="11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1447800"/>
              <a:ext cx="499337" cy="445604"/>
            </a:xfrm>
            <a:prstGeom prst="rect">
              <a:avLst/>
            </a:prstGeom>
          </p:spPr>
        </p:pic>
        <p:pic>
          <p:nvPicPr>
            <p:cNvPr id="13" name="12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838200"/>
              <a:ext cx="499337" cy="445604"/>
            </a:xfrm>
            <a:prstGeom prst="rect">
              <a:avLst/>
            </a:prstGeom>
          </p:spPr>
        </p:pic>
        <p:pic>
          <p:nvPicPr>
            <p:cNvPr id="14" name="13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228600"/>
              <a:ext cx="499337" cy="445604"/>
            </a:xfrm>
            <a:prstGeom prst="rect">
              <a:avLst/>
            </a:prstGeom>
          </p:spPr>
        </p:pic>
        <p:pic>
          <p:nvPicPr>
            <p:cNvPr id="15" name="14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3886200"/>
              <a:ext cx="499337" cy="445604"/>
            </a:xfrm>
            <a:prstGeom prst="rect">
              <a:avLst/>
            </a:prstGeom>
          </p:spPr>
        </p:pic>
        <p:pic>
          <p:nvPicPr>
            <p:cNvPr id="16" name="15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1400" y="2971800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503396"/>
            <a:ext cx="4724400" cy="335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1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0"/>
            <a:ext cx="4800600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76600"/>
            <a:ext cx="455882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0" y="56388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Tortolita </a:t>
            </a:r>
            <a:r>
              <a:rPr lang="es-E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Alinegra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Metriopelia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melanoptera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553" y="2590800"/>
            <a:ext cx="292924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029200"/>
            <a:ext cx="3019244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876800"/>
            <a:ext cx="2709639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634" y="304800"/>
            <a:ext cx="2930566" cy="211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4876800"/>
            <a:ext cx="2590800" cy="187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4" name="13 Grupo"/>
          <p:cNvGrpSpPr/>
          <p:nvPr/>
        </p:nvGrpSpPr>
        <p:grpSpPr>
          <a:xfrm>
            <a:off x="3767863" y="228600"/>
            <a:ext cx="5376137" cy="4708981"/>
            <a:chOff x="3767863" y="228600"/>
            <a:chExt cx="5376137" cy="4708981"/>
          </a:xfrm>
        </p:grpSpPr>
        <p:sp>
          <p:nvSpPr>
            <p:cNvPr id="48129" name="Rectangle 1"/>
            <p:cNvSpPr>
              <a:spLocks noChangeArrowheads="1"/>
            </p:cNvSpPr>
            <p:nvPr/>
          </p:nvSpPr>
          <p:spPr bwMode="auto">
            <a:xfrm>
              <a:off x="4267200" y="228600"/>
              <a:ext cx="4876800" cy="4708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Mide entre 22,5 – 23.5 cm.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Localizada entre los 3300 – 4300 msnm.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Pico y patas negro.</a:t>
              </a:r>
              <a:endParaRPr kumimoji="0" lang="es-ES" sz="2000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Iris grisáceo con prominente parche implume amarillo-naranja delante y por debajo del ojo.</a:t>
              </a:r>
              <a:endParaRPr kumimoji="0" lang="es-ES" sz="2000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El macho es pardo grisáceo por encima, con conspicuo parche blanco en la curva del ala, las remeras y ala inferior negras.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Por debajo es rosado-anteado y la cola es negra por dentro.</a:t>
              </a:r>
              <a:endParaRPr kumimoji="0" lang="es-ES" sz="2000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</p:txBody>
        </p:sp>
        <p:pic>
          <p:nvPicPr>
            <p:cNvPr id="8" name="7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0000" y="228600"/>
              <a:ext cx="499337" cy="445604"/>
            </a:xfrm>
            <a:prstGeom prst="rect">
              <a:avLst/>
            </a:prstGeom>
          </p:spPr>
        </p:pic>
        <p:pic>
          <p:nvPicPr>
            <p:cNvPr id="9" name="8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0000" y="838200"/>
              <a:ext cx="499337" cy="445604"/>
            </a:xfrm>
            <a:prstGeom prst="rect">
              <a:avLst/>
            </a:prstGeom>
          </p:spPr>
        </p:pic>
        <p:pic>
          <p:nvPicPr>
            <p:cNvPr id="10" name="9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0000" y="1447800"/>
              <a:ext cx="499337" cy="445604"/>
            </a:xfrm>
            <a:prstGeom prst="rect">
              <a:avLst/>
            </a:prstGeom>
          </p:spPr>
        </p:pic>
        <p:pic>
          <p:nvPicPr>
            <p:cNvPr id="11" name="10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7863" y="2057400"/>
              <a:ext cx="499337" cy="445604"/>
            </a:xfrm>
            <a:prstGeom prst="rect">
              <a:avLst/>
            </a:prstGeom>
          </p:spPr>
        </p:pic>
        <p:pic>
          <p:nvPicPr>
            <p:cNvPr id="12" name="11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0000" y="2983396"/>
              <a:ext cx="499337" cy="445604"/>
            </a:xfrm>
            <a:prstGeom prst="rect">
              <a:avLst/>
            </a:prstGeom>
          </p:spPr>
        </p:pic>
        <p:pic>
          <p:nvPicPr>
            <p:cNvPr id="13" name="12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7863" y="4114800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514600" y="3810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38100" h="38100" prst="relaxedInse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>
                  <a:prstDash val="solid"/>
                </a:ln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itchFamily="82" charset="0"/>
              </a:rPr>
              <a:t>Características</a:t>
            </a:r>
            <a:endParaRPr lang="en-US" sz="4000" b="1" dirty="0">
              <a:ln>
                <a:prstDash val="solid"/>
              </a:ln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rington" pitchFamily="82" charset="0"/>
            </a:endParaRPr>
          </a:p>
        </p:txBody>
      </p:sp>
      <p:pic>
        <p:nvPicPr>
          <p:cNvPr id="3" name="2 Imagen" descr="pidgeo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3850" y="6019800"/>
            <a:ext cx="895350" cy="762000"/>
          </a:xfrm>
          <a:prstGeom prst="rect">
            <a:avLst/>
          </a:prstGeom>
        </p:spPr>
      </p:pic>
      <p:pic>
        <p:nvPicPr>
          <p:cNvPr id="6" name="5 Imagen" descr="pidgeo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4650" y="6019800"/>
            <a:ext cx="895350" cy="762000"/>
          </a:xfrm>
          <a:prstGeom prst="rect">
            <a:avLst/>
          </a:prstGeom>
        </p:spPr>
      </p:pic>
      <p:pic>
        <p:nvPicPr>
          <p:cNvPr id="7" name="6 Imagen" descr="pidgeo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5450" y="6019800"/>
            <a:ext cx="895350" cy="762000"/>
          </a:xfrm>
          <a:prstGeom prst="rect">
            <a:avLst/>
          </a:prstGeom>
        </p:spPr>
      </p:pic>
      <p:pic>
        <p:nvPicPr>
          <p:cNvPr id="8" name="7 Imagen" descr="pidgeo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457450" y="6019800"/>
            <a:ext cx="895350" cy="762000"/>
          </a:xfrm>
          <a:prstGeom prst="rect">
            <a:avLst/>
          </a:prstGeom>
        </p:spPr>
      </p:pic>
      <p:pic>
        <p:nvPicPr>
          <p:cNvPr id="9" name="8 Imagen" descr="pidgeo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314450" y="6019800"/>
            <a:ext cx="895350" cy="762000"/>
          </a:xfrm>
          <a:prstGeom prst="rect">
            <a:avLst/>
          </a:prstGeom>
        </p:spPr>
      </p:pic>
      <p:pic>
        <p:nvPicPr>
          <p:cNvPr id="10" name="9 Imagen" descr="pidgeon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52400" y="6019800"/>
            <a:ext cx="895350" cy="762000"/>
          </a:xfrm>
          <a:prstGeom prst="rect">
            <a:avLst/>
          </a:prstGeom>
        </p:spPr>
      </p:pic>
      <p:pic>
        <p:nvPicPr>
          <p:cNvPr id="12" name="11 Imagen" descr="dodo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5657850"/>
            <a:ext cx="1162050" cy="1200150"/>
          </a:xfrm>
          <a:prstGeom prst="rect">
            <a:avLst/>
          </a:prstGeom>
        </p:spPr>
      </p:pic>
      <p:pic>
        <p:nvPicPr>
          <p:cNvPr id="13" name="12 Imagen" descr="dodo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343400" y="5657850"/>
            <a:ext cx="1162050" cy="1200150"/>
          </a:xfrm>
          <a:prstGeom prst="rect">
            <a:avLst/>
          </a:prstGeom>
        </p:spPr>
      </p:pic>
      <p:grpSp>
        <p:nvGrpSpPr>
          <p:cNvPr id="22" name="21 Grupo"/>
          <p:cNvGrpSpPr/>
          <p:nvPr/>
        </p:nvGrpSpPr>
        <p:grpSpPr>
          <a:xfrm>
            <a:off x="830179" y="1524000"/>
            <a:ext cx="7628021" cy="3785652"/>
            <a:chOff x="830179" y="1524000"/>
            <a:chExt cx="8085221" cy="3785652"/>
          </a:xfrm>
        </p:grpSpPr>
        <p:sp>
          <p:nvSpPr>
            <p:cNvPr id="31745" name="Rectangle 1"/>
            <p:cNvSpPr>
              <a:spLocks noChangeArrowheads="1"/>
            </p:cNvSpPr>
            <p:nvPr/>
          </p:nvSpPr>
          <p:spPr bwMode="auto">
            <a:xfrm>
              <a:off x="1219200" y="1524000"/>
              <a:ext cx="7696200" cy="378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Son aves atractivas con leves contrastes en su coloración.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El plumaje es denso y suave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El cuerpo es grande con relación a su cabeza que es pequeña y redonda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El pico es delgado y corto con ceras carnosas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Los tarsos cortos  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Alguna especies son arbóreas y otras terrestres 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</p:txBody>
        </p:sp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15240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21336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27432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34290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40386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0179" y="47244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3447" y="3505200"/>
            <a:ext cx="464055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56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05200"/>
            <a:ext cx="503411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 t="24521" r="26509"/>
          <a:stretch>
            <a:fillRect/>
          </a:stretch>
        </p:blipFill>
        <p:spPr bwMode="auto">
          <a:xfrm>
            <a:off x="4085403" y="0"/>
            <a:ext cx="512435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52400" y="762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Paloma </a:t>
            </a:r>
            <a:r>
              <a:rPr lang="es-E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Palida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491900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Leptotila</a:t>
            </a:r>
            <a:r>
              <a:rPr lang="en-US" sz="60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pallida</a:t>
            </a:r>
            <a:r>
              <a:rPr lang="en-US" sz="6000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endParaRPr lang="en-US" sz="60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610100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267200"/>
            <a:ext cx="252855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724400"/>
            <a:ext cx="30480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2" name="11 Grupo"/>
          <p:cNvGrpSpPr/>
          <p:nvPr/>
        </p:nvGrpSpPr>
        <p:grpSpPr>
          <a:xfrm>
            <a:off x="304800" y="533400"/>
            <a:ext cx="8567972" cy="3493604"/>
            <a:chOff x="304800" y="533400"/>
            <a:chExt cx="8567972" cy="3493604"/>
          </a:xfrm>
        </p:grpSpPr>
        <p:sp>
          <p:nvSpPr>
            <p:cNvPr id="9217" name="Rectangle 1"/>
            <p:cNvSpPr>
              <a:spLocks noChangeArrowheads="1"/>
            </p:cNvSpPr>
            <p:nvPr/>
          </p:nvSpPr>
          <p:spPr bwMode="auto">
            <a:xfrm>
              <a:off x="838200" y="533400"/>
              <a:ext cx="8034572" cy="34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Mide entre 26 - 27.5  cm.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Localizadas hasta los 800 msnm. En bosques húmedos y </a:t>
              </a:r>
              <a:r>
                <a:rPr kumimoji="0" lang="es-ES" sz="2000" b="0" i="0" u="none" strike="noStrike" cap="none" normalizeH="0" baseline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semihumedos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Anillo orbital rojo-morado.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 Por encima pardo grisáceo, frente blanquinosa, corona y nuca gris-azulada.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Monto y cola superior más rufos algunas timoneras laterales exhiben punta blanca 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Pecho vinoso pálido y vientre extensamente blanco.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</p:txBody>
        </p:sp>
        <p:pic>
          <p:nvPicPr>
            <p:cNvPr id="6" name="5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863" y="544996"/>
              <a:ext cx="499337" cy="445604"/>
            </a:xfrm>
            <a:prstGeom prst="rect">
              <a:avLst/>
            </a:prstGeom>
          </p:spPr>
        </p:pic>
        <p:pic>
          <p:nvPicPr>
            <p:cNvPr id="7" name="6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2286000"/>
              <a:ext cx="499337" cy="445604"/>
            </a:xfrm>
            <a:prstGeom prst="rect">
              <a:avLst/>
            </a:prstGeom>
          </p:spPr>
        </p:pic>
        <p:pic>
          <p:nvPicPr>
            <p:cNvPr id="8" name="7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2907196"/>
              <a:ext cx="499337" cy="445604"/>
            </a:xfrm>
            <a:prstGeom prst="rect">
              <a:avLst/>
            </a:prstGeom>
          </p:spPr>
        </p:pic>
        <p:pic>
          <p:nvPicPr>
            <p:cNvPr id="9" name="8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000" y="3581400"/>
              <a:ext cx="499337" cy="445604"/>
            </a:xfrm>
            <a:prstGeom prst="rect">
              <a:avLst/>
            </a:prstGeom>
          </p:spPr>
        </p:pic>
        <p:pic>
          <p:nvPicPr>
            <p:cNvPr id="10" name="9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863" y="1154596"/>
              <a:ext cx="499337" cy="445604"/>
            </a:xfrm>
            <a:prstGeom prst="rect">
              <a:avLst/>
            </a:prstGeom>
          </p:spPr>
        </p:pic>
        <p:pic>
          <p:nvPicPr>
            <p:cNvPr id="11" name="10 Imagen" descr="paloma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800" y="1764196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 t="10032" b="67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28600" y="51816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Paloma </a:t>
            </a:r>
            <a:r>
              <a:rPr lang="es-E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Ventriocracea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2400" y="355937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Leptotila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ochraceiventris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657600"/>
            <a:ext cx="3253059" cy="250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 t="10032" b="6702"/>
          <a:stretch>
            <a:fillRect/>
          </a:stretch>
        </p:blipFill>
        <p:spPr bwMode="auto">
          <a:xfrm flipH="1">
            <a:off x="457200" y="4572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3" name="12 Grupo"/>
          <p:cNvGrpSpPr/>
          <p:nvPr/>
        </p:nvGrpSpPr>
        <p:grpSpPr>
          <a:xfrm>
            <a:off x="4419600" y="457200"/>
            <a:ext cx="4419600" cy="5708511"/>
            <a:chOff x="4419600" y="457200"/>
            <a:chExt cx="4419600" cy="5708511"/>
          </a:xfrm>
        </p:grpSpPr>
        <p:sp>
          <p:nvSpPr>
            <p:cNvPr id="7169" name="Rectangle 1"/>
            <p:cNvSpPr>
              <a:spLocks noChangeArrowheads="1"/>
            </p:cNvSpPr>
            <p:nvPr/>
          </p:nvSpPr>
          <p:spPr bwMode="auto">
            <a:xfrm>
              <a:off x="4953000" y="533400"/>
              <a:ext cx="3886200" cy="5632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Mide entre 26 - 27.5 cm.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Localizada hasta los 1100 msnm.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Anillo orbital rojo-morado.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La frente es blanquinosa y se vuelve morado-almagrado en la corona y morado apagado en la nuca y dorso superior.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Por encima pardo-aceitunado oscuro con un leve tornasol bronce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Cara anteada, garganta blanco-anteada, pecho vinoso pálido que converge con ocráceo del vientre y </a:t>
              </a:r>
              <a:r>
                <a:rPr kumimoji="0" lang="es-ES" sz="2000" b="0" i="0" u="none" strike="noStrike" cap="none" normalizeH="0" baseline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crissum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. </a:t>
              </a: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</p:txBody>
        </p:sp>
        <p:grpSp>
          <p:nvGrpSpPr>
            <p:cNvPr id="12" name="11 Grupo"/>
            <p:cNvGrpSpPr/>
            <p:nvPr/>
          </p:nvGrpSpPr>
          <p:grpSpPr>
            <a:xfrm>
              <a:off x="4419600" y="457200"/>
              <a:ext cx="499337" cy="4789004"/>
              <a:chOff x="4419600" y="457200"/>
              <a:chExt cx="499337" cy="4789004"/>
            </a:xfrm>
          </p:grpSpPr>
          <p:pic>
            <p:nvPicPr>
              <p:cNvPr id="6" name="5 Imagen" descr="palom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19600" y="4572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7" name="6 Imagen" descr="palom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19600" y="11430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8" name="7 Imagen" descr="palom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19600" y="17526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9" name="8 Imagen" descr="palom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19600" y="23622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0" name="9 Imagen" descr="palom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19600" y="38862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1" name="10 Imagen" descr="palom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19600" y="4800600"/>
                <a:ext cx="499337" cy="44560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4876800" y="4343400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Paloma Perdiz Zafiro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Geotrygon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saphirina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410200" y="4876800"/>
            <a:ext cx="26822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b="10448"/>
          <a:stretch>
            <a:fillRect/>
          </a:stretch>
        </p:blipFill>
        <p:spPr bwMode="auto">
          <a:xfrm>
            <a:off x="1447800" y="5029200"/>
            <a:ext cx="280797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 r="26702"/>
          <a:stretch>
            <a:fillRect/>
          </a:stretch>
        </p:blipFill>
        <p:spPr bwMode="auto">
          <a:xfrm>
            <a:off x="228600" y="228600"/>
            <a:ext cx="2286000" cy="245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2895600"/>
            <a:ext cx="221556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4" name="13 Grupo"/>
          <p:cNvGrpSpPr/>
          <p:nvPr/>
        </p:nvGrpSpPr>
        <p:grpSpPr>
          <a:xfrm>
            <a:off x="3124200" y="304800"/>
            <a:ext cx="5943600" cy="4477405"/>
            <a:chOff x="3124200" y="304800"/>
            <a:chExt cx="5943600" cy="4477405"/>
          </a:xfrm>
        </p:grpSpPr>
        <p:sp>
          <p:nvSpPr>
            <p:cNvPr id="5121" name="Rectangle 1"/>
            <p:cNvSpPr>
              <a:spLocks noChangeArrowheads="1"/>
            </p:cNvSpPr>
            <p:nvPr/>
          </p:nvSpPr>
          <p:spPr bwMode="auto">
            <a:xfrm>
              <a:off x="3505200" y="381000"/>
              <a:ext cx="5562600" cy="4401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Mide entre 23 a 24 cm.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Patas rosado-moradas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Frente blanquinosa, gris a media corona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Raya del rostro inferior blanca bordeada </a:t>
              </a: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debajo por la bigotera negra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Garganta blanca </a:t>
              </a: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. 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Pecho gris claro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Vientre blanco con flancos inferiores y </a:t>
              </a:r>
              <a:r>
                <a:rPr kumimoji="0" lang="es-ES" sz="2000" b="0" i="0" u="none" strike="noStrike" cap="none" normalizeH="0" baseline="0" dirty="0" err="1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crissum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 te</a:t>
              </a:r>
              <a:r>
                <a:rPr kumimoji="0" lang="es-MX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ñ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idos de anteado Alas casta</a:t>
              </a:r>
              <a:r>
                <a:rPr kumimoji="0" lang="es-MX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ñ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o-bronceadas con un lunarcito blanco cerca de la punta de las secundarias inferiores </a:t>
              </a:r>
            </a:p>
          </p:txBody>
        </p:sp>
        <p:grpSp>
          <p:nvGrpSpPr>
            <p:cNvPr id="7" name="6 Grupo"/>
            <p:cNvGrpSpPr/>
            <p:nvPr/>
          </p:nvGrpSpPr>
          <p:grpSpPr>
            <a:xfrm>
              <a:off x="3124200" y="304800"/>
              <a:ext cx="499337" cy="3874604"/>
              <a:chOff x="4419600" y="457200"/>
              <a:chExt cx="499337" cy="3874604"/>
            </a:xfrm>
          </p:grpSpPr>
          <p:pic>
            <p:nvPicPr>
              <p:cNvPr id="8" name="7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419600" y="4572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9" name="8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419600" y="11430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0" name="9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419600" y="17526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1" name="10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419600" y="23622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2" name="11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419600" y="32766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3" name="12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419600" y="3886200"/>
                <a:ext cx="499337" cy="44560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t="10019" b="5271"/>
          <a:stretch>
            <a:fillRect/>
          </a:stretch>
        </p:blipFill>
        <p:spPr bwMode="auto">
          <a:xfrm>
            <a:off x="76200" y="-152400"/>
            <a:ext cx="90297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0" y="57912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Paloma Perdiz Rojiza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232450" y="0"/>
            <a:ext cx="491155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Geotrygon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montana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304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3116238" cy="208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648200"/>
            <a:ext cx="3011957" cy="204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886200"/>
            <a:ext cx="190552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2209800"/>
            <a:ext cx="3048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8" name="17 Grupo"/>
          <p:cNvGrpSpPr/>
          <p:nvPr/>
        </p:nvGrpSpPr>
        <p:grpSpPr>
          <a:xfrm>
            <a:off x="4301263" y="762000"/>
            <a:ext cx="4233137" cy="2938522"/>
            <a:chOff x="4301263" y="762000"/>
            <a:chExt cx="4233137" cy="2938522"/>
          </a:xfrm>
        </p:grpSpPr>
        <p:sp>
          <p:nvSpPr>
            <p:cNvPr id="3073" name="Rectangle 1"/>
            <p:cNvSpPr>
              <a:spLocks noChangeArrowheads="1"/>
            </p:cNvSpPr>
            <p:nvPr/>
          </p:nvSpPr>
          <p:spPr bwMode="auto">
            <a:xfrm>
              <a:off x="4876800" y="838200"/>
              <a:ext cx="3657600" cy="286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Mide de 21.5 a 24 cm.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Localizada bajo los 1300 msnm en el este y oeste.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Iris amarillo.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Anillo orbital y patas rojo-moradas.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cs typeface="Arial" pitchFamily="34" charset="0"/>
              </a:endParaRPr>
            </a:p>
          </p:txBody>
        </p:sp>
        <p:pic>
          <p:nvPicPr>
            <p:cNvPr id="14" name="13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01263" y="762000"/>
              <a:ext cx="499337" cy="445604"/>
            </a:xfrm>
            <a:prstGeom prst="rect">
              <a:avLst/>
            </a:prstGeom>
          </p:spPr>
        </p:pic>
        <p:pic>
          <p:nvPicPr>
            <p:cNvPr id="15" name="14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77463" y="1447800"/>
              <a:ext cx="499337" cy="445604"/>
            </a:xfrm>
            <a:prstGeom prst="rect">
              <a:avLst/>
            </a:prstGeom>
          </p:spPr>
        </p:pic>
        <p:pic>
          <p:nvPicPr>
            <p:cNvPr id="16" name="15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19600" y="2286000"/>
              <a:ext cx="499337" cy="445604"/>
            </a:xfrm>
            <a:prstGeom prst="rect">
              <a:avLst/>
            </a:prstGeom>
          </p:spPr>
        </p:pic>
        <p:pic>
          <p:nvPicPr>
            <p:cNvPr id="17" name="16 Imagen" descr="paloma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19600" y="2971800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7813" t="16667" r="10937" b="12500"/>
          <a:stretch>
            <a:fillRect/>
          </a:stretch>
        </p:blipFill>
        <p:spPr bwMode="auto">
          <a:xfrm>
            <a:off x="0" y="4419600"/>
            <a:ext cx="3030071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7244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28956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12" name="11 Grupo"/>
          <p:cNvGrpSpPr/>
          <p:nvPr/>
        </p:nvGrpSpPr>
        <p:grpSpPr>
          <a:xfrm>
            <a:off x="304800" y="685800"/>
            <a:ext cx="8610600" cy="2862322"/>
            <a:chOff x="304800" y="685800"/>
            <a:chExt cx="8610600" cy="2862322"/>
          </a:xfrm>
        </p:grpSpPr>
        <p:sp>
          <p:nvSpPr>
            <p:cNvPr id="8" name="7 Rectángulo"/>
            <p:cNvSpPr/>
            <p:nvPr/>
          </p:nvSpPr>
          <p:spPr>
            <a:xfrm>
              <a:off x="914400" y="685800"/>
              <a:ext cx="80010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Los machos son castaño-rufos por encima con viso purpura. Cara rosado-canela con prominente bigotera. Pecho vinoso claro. Parte inferior anteado descolorida.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La hembra es más apagada. La cara apenas canela con bigotera parda. La parte superior restante es pardo-aceitunado oscuro, el pecho de pardusco a grisáceo se vuelve anteado  deslucido en el vientre.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Los juveniles parecidos al macho solo que las plumas de la parte superior son de filos acanelados.</a:t>
              </a: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cs typeface="Arial" pitchFamily="34" charset="0"/>
              </a:endParaRPr>
            </a:p>
          </p:txBody>
        </p:sp>
        <p:pic>
          <p:nvPicPr>
            <p:cNvPr id="9" name="8 Imagen" descr="palom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685800"/>
              <a:ext cx="499337" cy="445604"/>
            </a:xfrm>
            <a:prstGeom prst="rect">
              <a:avLst/>
            </a:prstGeom>
          </p:spPr>
        </p:pic>
        <p:pic>
          <p:nvPicPr>
            <p:cNvPr id="10" name="9 Imagen" descr="palom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1600200"/>
              <a:ext cx="499337" cy="445604"/>
            </a:xfrm>
            <a:prstGeom prst="rect">
              <a:avLst/>
            </a:prstGeom>
          </p:spPr>
        </p:pic>
        <p:pic>
          <p:nvPicPr>
            <p:cNvPr id="11" name="10 Imagen" descr="palom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2819400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eacedoveolivebranchhgcic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7020" y="0"/>
            <a:ext cx="2506980" cy="1790700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1524000" y="1828800"/>
            <a:ext cx="6485021" cy="2554545"/>
            <a:chOff x="1211179" y="914400"/>
            <a:chExt cx="6485021" cy="2554545"/>
          </a:xfrm>
        </p:grpSpPr>
        <p:sp>
          <p:nvSpPr>
            <p:cNvPr id="3" name="2 Rectángulo"/>
            <p:cNvSpPr/>
            <p:nvPr/>
          </p:nvSpPr>
          <p:spPr>
            <a:xfrm>
              <a:off x="1676400" y="914400"/>
              <a:ext cx="6019800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Sexos generalmente indiferenciados</a:t>
              </a:r>
              <a:endParaRPr lang="en-U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Se alimentan de frutas y semillas</a:t>
              </a:r>
              <a:endParaRPr lang="en-U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Pueden algo único entre las aves tomar agua sorbiéndola directamente</a:t>
              </a:r>
              <a:endParaRPr lang="en-U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Ponen 2 huevos y son incubados por ambos sexos. </a:t>
              </a:r>
              <a:endParaRPr lang="en-U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</p:txBody>
        </p:sp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9906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1179" y="16002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1179" y="22860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3048000"/>
              <a:ext cx="38902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9 Imagen" descr="peacedoveolivebranchhgcic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506980" cy="17907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876800"/>
            <a:ext cx="2235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800600"/>
            <a:ext cx="2311911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953000"/>
            <a:ext cx="127169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peacedoveolivebranchhgcic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8020" y="0"/>
            <a:ext cx="2506980" cy="1790700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3699050" y="508337"/>
            <a:ext cx="54449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Columba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fasciata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76200" y="5486400"/>
            <a:ext cx="54449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Paloma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n-US" sz="6000" dirty="0" err="1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Collejera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457200" y="990600"/>
            <a:ext cx="3429000" cy="4953000"/>
            <a:chOff x="457200" y="838200"/>
            <a:chExt cx="3475356" cy="4953000"/>
          </a:xfrm>
          <a:effectLst/>
          <a:scene3d>
            <a:camera prst="orthographicFront"/>
            <a:lightRig rig="threePt" dir="t"/>
          </a:scene3d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838200"/>
              <a:ext cx="3475356" cy="4953000"/>
            </a:xfrm>
            <a:prstGeom prst="rect">
              <a:avLst/>
            </a:prstGeom>
            <a:ln>
              <a:noFill/>
            </a:ln>
            <a:effectLst/>
            <a:sp3d>
              <a:bevelT w="139700" prst="cross"/>
            </a:sp3d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l="42647" t="11870" r="41176" b="66368"/>
            <a:stretch>
              <a:fillRect/>
            </a:stretch>
          </p:blipFill>
          <p:spPr bwMode="auto">
            <a:xfrm rot="20263377">
              <a:off x="629409" y="4247390"/>
              <a:ext cx="1371600" cy="13716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p3d>
              <a:bevelT w="139700" prst="cross"/>
            </a:sp3d>
          </p:spPr>
        </p:pic>
      </p:grpSp>
      <p:grpSp>
        <p:nvGrpSpPr>
          <p:cNvPr id="16" name="15 Grupo"/>
          <p:cNvGrpSpPr/>
          <p:nvPr/>
        </p:nvGrpSpPr>
        <p:grpSpPr>
          <a:xfrm>
            <a:off x="4343400" y="914400"/>
            <a:ext cx="4537937" cy="4777408"/>
            <a:chOff x="4529863" y="1002196"/>
            <a:chExt cx="4537937" cy="4777408"/>
          </a:xfrm>
        </p:grpSpPr>
        <p:pic>
          <p:nvPicPr>
            <p:cNvPr id="7" name="6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1002196"/>
              <a:ext cx="499337" cy="445604"/>
            </a:xfrm>
            <a:prstGeom prst="rect">
              <a:avLst/>
            </a:prstGeom>
          </p:spPr>
        </p:pic>
        <p:sp>
          <p:nvSpPr>
            <p:cNvPr id="25601" name="Rectangle 1"/>
            <p:cNvSpPr>
              <a:spLocks noChangeArrowheads="1"/>
            </p:cNvSpPr>
            <p:nvPr/>
          </p:nvSpPr>
          <p:spPr bwMode="auto">
            <a:xfrm>
              <a:off x="4953000" y="1066800"/>
              <a:ext cx="4114800" cy="4708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Arial" pitchFamily="34" charset="0"/>
                </a:rPr>
                <a:t>Mide de 35.5 a 37 cm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Localizada entre los 1500 – 3000 msnm 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Pico color amarillo-naranja encendido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Iris morado claro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Delgado anillo orbital rojo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Patas amarrillas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Corona y parte inferior con tinte vinoso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Garganta agrisada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</p:txBody>
        </p:sp>
        <p:pic>
          <p:nvPicPr>
            <p:cNvPr id="8" name="7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2286000"/>
              <a:ext cx="499337" cy="445604"/>
            </a:xfrm>
            <a:prstGeom prst="rect">
              <a:avLst/>
            </a:prstGeom>
          </p:spPr>
        </p:pic>
        <p:pic>
          <p:nvPicPr>
            <p:cNvPr id="9" name="8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3505200"/>
              <a:ext cx="499337" cy="445604"/>
            </a:xfrm>
            <a:prstGeom prst="rect">
              <a:avLst/>
            </a:prstGeom>
          </p:spPr>
        </p:pic>
        <p:pic>
          <p:nvPicPr>
            <p:cNvPr id="10" name="9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4648200"/>
              <a:ext cx="499337" cy="445604"/>
            </a:xfrm>
            <a:prstGeom prst="rect">
              <a:avLst/>
            </a:prstGeom>
          </p:spPr>
        </p:pic>
        <p:pic>
          <p:nvPicPr>
            <p:cNvPr id="11" name="10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5334000"/>
              <a:ext cx="499337" cy="445604"/>
            </a:xfrm>
            <a:prstGeom prst="rect">
              <a:avLst/>
            </a:prstGeom>
          </p:spPr>
        </p:pic>
        <p:pic>
          <p:nvPicPr>
            <p:cNvPr id="13" name="12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1676400"/>
              <a:ext cx="499337" cy="445604"/>
            </a:xfrm>
            <a:prstGeom prst="rect">
              <a:avLst/>
            </a:prstGeom>
          </p:spPr>
        </p:pic>
        <p:pic>
          <p:nvPicPr>
            <p:cNvPr id="14" name="13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9863" y="4038600"/>
              <a:ext cx="499337" cy="445604"/>
            </a:xfrm>
            <a:prstGeom prst="rect">
              <a:avLst/>
            </a:prstGeom>
          </p:spPr>
        </p:pic>
        <p:pic>
          <p:nvPicPr>
            <p:cNvPr id="15" name="14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2895600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6019800" y="152401"/>
            <a:ext cx="2971800" cy="6400800"/>
            <a:chOff x="304800" y="304800"/>
            <a:chExt cx="3200400" cy="6576391"/>
          </a:xfrm>
        </p:grpSpPr>
        <p:pic>
          <p:nvPicPr>
            <p:cNvPr id="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1" y="304800"/>
              <a:ext cx="3198296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2438400"/>
              <a:ext cx="3200399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4724400"/>
              <a:ext cx="3200400" cy="2156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048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33400" y="4267200"/>
            <a:ext cx="5257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Nuca con una media luna blanca, por encima gris-parduzco con viso verde-bronceado en la nuca y parte del dorso superior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no Pro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Dorso y coberteras </a:t>
            </a:r>
            <a:r>
              <a:rPr kumimoji="0" lang="es-ES" sz="2000" b="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supracaudales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rPr>
              <a:t> gris-azulado al terminar gris-ceniza claro, mitades separadas por una franja negruzca     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no Pro" pitchFamily="18" charset="0"/>
              <a:cs typeface="Arial" pitchFamily="34" charset="0"/>
            </a:endParaRPr>
          </a:p>
        </p:txBody>
      </p:sp>
      <p:pic>
        <p:nvPicPr>
          <p:cNvPr id="14" name="13 Imagen" descr="palom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263" y="4267200"/>
            <a:ext cx="499337" cy="445604"/>
          </a:xfrm>
          <a:prstGeom prst="rect">
            <a:avLst/>
          </a:prstGeom>
        </p:spPr>
      </p:pic>
      <p:pic>
        <p:nvPicPr>
          <p:cNvPr id="15" name="14 Imagen" descr="palom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263" y="5486400"/>
            <a:ext cx="499337" cy="445604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0" y="5638800"/>
            <a:ext cx="54449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Tórtola</a:t>
            </a:r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 </a:t>
            </a:r>
            <a:r>
              <a:rPr lang="es-E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melódica</a:t>
            </a:r>
            <a:endParaRPr lang="es-E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394250" y="152400"/>
            <a:ext cx="54449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6000" dirty="0" smtClean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urlz MT" pitchFamily="82" charset="0"/>
              </a:rPr>
              <a:t>Zenaida meloda</a:t>
            </a:r>
            <a:endParaRPr lang="en-US" sz="6000" dirty="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urlz MT" pitchFamily="82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304800" y="152400"/>
            <a:ext cx="3048000" cy="6525946"/>
            <a:chOff x="381000" y="228600"/>
            <a:chExt cx="3048000" cy="65259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2" y="228600"/>
              <a:ext cx="3047998" cy="2108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2286000"/>
              <a:ext cx="3048000" cy="2095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001" y="4343400"/>
              <a:ext cx="3047999" cy="241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</p:grpSp>
      <p:grpSp>
        <p:nvGrpSpPr>
          <p:cNvPr id="20" name="19 Grupo"/>
          <p:cNvGrpSpPr/>
          <p:nvPr/>
        </p:nvGrpSpPr>
        <p:grpSpPr>
          <a:xfrm>
            <a:off x="3810000" y="838200"/>
            <a:ext cx="5105400" cy="5097422"/>
            <a:chOff x="3810000" y="838200"/>
            <a:chExt cx="5105400" cy="5097422"/>
          </a:xfrm>
        </p:grpSpPr>
        <p:sp>
          <p:nvSpPr>
            <p:cNvPr id="22529" name="Rectangle 1"/>
            <p:cNvSpPr>
              <a:spLocks noChangeArrowheads="1"/>
            </p:cNvSpPr>
            <p:nvPr/>
          </p:nvSpPr>
          <p:spPr bwMode="auto">
            <a:xfrm>
              <a:off x="4267200" y="918864"/>
              <a:ext cx="4648200" cy="5016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Mide de 28.5 a 29 cm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Localizada bajo los 200 msnm en la costa y  hasta los 700 msnm en Loja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El pico negro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Iris rojizo con prominente anillo orbital azul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Patas rojo coral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Por encima pardo descolorido con lunar oscuro bajo las auriculares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G</a:t>
              </a:r>
              <a:r>
                <a:rPr kumimoji="0" lang="es-ES" sz="2000" b="0" i="0" u="none" strike="noStrike" cap="none" normalizeH="0" baseline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ran parche blanco en las cobijas de las alas y remeras negruzcas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</p:txBody>
        </p:sp>
        <p:grpSp>
          <p:nvGrpSpPr>
            <p:cNvPr id="19" name="18 Grupo"/>
            <p:cNvGrpSpPr/>
            <p:nvPr/>
          </p:nvGrpSpPr>
          <p:grpSpPr>
            <a:xfrm>
              <a:off x="3810000" y="838200"/>
              <a:ext cx="533400" cy="4865204"/>
              <a:chOff x="3810000" y="838200"/>
              <a:chExt cx="533400" cy="4865204"/>
            </a:xfrm>
          </p:grpSpPr>
          <p:pic>
            <p:nvPicPr>
              <p:cNvPr id="11" name="10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44063" y="8382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2" name="11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44063" y="15240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3" name="12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10000" y="42672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5" name="14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44063" y="2373796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6" name="15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44063" y="3581400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7" name="16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44063" y="2983396"/>
                <a:ext cx="499337" cy="445604"/>
              </a:xfrm>
              <a:prstGeom prst="rect">
                <a:avLst/>
              </a:prstGeom>
            </p:spPr>
          </p:pic>
          <p:pic>
            <p:nvPicPr>
              <p:cNvPr id="18" name="17 Imagen" descr="paloma.gif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810000" y="5257800"/>
                <a:ext cx="499337" cy="44560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224094" y="632799"/>
            <a:ext cx="3738306" cy="5539401"/>
            <a:chOff x="3962400" y="304800"/>
            <a:chExt cx="3738306" cy="5539401"/>
          </a:xfrm>
          <a:effectLst/>
          <a:scene3d>
            <a:camera prst="orthographicFront"/>
            <a:lightRig rig="threePt" dir="t"/>
          </a:scene3d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3962400" y="3048000"/>
              <a:ext cx="3733800" cy="2796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 prst="convex"/>
            </a:sp3d>
          </p:spPr>
        </p:pic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304800"/>
              <a:ext cx="3738306" cy="278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p3d>
              <a:bevelT prst="convex"/>
            </a:sp3d>
          </p:spPr>
        </p:pic>
      </p:grpSp>
      <p:grpSp>
        <p:nvGrpSpPr>
          <p:cNvPr id="15" name="14 Grupo"/>
          <p:cNvGrpSpPr/>
          <p:nvPr/>
        </p:nvGrpSpPr>
        <p:grpSpPr>
          <a:xfrm>
            <a:off x="4267200" y="1447800"/>
            <a:ext cx="4572000" cy="3785652"/>
            <a:chOff x="4267200" y="1066800"/>
            <a:chExt cx="4572000" cy="3785652"/>
          </a:xfrm>
        </p:grpSpPr>
        <p:sp>
          <p:nvSpPr>
            <p:cNvPr id="10" name="9 Rectángulo"/>
            <p:cNvSpPr/>
            <p:nvPr/>
          </p:nvSpPr>
          <p:spPr>
            <a:xfrm>
              <a:off x="4724400" y="1066800"/>
              <a:ext cx="411480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Por debajo color uniforme </a:t>
              </a:r>
              <a:r>
                <a:rPr lang="es-ES" sz="2000" dirty="0" err="1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grishabano</a:t>
              </a: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 difuminado, </a:t>
              </a:r>
              <a:r>
                <a:rPr lang="es-ES" sz="2000" dirty="0" err="1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crissum</a:t>
              </a: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 mas gris </a:t>
              </a:r>
              <a:endParaRPr lang="en-U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Se alimenta principalmente de semillas en el suelo al descubierto y </a:t>
              </a: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Times New Roman" pitchFamily="18" charset="0"/>
                  <a:cs typeface="Times New Roman" pitchFamily="18" charset="0"/>
                </a:rPr>
                <a:t>Pernocta libremente en los arboles a menudo en grupos reducidos </a:t>
              </a:r>
              <a:endParaRPr lang="en-U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Times New Roman" pitchFamily="18" charset="0"/>
                <a:cs typeface="Arial" pitchFamily="34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000" dirty="0" smtClean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  <a:ea typeface="Calibri" pitchFamily="34" charset="0"/>
                <a:cs typeface="Times New Roman" pitchFamily="18" charset="0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ea typeface="Calibri" pitchFamily="34" charset="0"/>
                  <a:cs typeface="Times New Roman" pitchFamily="18" charset="0"/>
                </a:rPr>
                <a:t>Coloca 1 o 2 huevos con un tinte ligeramente cremoso</a:t>
              </a:r>
              <a:r>
                <a:rPr lang="es-ES" sz="2000" dirty="0" smtClean="0">
                  <a:solidFill>
                    <a:schemeClr val="accent4">
                      <a:lumMod val="50000"/>
                    </a:schemeClr>
                  </a:solidFill>
                  <a:latin typeface="Arno Pro" pitchFamily="18" charset="0"/>
                  <a:cs typeface="Arial" pitchFamily="34" charset="0"/>
                </a:rPr>
                <a:t> </a:t>
              </a:r>
              <a:endParaRPr lang="es-ES" sz="2000" dirty="0">
                <a:solidFill>
                  <a:schemeClr val="accent4">
                    <a:lumMod val="50000"/>
                  </a:schemeClr>
                </a:solidFill>
                <a:latin typeface="Arno Pro" pitchFamily="18" charset="0"/>
              </a:endParaRPr>
            </a:p>
          </p:txBody>
        </p:sp>
        <p:pic>
          <p:nvPicPr>
            <p:cNvPr id="11" name="10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7200" y="1066800"/>
              <a:ext cx="499337" cy="445604"/>
            </a:xfrm>
            <a:prstGeom prst="rect">
              <a:avLst/>
            </a:prstGeom>
          </p:spPr>
        </p:pic>
        <p:pic>
          <p:nvPicPr>
            <p:cNvPr id="12" name="11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7200" y="1981200"/>
              <a:ext cx="499337" cy="445604"/>
            </a:xfrm>
            <a:prstGeom prst="rect">
              <a:avLst/>
            </a:prstGeom>
          </p:spPr>
        </p:pic>
        <p:pic>
          <p:nvPicPr>
            <p:cNvPr id="13" name="12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7200" y="4114800"/>
              <a:ext cx="499337" cy="445604"/>
            </a:xfrm>
            <a:prstGeom prst="rect">
              <a:avLst/>
            </a:prstGeom>
          </p:spPr>
        </p:pic>
        <p:pic>
          <p:nvPicPr>
            <p:cNvPr id="14" name="13 Imagen" descr="paloma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7200" y="2895600"/>
              <a:ext cx="499337" cy="44560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936</Words>
  <Application>Microsoft Office PowerPoint</Application>
  <PresentationFormat>Presentación en pantalla (4:3)</PresentationFormat>
  <Paragraphs>187</Paragraphs>
  <Slides>29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Arno Pro</vt:lpstr>
      <vt:lpstr>Calibri</vt:lpstr>
      <vt:lpstr>Curlz MT</vt:lpstr>
      <vt:lpstr>Harrington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HUGO</dc:creator>
  <cp:lastModifiedBy>SPEEDMIND</cp:lastModifiedBy>
  <cp:revision>145</cp:revision>
  <dcterms:created xsi:type="dcterms:W3CDTF">2010-04-12T22:30:44Z</dcterms:created>
  <dcterms:modified xsi:type="dcterms:W3CDTF">2025-01-16T16:30:58Z</dcterms:modified>
</cp:coreProperties>
</file>