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57" r:id="rId3"/>
    <p:sldId id="258" r:id="rId4"/>
    <p:sldId id="308" r:id="rId5"/>
    <p:sldId id="316" r:id="rId6"/>
    <p:sldId id="315" r:id="rId7"/>
    <p:sldId id="322" r:id="rId8"/>
    <p:sldId id="323" r:id="rId9"/>
    <p:sldId id="309" r:id="rId10"/>
    <p:sldId id="327" r:id="rId11"/>
    <p:sldId id="277" r:id="rId12"/>
    <p:sldId id="324" r:id="rId13"/>
    <p:sldId id="325" r:id="rId14"/>
    <p:sldId id="326" r:id="rId15"/>
    <p:sldId id="328" r:id="rId16"/>
    <p:sldId id="329" r:id="rId1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65" d="100"/>
          <a:sy n="65" d="100"/>
        </p:scale>
        <p:origin x="7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380F-2580-455B-A6FF-D2F67E4009AB}" type="datetimeFigureOut">
              <a:rPr lang="es-MX" smtClean="0"/>
              <a:t>22/06/2025</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E803F-B356-46E8-85A5-E29E6CCAA136}" type="slidenum">
              <a:rPr lang="es-MX" smtClean="0"/>
              <a:t>‹Nº›</a:t>
            </a:fld>
            <a:endParaRPr lang="es-MX" dirty="0"/>
          </a:p>
        </p:txBody>
      </p:sp>
    </p:spTree>
    <p:extLst>
      <p:ext uri="{BB962C8B-B14F-4D97-AF65-F5344CB8AC3E}">
        <p14:creationId xmlns:p14="http://schemas.microsoft.com/office/powerpoint/2010/main" val="122387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840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D0CAD-3048-4039-9E37-B9CCCAD9C6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D9BD61C7-EE04-4A39-AE07-F5B1439F0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CDF6E7D-09B5-4FD8-B348-733897E4A6E1}"/>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5" name="Marcador de pie de página 4">
            <a:extLst>
              <a:ext uri="{FF2B5EF4-FFF2-40B4-BE49-F238E27FC236}">
                <a16:creationId xmlns:a16="http://schemas.microsoft.com/office/drawing/2014/main" id="{BA1CF8C8-7C67-4F73-B948-390B0ECB56B9}"/>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AF1A1A7D-A879-4A5C-A6CC-EFDB45A8059E}"/>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29421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F7E9B-CDAE-4A4A-A066-B2F852D250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0544CFB-BE68-4120-A501-D5800E7388C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B5F4456-BDE2-4C14-8240-F2D605736DA4}"/>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5" name="Marcador de pie de página 4">
            <a:extLst>
              <a:ext uri="{FF2B5EF4-FFF2-40B4-BE49-F238E27FC236}">
                <a16:creationId xmlns:a16="http://schemas.microsoft.com/office/drawing/2014/main" id="{657D93F3-95E1-4E87-A3DA-DF4FCED56054}"/>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42881243-1E09-43A4-9B1C-DC85218F995C}"/>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09191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A5DC3D-E506-49A3-824F-457DAC2BC4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11CC48D-F00F-488C-AC4E-C631331AE4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4EEFDB4-5EF9-453E-9B4E-9FE6FC96718C}"/>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5" name="Marcador de pie de página 4">
            <a:extLst>
              <a:ext uri="{FF2B5EF4-FFF2-40B4-BE49-F238E27FC236}">
                <a16:creationId xmlns:a16="http://schemas.microsoft.com/office/drawing/2014/main" id="{E8028F0C-15EF-4D82-9163-AD58AB0F52A1}"/>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324CC7E3-9AF2-4B06-BA3C-1219889DEADD}"/>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74254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a:spLocks noGrp="1"/>
          </p:cNvSpPr>
          <p:nvPr>
            <p:ph type="pic" idx="2"/>
          </p:nvPr>
        </p:nvSpPr>
        <p:spPr>
          <a:xfrm>
            <a:off x="-300" y="0"/>
            <a:ext cx="12192000" cy="5825600"/>
          </a:xfrm>
          <a:prstGeom prst="snip2DiagRect">
            <a:avLst>
              <a:gd name="adj1" fmla="val 0"/>
              <a:gd name="adj2" fmla="val 16667"/>
            </a:avLst>
          </a:prstGeom>
          <a:noFill/>
          <a:ln>
            <a:noFill/>
          </a:ln>
        </p:spPr>
      </p:sp>
      <p:sp>
        <p:nvSpPr>
          <p:cNvPr id="10" name="Google Shape;10;p2"/>
          <p:cNvSpPr txBox="1">
            <a:spLocks noGrp="1"/>
          </p:cNvSpPr>
          <p:nvPr>
            <p:ph type="ctrTitle"/>
          </p:nvPr>
        </p:nvSpPr>
        <p:spPr>
          <a:xfrm>
            <a:off x="953467" y="3225800"/>
            <a:ext cx="5646800" cy="2236400"/>
          </a:xfrm>
          <a:prstGeom prst="rect">
            <a:avLst/>
          </a:prstGeom>
        </p:spPr>
        <p:txBody>
          <a:bodyPr spcFirstLastPara="1" wrap="square" lIns="91425" tIns="91425" rIns="91425" bIns="91425" anchor="t" anchorCtr="0">
            <a:noAutofit/>
          </a:bodyPr>
          <a:lstStyle>
            <a:lvl1pPr lvl="0" algn="l">
              <a:lnSpc>
                <a:spcPct val="90000"/>
              </a:lnSpc>
              <a:spcBef>
                <a:spcPts val="0"/>
              </a:spcBef>
              <a:spcAft>
                <a:spcPts val="0"/>
              </a:spcAft>
              <a:buClr>
                <a:srgbClr val="191919"/>
              </a:buClr>
              <a:buSzPts val="5200"/>
              <a:buNone/>
              <a:defRPr sz="5333"/>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953467" y="5734963"/>
            <a:ext cx="5646800" cy="40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867"/>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95241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76021-1B01-4161-AE0C-FBD767E59F7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7974DA4-508A-41C1-9C0C-4E8C0E7D248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223C59B-377B-42FB-B12E-67064DC55C8C}"/>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5" name="Marcador de pie de página 4">
            <a:extLst>
              <a:ext uri="{FF2B5EF4-FFF2-40B4-BE49-F238E27FC236}">
                <a16:creationId xmlns:a16="http://schemas.microsoft.com/office/drawing/2014/main" id="{8C535795-AF21-4DC9-A6F8-EF6DD042FAFF}"/>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1D686EC6-7072-40AA-B27B-52572D8FE069}"/>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366776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88E57-748C-4B70-AF84-EBF4DEA053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2A69E90-C635-4D45-86E1-DFBF49E2C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C737DB-6A2A-41AB-9091-D9A9AEC21452}"/>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5" name="Marcador de pie de página 4">
            <a:extLst>
              <a:ext uri="{FF2B5EF4-FFF2-40B4-BE49-F238E27FC236}">
                <a16:creationId xmlns:a16="http://schemas.microsoft.com/office/drawing/2014/main" id="{A5A46905-6576-4572-9736-9AF4296AD0F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E8DB8E01-ECFB-4F46-89EC-7C1F627F65C7}"/>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30720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16539-60C0-4F93-BDCC-7F7AE4FA988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246E20F-653E-4FA7-891F-DBBEF53B8E9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80E03E3F-2582-4879-8D21-92A124EF38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AA682DB6-5B5A-4B0C-A0D8-A3819DAD497A}"/>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6" name="Marcador de pie de página 5">
            <a:extLst>
              <a:ext uri="{FF2B5EF4-FFF2-40B4-BE49-F238E27FC236}">
                <a16:creationId xmlns:a16="http://schemas.microsoft.com/office/drawing/2014/main" id="{74C9B934-D391-4CBA-B714-6FC2B4050B82}"/>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FD6BF41E-643A-4019-8A1A-E0A1EF293180}"/>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81807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D191C-01E0-4D71-B5D0-133C32C92C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7CA5308-F28B-4F49-A35D-B03683D9A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37460-84C2-4A9F-8241-CB73D036D58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3450F2C-42D1-41BE-8E96-790081C41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36662FA-2628-4F74-8B04-E8E88740E5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9F475513-4E3D-4137-BFCE-551B87045D47}"/>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8" name="Marcador de pie de página 7">
            <a:extLst>
              <a:ext uri="{FF2B5EF4-FFF2-40B4-BE49-F238E27FC236}">
                <a16:creationId xmlns:a16="http://schemas.microsoft.com/office/drawing/2014/main" id="{1869148F-9B07-42C3-AFBC-8692E91D40BB}"/>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DA9D2BA0-8737-4815-AF18-A2CBBD0A497E}"/>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422413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7E6FA-F635-44A2-9673-DB80B66E246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C4157EC-8CCA-48F5-906F-ADBF27EE854A}"/>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4" name="Marcador de pie de página 3">
            <a:extLst>
              <a:ext uri="{FF2B5EF4-FFF2-40B4-BE49-F238E27FC236}">
                <a16:creationId xmlns:a16="http://schemas.microsoft.com/office/drawing/2014/main" id="{BB70C3AC-8F25-41B4-A52C-82AA25EFA473}"/>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1A45E84C-30D1-42DF-9620-73F2B8AC3ADF}"/>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38022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442E74-BB0F-4895-9FDF-3F323AE2F042}"/>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3" name="Marcador de pie de página 2">
            <a:extLst>
              <a:ext uri="{FF2B5EF4-FFF2-40B4-BE49-F238E27FC236}">
                <a16:creationId xmlns:a16="http://schemas.microsoft.com/office/drawing/2014/main" id="{C88A3848-7CD2-4500-8012-B8303634D159}"/>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7C774F6E-6F63-4ACD-96C5-4113F90AA96F}"/>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93728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B3FAF0-F235-4AAF-89C6-6F89E72100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AE196B2-1536-4AA3-A113-526375B37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DEDA2DFC-19F7-49B8-9B2F-081BC16A0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8E0298-A269-48A1-9727-0CFE257E634A}"/>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6" name="Marcador de pie de página 5">
            <a:extLst>
              <a:ext uri="{FF2B5EF4-FFF2-40B4-BE49-F238E27FC236}">
                <a16:creationId xmlns:a16="http://schemas.microsoft.com/office/drawing/2014/main" id="{86B62A42-2EE8-46AF-A7D6-0C60B308E0AD}"/>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FB935263-7D22-422E-8A11-E2E5BEFC44C8}"/>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57141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AB66A-6867-40F1-8DCB-9A749DDA64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33356812-51C4-4FED-947C-639A904FC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7A01595B-FDB3-4506-9DBB-D78FC638A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7B9394-899C-4733-84D3-47AAAA1AF1B0}"/>
              </a:ext>
            </a:extLst>
          </p:cNvPr>
          <p:cNvSpPr>
            <a:spLocks noGrp="1"/>
          </p:cNvSpPr>
          <p:nvPr>
            <p:ph type="dt" sz="half" idx="10"/>
          </p:nvPr>
        </p:nvSpPr>
        <p:spPr/>
        <p:txBody>
          <a:bodyPr/>
          <a:lstStyle/>
          <a:p>
            <a:fld id="{A3B0DC8C-BCF8-4AA9-8F75-33F21BB91CE2}" type="datetimeFigureOut">
              <a:rPr lang="es-EC" smtClean="0"/>
              <a:t>22/6/2025</a:t>
            </a:fld>
            <a:endParaRPr lang="es-EC" dirty="0"/>
          </a:p>
        </p:txBody>
      </p:sp>
      <p:sp>
        <p:nvSpPr>
          <p:cNvPr id="6" name="Marcador de pie de página 5">
            <a:extLst>
              <a:ext uri="{FF2B5EF4-FFF2-40B4-BE49-F238E27FC236}">
                <a16:creationId xmlns:a16="http://schemas.microsoft.com/office/drawing/2014/main" id="{2FE58774-C030-4CD5-870E-44DB753685E4}"/>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BA0614D1-69D6-476A-ACFE-C7B623FA1F5B}"/>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398425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899F5A-60D2-457C-B0EA-DE85BDCE3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9789BF8-0592-4ACF-B22E-573C17F7A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26C03ED-C284-4FFB-96DC-ABD1F80BC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DC8C-BCF8-4AA9-8F75-33F21BB91CE2}" type="datetimeFigureOut">
              <a:rPr lang="es-EC" smtClean="0"/>
              <a:t>22/6/2025</a:t>
            </a:fld>
            <a:endParaRPr lang="es-EC" dirty="0"/>
          </a:p>
        </p:txBody>
      </p:sp>
      <p:sp>
        <p:nvSpPr>
          <p:cNvPr id="5" name="Marcador de pie de página 4">
            <a:extLst>
              <a:ext uri="{FF2B5EF4-FFF2-40B4-BE49-F238E27FC236}">
                <a16:creationId xmlns:a16="http://schemas.microsoft.com/office/drawing/2014/main" id="{0640629E-224D-46D7-9242-3FA18D57F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3F64FCEE-F4EF-40C6-8529-902505C53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3C112-C264-431B-8032-F72FE31931D2}" type="slidenum">
              <a:rPr lang="es-EC" smtClean="0"/>
              <a:t>‹Nº›</a:t>
            </a:fld>
            <a:endParaRPr lang="es-EC" dirty="0"/>
          </a:p>
        </p:txBody>
      </p:sp>
    </p:spTree>
    <p:extLst>
      <p:ext uri="{BB962C8B-B14F-4D97-AF65-F5344CB8AC3E}">
        <p14:creationId xmlns:p14="http://schemas.microsoft.com/office/powerpoint/2010/main" val="56465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9"/>
          <p:cNvPicPr preferRelativeResize="0">
            <a:picLocks noGrp="1"/>
          </p:cNvPicPr>
          <p:nvPr>
            <p:ph type="pic" idx="2"/>
          </p:nvPr>
        </p:nvPicPr>
        <p:blipFill rotWithShape="1">
          <a:blip r:embed="rId3">
            <a:alphaModFix/>
          </a:blip>
          <a:srcRect t="12418" r="3119" b="18127"/>
          <a:stretch/>
        </p:blipFill>
        <p:spPr>
          <a:xfrm>
            <a:off x="-300" y="0"/>
            <a:ext cx="12192000" cy="5825600"/>
          </a:xfrm>
          <a:prstGeom prst="snip2DiagRect">
            <a:avLst>
              <a:gd name="adj1" fmla="val 0"/>
              <a:gd name="adj2" fmla="val 19615"/>
            </a:avLst>
          </a:prstGeom>
        </p:spPr>
      </p:pic>
      <p:grpSp>
        <p:nvGrpSpPr>
          <p:cNvPr id="218" name="Google Shape;218;p29"/>
          <p:cNvGrpSpPr/>
          <p:nvPr/>
        </p:nvGrpSpPr>
        <p:grpSpPr>
          <a:xfrm>
            <a:off x="-2546288" y="-1140101"/>
            <a:ext cx="14895205" cy="8562276"/>
            <a:chOff x="-1909716" y="-855076"/>
            <a:chExt cx="11171404" cy="6421707"/>
          </a:xfrm>
        </p:grpSpPr>
        <p:grpSp>
          <p:nvGrpSpPr>
            <p:cNvPr id="219" name="Google Shape;219;p29"/>
            <p:cNvGrpSpPr/>
            <p:nvPr/>
          </p:nvGrpSpPr>
          <p:grpSpPr>
            <a:xfrm rot="1180837">
              <a:off x="-1727850" y="878506"/>
              <a:ext cx="10807672" cy="2954542"/>
              <a:chOff x="-553366" y="2927810"/>
              <a:chExt cx="6312473" cy="1756827"/>
            </a:xfrm>
          </p:grpSpPr>
          <p:sp>
            <p:nvSpPr>
              <p:cNvPr id="220" name="Google Shape;220;p29"/>
              <p:cNvSpPr/>
              <p:nvPr/>
            </p:nvSpPr>
            <p:spPr>
              <a:xfrm rot="5221006">
                <a:off x="2245370" y="794418"/>
                <a:ext cx="901093" cy="5450310"/>
              </a:xfrm>
              <a:custGeom>
                <a:avLst/>
                <a:gdLst/>
                <a:ahLst/>
                <a:cxnLst/>
                <a:rect l="l" t="t" r="r" b="b"/>
                <a:pathLst>
                  <a:path w="18721" h="113235" fill="none" extrusionOk="0">
                    <a:moveTo>
                      <a:pt x="0" y="113235"/>
                    </a:moveTo>
                    <a:lnTo>
                      <a:pt x="18721" y="1"/>
                    </a:lnTo>
                  </a:path>
                </a:pathLst>
              </a:custGeom>
              <a:noFill/>
              <a:ln w="477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1" name="Google Shape;221;p29"/>
              <p:cNvSpPr/>
              <p:nvPr/>
            </p:nvSpPr>
            <p:spPr>
              <a:xfrm rot="5221006">
                <a:off x="2227412" y="802733"/>
                <a:ext cx="916206" cy="5541184"/>
              </a:xfrm>
              <a:custGeom>
                <a:avLst/>
                <a:gdLst/>
                <a:ahLst/>
                <a:cxnLst/>
                <a:rect l="l" t="t" r="r" b="b"/>
                <a:pathLst>
                  <a:path w="19035" h="115123" fill="none" extrusionOk="0">
                    <a:moveTo>
                      <a:pt x="1" y="115123"/>
                    </a:moveTo>
                    <a:lnTo>
                      <a:pt x="19035" y="0"/>
                    </a:lnTo>
                  </a:path>
                </a:pathLst>
              </a:custGeom>
              <a:noFill/>
              <a:ln w="430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2" name="Google Shape;222;p29"/>
              <p:cNvSpPr/>
              <p:nvPr/>
            </p:nvSpPr>
            <p:spPr>
              <a:xfrm rot="5221006">
                <a:off x="2209639" y="811496"/>
                <a:ext cx="931320" cy="5631818"/>
              </a:xfrm>
              <a:custGeom>
                <a:avLst/>
                <a:gdLst/>
                <a:ahLst/>
                <a:cxnLst/>
                <a:rect l="l" t="t" r="r" b="b"/>
                <a:pathLst>
                  <a:path w="19349" h="117006" fill="none" extrusionOk="0">
                    <a:moveTo>
                      <a:pt x="0" y="117006"/>
                    </a:moveTo>
                    <a:lnTo>
                      <a:pt x="19348" y="1"/>
                    </a:lnTo>
                  </a:path>
                </a:pathLst>
              </a:custGeom>
              <a:noFill/>
              <a:ln w="385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3" name="Google Shape;223;p29"/>
              <p:cNvSpPr/>
              <p:nvPr/>
            </p:nvSpPr>
            <p:spPr>
              <a:xfrm rot="5221006">
                <a:off x="2191674" y="819819"/>
                <a:ext cx="946145" cy="5722404"/>
              </a:xfrm>
              <a:custGeom>
                <a:avLst/>
                <a:gdLst/>
                <a:ahLst/>
                <a:cxnLst/>
                <a:rect l="l" t="t" r="r" b="b"/>
                <a:pathLst>
                  <a:path w="19657" h="118888" fill="none" extrusionOk="0">
                    <a:moveTo>
                      <a:pt x="1" y="118888"/>
                    </a:moveTo>
                    <a:lnTo>
                      <a:pt x="19656" y="0"/>
                    </a:lnTo>
                  </a:path>
                </a:pathLst>
              </a:custGeom>
              <a:noFill/>
              <a:ln w="337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4" name="Google Shape;224;p29"/>
              <p:cNvSpPr/>
              <p:nvPr/>
            </p:nvSpPr>
            <p:spPr>
              <a:xfrm rot="5221006">
                <a:off x="2174061" y="828414"/>
                <a:ext cx="960922" cy="5813038"/>
              </a:xfrm>
              <a:custGeom>
                <a:avLst/>
                <a:gdLst/>
                <a:ahLst/>
                <a:cxnLst/>
                <a:rect l="l" t="t" r="r" b="b"/>
                <a:pathLst>
                  <a:path w="19964" h="120771" fill="none" extrusionOk="0">
                    <a:moveTo>
                      <a:pt x="0" y="120771"/>
                    </a:moveTo>
                    <a:lnTo>
                      <a:pt x="19963" y="1"/>
                    </a:lnTo>
                  </a:path>
                </a:pathLst>
              </a:custGeom>
              <a:noFill/>
              <a:ln w="292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5" name="Google Shape;225;p29"/>
              <p:cNvSpPr/>
              <p:nvPr/>
            </p:nvSpPr>
            <p:spPr>
              <a:xfrm rot="5221006">
                <a:off x="2155942" y="836851"/>
                <a:ext cx="976324" cy="5903961"/>
              </a:xfrm>
              <a:custGeom>
                <a:avLst/>
                <a:gdLst/>
                <a:ahLst/>
                <a:cxnLst/>
                <a:rect l="l" t="t" r="r" b="b"/>
                <a:pathLst>
                  <a:path w="20284" h="122660" fill="none" extrusionOk="0">
                    <a:moveTo>
                      <a:pt x="1" y="122659"/>
                    </a:moveTo>
                    <a:lnTo>
                      <a:pt x="20284" y="0"/>
                    </a:lnTo>
                  </a:path>
                </a:pathLst>
              </a:custGeom>
              <a:noFill/>
              <a:ln w="245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6" name="Google Shape;226;p29"/>
              <p:cNvSpPr/>
              <p:nvPr/>
            </p:nvSpPr>
            <p:spPr>
              <a:xfrm rot="5221006">
                <a:off x="2138201" y="845325"/>
                <a:ext cx="991390" cy="5994546"/>
              </a:xfrm>
              <a:custGeom>
                <a:avLst/>
                <a:gdLst/>
                <a:ahLst/>
                <a:cxnLst/>
                <a:rect l="l" t="t" r="r" b="b"/>
                <a:pathLst>
                  <a:path w="20597" h="124542" fill="none" extrusionOk="0">
                    <a:moveTo>
                      <a:pt x="0" y="124542"/>
                    </a:moveTo>
                    <a:lnTo>
                      <a:pt x="20597" y="1"/>
                    </a:lnTo>
                  </a:path>
                </a:pathLst>
              </a:custGeom>
              <a:noFill/>
              <a:ln w="200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7" name="Google Shape;227;p29"/>
              <p:cNvSpPr/>
              <p:nvPr/>
            </p:nvSpPr>
            <p:spPr>
              <a:xfrm rot="5221006">
                <a:off x="2120372" y="853760"/>
                <a:ext cx="1006263" cy="6085517"/>
              </a:xfrm>
              <a:custGeom>
                <a:avLst/>
                <a:gdLst/>
                <a:ahLst/>
                <a:cxnLst/>
                <a:rect l="l" t="t" r="r" b="b"/>
                <a:pathLst>
                  <a:path w="20906" h="126432" fill="none" extrusionOk="0">
                    <a:moveTo>
                      <a:pt x="1" y="126431"/>
                    </a:moveTo>
                    <a:lnTo>
                      <a:pt x="20905" y="1"/>
                    </a:lnTo>
                  </a:path>
                </a:pathLst>
              </a:custGeom>
              <a:noFill/>
              <a:ln w="137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8" name="Google Shape;228;p29"/>
              <p:cNvSpPr/>
              <p:nvPr/>
            </p:nvSpPr>
            <p:spPr>
              <a:xfrm rot="5221006">
                <a:off x="2102558" y="862212"/>
                <a:ext cx="1021377" cy="6176103"/>
              </a:xfrm>
              <a:custGeom>
                <a:avLst/>
                <a:gdLst/>
                <a:ahLst/>
                <a:cxnLst/>
                <a:rect l="l" t="t" r="r" b="b"/>
                <a:pathLst>
                  <a:path w="21220" h="128314" fill="none" extrusionOk="0">
                    <a:moveTo>
                      <a:pt x="1" y="128313"/>
                    </a:moveTo>
                    <a:lnTo>
                      <a:pt x="21219" y="0"/>
                    </a:lnTo>
                  </a:path>
                </a:pathLst>
              </a:custGeom>
              <a:noFill/>
              <a:ln w="92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9" name="Google Shape;229;p29"/>
              <p:cNvSpPr/>
              <p:nvPr/>
            </p:nvSpPr>
            <p:spPr>
              <a:xfrm rot="5221006">
                <a:off x="2084649" y="870526"/>
                <a:ext cx="1036442" cy="6267026"/>
              </a:xfrm>
              <a:custGeom>
                <a:avLst/>
                <a:gdLst/>
                <a:ahLst/>
                <a:cxnLst/>
                <a:rect l="l" t="t" r="r" b="b"/>
                <a:pathLst>
                  <a:path w="21533" h="130203" fill="none" extrusionOk="0">
                    <a:moveTo>
                      <a:pt x="0" y="130202"/>
                    </a:moveTo>
                    <a:lnTo>
                      <a:pt x="21532" y="1"/>
                    </a:lnTo>
                  </a:path>
                </a:pathLst>
              </a:custGeom>
              <a:noFill/>
              <a:ln w="45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230" name="Google Shape;230;p29"/>
            <p:cNvGrpSpPr/>
            <p:nvPr/>
          </p:nvGrpSpPr>
          <p:grpSpPr>
            <a:xfrm>
              <a:off x="0" y="774300"/>
              <a:ext cx="9144003" cy="4369200"/>
              <a:chOff x="0" y="774300"/>
              <a:chExt cx="9144003" cy="4369200"/>
            </a:xfrm>
          </p:grpSpPr>
          <p:pic>
            <p:nvPicPr>
              <p:cNvPr id="231" name="Google Shape;231;p29"/>
              <p:cNvPicPr preferRelativeResize="0"/>
              <p:nvPr/>
            </p:nvPicPr>
            <p:blipFill rotWithShape="1">
              <a:blip r:embed="rId4">
                <a:alphaModFix/>
              </a:blip>
              <a:srcRect t="14383"/>
              <a:stretch/>
            </p:blipFill>
            <p:spPr>
              <a:xfrm>
                <a:off x="0" y="1219200"/>
                <a:ext cx="9144003" cy="3924300"/>
              </a:xfrm>
              <a:prstGeom prst="rect">
                <a:avLst/>
              </a:prstGeom>
              <a:noFill/>
              <a:ln>
                <a:noFill/>
              </a:ln>
            </p:spPr>
          </p:pic>
          <p:pic>
            <p:nvPicPr>
              <p:cNvPr id="232" name="Google Shape;232;p29"/>
              <p:cNvPicPr preferRelativeResize="0"/>
              <p:nvPr/>
            </p:nvPicPr>
            <p:blipFill rotWithShape="1">
              <a:blip r:embed="rId5">
                <a:alphaModFix/>
              </a:blip>
              <a:srcRect t="15052"/>
              <a:stretch/>
            </p:blipFill>
            <p:spPr>
              <a:xfrm>
                <a:off x="0" y="774300"/>
                <a:ext cx="9144003" cy="4369199"/>
              </a:xfrm>
              <a:prstGeom prst="rect">
                <a:avLst/>
              </a:prstGeom>
              <a:noFill/>
              <a:ln>
                <a:noFill/>
              </a:ln>
            </p:spPr>
          </p:pic>
        </p:grpSp>
      </p:grpSp>
      <p:sp>
        <p:nvSpPr>
          <p:cNvPr id="234" name="Google Shape;234;p29"/>
          <p:cNvSpPr txBox="1">
            <a:spLocks noGrp="1"/>
          </p:cNvSpPr>
          <p:nvPr>
            <p:ph type="ctrTitle"/>
          </p:nvPr>
        </p:nvSpPr>
        <p:spPr>
          <a:xfrm>
            <a:off x="154818" y="3625929"/>
            <a:ext cx="5323976" cy="685356"/>
          </a:xfrm>
          <a:prstGeom prst="rect">
            <a:avLst/>
          </a:prstGeom>
        </p:spPr>
        <p:txBody>
          <a:bodyPr spcFirstLastPara="1" vert="horz" wrap="square" lIns="121900" tIns="121900" rIns="121900" bIns="121900" rtlCol="0" anchor="t" anchorCtr="0">
            <a:noAutofit/>
          </a:bodyPr>
          <a:lstStyle/>
          <a:p>
            <a:pPr algn="just"/>
            <a:r>
              <a:rPr lang="es-MX" sz="2667" dirty="0">
                <a:solidFill>
                  <a:schemeClr val="bg1"/>
                </a:solidFill>
                <a:latin typeface="Arial Black" panose="020B0A04020102020204" pitchFamily="34" charset="0"/>
              </a:rPr>
              <a:t>INVESTIGACIÓN JURÍDICA </a:t>
            </a:r>
            <a:br>
              <a:rPr lang="es-MX" sz="2667" dirty="0">
                <a:solidFill>
                  <a:schemeClr val="bg1"/>
                </a:solidFill>
                <a:latin typeface="Arial Black" panose="020B0A04020102020204" pitchFamily="34" charset="0"/>
              </a:rPr>
            </a:br>
            <a:endParaRPr lang="es-MX" sz="2667" dirty="0">
              <a:solidFill>
                <a:schemeClr val="bg1"/>
              </a:solidFill>
              <a:latin typeface="Arial Black" panose="020B0A04020102020204" pitchFamily="34" charset="0"/>
            </a:endParaRPr>
          </a:p>
        </p:txBody>
      </p:sp>
      <p:cxnSp>
        <p:nvCxnSpPr>
          <p:cNvPr id="235" name="Google Shape;235;p29"/>
          <p:cNvCxnSpPr/>
          <p:nvPr/>
        </p:nvCxnSpPr>
        <p:spPr>
          <a:xfrm>
            <a:off x="3325052" y="4281110"/>
            <a:ext cx="2955600" cy="0"/>
          </a:xfrm>
          <a:prstGeom prst="straightConnector1">
            <a:avLst/>
          </a:prstGeom>
          <a:noFill/>
          <a:ln w="9525" cap="flat" cmpd="dbl">
            <a:solidFill>
              <a:schemeClr val="bg1"/>
            </a:solidFill>
            <a:prstDash val="solid"/>
            <a:round/>
            <a:headEnd type="none" w="med" len="med"/>
            <a:tailEnd type="none" w="med" len="med"/>
          </a:ln>
        </p:spPr>
      </p:cxnSp>
      <p:pic>
        <p:nvPicPr>
          <p:cNvPr id="236" name="Google Shape;236;p29"/>
          <p:cNvPicPr preferRelativeResize="0"/>
          <p:nvPr/>
        </p:nvPicPr>
        <p:blipFill rotWithShape="1">
          <a:blip r:embed="rId6">
            <a:alphaModFix/>
          </a:blip>
          <a:srcRect t="6290" b="-2324"/>
          <a:stretch/>
        </p:blipFill>
        <p:spPr>
          <a:xfrm>
            <a:off x="8064500" y="1"/>
            <a:ext cx="4127499" cy="1625599"/>
          </a:xfrm>
          <a:prstGeom prst="rect">
            <a:avLst/>
          </a:prstGeom>
          <a:noFill/>
          <a:ln>
            <a:noFill/>
          </a:ln>
        </p:spPr>
      </p:pic>
      <p:pic>
        <p:nvPicPr>
          <p:cNvPr id="1026" name="Picture 2" descr="Universidad Nacional de Chimborazo | Brands of the World™ | Download vector  logos and logotyp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 y="-27899"/>
            <a:ext cx="4128247" cy="141872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718618" y="4402674"/>
            <a:ext cx="6066623" cy="1938992"/>
          </a:xfrm>
          <a:prstGeom prst="rect">
            <a:avLst/>
          </a:prstGeom>
          <a:noFill/>
        </p:spPr>
        <p:txBody>
          <a:bodyPr wrap="square" rtlCol="0">
            <a:spAutoFit/>
          </a:bodyPr>
          <a:lstStyle/>
          <a:p>
            <a:pPr algn="r"/>
            <a:r>
              <a:rPr lang="es-MX" sz="2400" b="1" dirty="0">
                <a:solidFill>
                  <a:schemeClr val="bg1"/>
                </a:solidFill>
              </a:rPr>
              <a:t>Dr. Carlos Ernesto, Herrera Acosta PhD.</a:t>
            </a:r>
          </a:p>
          <a:p>
            <a:pPr algn="r"/>
            <a:r>
              <a:rPr lang="es-MX" sz="2400" b="1" dirty="0">
                <a:solidFill>
                  <a:schemeClr val="bg1"/>
                </a:solidFill>
              </a:rPr>
              <a:t>0984821011</a:t>
            </a:r>
          </a:p>
          <a:p>
            <a:pPr algn="r"/>
            <a:r>
              <a:rPr lang="es-MX" sz="2400" b="1" dirty="0">
                <a:solidFill>
                  <a:schemeClr val="bg1"/>
                </a:solidFill>
              </a:rPr>
              <a:t>ceherrera@Unach.edu.ec</a:t>
            </a:r>
          </a:p>
          <a:p>
            <a:endParaRPr lang="es-MX" sz="2400" dirty="0"/>
          </a:p>
          <a:p>
            <a:pPr lvl="0"/>
            <a:endParaRPr lang="es-MX" sz="2400" dirty="0"/>
          </a:p>
        </p:txBody>
      </p:sp>
    </p:spTree>
    <p:extLst>
      <p:ext uri="{BB962C8B-B14F-4D97-AF65-F5344CB8AC3E}">
        <p14:creationId xmlns:p14="http://schemas.microsoft.com/office/powerpoint/2010/main" val="186673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678426" y="493261"/>
            <a:ext cx="10825316" cy="5974071"/>
          </a:xfrm>
          <a:prstGeom prst="rect">
            <a:avLst/>
          </a:prstGeom>
        </p:spPr>
        <p:txBody>
          <a:bodyPr wrap="square">
            <a:spAutoFit/>
          </a:bodyPr>
          <a:lstStyle/>
          <a:p>
            <a:pPr algn="ctr">
              <a:lnSpc>
                <a:spcPct val="107000"/>
              </a:lnSpc>
              <a:spcAft>
                <a:spcPts val="800"/>
              </a:spcAft>
            </a:pPr>
            <a:r>
              <a:rPr lang="es-MX" b="1"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ESQUEMA PARA LA PRESENTACIÓN DE UN PROYECTO DE INVESTIGACIÓN JURÍDICA</a:t>
            </a:r>
          </a:p>
          <a:p>
            <a:pPr>
              <a:lnSpc>
                <a:spcPct val="107000"/>
              </a:lnSpc>
              <a:spcAft>
                <a:spcPts val="800"/>
              </a:spcAft>
            </a:pPr>
            <a:endParaRPr lang="es-MX" b="1" dirty="0" smtClean="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MX" b="1" dirty="0" smtClean="0">
                <a:latin typeface="Palatino Linotype" panose="02040502050505030304" pitchFamily="18" charset="0"/>
                <a:ea typeface="Calibri" panose="020F0502020204030204" pitchFamily="34" charset="0"/>
                <a:cs typeface="Times New Roman" panose="02020603050405020304" pitchFamily="18" charset="0"/>
              </a:rPr>
              <a:t>PORTADA</a:t>
            </a:r>
            <a:endParaRPr lang="es-MX" b="1" dirty="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ÍNDICE</a:t>
            </a:r>
          </a:p>
          <a:p>
            <a:pPr>
              <a:lnSpc>
                <a:spcPct val="107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PROBLEMA DE </a:t>
            </a:r>
            <a:r>
              <a:rPr lang="es-MX" b="1" dirty="0" smtClean="0">
                <a:latin typeface="Palatino Linotype" panose="02040502050505030304" pitchFamily="18" charset="0"/>
                <a:ea typeface="Calibri" panose="020F0502020204030204" pitchFamily="34" charset="0"/>
                <a:cs typeface="Times New Roman" panose="02020603050405020304" pitchFamily="18" charset="0"/>
              </a:rPr>
              <a:t>INVESTIGACIÓN</a:t>
            </a:r>
          </a:p>
          <a:p>
            <a:pPr>
              <a:lnSpc>
                <a:spcPct val="107000"/>
              </a:lnSpc>
              <a:spcAft>
                <a:spcPts val="800"/>
              </a:spcAft>
            </a:pPr>
            <a:r>
              <a:rPr lang="es-MX" b="1" dirty="0" smtClean="0">
                <a:latin typeface="Palatino Linotype" panose="02040502050505030304" pitchFamily="18" charset="0"/>
                <a:ea typeface="Calibri" panose="020F0502020204030204" pitchFamily="34" charset="0"/>
                <a:cs typeface="Times New Roman" panose="02020603050405020304" pitchFamily="18" charset="0"/>
              </a:rPr>
              <a:t>JUSTIFICACIÓN DE LA INVESTIGACIÓN</a:t>
            </a:r>
            <a:endParaRPr lang="es-MX" b="1" dirty="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OBJETIVOS</a:t>
            </a:r>
          </a:p>
          <a:p>
            <a:pPr>
              <a:lnSpc>
                <a:spcPct val="107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ANTECEDENTES DE INVESTIGACIÓN </a:t>
            </a:r>
            <a:endParaRPr lang="es-MX" b="1" dirty="0" smtClean="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FUNDAMENTACIÓN TEÓRICA </a:t>
            </a:r>
            <a:endParaRPr lang="es-MX" b="1" dirty="0" smtClean="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MX" b="1" dirty="0" smtClean="0">
                <a:latin typeface="Palatino Linotype" panose="02040502050505030304" pitchFamily="18" charset="0"/>
                <a:ea typeface="Calibri" panose="020F0502020204030204" pitchFamily="34" charset="0"/>
                <a:cs typeface="Times New Roman" panose="02020603050405020304" pitchFamily="18" charset="0"/>
              </a:rPr>
              <a:t>HIPÓTESIS </a:t>
            </a:r>
            <a:r>
              <a:rPr lang="es-MX" b="1" dirty="0">
                <a:latin typeface="Palatino Linotype" panose="02040502050505030304" pitchFamily="18" charset="0"/>
                <a:ea typeface="Calibri" panose="020F0502020204030204" pitchFamily="34" charset="0"/>
                <a:cs typeface="Times New Roman" panose="02020603050405020304" pitchFamily="18" charset="0"/>
              </a:rPr>
              <a:t>(si aplica)</a:t>
            </a:r>
          </a:p>
          <a:p>
            <a:pPr>
              <a:lnSpc>
                <a:spcPct val="107000"/>
              </a:lnSpc>
              <a:spcAft>
                <a:spcPts val="800"/>
              </a:spcAft>
            </a:pPr>
            <a:r>
              <a:rPr lang="es-MX" b="1" dirty="0" smtClean="0">
                <a:latin typeface="Palatino Linotype" panose="02040502050505030304" pitchFamily="18" charset="0"/>
                <a:ea typeface="Calibri" panose="020F0502020204030204" pitchFamily="34" charset="0"/>
                <a:cs typeface="Times New Roman" panose="02020603050405020304" pitchFamily="18" charset="0"/>
              </a:rPr>
              <a:t>METODOLOGÍA</a:t>
            </a:r>
            <a:endParaRPr lang="es-MX" b="1" dirty="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RECURSOS </a:t>
            </a:r>
          </a:p>
          <a:p>
            <a:pPr>
              <a:lnSpc>
                <a:spcPct val="107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CRONOGRAMA DE INVESTIGACIÓN </a:t>
            </a:r>
          </a:p>
          <a:p>
            <a:pPr>
              <a:lnSpc>
                <a:spcPct val="107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BIBLIOGRAFÍA Y REFERENCIAS BIBLIOGRÁFICAS</a:t>
            </a:r>
          </a:p>
          <a:p>
            <a:pPr>
              <a:lnSpc>
                <a:spcPct val="107000"/>
              </a:lnSpc>
              <a:spcAft>
                <a:spcPts val="800"/>
              </a:spcAft>
            </a:pPr>
            <a:r>
              <a:rPr lang="es-MX" b="1" dirty="0" smtClean="0">
                <a:latin typeface="Palatino Linotype" panose="02040502050505030304" pitchFamily="18" charset="0"/>
                <a:ea typeface="Calibri" panose="020F0502020204030204" pitchFamily="34" charset="0"/>
                <a:cs typeface="Times New Roman" panose="02020603050405020304" pitchFamily="18" charset="0"/>
              </a:rPr>
              <a:t>ANEXOS (Art. 29 RT)</a:t>
            </a:r>
            <a:endParaRPr lang="es-MX" b="1"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65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8374F1-334D-3F5F-DFE3-9CE5166A541B}"/>
              </a:ext>
            </a:extLst>
          </p:cNvPr>
          <p:cNvSpPr txBox="1"/>
          <p:nvPr/>
        </p:nvSpPr>
        <p:spPr>
          <a:xfrm>
            <a:off x="725715" y="493486"/>
            <a:ext cx="11001828" cy="5816977"/>
          </a:xfrm>
          <a:prstGeom prst="rect">
            <a:avLst/>
          </a:prstGeom>
          <a:noFill/>
        </p:spPr>
        <p:txBody>
          <a:bodyPr wrap="square" rtlCol="0">
            <a:spAutoFit/>
          </a:bodyPr>
          <a:lstStyle/>
          <a:p>
            <a:pPr>
              <a:lnSpc>
                <a:spcPct val="150000"/>
              </a:lnSpc>
            </a:pPr>
            <a:r>
              <a:rPr lang="es-EC" sz="2000" b="1" dirty="0" smtClean="0">
                <a:solidFill>
                  <a:srgbClr val="FF0000"/>
                </a:solidFill>
                <a:latin typeface="Palatino Linotype" panose="02040502050505030304" pitchFamily="18" charset="0"/>
              </a:rPr>
              <a:t>3.- CIERRE</a:t>
            </a:r>
          </a:p>
          <a:p>
            <a:pPr>
              <a:lnSpc>
                <a:spcPct val="150000"/>
              </a:lnSpc>
            </a:pPr>
            <a:endParaRPr lang="es-EC" sz="1400" b="1" dirty="0">
              <a:solidFill>
                <a:srgbClr val="FF0000"/>
              </a:solidFill>
              <a:latin typeface="Palatino Linotype" panose="02040502050505030304" pitchFamily="18" charset="0"/>
            </a:endParaRPr>
          </a:p>
          <a:p>
            <a:pPr>
              <a:lnSpc>
                <a:spcPct val="150000"/>
              </a:lnSpc>
            </a:pPr>
            <a:r>
              <a:rPr lang="es-EC" sz="2000" b="1" dirty="0" smtClean="0">
                <a:solidFill>
                  <a:srgbClr val="FF0000"/>
                </a:solidFill>
                <a:latin typeface="Palatino Linotype" panose="02040502050505030304" pitchFamily="18" charset="0"/>
              </a:rPr>
              <a:t>TAREA </a:t>
            </a:r>
            <a:r>
              <a:rPr lang="es-EC" sz="2000" b="1" dirty="0">
                <a:solidFill>
                  <a:srgbClr val="FF0000"/>
                </a:solidFill>
                <a:latin typeface="Palatino Linotype" panose="02040502050505030304" pitchFamily="18" charset="0"/>
              </a:rPr>
              <a:t>1: </a:t>
            </a:r>
          </a:p>
          <a:p>
            <a:pPr algn="just">
              <a:lnSpc>
                <a:spcPct val="150000"/>
              </a:lnSpc>
            </a:pPr>
            <a:r>
              <a:rPr lang="es-EC" sz="2000" b="1" dirty="0" smtClean="0">
                <a:latin typeface="Palatino Linotype" panose="02040502050505030304" pitchFamily="18" charset="0"/>
              </a:rPr>
              <a:t>Elaboración y presentación de la metodología, resultados y discusión de la investigación formativa </a:t>
            </a:r>
            <a:endParaRPr lang="es-EC" sz="2000" b="1" dirty="0">
              <a:latin typeface="Palatino Linotype" panose="02040502050505030304" pitchFamily="18" charset="0"/>
            </a:endParaRPr>
          </a:p>
          <a:p>
            <a:pPr>
              <a:lnSpc>
                <a:spcPct val="150000"/>
              </a:lnSpc>
            </a:pPr>
            <a:endParaRPr lang="es-EC" sz="1400" b="1" dirty="0">
              <a:latin typeface="Palatino Linotype" panose="02040502050505030304" pitchFamily="18" charset="0"/>
            </a:endParaRPr>
          </a:p>
          <a:p>
            <a:pPr>
              <a:lnSpc>
                <a:spcPct val="150000"/>
              </a:lnSpc>
            </a:pPr>
            <a:r>
              <a:rPr lang="es-EC" sz="2000" b="1" dirty="0" smtClean="0">
                <a:solidFill>
                  <a:srgbClr val="FF0000"/>
                </a:solidFill>
                <a:latin typeface="Palatino Linotype" panose="02040502050505030304" pitchFamily="18" charset="0"/>
              </a:rPr>
              <a:t>TAREA 2</a:t>
            </a:r>
          </a:p>
          <a:p>
            <a:pPr>
              <a:lnSpc>
                <a:spcPct val="150000"/>
              </a:lnSpc>
            </a:pPr>
            <a:r>
              <a:rPr lang="es-EC" sz="2000" b="1" dirty="0" smtClean="0">
                <a:latin typeface="Palatino Linotype" panose="02040502050505030304" pitchFamily="18" charset="0"/>
              </a:rPr>
              <a:t>Revisión de esquemas para presentar el proyecto e informe de investigación jurídica en las Instituciones de Educación Superior y realizar un análisis comparativo con la estructura de la carrera de Derecho de la UNACH </a:t>
            </a:r>
            <a:endParaRPr lang="es-EC" sz="2000" b="1" dirty="0">
              <a:latin typeface="Palatino Linotype" panose="02040502050505030304" pitchFamily="18" charset="0"/>
            </a:endParaRPr>
          </a:p>
          <a:p>
            <a:pPr>
              <a:lnSpc>
                <a:spcPct val="150000"/>
              </a:lnSpc>
            </a:pPr>
            <a:endParaRPr lang="es-EC" sz="2000" b="1" dirty="0" smtClean="0">
              <a:solidFill>
                <a:srgbClr val="FF0000"/>
              </a:solidFill>
              <a:latin typeface="Palatino Linotype" panose="02040502050505030304" pitchFamily="18" charset="0"/>
            </a:endParaRPr>
          </a:p>
          <a:p>
            <a:pPr>
              <a:lnSpc>
                <a:spcPct val="150000"/>
              </a:lnSpc>
            </a:pPr>
            <a:r>
              <a:rPr lang="es-EC" sz="2000" b="1" dirty="0">
                <a:solidFill>
                  <a:srgbClr val="FF0000"/>
                </a:solidFill>
                <a:latin typeface="Palatino Linotype" panose="02040502050505030304" pitchFamily="18" charset="0"/>
              </a:rPr>
              <a:t>TAREA 3</a:t>
            </a:r>
          </a:p>
          <a:p>
            <a:pPr>
              <a:lnSpc>
                <a:spcPct val="150000"/>
              </a:lnSpc>
            </a:pPr>
            <a:r>
              <a:rPr lang="es-EC" sz="2000" b="1" dirty="0" smtClean="0">
                <a:latin typeface="Palatino Linotype" panose="02040502050505030304" pitchFamily="18" charset="0"/>
              </a:rPr>
              <a:t>Control de lectura</a:t>
            </a:r>
            <a:endParaRPr lang="es-EC" sz="2000" b="1" dirty="0" smtClean="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40846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7F14D7-DEFC-4ABF-AB9E-456C02DAEFFF}"/>
              </a:ext>
            </a:extLst>
          </p:cNvPr>
          <p:cNvSpPr txBox="1"/>
          <p:nvPr/>
        </p:nvSpPr>
        <p:spPr>
          <a:xfrm>
            <a:off x="381000" y="574302"/>
            <a:ext cx="11178654" cy="4616648"/>
          </a:xfrm>
          <a:prstGeom prst="rect">
            <a:avLst/>
          </a:prstGeom>
          <a:noFill/>
        </p:spPr>
        <p:txBody>
          <a:bodyPr wrap="square">
            <a:spAutoFit/>
          </a:bodyPr>
          <a:lstStyle/>
          <a:p>
            <a:pPr algn="l">
              <a:lnSpc>
                <a:spcPct val="150000"/>
              </a:lnSpc>
            </a:pPr>
            <a:r>
              <a:rPr lang="es-ES" b="1" i="0" dirty="0">
                <a:solidFill>
                  <a:srgbClr val="FF0000"/>
                </a:solidFill>
                <a:effectLst/>
                <a:latin typeface="Palatino Linotype" panose="02040502050505030304" pitchFamily="18" charset="0"/>
              </a:rPr>
              <a:t>SEMANA </a:t>
            </a:r>
            <a:r>
              <a:rPr lang="es-ES" b="1" dirty="0" smtClean="0">
                <a:solidFill>
                  <a:srgbClr val="FF0000"/>
                </a:solidFill>
                <a:latin typeface="Palatino Linotype" panose="02040502050505030304" pitchFamily="18" charset="0"/>
              </a:rPr>
              <a:t>13</a:t>
            </a:r>
            <a:endParaRPr lang="es-ES" b="1" i="0" dirty="0">
              <a:solidFill>
                <a:srgbClr val="FF0000"/>
              </a:solidFill>
              <a:effectLst/>
              <a:latin typeface="Palatino Linotype" panose="02040502050505030304" pitchFamily="18" charset="0"/>
            </a:endParaRPr>
          </a:p>
          <a:p>
            <a:pPr algn="l">
              <a:lnSpc>
                <a:spcPct val="150000"/>
              </a:lnSpc>
            </a:pPr>
            <a:endParaRPr lang="es-ES" sz="800" b="1" dirty="0" smtClean="0">
              <a:solidFill>
                <a:srgbClr val="FF0000"/>
              </a:solidFill>
              <a:latin typeface="Palatino Linotype" panose="02040502050505030304" pitchFamily="18" charset="0"/>
            </a:endParaRPr>
          </a:p>
          <a:p>
            <a:pPr algn="l">
              <a:lnSpc>
                <a:spcPct val="150000"/>
              </a:lnSpc>
            </a:pPr>
            <a:r>
              <a:rPr lang="es-ES" b="1" dirty="0" smtClean="0">
                <a:solidFill>
                  <a:srgbClr val="FF0000"/>
                </a:solidFill>
                <a:latin typeface="Palatino Linotype" panose="02040502050505030304" pitchFamily="18" charset="0"/>
              </a:rPr>
              <a:t>FECHA</a:t>
            </a:r>
            <a:r>
              <a:rPr lang="es-ES" b="1" dirty="0">
                <a:solidFill>
                  <a:srgbClr val="FF0000"/>
                </a:solidFill>
                <a:latin typeface="Palatino Linotype" panose="02040502050505030304" pitchFamily="18" charset="0"/>
              </a:rPr>
              <a:t>: </a:t>
            </a:r>
            <a:r>
              <a:rPr lang="es-ES" b="1" dirty="0" smtClean="0">
                <a:latin typeface="Palatino Linotype" panose="02040502050505030304" pitchFamily="18" charset="0"/>
              </a:rPr>
              <a:t>27 </a:t>
            </a:r>
            <a:r>
              <a:rPr lang="es-ES" b="1" dirty="0" smtClean="0">
                <a:latin typeface="Palatino Linotype" panose="02040502050505030304" pitchFamily="18" charset="0"/>
              </a:rPr>
              <a:t>de junio de 2025</a:t>
            </a:r>
            <a:endParaRPr lang="es-ES" b="1" i="0" dirty="0">
              <a:effectLst/>
              <a:latin typeface="Palatino Linotype" panose="02040502050505030304" pitchFamily="18" charset="0"/>
            </a:endParaRPr>
          </a:p>
          <a:p>
            <a:pPr>
              <a:lnSpc>
                <a:spcPct val="150000"/>
              </a:lnSpc>
            </a:pPr>
            <a:r>
              <a:rPr lang="es-MX" b="1" dirty="0">
                <a:solidFill>
                  <a:srgbClr val="FF0000"/>
                </a:solidFill>
                <a:latin typeface="Palatino Linotype" panose="02040502050505030304" pitchFamily="18" charset="0"/>
              </a:rPr>
              <a:t>UNIDAD N°: 3</a:t>
            </a:r>
          </a:p>
          <a:p>
            <a:pPr algn="just">
              <a:lnSpc>
                <a:spcPct val="150000"/>
              </a:lnSpc>
            </a:pPr>
            <a:endParaRPr lang="es-ES" b="1" dirty="0" smtClean="0">
              <a:solidFill>
                <a:srgbClr val="FF0000"/>
              </a:solidFill>
              <a:latin typeface="Palatino Linotype" panose="02040502050505030304" pitchFamily="18" charset="0"/>
            </a:endParaRPr>
          </a:p>
          <a:p>
            <a:pPr algn="just">
              <a:lnSpc>
                <a:spcPct val="150000"/>
              </a:lnSpc>
            </a:pPr>
            <a:r>
              <a:rPr lang="es-ES" b="1" dirty="0" smtClean="0">
                <a:solidFill>
                  <a:srgbClr val="FF0000"/>
                </a:solidFill>
                <a:latin typeface="Palatino Linotype" panose="02040502050505030304" pitchFamily="18" charset="0"/>
              </a:rPr>
              <a:t>TEMA</a:t>
            </a:r>
            <a:r>
              <a:rPr lang="es-ES" b="1" dirty="0">
                <a:solidFill>
                  <a:srgbClr val="FF0000"/>
                </a:solidFill>
                <a:latin typeface="Palatino Linotype" panose="02040502050505030304" pitchFamily="18" charset="0"/>
              </a:rPr>
              <a:t>: </a:t>
            </a:r>
            <a:r>
              <a:rPr lang="es-MX" b="1" dirty="0" smtClean="0">
                <a:latin typeface="Palatino Linotype" panose="02040502050505030304" pitchFamily="18" charset="0"/>
              </a:rPr>
              <a:t>EL Proyecto e Informe de Investigación Jurídica</a:t>
            </a:r>
          </a:p>
          <a:p>
            <a:pPr algn="just">
              <a:lnSpc>
                <a:spcPct val="150000"/>
              </a:lnSpc>
            </a:pPr>
            <a:endParaRPr lang="es-MX" b="1" dirty="0" smtClean="0">
              <a:latin typeface="Palatino Linotype" panose="02040502050505030304" pitchFamily="18" charset="0"/>
            </a:endParaRPr>
          </a:p>
          <a:p>
            <a:pPr marL="342900" indent="-342900">
              <a:lnSpc>
                <a:spcPct val="150000"/>
              </a:lnSpc>
              <a:buAutoNum type="arabicPeriod"/>
            </a:pPr>
            <a:r>
              <a:rPr lang="es-ES" b="1" dirty="0" smtClean="0">
                <a:solidFill>
                  <a:srgbClr val="FF0000"/>
                </a:solidFill>
                <a:latin typeface="Palatino Linotype" panose="02040502050505030304" pitchFamily="18" charset="0"/>
              </a:rPr>
              <a:t>INICIO</a:t>
            </a:r>
            <a:endParaRPr lang="es-ES" b="1" dirty="0">
              <a:solidFill>
                <a:srgbClr val="FF0000"/>
              </a:solidFill>
              <a:latin typeface="Palatino Linotype" panose="02040502050505030304" pitchFamily="18" charset="0"/>
            </a:endParaRPr>
          </a:p>
          <a:p>
            <a:pPr>
              <a:lnSpc>
                <a:spcPct val="150000"/>
              </a:lnSpc>
            </a:pPr>
            <a:endParaRPr lang="es-ES" sz="800" b="1" dirty="0">
              <a:latin typeface="Palatino Linotype" panose="02040502050505030304" pitchFamily="18" charset="0"/>
            </a:endParaRPr>
          </a:p>
          <a:p>
            <a:pPr algn="just">
              <a:lnSpc>
                <a:spcPct val="150000"/>
              </a:lnSpc>
            </a:pPr>
            <a:r>
              <a:rPr lang="es-ES" b="1" dirty="0">
                <a:solidFill>
                  <a:srgbClr val="FF0000"/>
                </a:solidFill>
                <a:latin typeface="Palatino Linotype" panose="02040502050505030304" pitchFamily="18" charset="0"/>
              </a:rPr>
              <a:t>1.1. Objetivo de la </a:t>
            </a:r>
            <a:r>
              <a:rPr lang="es-ES" b="1" dirty="0" smtClean="0">
                <a:solidFill>
                  <a:srgbClr val="FF0000"/>
                </a:solidFill>
                <a:latin typeface="Palatino Linotype" panose="02040502050505030304" pitchFamily="18" charset="0"/>
              </a:rPr>
              <a:t>clase: </a:t>
            </a:r>
            <a:r>
              <a:rPr lang="es-MX" b="1" dirty="0" smtClean="0">
                <a:latin typeface="Palatino Linotype" panose="02040502050505030304" pitchFamily="18" charset="0"/>
              </a:rPr>
              <a:t>Analizar </a:t>
            </a:r>
            <a:r>
              <a:rPr lang="es-MX" b="1" dirty="0">
                <a:latin typeface="Palatino Linotype" panose="02040502050505030304" pitchFamily="18" charset="0"/>
              </a:rPr>
              <a:t>de manera </a:t>
            </a:r>
            <a:r>
              <a:rPr lang="es-MX" b="1" dirty="0" smtClean="0">
                <a:latin typeface="Palatino Linotype" panose="02040502050505030304" pitchFamily="18" charset="0"/>
              </a:rPr>
              <a:t>critica </a:t>
            </a:r>
            <a:r>
              <a:rPr lang="es-MX" b="1" dirty="0">
                <a:latin typeface="Palatino Linotype" panose="02040502050505030304" pitchFamily="18" charset="0"/>
              </a:rPr>
              <a:t>la estructura, metodología y fundamentos normativos del proyecto e informe de investigación jurídica, mediante una revisión </a:t>
            </a:r>
            <a:r>
              <a:rPr lang="es-MX" b="1" dirty="0" smtClean="0">
                <a:latin typeface="Palatino Linotype" panose="02040502050505030304" pitchFamily="18" charset="0"/>
              </a:rPr>
              <a:t>doctrinaria y normativa, </a:t>
            </a:r>
            <a:r>
              <a:rPr lang="es-MX" b="1" dirty="0">
                <a:latin typeface="Palatino Linotype" panose="02040502050505030304" pitchFamily="18" charset="0"/>
              </a:rPr>
              <a:t>con el fin de fortalecer las competencias investigativas de los </a:t>
            </a:r>
            <a:r>
              <a:rPr lang="es-MX" b="1" dirty="0" smtClean="0">
                <a:latin typeface="Palatino Linotype" panose="02040502050505030304" pitchFamily="18" charset="0"/>
              </a:rPr>
              <a:t>estudiantes.</a:t>
            </a:r>
            <a:endParaRPr lang="es-MX" sz="800" b="1" dirty="0">
              <a:solidFill>
                <a:srgbClr val="555555"/>
              </a:solidFill>
              <a:latin typeface="Palatino Linotype" panose="02040502050505030304" pitchFamily="18" charset="0"/>
            </a:endParaRPr>
          </a:p>
        </p:txBody>
      </p:sp>
    </p:spTree>
    <p:extLst>
      <p:ext uri="{BB962C8B-B14F-4D97-AF65-F5344CB8AC3E}">
        <p14:creationId xmlns:p14="http://schemas.microsoft.com/office/powerpoint/2010/main" val="199979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13B7B1-C3D8-43CC-9C31-567E2D85B513}"/>
              </a:ext>
            </a:extLst>
          </p:cNvPr>
          <p:cNvSpPr txBox="1"/>
          <p:nvPr/>
        </p:nvSpPr>
        <p:spPr>
          <a:xfrm>
            <a:off x="852984" y="785210"/>
            <a:ext cx="10870443" cy="3170099"/>
          </a:xfrm>
          <a:prstGeom prst="rect">
            <a:avLst/>
          </a:prstGeom>
          <a:noFill/>
        </p:spPr>
        <p:txBody>
          <a:bodyPr wrap="square">
            <a:spAutoFit/>
          </a:bodyPr>
          <a:lstStyle/>
          <a:p>
            <a:pPr>
              <a:lnSpc>
                <a:spcPct val="200000"/>
              </a:lnSpc>
            </a:pPr>
            <a:r>
              <a:rPr lang="es-ES" sz="2000" b="1" dirty="0">
                <a:solidFill>
                  <a:srgbClr val="FF0000"/>
                </a:solidFill>
                <a:latin typeface="Palatino Linotype" panose="02040502050505030304" pitchFamily="18" charset="0"/>
              </a:rPr>
              <a:t>2. DESARROLLO</a:t>
            </a:r>
          </a:p>
          <a:p>
            <a:pPr>
              <a:lnSpc>
                <a:spcPct val="200000"/>
              </a:lnSpc>
            </a:pPr>
            <a:r>
              <a:rPr lang="es-MX" sz="2000" b="1" dirty="0" smtClean="0">
                <a:solidFill>
                  <a:srgbClr val="FF0000"/>
                </a:solidFill>
                <a:latin typeface="Palatino Linotype" panose="02040502050505030304" pitchFamily="18" charset="0"/>
              </a:rPr>
              <a:t>3.1</a:t>
            </a:r>
            <a:r>
              <a:rPr lang="es-MX" sz="2000" b="1" dirty="0">
                <a:solidFill>
                  <a:srgbClr val="FF0000"/>
                </a:solidFill>
                <a:latin typeface="Palatino Linotype" panose="02040502050505030304" pitchFamily="18" charset="0"/>
              </a:rPr>
              <a:t>. EL PROYECTO E INFORME DE INVESTIGACIÓN JURÍDICA</a:t>
            </a:r>
          </a:p>
          <a:p>
            <a:pPr>
              <a:lnSpc>
                <a:spcPct val="200000"/>
              </a:lnSpc>
            </a:pPr>
            <a:r>
              <a:rPr lang="es-MX" sz="2000" b="1" dirty="0" smtClean="0">
                <a:latin typeface="Palatino Linotype" panose="02040502050505030304" pitchFamily="18" charset="0"/>
              </a:rPr>
              <a:t>3.1.5</a:t>
            </a:r>
            <a:r>
              <a:rPr lang="es-MX" sz="2000" b="1" dirty="0">
                <a:latin typeface="Palatino Linotype" panose="02040502050505030304" pitchFamily="18" charset="0"/>
              </a:rPr>
              <a:t>. Estructura del informe de investigación </a:t>
            </a:r>
            <a:r>
              <a:rPr lang="es-MX" sz="2000" b="1" dirty="0" smtClean="0">
                <a:latin typeface="Palatino Linotype" panose="02040502050505030304" pitchFamily="18" charset="0"/>
              </a:rPr>
              <a:t>jurídica</a:t>
            </a:r>
          </a:p>
          <a:p>
            <a:pPr>
              <a:lnSpc>
                <a:spcPct val="200000"/>
              </a:lnSpc>
            </a:pPr>
            <a:endParaRPr lang="es-MX" sz="2000" b="1" dirty="0">
              <a:latin typeface="Palatino Linotype" panose="02040502050505030304" pitchFamily="18" charset="0"/>
            </a:endParaRPr>
          </a:p>
          <a:p>
            <a:pPr>
              <a:lnSpc>
                <a:spcPct val="200000"/>
              </a:lnSpc>
            </a:pPr>
            <a:r>
              <a:rPr lang="es-MX" sz="2000" b="1" dirty="0" smtClean="0">
                <a:solidFill>
                  <a:srgbClr val="FF0000"/>
                </a:solidFill>
                <a:latin typeface="Palatino Linotype" panose="02040502050505030304" pitchFamily="18" charset="0"/>
              </a:rPr>
              <a:t>TÉCNICA: </a:t>
            </a:r>
            <a:r>
              <a:rPr lang="es-MX" sz="2000" b="1" dirty="0" smtClean="0">
                <a:latin typeface="Palatino Linotype" panose="02040502050505030304" pitchFamily="18" charset="0"/>
              </a:rPr>
              <a:t>Clase magistral participativa – Dialogo pedagógico </a:t>
            </a:r>
            <a:endParaRPr lang="es-MX" sz="2000" b="1" dirty="0">
              <a:latin typeface="Palatino Linotype" panose="02040502050505030304" pitchFamily="18" charset="0"/>
            </a:endParaRPr>
          </a:p>
        </p:txBody>
      </p:sp>
    </p:spTree>
    <p:extLst>
      <p:ext uri="{BB962C8B-B14F-4D97-AF65-F5344CB8AC3E}">
        <p14:creationId xmlns:p14="http://schemas.microsoft.com/office/powerpoint/2010/main" val="254618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545690" y="320284"/>
            <a:ext cx="11282515" cy="6500882"/>
          </a:xfrm>
          <a:prstGeom prst="rect">
            <a:avLst/>
          </a:prstGeom>
        </p:spPr>
        <p:txBody>
          <a:bodyPr wrap="square">
            <a:spAutoFit/>
          </a:bodyPr>
          <a:lstStyle/>
          <a:p>
            <a:pPr algn="ctr">
              <a:lnSpc>
                <a:spcPct val="107000"/>
              </a:lnSpc>
              <a:spcAft>
                <a:spcPts val="800"/>
              </a:spcAft>
            </a:pPr>
            <a:endParaRPr lang="es-MX" b="1" dirty="0" smtClean="0">
              <a:solidFill>
                <a:srgbClr val="FF0000"/>
              </a:solidFill>
              <a:latin typeface="Palatino Linotype" panose="0204050205050503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b="1" dirty="0" smtClean="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ESQUEMA </a:t>
            </a:r>
            <a:r>
              <a:rPr lang="es-MX" b="1"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PARA LA PRESENTACIÓN DEL TRABAJO FINAL DE INVESTIGACIÓN JURÍDICA</a:t>
            </a:r>
          </a:p>
          <a:p>
            <a:pPr>
              <a:spcAft>
                <a:spcPts val="800"/>
              </a:spcAft>
            </a:pPr>
            <a:endParaRPr lang="es-MX" b="1" dirty="0" smtClean="0">
              <a:latin typeface="Palatino Linotype" panose="02040502050505030304" pitchFamily="18" charset="0"/>
              <a:ea typeface="Calibri" panose="020F0502020204030204" pitchFamily="34" charset="0"/>
              <a:cs typeface="Times New Roman" panose="02020603050405020304" pitchFamily="18" charset="0"/>
            </a:endParaRPr>
          </a:p>
          <a:p>
            <a:pPr>
              <a:spcAft>
                <a:spcPts val="800"/>
              </a:spcAft>
            </a:pPr>
            <a:endParaRPr lang="es-MX" b="1" dirty="0">
              <a:latin typeface="Palatino Linotype" panose="02040502050505030304" pitchFamily="18" charset="0"/>
              <a:ea typeface="Calibri" panose="020F0502020204030204" pitchFamily="34" charset="0"/>
              <a:cs typeface="Times New Roman" panose="02020603050405020304" pitchFamily="18" charset="0"/>
            </a:endParaRPr>
          </a:p>
          <a:p>
            <a:pPr>
              <a:spcAft>
                <a:spcPts val="800"/>
              </a:spcAft>
            </a:pPr>
            <a:r>
              <a:rPr lang="es-MX" b="1" dirty="0" smtClean="0">
                <a:latin typeface="Palatino Linotype" panose="02040502050505030304" pitchFamily="18" charset="0"/>
                <a:ea typeface="Calibri" panose="020F0502020204030204" pitchFamily="34" charset="0"/>
                <a:cs typeface="Times New Roman" panose="02020603050405020304" pitchFamily="18" charset="0"/>
              </a:rPr>
              <a:t>PORTADA</a:t>
            </a:r>
            <a:endParaRPr lang="es-MX" b="1" dirty="0">
              <a:latin typeface="Palatino Linotype" panose="02040502050505030304" pitchFamily="18" charset="0"/>
              <a:ea typeface="Calibri" panose="020F0502020204030204" pitchFamily="34" charset="0"/>
              <a:cs typeface="Times New Roman" panose="02020603050405020304" pitchFamily="18" charset="0"/>
            </a:endParaRP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PÁGINAS PRELIMINARES </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ÍNDICE</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RESUMEN</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Palabras calve</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ABSTRACT</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Keywords</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INTRODUCCIÓN</a:t>
            </a:r>
          </a:p>
          <a:p>
            <a:pPr>
              <a:spcAft>
                <a:spcPts val="800"/>
              </a:spcAft>
            </a:pPr>
            <a:r>
              <a:rPr lang="es-MX" b="1"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CAPÍTULO I: MARCO REFERENCIAL </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Problema de investigación </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Justificación de la investigación </a:t>
            </a:r>
          </a:p>
          <a:p>
            <a:pPr>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Objetivos</a:t>
            </a:r>
          </a:p>
          <a:p>
            <a:pPr>
              <a:lnSpc>
                <a:spcPct val="107000"/>
              </a:lnSpc>
              <a:spcAft>
                <a:spcPts val="800"/>
              </a:spcAft>
            </a:pPr>
            <a:endParaRPr lang="es-MX" b="1"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589936" y="556259"/>
            <a:ext cx="11282515" cy="5128263"/>
          </a:xfrm>
          <a:prstGeom prst="rect">
            <a:avLst/>
          </a:prstGeom>
        </p:spPr>
        <p:txBody>
          <a:bodyPr wrap="square">
            <a:spAutoFit/>
          </a:bodyPr>
          <a:lstStyle/>
          <a:p>
            <a:pPr>
              <a:lnSpc>
                <a:spcPct val="150000"/>
              </a:lnSpc>
              <a:spcAft>
                <a:spcPts val="800"/>
              </a:spcAft>
            </a:pPr>
            <a:r>
              <a:rPr lang="es-MX" b="1" dirty="0" smtClean="0">
                <a:latin typeface="Palatino Linotype" panose="02040502050505030304" pitchFamily="18" charset="0"/>
                <a:ea typeface="Calibri" panose="020F0502020204030204" pitchFamily="34" charset="0"/>
                <a:cs typeface="Times New Roman" panose="02020603050405020304" pitchFamily="18" charset="0"/>
              </a:rPr>
              <a:t>CAPÍTULO </a:t>
            </a:r>
            <a:r>
              <a:rPr lang="es-MX" b="1" dirty="0">
                <a:latin typeface="Palatino Linotype" panose="02040502050505030304" pitchFamily="18" charset="0"/>
                <a:ea typeface="Calibri" panose="020F0502020204030204" pitchFamily="34" charset="0"/>
                <a:cs typeface="Times New Roman" panose="02020603050405020304" pitchFamily="18" charset="0"/>
              </a:rPr>
              <a:t>II: MARCO TEÓRICO </a:t>
            </a:r>
          </a:p>
          <a:p>
            <a:pPr>
              <a:lnSpc>
                <a:spcPct val="150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Antecedentes de la investigación</a:t>
            </a:r>
          </a:p>
          <a:p>
            <a:pPr>
              <a:lnSpc>
                <a:spcPct val="150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Fundamentación teórica </a:t>
            </a:r>
          </a:p>
          <a:p>
            <a:pPr>
              <a:lnSpc>
                <a:spcPct val="150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HIPÓTESIS (si aplica)</a:t>
            </a:r>
          </a:p>
          <a:p>
            <a:pPr>
              <a:lnSpc>
                <a:spcPct val="150000"/>
              </a:lnSpc>
              <a:spcAft>
                <a:spcPts val="800"/>
              </a:spcAft>
            </a:pPr>
            <a:r>
              <a:rPr lang="es-MX" b="1"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CAPÍTULO III: METODOLOGÍA</a:t>
            </a:r>
          </a:p>
          <a:p>
            <a:pPr>
              <a:lnSpc>
                <a:spcPct val="150000"/>
              </a:lnSpc>
              <a:spcAft>
                <a:spcPts val="800"/>
              </a:spcAft>
            </a:pPr>
            <a:r>
              <a:rPr lang="es-MX" b="1"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CAPÍTULO IV: RESULTADOS Y DISCUSIÓN </a:t>
            </a:r>
          </a:p>
          <a:p>
            <a:pPr>
              <a:lnSpc>
                <a:spcPct val="150000"/>
              </a:lnSpc>
              <a:spcAft>
                <a:spcPts val="800"/>
              </a:spcAft>
            </a:pPr>
            <a:r>
              <a:rPr lang="es-MX" b="1"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CAPÍTULO V: CONCLUSIONES Y RECOMENDACIONES </a:t>
            </a:r>
          </a:p>
          <a:p>
            <a:pPr>
              <a:lnSpc>
                <a:spcPct val="150000"/>
              </a:lnSpc>
              <a:spcAft>
                <a:spcPts val="800"/>
              </a:spcAft>
            </a:pPr>
            <a:r>
              <a:rPr lang="es-MX" b="1"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CAPÍTULO VI: MARCO PROPOSITIVO</a:t>
            </a:r>
          </a:p>
          <a:p>
            <a:pPr>
              <a:lnSpc>
                <a:spcPct val="150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BIBLIOGRAFÍA Y REFERENCIAS BIBLIOGRÁFICAS</a:t>
            </a:r>
          </a:p>
          <a:p>
            <a:pPr>
              <a:lnSpc>
                <a:spcPct val="150000"/>
              </a:lnSpc>
              <a:spcAft>
                <a:spcPts val="800"/>
              </a:spcAft>
            </a:pPr>
            <a:r>
              <a:rPr lang="es-MX" b="1" dirty="0">
                <a:latin typeface="Palatino Linotype" panose="02040502050505030304" pitchFamily="18" charset="0"/>
                <a:ea typeface="Calibri" panose="020F0502020204030204" pitchFamily="34" charset="0"/>
                <a:cs typeface="Times New Roman" panose="02020603050405020304" pitchFamily="18" charset="0"/>
              </a:rPr>
              <a:t>ANEXOS</a:t>
            </a:r>
          </a:p>
        </p:txBody>
      </p:sp>
    </p:spTree>
    <p:extLst>
      <p:ext uri="{BB962C8B-B14F-4D97-AF65-F5344CB8AC3E}">
        <p14:creationId xmlns:p14="http://schemas.microsoft.com/office/powerpoint/2010/main" val="238916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8374F1-334D-3F5F-DFE3-9CE5166A541B}"/>
              </a:ext>
            </a:extLst>
          </p:cNvPr>
          <p:cNvSpPr txBox="1"/>
          <p:nvPr/>
        </p:nvSpPr>
        <p:spPr>
          <a:xfrm>
            <a:off x="725715" y="493486"/>
            <a:ext cx="11001828" cy="5816977"/>
          </a:xfrm>
          <a:prstGeom prst="rect">
            <a:avLst/>
          </a:prstGeom>
          <a:noFill/>
        </p:spPr>
        <p:txBody>
          <a:bodyPr wrap="square" rtlCol="0">
            <a:spAutoFit/>
          </a:bodyPr>
          <a:lstStyle/>
          <a:p>
            <a:pPr>
              <a:lnSpc>
                <a:spcPct val="150000"/>
              </a:lnSpc>
            </a:pPr>
            <a:r>
              <a:rPr lang="es-EC" sz="2000" b="1" dirty="0" smtClean="0">
                <a:solidFill>
                  <a:srgbClr val="FF0000"/>
                </a:solidFill>
                <a:latin typeface="Palatino Linotype" panose="02040502050505030304" pitchFamily="18" charset="0"/>
              </a:rPr>
              <a:t>3.- CIERRE</a:t>
            </a:r>
          </a:p>
          <a:p>
            <a:pPr>
              <a:lnSpc>
                <a:spcPct val="150000"/>
              </a:lnSpc>
            </a:pPr>
            <a:endParaRPr lang="es-EC" sz="1400" b="1" dirty="0">
              <a:solidFill>
                <a:srgbClr val="FF0000"/>
              </a:solidFill>
              <a:latin typeface="Palatino Linotype" panose="02040502050505030304" pitchFamily="18" charset="0"/>
            </a:endParaRPr>
          </a:p>
          <a:p>
            <a:pPr>
              <a:lnSpc>
                <a:spcPct val="150000"/>
              </a:lnSpc>
            </a:pPr>
            <a:r>
              <a:rPr lang="es-EC" sz="2000" b="1" dirty="0" smtClean="0">
                <a:solidFill>
                  <a:srgbClr val="FF0000"/>
                </a:solidFill>
                <a:latin typeface="Palatino Linotype" panose="02040502050505030304" pitchFamily="18" charset="0"/>
              </a:rPr>
              <a:t>TAREA </a:t>
            </a:r>
            <a:r>
              <a:rPr lang="es-EC" sz="2000" b="1" dirty="0">
                <a:solidFill>
                  <a:srgbClr val="FF0000"/>
                </a:solidFill>
                <a:latin typeface="Palatino Linotype" panose="02040502050505030304" pitchFamily="18" charset="0"/>
              </a:rPr>
              <a:t>1: </a:t>
            </a:r>
          </a:p>
          <a:p>
            <a:pPr algn="just">
              <a:lnSpc>
                <a:spcPct val="150000"/>
              </a:lnSpc>
            </a:pPr>
            <a:r>
              <a:rPr lang="es-EC" sz="2000" b="1" dirty="0" smtClean="0">
                <a:latin typeface="Palatino Linotype" panose="02040502050505030304" pitchFamily="18" charset="0"/>
              </a:rPr>
              <a:t>Elaboración y presentación de la metodología, resultados y discusión de la investigación formativa </a:t>
            </a:r>
            <a:endParaRPr lang="es-EC" sz="2000" b="1" dirty="0">
              <a:latin typeface="Palatino Linotype" panose="02040502050505030304" pitchFamily="18" charset="0"/>
            </a:endParaRPr>
          </a:p>
          <a:p>
            <a:pPr>
              <a:lnSpc>
                <a:spcPct val="150000"/>
              </a:lnSpc>
            </a:pPr>
            <a:endParaRPr lang="es-EC" sz="1400" b="1" dirty="0">
              <a:latin typeface="Palatino Linotype" panose="02040502050505030304" pitchFamily="18" charset="0"/>
            </a:endParaRPr>
          </a:p>
          <a:p>
            <a:pPr>
              <a:lnSpc>
                <a:spcPct val="150000"/>
              </a:lnSpc>
            </a:pPr>
            <a:r>
              <a:rPr lang="es-EC" sz="2000" b="1" dirty="0" smtClean="0">
                <a:solidFill>
                  <a:srgbClr val="FF0000"/>
                </a:solidFill>
                <a:latin typeface="Palatino Linotype" panose="02040502050505030304" pitchFamily="18" charset="0"/>
              </a:rPr>
              <a:t>TAREA 2</a:t>
            </a:r>
          </a:p>
          <a:p>
            <a:pPr>
              <a:lnSpc>
                <a:spcPct val="150000"/>
              </a:lnSpc>
            </a:pPr>
            <a:r>
              <a:rPr lang="es-EC" sz="2000" b="1" dirty="0" smtClean="0">
                <a:latin typeface="Palatino Linotype" panose="02040502050505030304" pitchFamily="18" charset="0"/>
              </a:rPr>
              <a:t>Revisión de esquemas para presentar el proyecto e informe de investigación jurídica en las Instituciones de Educación Superior y realizar un análisis comparativo con la estructura de la carrera de Derecho de la UNACH </a:t>
            </a:r>
            <a:endParaRPr lang="es-EC" sz="2000" b="1" dirty="0">
              <a:latin typeface="Palatino Linotype" panose="02040502050505030304" pitchFamily="18" charset="0"/>
            </a:endParaRPr>
          </a:p>
          <a:p>
            <a:pPr>
              <a:lnSpc>
                <a:spcPct val="150000"/>
              </a:lnSpc>
            </a:pPr>
            <a:endParaRPr lang="es-EC" sz="2000" b="1" dirty="0" smtClean="0">
              <a:solidFill>
                <a:srgbClr val="FF0000"/>
              </a:solidFill>
              <a:latin typeface="Palatino Linotype" panose="02040502050505030304" pitchFamily="18" charset="0"/>
            </a:endParaRPr>
          </a:p>
          <a:p>
            <a:pPr>
              <a:lnSpc>
                <a:spcPct val="150000"/>
              </a:lnSpc>
            </a:pPr>
            <a:r>
              <a:rPr lang="es-EC" sz="2000" b="1" dirty="0">
                <a:solidFill>
                  <a:srgbClr val="FF0000"/>
                </a:solidFill>
                <a:latin typeface="Palatino Linotype" panose="02040502050505030304" pitchFamily="18" charset="0"/>
              </a:rPr>
              <a:t>TAREA 3</a:t>
            </a:r>
          </a:p>
          <a:p>
            <a:pPr>
              <a:lnSpc>
                <a:spcPct val="150000"/>
              </a:lnSpc>
            </a:pPr>
            <a:r>
              <a:rPr lang="es-EC" sz="2000" b="1" dirty="0" smtClean="0">
                <a:latin typeface="Palatino Linotype" panose="02040502050505030304" pitchFamily="18" charset="0"/>
              </a:rPr>
              <a:t>Control de lectura</a:t>
            </a:r>
            <a:endParaRPr lang="es-EC" sz="2000" b="1" dirty="0" smtClean="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301820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7F14D7-DEFC-4ABF-AB9E-456C02DAEFFF}"/>
              </a:ext>
            </a:extLst>
          </p:cNvPr>
          <p:cNvSpPr txBox="1"/>
          <p:nvPr/>
        </p:nvSpPr>
        <p:spPr>
          <a:xfrm>
            <a:off x="381000" y="574302"/>
            <a:ext cx="11178654" cy="5632311"/>
          </a:xfrm>
          <a:prstGeom prst="rect">
            <a:avLst/>
          </a:prstGeom>
          <a:noFill/>
        </p:spPr>
        <p:txBody>
          <a:bodyPr wrap="square">
            <a:spAutoFit/>
          </a:bodyPr>
          <a:lstStyle/>
          <a:p>
            <a:pPr algn="l">
              <a:lnSpc>
                <a:spcPct val="150000"/>
              </a:lnSpc>
            </a:pPr>
            <a:r>
              <a:rPr lang="es-ES" b="1" i="0" dirty="0">
                <a:solidFill>
                  <a:srgbClr val="FF0000"/>
                </a:solidFill>
                <a:effectLst/>
                <a:latin typeface="Palatino Linotype" panose="02040502050505030304" pitchFamily="18" charset="0"/>
              </a:rPr>
              <a:t>SEMANA </a:t>
            </a:r>
            <a:r>
              <a:rPr lang="es-ES" b="1" dirty="0" smtClean="0">
                <a:solidFill>
                  <a:srgbClr val="FF0000"/>
                </a:solidFill>
                <a:latin typeface="Palatino Linotype" panose="02040502050505030304" pitchFamily="18" charset="0"/>
              </a:rPr>
              <a:t>13</a:t>
            </a:r>
            <a:endParaRPr lang="es-ES" b="1" i="0" dirty="0">
              <a:solidFill>
                <a:srgbClr val="FF0000"/>
              </a:solidFill>
              <a:effectLst/>
              <a:latin typeface="Palatino Linotype" panose="02040502050505030304" pitchFamily="18" charset="0"/>
            </a:endParaRPr>
          </a:p>
          <a:p>
            <a:pPr algn="l">
              <a:lnSpc>
                <a:spcPct val="150000"/>
              </a:lnSpc>
            </a:pPr>
            <a:endParaRPr lang="es-ES" sz="800" b="1" dirty="0" smtClean="0">
              <a:solidFill>
                <a:srgbClr val="FF0000"/>
              </a:solidFill>
              <a:latin typeface="Palatino Linotype" panose="02040502050505030304" pitchFamily="18" charset="0"/>
            </a:endParaRPr>
          </a:p>
          <a:p>
            <a:pPr algn="l">
              <a:lnSpc>
                <a:spcPct val="150000"/>
              </a:lnSpc>
            </a:pPr>
            <a:r>
              <a:rPr lang="es-ES" b="1" dirty="0" smtClean="0">
                <a:solidFill>
                  <a:srgbClr val="FF0000"/>
                </a:solidFill>
                <a:latin typeface="Palatino Linotype" panose="02040502050505030304" pitchFamily="18" charset="0"/>
              </a:rPr>
              <a:t>FECHA</a:t>
            </a:r>
            <a:r>
              <a:rPr lang="es-ES" b="1" dirty="0">
                <a:solidFill>
                  <a:srgbClr val="FF0000"/>
                </a:solidFill>
                <a:latin typeface="Palatino Linotype" panose="02040502050505030304" pitchFamily="18" charset="0"/>
              </a:rPr>
              <a:t>: </a:t>
            </a:r>
            <a:r>
              <a:rPr lang="es-ES" b="1" dirty="0" smtClean="0">
                <a:latin typeface="Palatino Linotype" panose="02040502050505030304" pitchFamily="18" charset="0"/>
              </a:rPr>
              <a:t>23 de junio de 2025</a:t>
            </a:r>
            <a:endParaRPr lang="es-ES" b="1" i="0" dirty="0">
              <a:effectLst/>
              <a:latin typeface="Palatino Linotype" panose="02040502050505030304" pitchFamily="18" charset="0"/>
            </a:endParaRPr>
          </a:p>
          <a:p>
            <a:pPr>
              <a:lnSpc>
                <a:spcPct val="150000"/>
              </a:lnSpc>
            </a:pPr>
            <a:r>
              <a:rPr lang="es-MX" b="1" dirty="0">
                <a:solidFill>
                  <a:srgbClr val="FF0000"/>
                </a:solidFill>
                <a:latin typeface="Palatino Linotype" panose="02040502050505030304" pitchFamily="18" charset="0"/>
              </a:rPr>
              <a:t>UNIDAD N°: 3</a:t>
            </a:r>
          </a:p>
          <a:p>
            <a:pPr algn="just">
              <a:lnSpc>
                <a:spcPct val="150000"/>
              </a:lnSpc>
            </a:pPr>
            <a:r>
              <a:rPr lang="es-MX" b="1" dirty="0">
                <a:solidFill>
                  <a:srgbClr val="FF0000"/>
                </a:solidFill>
                <a:latin typeface="Palatino Linotype" panose="02040502050505030304" pitchFamily="18" charset="0"/>
              </a:rPr>
              <a:t>NOMBRE DE LA UNIDAD: </a:t>
            </a:r>
            <a:r>
              <a:rPr lang="es-MX" b="1" dirty="0">
                <a:latin typeface="Palatino Linotype" panose="02040502050505030304" pitchFamily="18" charset="0"/>
              </a:rPr>
              <a:t>EL PROYECTO E INFORME DE INVESTIGACIÓN </a:t>
            </a:r>
            <a:r>
              <a:rPr lang="es-MX" b="1" dirty="0" smtClean="0">
                <a:latin typeface="Palatino Linotype" panose="02040502050505030304" pitchFamily="18" charset="0"/>
              </a:rPr>
              <a:t>JURÍDICA </a:t>
            </a:r>
            <a:r>
              <a:rPr lang="es-MX" b="1" dirty="0" smtClean="0">
                <a:solidFill>
                  <a:srgbClr val="FF0000"/>
                </a:solidFill>
                <a:latin typeface="Palatino Linotype" panose="02040502050505030304" pitchFamily="18" charset="0"/>
              </a:rPr>
              <a:t>RESULTADOS </a:t>
            </a:r>
            <a:r>
              <a:rPr lang="es-MX" b="1" dirty="0">
                <a:solidFill>
                  <a:srgbClr val="FF0000"/>
                </a:solidFill>
                <a:latin typeface="Palatino Linotype" panose="02040502050505030304" pitchFamily="18" charset="0"/>
              </a:rPr>
              <a:t>DE APRENDIZAJE DE LA UNIDAD</a:t>
            </a:r>
          </a:p>
          <a:p>
            <a:pPr algn="just">
              <a:lnSpc>
                <a:spcPct val="150000"/>
              </a:lnSpc>
            </a:pPr>
            <a:r>
              <a:rPr lang="es-MX" b="1" dirty="0">
                <a:latin typeface="Palatino Linotype" panose="02040502050505030304" pitchFamily="18" charset="0"/>
              </a:rPr>
              <a:t>- Aplica el razonamiento lógico, mediante la generación de soluciones a problemas jurídicos, sociales, económicos y tecnológicos para contribuir a lograr la paz social y el bien común</a:t>
            </a:r>
          </a:p>
          <a:p>
            <a:pPr algn="just">
              <a:lnSpc>
                <a:spcPct val="150000"/>
              </a:lnSpc>
            </a:pPr>
            <a:endParaRPr lang="es-MX" sz="800" b="1" dirty="0">
              <a:solidFill>
                <a:srgbClr val="FF0000"/>
              </a:solidFill>
              <a:latin typeface="Palatino Linotype" panose="02040502050505030304" pitchFamily="18" charset="0"/>
            </a:endParaRPr>
          </a:p>
          <a:p>
            <a:pPr algn="just">
              <a:lnSpc>
                <a:spcPct val="150000"/>
              </a:lnSpc>
            </a:pPr>
            <a:r>
              <a:rPr lang="es-ES" b="1" dirty="0">
                <a:solidFill>
                  <a:srgbClr val="FF0000"/>
                </a:solidFill>
                <a:latin typeface="Palatino Linotype" panose="02040502050505030304" pitchFamily="18" charset="0"/>
              </a:rPr>
              <a:t>TEMA: </a:t>
            </a:r>
            <a:r>
              <a:rPr lang="es-MX" b="1" dirty="0" smtClean="0">
                <a:latin typeface="Palatino Linotype" panose="02040502050505030304" pitchFamily="18" charset="0"/>
              </a:rPr>
              <a:t>EL Proyecto e Informe de Investigación Jurídica</a:t>
            </a:r>
          </a:p>
          <a:p>
            <a:pPr marL="342900" indent="-342900">
              <a:lnSpc>
                <a:spcPct val="150000"/>
              </a:lnSpc>
              <a:buAutoNum type="arabicPeriod"/>
            </a:pPr>
            <a:r>
              <a:rPr lang="es-ES" b="1" dirty="0" smtClean="0">
                <a:solidFill>
                  <a:srgbClr val="FF0000"/>
                </a:solidFill>
                <a:latin typeface="Palatino Linotype" panose="02040502050505030304" pitchFamily="18" charset="0"/>
              </a:rPr>
              <a:t>INICIO</a:t>
            </a:r>
            <a:endParaRPr lang="es-ES" b="1" dirty="0">
              <a:solidFill>
                <a:srgbClr val="FF0000"/>
              </a:solidFill>
              <a:latin typeface="Palatino Linotype" panose="02040502050505030304" pitchFamily="18" charset="0"/>
            </a:endParaRPr>
          </a:p>
          <a:p>
            <a:pPr>
              <a:lnSpc>
                <a:spcPct val="150000"/>
              </a:lnSpc>
            </a:pPr>
            <a:endParaRPr lang="es-ES" sz="800" b="1" dirty="0">
              <a:latin typeface="Palatino Linotype" panose="02040502050505030304" pitchFamily="18" charset="0"/>
            </a:endParaRPr>
          </a:p>
          <a:p>
            <a:pPr algn="just">
              <a:lnSpc>
                <a:spcPct val="150000"/>
              </a:lnSpc>
            </a:pPr>
            <a:r>
              <a:rPr lang="es-ES" b="1" dirty="0">
                <a:solidFill>
                  <a:srgbClr val="FF0000"/>
                </a:solidFill>
                <a:latin typeface="Palatino Linotype" panose="02040502050505030304" pitchFamily="18" charset="0"/>
              </a:rPr>
              <a:t>1.1. Objetivo de la </a:t>
            </a:r>
            <a:r>
              <a:rPr lang="es-ES" b="1" dirty="0" smtClean="0">
                <a:solidFill>
                  <a:srgbClr val="FF0000"/>
                </a:solidFill>
                <a:latin typeface="Palatino Linotype" panose="02040502050505030304" pitchFamily="18" charset="0"/>
              </a:rPr>
              <a:t>clase: </a:t>
            </a:r>
            <a:r>
              <a:rPr lang="es-MX" b="1" dirty="0" smtClean="0">
                <a:latin typeface="Palatino Linotype" panose="02040502050505030304" pitchFamily="18" charset="0"/>
              </a:rPr>
              <a:t>Analizar </a:t>
            </a:r>
            <a:r>
              <a:rPr lang="es-MX" b="1" dirty="0">
                <a:latin typeface="Palatino Linotype" panose="02040502050505030304" pitchFamily="18" charset="0"/>
              </a:rPr>
              <a:t>de manera </a:t>
            </a:r>
            <a:r>
              <a:rPr lang="es-MX" b="1" dirty="0" smtClean="0">
                <a:latin typeface="Palatino Linotype" panose="02040502050505030304" pitchFamily="18" charset="0"/>
              </a:rPr>
              <a:t>critica </a:t>
            </a:r>
            <a:r>
              <a:rPr lang="es-MX" b="1" dirty="0">
                <a:latin typeface="Palatino Linotype" panose="02040502050505030304" pitchFamily="18" charset="0"/>
              </a:rPr>
              <a:t>la estructura, metodología y fundamentos normativos del proyecto e informe de investigación jurídica, mediante una revisión </a:t>
            </a:r>
            <a:r>
              <a:rPr lang="es-MX" b="1" dirty="0" smtClean="0">
                <a:latin typeface="Palatino Linotype" panose="02040502050505030304" pitchFamily="18" charset="0"/>
              </a:rPr>
              <a:t>doctrinaria y normativa, </a:t>
            </a:r>
            <a:r>
              <a:rPr lang="es-MX" b="1" dirty="0">
                <a:latin typeface="Palatino Linotype" panose="02040502050505030304" pitchFamily="18" charset="0"/>
              </a:rPr>
              <a:t>con el fin de fortalecer las competencias investigativas de los </a:t>
            </a:r>
            <a:r>
              <a:rPr lang="es-MX" b="1" dirty="0" smtClean="0">
                <a:latin typeface="Palatino Linotype" panose="02040502050505030304" pitchFamily="18" charset="0"/>
              </a:rPr>
              <a:t>estudiantes.</a:t>
            </a:r>
            <a:endParaRPr lang="es-MX" sz="800" b="1" dirty="0">
              <a:solidFill>
                <a:srgbClr val="555555"/>
              </a:solidFill>
              <a:latin typeface="Palatino Linotype" panose="02040502050505030304" pitchFamily="18" charset="0"/>
            </a:endParaRPr>
          </a:p>
        </p:txBody>
      </p:sp>
    </p:spTree>
    <p:extLst>
      <p:ext uri="{BB962C8B-B14F-4D97-AF65-F5344CB8AC3E}">
        <p14:creationId xmlns:p14="http://schemas.microsoft.com/office/powerpoint/2010/main" val="45637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13B7B1-C3D8-43CC-9C31-567E2D85B513}"/>
              </a:ext>
            </a:extLst>
          </p:cNvPr>
          <p:cNvSpPr txBox="1"/>
          <p:nvPr/>
        </p:nvSpPr>
        <p:spPr>
          <a:xfrm>
            <a:off x="852984" y="785210"/>
            <a:ext cx="10870443" cy="5016758"/>
          </a:xfrm>
          <a:prstGeom prst="rect">
            <a:avLst/>
          </a:prstGeom>
          <a:noFill/>
        </p:spPr>
        <p:txBody>
          <a:bodyPr wrap="square">
            <a:spAutoFit/>
          </a:bodyPr>
          <a:lstStyle/>
          <a:p>
            <a:pPr>
              <a:lnSpc>
                <a:spcPct val="200000"/>
              </a:lnSpc>
            </a:pPr>
            <a:r>
              <a:rPr lang="es-ES" sz="2000" b="1" dirty="0">
                <a:solidFill>
                  <a:srgbClr val="FF0000"/>
                </a:solidFill>
                <a:latin typeface="Palatino Linotype" panose="02040502050505030304" pitchFamily="18" charset="0"/>
              </a:rPr>
              <a:t>2. DESARROLLO</a:t>
            </a:r>
          </a:p>
          <a:p>
            <a:pPr>
              <a:lnSpc>
                <a:spcPct val="200000"/>
              </a:lnSpc>
            </a:pPr>
            <a:endParaRPr lang="es-MX" sz="2000" b="1" dirty="0" smtClean="0">
              <a:solidFill>
                <a:srgbClr val="FF0000"/>
              </a:solidFill>
              <a:latin typeface="Palatino Linotype" panose="02040502050505030304" pitchFamily="18" charset="0"/>
            </a:endParaRPr>
          </a:p>
          <a:p>
            <a:pPr>
              <a:lnSpc>
                <a:spcPct val="200000"/>
              </a:lnSpc>
            </a:pPr>
            <a:r>
              <a:rPr lang="es-MX" sz="2000" b="1" dirty="0" smtClean="0">
                <a:solidFill>
                  <a:srgbClr val="FF0000"/>
                </a:solidFill>
                <a:latin typeface="Palatino Linotype" panose="02040502050505030304" pitchFamily="18" charset="0"/>
              </a:rPr>
              <a:t>3.1</a:t>
            </a:r>
            <a:r>
              <a:rPr lang="es-MX" sz="2000" b="1" dirty="0">
                <a:solidFill>
                  <a:srgbClr val="FF0000"/>
                </a:solidFill>
                <a:latin typeface="Palatino Linotype" panose="02040502050505030304" pitchFamily="18" charset="0"/>
              </a:rPr>
              <a:t>. EL PROYECTO E INFORME DE INVESTIGACIÓN JURÍDICA</a:t>
            </a:r>
          </a:p>
          <a:p>
            <a:pPr>
              <a:lnSpc>
                <a:spcPct val="200000"/>
              </a:lnSpc>
            </a:pPr>
            <a:r>
              <a:rPr lang="es-MX" sz="2000" b="1" dirty="0">
                <a:latin typeface="Palatino Linotype" panose="02040502050505030304" pitchFamily="18" charset="0"/>
              </a:rPr>
              <a:t>3.1.1. Los problemas </a:t>
            </a:r>
            <a:r>
              <a:rPr lang="es-MX" sz="2000" b="1" dirty="0" smtClean="0">
                <a:latin typeface="Palatino Linotype" panose="02040502050505030304" pitchFamily="18" charset="0"/>
              </a:rPr>
              <a:t>contemporáneos del </a:t>
            </a:r>
            <a:r>
              <a:rPr lang="es-MX" sz="2000" b="1" dirty="0">
                <a:latin typeface="Palatino Linotype" panose="02040502050505030304" pitchFamily="18" charset="0"/>
              </a:rPr>
              <a:t>Derecho</a:t>
            </a:r>
          </a:p>
          <a:p>
            <a:pPr>
              <a:lnSpc>
                <a:spcPct val="200000"/>
              </a:lnSpc>
            </a:pPr>
            <a:r>
              <a:rPr lang="es-MX" sz="2000" b="1" dirty="0">
                <a:latin typeface="Palatino Linotype" panose="02040502050505030304" pitchFamily="18" charset="0"/>
              </a:rPr>
              <a:t>3.1.2. Redacción científica y lenguaje jurídico</a:t>
            </a:r>
          </a:p>
          <a:p>
            <a:pPr>
              <a:lnSpc>
                <a:spcPct val="200000"/>
              </a:lnSpc>
            </a:pPr>
            <a:r>
              <a:rPr lang="es-MX" sz="2000" b="1" dirty="0">
                <a:latin typeface="Palatino Linotype" panose="02040502050505030304" pitchFamily="18" charset="0"/>
              </a:rPr>
              <a:t>3.1.3. Reglas de citación y referencias (APA, ISO 690, VANCOUVER)</a:t>
            </a:r>
          </a:p>
          <a:p>
            <a:pPr>
              <a:lnSpc>
                <a:spcPct val="200000"/>
              </a:lnSpc>
            </a:pPr>
            <a:endParaRPr lang="es-MX" sz="2000" b="1" dirty="0">
              <a:latin typeface="Palatino Linotype" panose="02040502050505030304" pitchFamily="18" charset="0"/>
            </a:endParaRPr>
          </a:p>
          <a:p>
            <a:pPr>
              <a:lnSpc>
                <a:spcPct val="200000"/>
              </a:lnSpc>
            </a:pPr>
            <a:r>
              <a:rPr lang="es-MX" sz="2000" b="1" dirty="0" smtClean="0">
                <a:solidFill>
                  <a:srgbClr val="FF0000"/>
                </a:solidFill>
                <a:latin typeface="Palatino Linotype" panose="02040502050505030304" pitchFamily="18" charset="0"/>
              </a:rPr>
              <a:t>TÉCNICA: </a:t>
            </a:r>
            <a:r>
              <a:rPr lang="es-MX" sz="2000" b="1" dirty="0" smtClean="0">
                <a:latin typeface="Palatino Linotype" panose="02040502050505030304" pitchFamily="18" charset="0"/>
              </a:rPr>
              <a:t>Lluvia de ideas – Debate – confrontación de ideas </a:t>
            </a:r>
            <a:endParaRPr lang="es-MX" sz="2000" b="1" dirty="0">
              <a:latin typeface="Palatino Linotype" panose="02040502050505030304" pitchFamily="18" charset="0"/>
            </a:endParaRPr>
          </a:p>
        </p:txBody>
      </p:sp>
    </p:spTree>
    <p:extLst>
      <p:ext uri="{BB962C8B-B14F-4D97-AF65-F5344CB8AC3E}">
        <p14:creationId xmlns:p14="http://schemas.microsoft.com/office/powerpoint/2010/main" val="396097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6980" t="8013" b="7397"/>
          <a:stretch/>
        </p:blipFill>
        <p:spPr>
          <a:xfrm>
            <a:off x="2575672" y="0"/>
            <a:ext cx="9616328" cy="6856195"/>
          </a:xfrm>
          <a:prstGeom prst="rect">
            <a:avLst/>
          </a:prstGeom>
        </p:spPr>
      </p:pic>
      <p:pic>
        <p:nvPicPr>
          <p:cNvPr id="1026" name="Picture 2" descr="Problemas sociales - Qué son, sus causas y ejemplos"/>
          <p:cNvPicPr>
            <a:picLocks noChangeAspect="1" noChangeArrowheads="1"/>
          </p:cNvPicPr>
          <p:nvPr/>
        </p:nvPicPr>
        <p:blipFill rotWithShape="1">
          <a:blip r:embed="rId3">
            <a:extLst>
              <a:ext uri="{28A0092B-C50C-407E-A947-70E740481C1C}">
                <a14:useLocalDpi xmlns:a14="http://schemas.microsoft.com/office/drawing/2010/main" val="0"/>
              </a:ext>
            </a:extLst>
          </a:blip>
          <a:srcRect l="27153" r="25206"/>
          <a:stretch/>
        </p:blipFill>
        <p:spPr bwMode="auto">
          <a:xfrm>
            <a:off x="341194" y="163773"/>
            <a:ext cx="188775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 pobreza, la mitad de infantes y adolescentes - Gaceta UNAM"/>
          <p:cNvPicPr>
            <a:picLocks noChangeAspect="1" noChangeArrowheads="1"/>
          </p:cNvPicPr>
          <p:nvPr/>
        </p:nvPicPr>
        <p:blipFill rotWithShape="1">
          <a:blip r:embed="rId4">
            <a:extLst>
              <a:ext uri="{28A0092B-C50C-407E-A947-70E740481C1C}">
                <a14:useLocalDpi xmlns:a14="http://schemas.microsoft.com/office/drawing/2010/main" val="0"/>
              </a:ext>
            </a:extLst>
          </a:blip>
          <a:srcRect l="42059" r="10180"/>
          <a:stretch/>
        </p:blipFill>
        <p:spPr bwMode="auto">
          <a:xfrm>
            <a:off x="371603" y="4053385"/>
            <a:ext cx="2030709" cy="239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38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6388" t="9942" r="1887" b="8925"/>
          <a:stretch/>
        </p:blipFill>
        <p:spPr>
          <a:xfrm>
            <a:off x="259307" y="368489"/>
            <a:ext cx="11685256" cy="6018663"/>
          </a:xfrm>
          <a:prstGeom prst="rect">
            <a:avLst/>
          </a:prstGeom>
        </p:spPr>
      </p:pic>
      <p:pic>
        <p:nvPicPr>
          <p:cNvPr id="2050" name="Picture 2" descr="Aprende a redac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173" y="1228298"/>
            <a:ext cx="2127701" cy="1593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ps para ser un buen or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928" y="1228298"/>
            <a:ext cx="2345720" cy="167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16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3661" t="9903" r="3034" b="11355"/>
          <a:stretch/>
        </p:blipFill>
        <p:spPr>
          <a:xfrm>
            <a:off x="887104" y="791571"/>
            <a:ext cx="10454186" cy="5349922"/>
          </a:xfrm>
          <a:prstGeom prst="rect">
            <a:avLst/>
          </a:prstGeom>
        </p:spPr>
      </p:pic>
    </p:spTree>
    <p:extLst>
      <p:ext uri="{BB962C8B-B14F-4D97-AF65-F5344CB8AC3E}">
        <p14:creationId xmlns:p14="http://schemas.microsoft.com/office/powerpoint/2010/main" val="354606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7F14D7-DEFC-4ABF-AB9E-456C02DAEFFF}"/>
              </a:ext>
            </a:extLst>
          </p:cNvPr>
          <p:cNvSpPr txBox="1"/>
          <p:nvPr/>
        </p:nvSpPr>
        <p:spPr>
          <a:xfrm>
            <a:off x="381000" y="574302"/>
            <a:ext cx="11178654" cy="4616648"/>
          </a:xfrm>
          <a:prstGeom prst="rect">
            <a:avLst/>
          </a:prstGeom>
          <a:noFill/>
        </p:spPr>
        <p:txBody>
          <a:bodyPr wrap="square">
            <a:spAutoFit/>
          </a:bodyPr>
          <a:lstStyle/>
          <a:p>
            <a:pPr algn="l">
              <a:lnSpc>
                <a:spcPct val="150000"/>
              </a:lnSpc>
            </a:pPr>
            <a:r>
              <a:rPr lang="es-ES" b="1" i="0" dirty="0">
                <a:solidFill>
                  <a:srgbClr val="FF0000"/>
                </a:solidFill>
                <a:effectLst/>
                <a:latin typeface="Palatino Linotype" panose="02040502050505030304" pitchFamily="18" charset="0"/>
              </a:rPr>
              <a:t>SEMANA </a:t>
            </a:r>
            <a:r>
              <a:rPr lang="es-ES" b="1" dirty="0" smtClean="0">
                <a:solidFill>
                  <a:srgbClr val="FF0000"/>
                </a:solidFill>
                <a:latin typeface="Palatino Linotype" panose="02040502050505030304" pitchFamily="18" charset="0"/>
              </a:rPr>
              <a:t>13</a:t>
            </a:r>
            <a:endParaRPr lang="es-ES" b="1" i="0" dirty="0">
              <a:solidFill>
                <a:srgbClr val="FF0000"/>
              </a:solidFill>
              <a:effectLst/>
              <a:latin typeface="Palatino Linotype" panose="02040502050505030304" pitchFamily="18" charset="0"/>
            </a:endParaRPr>
          </a:p>
          <a:p>
            <a:pPr algn="l">
              <a:lnSpc>
                <a:spcPct val="150000"/>
              </a:lnSpc>
            </a:pPr>
            <a:endParaRPr lang="es-ES" sz="800" b="1" dirty="0" smtClean="0">
              <a:solidFill>
                <a:srgbClr val="FF0000"/>
              </a:solidFill>
              <a:latin typeface="Palatino Linotype" panose="02040502050505030304" pitchFamily="18" charset="0"/>
            </a:endParaRPr>
          </a:p>
          <a:p>
            <a:pPr algn="l">
              <a:lnSpc>
                <a:spcPct val="150000"/>
              </a:lnSpc>
            </a:pPr>
            <a:r>
              <a:rPr lang="es-ES" b="1" dirty="0" smtClean="0">
                <a:solidFill>
                  <a:srgbClr val="FF0000"/>
                </a:solidFill>
                <a:latin typeface="Palatino Linotype" panose="02040502050505030304" pitchFamily="18" charset="0"/>
              </a:rPr>
              <a:t>FECHA</a:t>
            </a:r>
            <a:r>
              <a:rPr lang="es-ES" b="1" dirty="0">
                <a:solidFill>
                  <a:srgbClr val="FF0000"/>
                </a:solidFill>
                <a:latin typeface="Palatino Linotype" panose="02040502050505030304" pitchFamily="18" charset="0"/>
              </a:rPr>
              <a:t>: </a:t>
            </a:r>
            <a:r>
              <a:rPr lang="es-ES" b="1" dirty="0" smtClean="0">
                <a:latin typeface="Palatino Linotype" panose="02040502050505030304" pitchFamily="18" charset="0"/>
              </a:rPr>
              <a:t>25 </a:t>
            </a:r>
            <a:r>
              <a:rPr lang="es-ES" b="1" dirty="0" smtClean="0">
                <a:latin typeface="Palatino Linotype" panose="02040502050505030304" pitchFamily="18" charset="0"/>
              </a:rPr>
              <a:t>de junio de 2025</a:t>
            </a:r>
            <a:endParaRPr lang="es-ES" b="1" i="0" dirty="0">
              <a:effectLst/>
              <a:latin typeface="Palatino Linotype" panose="02040502050505030304" pitchFamily="18" charset="0"/>
            </a:endParaRPr>
          </a:p>
          <a:p>
            <a:pPr>
              <a:lnSpc>
                <a:spcPct val="150000"/>
              </a:lnSpc>
            </a:pPr>
            <a:r>
              <a:rPr lang="es-MX" b="1" dirty="0">
                <a:solidFill>
                  <a:srgbClr val="FF0000"/>
                </a:solidFill>
                <a:latin typeface="Palatino Linotype" panose="02040502050505030304" pitchFamily="18" charset="0"/>
              </a:rPr>
              <a:t>UNIDAD N°: 3</a:t>
            </a:r>
          </a:p>
          <a:p>
            <a:pPr algn="just">
              <a:lnSpc>
                <a:spcPct val="150000"/>
              </a:lnSpc>
            </a:pPr>
            <a:endParaRPr lang="es-ES" b="1" dirty="0" smtClean="0">
              <a:solidFill>
                <a:srgbClr val="FF0000"/>
              </a:solidFill>
              <a:latin typeface="Palatino Linotype" panose="02040502050505030304" pitchFamily="18" charset="0"/>
            </a:endParaRPr>
          </a:p>
          <a:p>
            <a:pPr algn="just">
              <a:lnSpc>
                <a:spcPct val="150000"/>
              </a:lnSpc>
            </a:pPr>
            <a:r>
              <a:rPr lang="es-ES" b="1" dirty="0" smtClean="0">
                <a:solidFill>
                  <a:srgbClr val="FF0000"/>
                </a:solidFill>
                <a:latin typeface="Palatino Linotype" panose="02040502050505030304" pitchFamily="18" charset="0"/>
              </a:rPr>
              <a:t>TEMA</a:t>
            </a:r>
            <a:r>
              <a:rPr lang="es-ES" b="1" dirty="0">
                <a:solidFill>
                  <a:srgbClr val="FF0000"/>
                </a:solidFill>
                <a:latin typeface="Palatino Linotype" panose="02040502050505030304" pitchFamily="18" charset="0"/>
              </a:rPr>
              <a:t>: </a:t>
            </a:r>
            <a:r>
              <a:rPr lang="es-MX" b="1" dirty="0" smtClean="0">
                <a:latin typeface="Palatino Linotype" panose="02040502050505030304" pitchFamily="18" charset="0"/>
              </a:rPr>
              <a:t>EL Proyecto e Informe de Investigación Jurídica</a:t>
            </a:r>
          </a:p>
          <a:p>
            <a:pPr algn="just">
              <a:lnSpc>
                <a:spcPct val="150000"/>
              </a:lnSpc>
            </a:pPr>
            <a:endParaRPr lang="es-MX" b="1" dirty="0" smtClean="0">
              <a:latin typeface="Palatino Linotype" panose="02040502050505030304" pitchFamily="18" charset="0"/>
            </a:endParaRPr>
          </a:p>
          <a:p>
            <a:pPr marL="342900" indent="-342900">
              <a:lnSpc>
                <a:spcPct val="150000"/>
              </a:lnSpc>
              <a:buAutoNum type="arabicPeriod"/>
            </a:pPr>
            <a:r>
              <a:rPr lang="es-ES" b="1" dirty="0" smtClean="0">
                <a:solidFill>
                  <a:srgbClr val="FF0000"/>
                </a:solidFill>
                <a:latin typeface="Palatino Linotype" panose="02040502050505030304" pitchFamily="18" charset="0"/>
              </a:rPr>
              <a:t>INICIO</a:t>
            </a:r>
            <a:endParaRPr lang="es-ES" b="1" dirty="0">
              <a:solidFill>
                <a:srgbClr val="FF0000"/>
              </a:solidFill>
              <a:latin typeface="Palatino Linotype" panose="02040502050505030304" pitchFamily="18" charset="0"/>
            </a:endParaRPr>
          </a:p>
          <a:p>
            <a:pPr>
              <a:lnSpc>
                <a:spcPct val="150000"/>
              </a:lnSpc>
            </a:pPr>
            <a:endParaRPr lang="es-ES" sz="800" b="1" dirty="0">
              <a:latin typeface="Palatino Linotype" panose="02040502050505030304" pitchFamily="18" charset="0"/>
            </a:endParaRPr>
          </a:p>
          <a:p>
            <a:pPr algn="just">
              <a:lnSpc>
                <a:spcPct val="150000"/>
              </a:lnSpc>
            </a:pPr>
            <a:r>
              <a:rPr lang="es-ES" b="1" dirty="0">
                <a:solidFill>
                  <a:srgbClr val="FF0000"/>
                </a:solidFill>
                <a:latin typeface="Palatino Linotype" panose="02040502050505030304" pitchFamily="18" charset="0"/>
              </a:rPr>
              <a:t>1.1. Objetivo de la </a:t>
            </a:r>
            <a:r>
              <a:rPr lang="es-ES" b="1" dirty="0" smtClean="0">
                <a:solidFill>
                  <a:srgbClr val="FF0000"/>
                </a:solidFill>
                <a:latin typeface="Palatino Linotype" panose="02040502050505030304" pitchFamily="18" charset="0"/>
              </a:rPr>
              <a:t>clase: </a:t>
            </a:r>
            <a:r>
              <a:rPr lang="es-MX" b="1" dirty="0" smtClean="0">
                <a:latin typeface="Palatino Linotype" panose="02040502050505030304" pitchFamily="18" charset="0"/>
              </a:rPr>
              <a:t>Analizar </a:t>
            </a:r>
            <a:r>
              <a:rPr lang="es-MX" b="1" dirty="0">
                <a:latin typeface="Palatino Linotype" panose="02040502050505030304" pitchFamily="18" charset="0"/>
              </a:rPr>
              <a:t>de manera </a:t>
            </a:r>
            <a:r>
              <a:rPr lang="es-MX" b="1" dirty="0" smtClean="0">
                <a:latin typeface="Palatino Linotype" panose="02040502050505030304" pitchFamily="18" charset="0"/>
              </a:rPr>
              <a:t>critica </a:t>
            </a:r>
            <a:r>
              <a:rPr lang="es-MX" b="1" dirty="0">
                <a:latin typeface="Palatino Linotype" panose="02040502050505030304" pitchFamily="18" charset="0"/>
              </a:rPr>
              <a:t>la estructura, metodología y fundamentos normativos del proyecto e informe de investigación jurídica, mediante una revisión </a:t>
            </a:r>
            <a:r>
              <a:rPr lang="es-MX" b="1" dirty="0" smtClean="0">
                <a:latin typeface="Palatino Linotype" panose="02040502050505030304" pitchFamily="18" charset="0"/>
              </a:rPr>
              <a:t>doctrinaria y normativa, </a:t>
            </a:r>
            <a:r>
              <a:rPr lang="es-MX" b="1" dirty="0">
                <a:latin typeface="Palatino Linotype" panose="02040502050505030304" pitchFamily="18" charset="0"/>
              </a:rPr>
              <a:t>con el fin de fortalecer las competencias investigativas de los </a:t>
            </a:r>
            <a:r>
              <a:rPr lang="es-MX" b="1" dirty="0" smtClean="0">
                <a:latin typeface="Palatino Linotype" panose="02040502050505030304" pitchFamily="18" charset="0"/>
              </a:rPr>
              <a:t>estudiantes.</a:t>
            </a:r>
            <a:endParaRPr lang="es-MX" sz="800" b="1" dirty="0">
              <a:solidFill>
                <a:srgbClr val="555555"/>
              </a:solidFill>
              <a:latin typeface="Palatino Linotype" panose="02040502050505030304" pitchFamily="18" charset="0"/>
            </a:endParaRPr>
          </a:p>
        </p:txBody>
      </p:sp>
    </p:spTree>
    <p:extLst>
      <p:ext uri="{BB962C8B-B14F-4D97-AF65-F5344CB8AC3E}">
        <p14:creationId xmlns:p14="http://schemas.microsoft.com/office/powerpoint/2010/main" val="56358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13B7B1-C3D8-43CC-9C31-567E2D85B513}"/>
              </a:ext>
            </a:extLst>
          </p:cNvPr>
          <p:cNvSpPr txBox="1"/>
          <p:nvPr/>
        </p:nvSpPr>
        <p:spPr>
          <a:xfrm>
            <a:off x="852984" y="785210"/>
            <a:ext cx="10870443" cy="3170099"/>
          </a:xfrm>
          <a:prstGeom prst="rect">
            <a:avLst/>
          </a:prstGeom>
          <a:noFill/>
        </p:spPr>
        <p:txBody>
          <a:bodyPr wrap="square">
            <a:spAutoFit/>
          </a:bodyPr>
          <a:lstStyle/>
          <a:p>
            <a:pPr>
              <a:lnSpc>
                <a:spcPct val="200000"/>
              </a:lnSpc>
            </a:pPr>
            <a:r>
              <a:rPr lang="es-ES" sz="2000" b="1" dirty="0">
                <a:solidFill>
                  <a:srgbClr val="FF0000"/>
                </a:solidFill>
                <a:latin typeface="Palatino Linotype" panose="02040502050505030304" pitchFamily="18" charset="0"/>
              </a:rPr>
              <a:t>2. DESARROLLO</a:t>
            </a:r>
          </a:p>
          <a:p>
            <a:pPr>
              <a:lnSpc>
                <a:spcPct val="200000"/>
              </a:lnSpc>
            </a:pPr>
            <a:r>
              <a:rPr lang="es-MX" sz="2000" b="1" dirty="0" smtClean="0">
                <a:solidFill>
                  <a:srgbClr val="FF0000"/>
                </a:solidFill>
                <a:latin typeface="Palatino Linotype" panose="02040502050505030304" pitchFamily="18" charset="0"/>
              </a:rPr>
              <a:t>3.1</a:t>
            </a:r>
            <a:r>
              <a:rPr lang="es-MX" sz="2000" b="1" dirty="0">
                <a:solidFill>
                  <a:srgbClr val="FF0000"/>
                </a:solidFill>
                <a:latin typeface="Palatino Linotype" panose="02040502050505030304" pitchFamily="18" charset="0"/>
              </a:rPr>
              <a:t>. EL PROYECTO E INFORME DE INVESTIGACIÓN JURÍDICA</a:t>
            </a:r>
          </a:p>
          <a:p>
            <a:pPr>
              <a:lnSpc>
                <a:spcPct val="200000"/>
              </a:lnSpc>
            </a:pPr>
            <a:r>
              <a:rPr lang="es-MX" sz="2000" b="1" dirty="0" smtClean="0">
                <a:latin typeface="Palatino Linotype" panose="02040502050505030304" pitchFamily="18" charset="0"/>
              </a:rPr>
              <a:t>3.1.4</a:t>
            </a:r>
            <a:r>
              <a:rPr lang="es-MX" sz="2000" b="1" dirty="0">
                <a:latin typeface="Palatino Linotype" panose="02040502050505030304" pitchFamily="18" charset="0"/>
              </a:rPr>
              <a:t>. El proceso de la investigación jurídica: Proyecto de investigación</a:t>
            </a:r>
          </a:p>
          <a:p>
            <a:pPr>
              <a:lnSpc>
                <a:spcPct val="200000"/>
              </a:lnSpc>
            </a:pPr>
            <a:endParaRPr lang="es-MX" sz="2000" b="1" dirty="0" smtClean="0">
              <a:solidFill>
                <a:srgbClr val="FF0000"/>
              </a:solidFill>
              <a:latin typeface="Palatino Linotype" panose="02040502050505030304" pitchFamily="18" charset="0"/>
            </a:endParaRPr>
          </a:p>
          <a:p>
            <a:pPr>
              <a:lnSpc>
                <a:spcPct val="200000"/>
              </a:lnSpc>
            </a:pPr>
            <a:r>
              <a:rPr lang="es-MX" sz="2000" b="1" dirty="0" smtClean="0">
                <a:solidFill>
                  <a:srgbClr val="FF0000"/>
                </a:solidFill>
                <a:latin typeface="Palatino Linotype" panose="02040502050505030304" pitchFamily="18" charset="0"/>
              </a:rPr>
              <a:t>TÉCNICA: </a:t>
            </a:r>
            <a:r>
              <a:rPr lang="es-MX" sz="2000" b="1" dirty="0" smtClean="0">
                <a:latin typeface="Palatino Linotype" panose="02040502050505030304" pitchFamily="18" charset="0"/>
              </a:rPr>
              <a:t>Clase magistral participativa – Dialogo pedagógico </a:t>
            </a:r>
            <a:endParaRPr lang="es-MX" sz="2000" b="1" dirty="0">
              <a:latin typeface="Palatino Linotype" panose="02040502050505030304" pitchFamily="18" charset="0"/>
            </a:endParaRPr>
          </a:p>
        </p:txBody>
      </p:sp>
    </p:spTree>
    <p:extLst>
      <p:ext uri="{BB962C8B-B14F-4D97-AF65-F5344CB8AC3E}">
        <p14:creationId xmlns:p14="http://schemas.microsoft.com/office/powerpoint/2010/main" val="357775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300250" y="246882"/>
            <a:ext cx="11000096" cy="6278642"/>
          </a:xfrm>
          <a:prstGeom prst="rect">
            <a:avLst/>
          </a:prstGeom>
        </p:spPr>
        <p:txBody>
          <a:bodyPr wrap="square">
            <a:spAutoFit/>
          </a:bodyPr>
          <a:lstStyle/>
          <a:p>
            <a:pPr algn="just">
              <a:lnSpc>
                <a:spcPct val="150000"/>
              </a:lnSpc>
            </a:pPr>
            <a:r>
              <a:rPr lang="es-MX" b="1" dirty="0">
                <a:latin typeface="Palatino Linotype" panose="02040502050505030304" pitchFamily="18" charset="0"/>
              </a:rPr>
              <a:t>Artículo 21.- De las opciones de titulación.- Se constituyen en las diferentes alternativas que el estudiante puede elegir para concluir su proceso formativo de acuerdo a lo establecido en el proyecto curricular de carrera. Las opciones de titulación son: a. Trabajo de titulación, pudiendo ser: </a:t>
            </a:r>
            <a:endParaRPr lang="es-MX" b="1" dirty="0" smtClean="0">
              <a:latin typeface="Palatino Linotype" panose="02040502050505030304" pitchFamily="18" charset="0"/>
            </a:endParaRPr>
          </a:p>
          <a:p>
            <a:pPr algn="just">
              <a:lnSpc>
                <a:spcPct val="150000"/>
              </a:lnSpc>
            </a:pPr>
            <a:r>
              <a:rPr lang="es-MX" b="1" dirty="0" smtClean="0">
                <a:latin typeface="Palatino Linotype" panose="02040502050505030304" pitchFamily="18" charset="0"/>
              </a:rPr>
              <a:t>1. Trabajo </a:t>
            </a:r>
            <a:r>
              <a:rPr lang="es-MX" b="1" dirty="0">
                <a:latin typeface="Palatino Linotype" panose="02040502050505030304" pitchFamily="18" charset="0"/>
              </a:rPr>
              <a:t>de Investigación </a:t>
            </a:r>
            <a:endParaRPr lang="es-MX" b="1" dirty="0" smtClean="0">
              <a:latin typeface="Palatino Linotype" panose="02040502050505030304" pitchFamily="18" charset="0"/>
            </a:endParaRPr>
          </a:p>
          <a:p>
            <a:pPr algn="just">
              <a:lnSpc>
                <a:spcPct val="150000"/>
              </a:lnSpc>
            </a:pPr>
            <a:r>
              <a:rPr lang="es-MX" b="1" dirty="0" smtClean="0">
                <a:latin typeface="Palatino Linotype" panose="02040502050505030304" pitchFamily="18" charset="0"/>
              </a:rPr>
              <a:t>2</a:t>
            </a:r>
            <a:r>
              <a:rPr lang="es-MX" b="1" dirty="0">
                <a:latin typeface="Palatino Linotype" panose="02040502050505030304" pitchFamily="18" charset="0"/>
              </a:rPr>
              <a:t>. Artículo Científico </a:t>
            </a:r>
            <a:endParaRPr lang="es-MX" b="1" dirty="0" smtClean="0">
              <a:latin typeface="Palatino Linotype" panose="02040502050505030304" pitchFamily="18" charset="0"/>
            </a:endParaRPr>
          </a:p>
          <a:p>
            <a:pPr algn="just">
              <a:lnSpc>
                <a:spcPct val="150000"/>
              </a:lnSpc>
            </a:pPr>
            <a:r>
              <a:rPr lang="es-MX" b="1" dirty="0" smtClean="0">
                <a:latin typeface="Palatino Linotype" panose="02040502050505030304" pitchFamily="18" charset="0"/>
              </a:rPr>
              <a:t>3</a:t>
            </a:r>
            <a:r>
              <a:rPr lang="es-MX" b="1" dirty="0">
                <a:latin typeface="Palatino Linotype" panose="02040502050505030304" pitchFamily="18" charset="0"/>
              </a:rPr>
              <a:t>. Proyecto Técnico </a:t>
            </a:r>
            <a:endParaRPr lang="es-MX" b="1" dirty="0" smtClean="0">
              <a:latin typeface="Palatino Linotype" panose="02040502050505030304" pitchFamily="18" charset="0"/>
            </a:endParaRPr>
          </a:p>
          <a:p>
            <a:pPr algn="just">
              <a:lnSpc>
                <a:spcPct val="150000"/>
              </a:lnSpc>
            </a:pPr>
            <a:r>
              <a:rPr lang="es-MX" b="1" dirty="0" smtClean="0">
                <a:latin typeface="Palatino Linotype" panose="02040502050505030304" pitchFamily="18" charset="0"/>
              </a:rPr>
              <a:t>4</a:t>
            </a:r>
            <a:r>
              <a:rPr lang="es-MX" b="1" dirty="0">
                <a:latin typeface="Palatino Linotype" panose="02040502050505030304" pitchFamily="18" charset="0"/>
              </a:rPr>
              <a:t>. Proyecto de Emprendimiento </a:t>
            </a:r>
            <a:endParaRPr lang="es-MX" b="1" dirty="0" smtClean="0">
              <a:latin typeface="Palatino Linotype" panose="02040502050505030304" pitchFamily="18" charset="0"/>
            </a:endParaRPr>
          </a:p>
          <a:p>
            <a:pPr algn="just">
              <a:lnSpc>
                <a:spcPct val="150000"/>
              </a:lnSpc>
            </a:pPr>
            <a:endParaRPr lang="es-MX" sz="800" b="1" dirty="0">
              <a:latin typeface="Palatino Linotype" panose="02040502050505030304" pitchFamily="18" charset="0"/>
            </a:endParaRPr>
          </a:p>
          <a:p>
            <a:pPr algn="just">
              <a:lnSpc>
                <a:spcPct val="150000"/>
              </a:lnSpc>
            </a:pPr>
            <a:r>
              <a:rPr lang="es-MX" b="1" dirty="0" smtClean="0">
                <a:latin typeface="Palatino Linotype" panose="02040502050505030304" pitchFamily="18" charset="0"/>
              </a:rPr>
              <a:t>b</a:t>
            </a:r>
            <a:r>
              <a:rPr lang="es-MX" b="1" dirty="0">
                <a:latin typeface="Palatino Linotype" panose="02040502050505030304" pitchFamily="18" charset="0"/>
              </a:rPr>
              <a:t>. Examen de Grado de carácter Complexivo Teórico – Práctico Las opciones de titulación se desarrollarán de manera individual. En casos excepcionales, debidamente justificados, un trabajo de titulación podrá ser ejecutado por hasta dos estudiantes, la autorización deberá ser emitida por medio de resolución motivada por el Decano. </a:t>
            </a:r>
            <a:endParaRPr lang="es-MX" b="1" dirty="0" smtClean="0">
              <a:latin typeface="Palatino Linotype" panose="02040502050505030304" pitchFamily="18" charset="0"/>
            </a:endParaRPr>
          </a:p>
          <a:p>
            <a:pPr algn="just">
              <a:lnSpc>
                <a:spcPct val="150000"/>
              </a:lnSpc>
            </a:pPr>
            <a:endParaRPr lang="es-MX" sz="800" b="1" dirty="0">
              <a:latin typeface="Palatino Linotype" panose="02040502050505030304" pitchFamily="18" charset="0"/>
            </a:endParaRPr>
          </a:p>
          <a:p>
            <a:pPr algn="just">
              <a:lnSpc>
                <a:spcPct val="150000"/>
              </a:lnSpc>
            </a:pPr>
            <a:r>
              <a:rPr lang="es-MX" b="1" dirty="0">
                <a:latin typeface="Palatino Linotype" panose="02040502050505030304" pitchFamily="18" charset="0"/>
              </a:rPr>
              <a:t>(Artículo agregado mediante Resolución No. 0379-CU-UNACH-SE-EXT-31-10- 2023, adoptada por el Seno de Consejo Universitario de la Universidad Nacional de Chimborazo, en sesión ordinaria, desarrollada el 31 de octubre de 2023) </a:t>
            </a:r>
          </a:p>
        </p:txBody>
      </p:sp>
    </p:spTree>
    <p:extLst>
      <p:ext uri="{BB962C8B-B14F-4D97-AF65-F5344CB8AC3E}">
        <p14:creationId xmlns:p14="http://schemas.microsoft.com/office/powerpoint/2010/main" val="5919110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652</Words>
  <Application>Microsoft Office PowerPoint</Application>
  <PresentationFormat>Panorámica</PresentationFormat>
  <Paragraphs>123</Paragraphs>
  <Slides>16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Arial Black</vt:lpstr>
      <vt:lpstr>Calibri</vt:lpstr>
      <vt:lpstr>Calibri Light</vt:lpstr>
      <vt:lpstr>Palatino Linotype</vt:lpstr>
      <vt:lpstr>Times New Roman</vt:lpstr>
      <vt:lpstr>Tema de Office</vt:lpstr>
      <vt:lpstr>INVESTIGACIÓN JURÍDICA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SYSTEMarket</cp:lastModifiedBy>
  <cp:revision>79</cp:revision>
  <dcterms:created xsi:type="dcterms:W3CDTF">2024-09-10T14:06:18Z</dcterms:created>
  <dcterms:modified xsi:type="dcterms:W3CDTF">2025-06-22T09:22:42Z</dcterms:modified>
</cp:coreProperties>
</file>