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Livvic Heavy" charset="1" panose="00000000000000000000"/>
      <p:regular r:id="rId14"/>
    </p:embeddedFont>
    <p:embeddedFont>
      <p:font typeface="Open Sauce Semi-Bold" charset="1" panose="00000700000000000000"/>
      <p:regular r:id="rId15"/>
    </p:embeddedFont>
    <p:embeddedFont>
      <p:font typeface="Open Sauce Bold" charset="1" panose="00000800000000000000"/>
      <p:regular r:id="rId16"/>
    </p:embeddedFont>
    <p:embeddedFont>
      <p:font typeface="Open Sauce" charset="1" panose="00000500000000000000"/>
      <p:regular r:id="rId17"/>
    </p:embeddedFont>
    <p:embeddedFont>
      <p:font typeface="Open Sauce Medium" charset="1" panose="00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354651" y="6857054"/>
            <a:ext cx="10557172" cy="4090904"/>
          </a:xfrm>
          <a:custGeom>
            <a:avLst/>
            <a:gdLst/>
            <a:ahLst/>
            <a:cxnLst/>
            <a:rect r="r" b="b" t="t" l="l"/>
            <a:pathLst>
              <a:path h="4090904" w="10557172">
                <a:moveTo>
                  <a:pt x="10557172" y="0"/>
                </a:moveTo>
                <a:lnTo>
                  <a:pt x="0" y="0"/>
                </a:lnTo>
                <a:lnTo>
                  <a:pt x="0" y="4090904"/>
                </a:lnTo>
                <a:lnTo>
                  <a:pt x="10557172" y="4090904"/>
                </a:lnTo>
                <a:lnTo>
                  <a:pt x="105571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78184" y="1985529"/>
            <a:ext cx="5102022" cy="6643979"/>
          </a:xfrm>
          <a:custGeom>
            <a:avLst/>
            <a:gdLst/>
            <a:ahLst/>
            <a:cxnLst/>
            <a:rect r="r" b="b" t="t" l="l"/>
            <a:pathLst>
              <a:path h="6643979" w="5102022">
                <a:moveTo>
                  <a:pt x="0" y="0"/>
                </a:moveTo>
                <a:lnTo>
                  <a:pt x="5102022" y="0"/>
                </a:lnTo>
                <a:lnTo>
                  <a:pt x="5102022" y="6643978"/>
                </a:lnTo>
                <a:lnTo>
                  <a:pt x="0" y="6643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769778" y="8563329"/>
            <a:ext cx="5414231" cy="678352"/>
            <a:chOff x="0" y="0"/>
            <a:chExt cx="1425970" cy="1786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25970" cy="178661"/>
            </a:xfrm>
            <a:custGeom>
              <a:avLst/>
              <a:gdLst/>
              <a:ahLst/>
              <a:cxnLst/>
              <a:rect r="r" b="b" t="t" l="l"/>
              <a:pathLst>
                <a:path h="178661" w="1425970">
                  <a:moveTo>
                    <a:pt x="72926" y="0"/>
                  </a:moveTo>
                  <a:lnTo>
                    <a:pt x="1353044" y="0"/>
                  </a:lnTo>
                  <a:cubicBezTo>
                    <a:pt x="1372386" y="0"/>
                    <a:pt x="1390935" y="7683"/>
                    <a:pt x="1404611" y="21360"/>
                  </a:cubicBezTo>
                  <a:cubicBezTo>
                    <a:pt x="1418287" y="35036"/>
                    <a:pt x="1425970" y="53585"/>
                    <a:pt x="1425970" y="72926"/>
                  </a:cubicBezTo>
                  <a:lnTo>
                    <a:pt x="1425970" y="105735"/>
                  </a:lnTo>
                  <a:cubicBezTo>
                    <a:pt x="1425970" y="146011"/>
                    <a:pt x="1393320" y="178661"/>
                    <a:pt x="1353044" y="178661"/>
                  </a:cubicBezTo>
                  <a:lnTo>
                    <a:pt x="72926" y="178661"/>
                  </a:lnTo>
                  <a:cubicBezTo>
                    <a:pt x="53585" y="178661"/>
                    <a:pt x="35036" y="170977"/>
                    <a:pt x="21360" y="157301"/>
                  </a:cubicBezTo>
                  <a:cubicBezTo>
                    <a:pt x="7683" y="143625"/>
                    <a:pt x="0" y="125076"/>
                    <a:pt x="0" y="105735"/>
                  </a:cubicBezTo>
                  <a:lnTo>
                    <a:pt x="0" y="72926"/>
                  </a:lnTo>
                  <a:cubicBezTo>
                    <a:pt x="0" y="53585"/>
                    <a:pt x="7683" y="35036"/>
                    <a:pt x="21360" y="21360"/>
                  </a:cubicBezTo>
                  <a:cubicBezTo>
                    <a:pt x="35036" y="7683"/>
                    <a:pt x="53585" y="0"/>
                    <a:pt x="7292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425970" cy="2167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017964" y="1688099"/>
            <a:ext cx="9058188" cy="1546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b="true" sz="5500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UNIVERSIDAD NACIONAL DE CHIMBORAZO</a:t>
            </a:r>
          </a:p>
        </p:txBody>
      </p:sp>
      <p:sp>
        <p:nvSpPr>
          <p:cNvPr name="Freeform 8" id="8"/>
          <p:cNvSpPr/>
          <p:nvPr/>
        </p:nvSpPr>
        <p:spPr>
          <a:xfrm flipH="false" flipV="true" rot="0">
            <a:off x="-279134" y="-371975"/>
            <a:ext cx="3846534" cy="4505457"/>
          </a:xfrm>
          <a:custGeom>
            <a:avLst/>
            <a:gdLst/>
            <a:ahLst/>
            <a:cxnLst/>
            <a:rect r="r" b="b" t="t" l="l"/>
            <a:pathLst>
              <a:path h="4505457" w="3846534">
                <a:moveTo>
                  <a:pt x="0" y="4505457"/>
                </a:moveTo>
                <a:lnTo>
                  <a:pt x="3846534" y="4505457"/>
                </a:lnTo>
                <a:lnTo>
                  <a:pt x="3846534" y="0"/>
                </a:lnTo>
                <a:lnTo>
                  <a:pt x="0" y="0"/>
                </a:lnTo>
                <a:lnTo>
                  <a:pt x="0" y="450545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01261" y="996222"/>
            <a:ext cx="3184170" cy="314437"/>
          </a:xfrm>
          <a:custGeom>
            <a:avLst/>
            <a:gdLst/>
            <a:ahLst/>
            <a:cxnLst/>
            <a:rect r="r" b="b" t="t" l="l"/>
            <a:pathLst>
              <a:path h="314437" w="3184170">
                <a:moveTo>
                  <a:pt x="0" y="0"/>
                </a:moveTo>
                <a:lnTo>
                  <a:pt x="3184170" y="0"/>
                </a:lnTo>
                <a:lnTo>
                  <a:pt x="3184170" y="314437"/>
                </a:lnTo>
                <a:lnTo>
                  <a:pt x="0" y="314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358866" y="8221421"/>
            <a:ext cx="4775133" cy="477513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99D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140614" y="235786"/>
            <a:ext cx="2827500" cy="2809375"/>
          </a:xfrm>
          <a:custGeom>
            <a:avLst/>
            <a:gdLst/>
            <a:ahLst/>
            <a:cxnLst/>
            <a:rect r="r" b="b" t="t" l="l"/>
            <a:pathLst>
              <a:path h="2809375" w="2827500">
                <a:moveTo>
                  <a:pt x="0" y="0"/>
                </a:moveTo>
                <a:lnTo>
                  <a:pt x="2827500" y="0"/>
                </a:lnTo>
                <a:lnTo>
                  <a:pt x="2827500" y="2809375"/>
                </a:lnTo>
                <a:lnTo>
                  <a:pt x="0" y="2809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81788" y="3709665"/>
            <a:ext cx="8596396" cy="431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FACULTAD DE CIENCIAS DE LA SALUD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CARRERA DE PSICOLOGÍA CLÍNICA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CÁTEDRA DE PSICOLOGÍA CLÍNICA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TEMA:</a:t>
            </a:r>
            <a:r>
              <a:rPr lang="en-US" sz="3500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 1.6. OBJETO DE ESTUDIO DE</a:t>
            </a:r>
          </a:p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LA PSICOLOGÍA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17964" y="8705656"/>
            <a:ext cx="4566594" cy="384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25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Mgs. Luis Santander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96039" y="1760812"/>
            <a:ext cx="4663717" cy="6580200"/>
          </a:xfrm>
          <a:custGeom>
            <a:avLst/>
            <a:gdLst/>
            <a:ahLst/>
            <a:cxnLst/>
            <a:rect r="r" b="b" t="t" l="l"/>
            <a:pathLst>
              <a:path h="6580200" w="4663717">
                <a:moveTo>
                  <a:pt x="0" y="0"/>
                </a:moveTo>
                <a:lnTo>
                  <a:pt x="4663717" y="0"/>
                </a:lnTo>
                <a:lnTo>
                  <a:pt x="4663717" y="6580200"/>
                </a:lnTo>
                <a:lnTo>
                  <a:pt x="0" y="6580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74602" y="9428735"/>
            <a:ext cx="19845514" cy="1154507"/>
            <a:chOff x="0" y="0"/>
            <a:chExt cx="5226802" cy="3040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26802" cy="304068"/>
            </a:xfrm>
            <a:custGeom>
              <a:avLst/>
              <a:gdLst/>
              <a:ahLst/>
              <a:cxnLst/>
              <a:rect r="r" b="b" t="t" l="l"/>
              <a:pathLst>
                <a:path h="304068" w="5226802">
                  <a:moveTo>
                    <a:pt x="19896" y="0"/>
                  </a:moveTo>
                  <a:lnTo>
                    <a:pt x="5206906" y="0"/>
                  </a:lnTo>
                  <a:cubicBezTo>
                    <a:pt x="5217894" y="0"/>
                    <a:pt x="5226802" y="8908"/>
                    <a:pt x="5226802" y="19896"/>
                  </a:cubicBezTo>
                  <a:lnTo>
                    <a:pt x="5226802" y="284172"/>
                  </a:lnTo>
                  <a:cubicBezTo>
                    <a:pt x="5226802" y="289449"/>
                    <a:pt x="5224706" y="294509"/>
                    <a:pt x="5220975" y="298240"/>
                  </a:cubicBezTo>
                  <a:cubicBezTo>
                    <a:pt x="5217244" y="301971"/>
                    <a:pt x="5212183" y="304068"/>
                    <a:pt x="5206906" y="304068"/>
                  </a:cubicBezTo>
                  <a:lnTo>
                    <a:pt x="19896" y="304068"/>
                  </a:lnTo>
                  <a:cubicBezTo>
                    <a:pt x="8908" y="304068"/>
                    <a:pt x="0" y="295160"/>
                    <a:pt x="0" y="284172"/>
                  </a:cubicBezTo>
                  <a:lnTo>
                    <a:pt x="0" y="19896"/>
                  </a:lnTo>
                  <a:cubicBezTo>
                    <a:pt x="0" y="8908"/>
                    <a:pt x="8908" y="0"/>
                    <a:pt x="1989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26802" cy="342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393346" y="1310659"/>
            <a:ext cx="7730692" cy="152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¿QUÉ ESTUDIA LA PSICOLOGÍA?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31120" y="3177176"/>
            <a:ext cx="9455145" cy="5304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74"/>
              </a:lnSpc>
            </a:pPr>
            <a:r>
              <a:rPr lang="en-US" sz="2600" b="true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Psicología es una ciencia joven pero con raíces antiguas. Aunque en sus orígenes estuvo vinculada a la filosofía, hoy se considera una disciplina científica autónoma.</a:t>
            </a:r>
          </a:p>
          <a:p>
            <a:pPr algn="just">
              <a:lnSpc>
                <a:spcPts val="3874"/>
              </a:lnSpc>
            </a:pPr>
            <a:r>
              <a:rPr lang="en-US" sz="2600" b="true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Estudia:</a:t>
            </a:r>
          </a:p>
          <a:p>
            <a:pPr algn="just" marL="561345" indent="-280673" lvl="1">
              <a:lnSpc>
                <a:spcPts val="3874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Cómo actuamos: conducta observable.</a:t>
            </a:r>
          </a:p>
          <a:p>
            <a:pPr algn="just" marL="561345" indent="-280673" lvl="1">
              <a:lnSpc>
                <a:spcPts val="3874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Cómo pensamos: cognición, razonamiento, lenguaje.</a:t>
            </a:r>
          </a:p>
          <a:p>
            <a:pPr algn="just" marL="561345" indent="-280673" lvl="1">
              <a:lnSpc>
                <a:spcPts val="3874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Cómo sentimos: emociones, estados de ánimo.</a:t>
            </a:r>
          </a:p>
          <a:p>
            <a:pPr algn="just" marL="561345" indent="-280673" lvl="1">
              <a:lnSpc>
                <a:spcPts val="3874"/>
              </a:lnSpc>
              <a:buFont typeface="Arial"/>
              <a:buChar char="•"/>
            </a:pPr>
            <a:r>
              <a:rPr lang="en-US" b="true" sz="26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Cómo aprendemos y recordamos: memoria, aprendizaje.</a:t>
            </a:r>
          </a:p>
          <a:p>
            <a:pPr algn="just">
              <a:lnSpc>
                <a:spcPts val="387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5102961" y="-613008"/>
            <a:ext cx="3808861" cy="3847334"/>
          </a:xfrm>
          <a:custGeom>
            <a:avLst/>
            <a:gdLst/>
            <a:ahLst/>
            <a:cxnLst/>
            <a:rect r="r" b="b" t="t" l="l"/>
            <a:pathLst>
              <a:path h="3847334" w="3808861">
                <a:moveTo>
                  <a:pt x="3808862" y="0"/>
                </a:moveTo>
                <a:lnTo>
                  <a:pt x="0" y="0"/>
                </a:lnTo>
                <a:lnTo>
                  <a:pt x="0" y="3847334"/>
                </a:lnTo>
                <a:lnTo>
                  <a:pt x="3808862" y="3847334"/>
                </a:lnTo>
                <a:lnTo>
                  <a:pt x="38088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39868" y="714263"/>
            <a:ext cx="3184170" cy="314437"/>
          </a:xfrm>
          <a:custGeom>
            <a:avLst/>
            <a:gdLst/>
            <a:ahLst/>
            <a:cxnLst/>
            <a:rect r="r" b="b" t="t" l="l"/>
            <a:pathLst>
              <a:path h="314437" w="3184170">
                <a:moveTo>
                  <a:pt x="0" y="0"/>
                </a:moveTo>
                <a:lnTo>
                  <a:pt x="3184170" y="0"/>
                </a:lnTo>
                <a:lnTo>
                  <a:pt x="3184170" y="314437"/>
                </a:lnTo>
                <a:lnTo>
                  <a:pt x="0" y="314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79348" y="4444449"/>
            <a:ext cx="14882017" cy="5176669"/>
            <a:chOff x="0" y="0"/>
            <a:chExt cx="3919544" cy="13634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9544" cy="1363403"/>
            </a:xfrm>
            <a:custGeom>
              <a:avLst/>
              <a:gdLst/>
              <a:ahLst/>
              <a:cxnLst/>
              <a:rect r="r" b="b" t="t" l="l"/>
              <a:pathLst>
                <a:path h="1363403" w="3919544">
                  <a:moveTo>
                    <a:pt x="26531" y="0"/>
                  </a:moveTo>
                  <a:lnTo>
                    <a:pt x="3893012" y="0"/>
                  </a:lnTo>
                  <a:cubicBezTo>
                    <a:pt x="3907665" y="0"/>
                    <a:pt x="3919544" y="11878"/>
                    <a:pt x="3919544" y="26531"/>
                  </a:cubicBezTo>
                  <a:lnTo>
                    <a:pt x="3919544" y="1336871"/>
                  </a:lnTo>
                  <a:cubicBezTo>
                    <a:pt x="3919544" y="1351524"/>
                    <a:pt x="3907665" y="1363403"/>
                    <a:pt x="3893012" y="1363403"/>
                  </a:cubicBezTo>
                  <a:lnTo>
                    <a:pt x="26531" y="1363403"/>
                  </a:lnTo>
                  <a:cubicBezTo>
                    <a:pt x="19495" y="1363403"/>
                    <a:pt x="12746" y="1360607"/>
                    <a:pt x="7771" y="1355632"/>
                  </a:cubicBezTo>
                  <a:cubicBezTo>
                    <a:pt x="2795" y="1350656"/>
                    <a:pt x="0" y="1343908"/>
                    <a:pt x="0" y="1336871"/>
                  </a:cubicBezTo>
                  <a:lnTo>
                    <a:pt x="0" y="26531"/>
                  </a:lnTo>
                  <a:cubicBezTo>
                    <a:pt x="0" y="19495"/>
                    <a:pt x="2795" y="12746"/>
                    <a:pt x="7771" y="7771"/>
                  </a:cubicBezTo>
                  <a:cubicBezTo>
                    <a:pt x="12746" y="2795"/>
                    <a:pt x="19495" y="0"/>
                    <a:pt x="26531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919544" cy="14015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56515" y="391732"/>
            <a:ext cx="4522624" cy="3765084"/>
          </a:xfrm>
          <a:custGeom>
            <a:avLst/>
            <a:gdLst/>
            <a:ahLst/>
            <a:cxnLst/>
            <a:rect r="r" b="b" t="t" l="l"/>
            <a:pathLst>
              <a:path h="3765084" w="4522624">
                <a:moveTo>
                  <a:pt x="0" y="0"/>
                </a:moveTo>
                <a:lnTo>
                  <a:pt x="4522624" y="0"/>
                </a:lnTo>
                <a:lnTo>
                  <a:pt x="4522624" y="3765085"/>
                </a:lnTo>
                <a:lnTo>
                  <a:pt x="0" y="3765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64914" y="504849"/>
            <a:ext cx="7181514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true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¿QUÉ ES UN OBJETO DE ESTUDIO?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10187" y="4862876"/>
            <a:ext cx="13336241" cy="3864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7703" indent="-323852" lvl="1">
              <a:lnSpc>
                <a:spcPts val="441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Toda ciencia necesita definir claramente su objeto de estudio. Esto le permite construir conocimientos válidos y aplicar sus métodos.</a:t>
            </a:r>
          </a:p>
          <a:p>
            <a:pPr algn="just" marL="647703" indent="-323852" lvl="1">
              <a:lnSpc>
                <a:spcPts val="441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“El objeto de estudio es aquello que una ciencia decide observar, analizar y explicar mediante un marco conceptual propio” (Leahey, 2007).</a:t>
            </a:r>
          </a:p>
          <a:p>
            <a:pPr algn="just" marL="647703" indent="-323852" lvl="1">
              <a:lnSpc>
                <a:spcPts val="441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Se utilizan métodos como la observación, la experimentación y la entrevista para acceder a ese objeto.</a:t>
            </a:r>
          </a:p>
        </p:txBody>
      </p:sp>
      <p:sp>
        <p:nvSpPr>
          <p:cNvPr name="Freeform 8" id="8"/>
          <p:cNvSpPr/>
          <p:nvPr/>
        </p:nvSpPr>
        <p:spPr>
          <a:xfrm flipH="false" flipV="true" rot="0">
            <a:off x="-279134" y="-371975"/>
            <a:ext cx="3448402" cy="4039124"/>
          </a:xfrm>
          <a:custGeom>
            <a:avLst/>
            <a:gdLst/>
            <a:ahLst/>
            <a:cxnLst/>
            <a:rect r="r" b="b" t="t" l="l"/>
            <a:pathLst>
              <a:path h="4039124" w="3448402">
                <a:moveTo>
                  <a:pt x="0" y="4039124"/>
                </a:moveTo>
                <a:lnTo>
                  <a:pt x="3448402" y="4039124"/>
                </a:lnTo>
                <a:lnTo>
                  <a:pt x="3448402" y="0"/>
                </a:lnTo>
                <a:lnTo>
                  <a:pt x="0" y="0"/>
                </a:lnTo>
                <a:lnTo>
                  <a:pt x="0" y="40391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630189" y="-1725589"/>
            <a:ext cx="4234642" cy="423464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A7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36796" y="5862412"/>
            <a:ext cx="4380342" cy="4424588"/>
          </a:xfrm>
          <a:custGeom>
            <a:avLst/>
            <a:gdLst/>
            <a:ahLst/>
            <a:cxnLst/>
            <a:rect r="r" b="b" t="t" l="l"/>
            <a:pathLst>
              <a:path h="4424588" w="4380342">
                <a:moveTo>
                  <a:pt x="0" y="4424588"/>
                </a:moveTo>
                <a:lnTo>
                  <a:pt x="4380342" y="4424588"/>
                </a:lnTo>
                <a:lnTo>
                  <a:pt x="4380342" y="0"/>
                </a:lnTo>
                <a:lnTo>
                  <a:pt x="0" y="0"/>
                </a:lnTo>
                <a:lnTo>
                  <a:pt x="0" y="44245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74602" y="9428735"/>
            <a:ext cx="19845514" cy="1154507"/>
            <a:chOff x="0" y="0"/>
            <a:chExt cx="5226802" cy="3040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26802" cy="304068"/>
            </a:xfrm>
            <a:custGeom>
              <a:avLst/>
              <a:gdLst/>
              <a:ahLst/>
              <a:cxnLst/>
              <a:rect r="r" b="b" t="t" l="l"/>
              <a:pathLst>
                <a:path h="304068" w="5226802">
                  <a:moveTo>
                    <a:pt x="19896" y="0"/>
                  </a:moveTo>
                  <a:lnTo>
                    <a:pt x="5206906" y="0"/>
                  </a:lnTo>
                  <a:cubicBezTo>
                    <a:pt x="5217894" y="0"/>
                    <a:pt x="5226802" y="8908"/>
                    <a:pt x="5226802" y="19896"/>
                  </a:cubicBezTo>
                  <a:lnTo>
                    <a:pt x="5226802" y="284172"/>
                  </a:lnTo>
                  <a:cubicBezTo>
                    <a:pt x="5226802" y="289449"/>
                    <a:pt x="5224706" y="294509"/>
                    <a:pt x="5220975" y="298240"/>
                  </a:cubicBezTo>
                  <a:cubicBezTo>
                    <a:pt x="5217244" y="301971"/>
                    <a:pt x="5212183" y="304068"/>
                    <a:pt x="5206906" y="304068"/>
                  </a:cubicBezTo>
                  <a:lnTo>
                    <a:pt x="19896" y="304068"/>
                  </a:lnTo>
                  <a:cubicBezTo>
                    <a:pt x="8908" y="304068"/>
                    <a:pt x="0" y="295160"/>
                    <a:pt x="0" y="284172"/>
                  </a:cubicBezTo>
                  <a:lnTo>
                    <a:pt x="0" y="19896"/>
                  </a:lnTo>
                  <a:cubicBezTo>
                    <a:pt x="0" y="8908"/>
                    <a:pt x="8908" y="0"/>
                    <a:pt x="1989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26802" cy="342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49593" y="4789201"/>
            <a:ext cx="6587905" cy="3804515"/>
          </a:xfrm>
          <a:custGeom>
            <a:avLst/>
            <a:gdLst/>
            <a:ahLst/>
            <a:cxnLst/>
            <a:rect r="r" b="b" t="t" l="l"/>
            <a:pathLst>
              <a:path h="3804515" w="6587905">
                <a:moveTo>
                  <a:pt x="0" y="0"/>
                </a:moveTo>
                <a:lnTo>
                  <a:pt x="6587906" y="0"/>
                </a:lnTo>
                <a:lnTo>
                  <a:pt x="6587906" y="3804516"/>
                </a:lnTo>
                <a:lnTo>
                  <a:pt x="0" y="3804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53375" y="557330"/>
            <a:ext cx="6700606" cy="350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b="true" sz="5783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 LA EVOLUCIÓN HISTÓRICA DEL OBJETO DE ESTUDIO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53981" y="481130"/>
            <a:ext cx="8767852" cy="996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72"/>
              </a:lnSpc>
            </a:pPr>
            <a:r>
              <a:rPr lang="en-US" sz="2800" b="true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 Psicología no siempre estudió lo mismo. Su objeto ha cambiado con los siglos:</a:t>
            </a:r>
          </a:p>
          <a:p>
            <a:pPr algn="just">
              <a:lnSpc>
                <a:spcPts val="4172"/>
              </a:lnSpc>
            </a:pP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Filosofía griega: alma (psiqué) como esencia del ser.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Edad Media: alma como entidad espiritual.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Renacimiento: surge interés por la mente.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Siglo XIX: Psicología experimental (Wundt) — estudia la conciencia.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Conductismo (Watson, Skinner): solo lo observable (conducta).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Cognitivismo: vuelve a estudiar los procesos mentales internos.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Psicología actual: integración de múltiples enfoques.</a:t>
            </a: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74602" y="9428735"/>
            <a:ext cx="19845514" cy="1154507"/>
            <a:chOff x="0" y="0"/>
            <a:chExt cx="5226802" cy="304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26802" cy="304068"/>
            </a:xfrm>
            <a:custGeom>
              <a:avLst/>
              <a:gdLst/>
              <a:ahLst/>
              <a:cxnLst/>
              <a:rect r="r" b="b" t="t" l="l"/>
              <a:pathLst>
                <a:path h="304068" w="5226802">
                  <a:moveTo>
                    <a:pt x="19896" y="0"/>
                  </a:moveTo>
                  <a:lnTo>
                    <a:pt x="5206906" y="0"/>
                  </a:lnTo>
                  <a:cubicBezTo>
                    <a:pt x="5217894" y="0"/>
                    <a:pt x="5226802" y="8908"/>
                    <a:pt x="5226802" y="19896"/>
                  </a:cubicBezTo>
                  <a:lnTo>
                    <a:pt x="5226802" y="284172"/>
                  </a:lnTo>
                  <a:cubicBezTo>
                    <a:pt x="5226802" y="289449"/>
                    <a:pt x="5224706" y="294509"/>
                    <a:pt x="5220975" y="298240"/>
                  </a:cubicBezTo>
                  <a:cubicBezTo>
                    <a:pt x="5217244" y="301971"/>
                    <a:pt x="5212183" y="304068"/>
                    <a:pt x="5206906" y="304068"/>
                  </a:cubicBezTo>
                  <a:lnTo>
                    <a:pt x="19896" y="304068"/>
                  </a:lnTo>
                  <a:cubicBezTo>
                    <a:pt x="8908" y="304068"/>
                    <a:pt x="0" y="295160"/>
                    <a:pt x="0" y="284172"/>
                  </a:cubicBezTo>
                  <a:lnTo>
                    <a:pt x="0" y="19896"/>
                  </a:lnTo>
                  <a:cubicBezTo>
                    <a:pt x="0" y="8908"/>
                    <a:pt x="8908" y="0"/>
                    <a:pt x="1989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226802" cy="342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73162" y="3796095"/>
            <a:ext cx="5171023" cy="3949369"/>
          </a:xfrm>
          <a:custGeom>
            <a:avLst/>
            <a:gdLst/>
            <a:ahLst/>
            <a:cxnLst/>
            <a:rect r="r" b="b" t="t" l="l"/>
            <a:pathLst>
              <a:path h="3949369" w="5171023">
                <a:moveTo>
                  <a:pt x="0" y="0"/>
                </a:moveTo>
                <a:lnTo>
                  <a:pt x="5171023" y="0"/>
                </a:lnTo>
                <a:lnTo>
                  <a:pt x="5171023" y="3949369"/>
                </a:lnTo>
                <a:lnTo>
                  <a:pt x="0" y="394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04934" y="576543"/>
            <a:ext cx="10023368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b="true" sz="6999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EL OBJETO DE ESTUDIO ACTUAL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62291" y="3160830"/>
            <a:ext cx="9979097" cy="5702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34"/>
              </a:lnSpc>
            </a:pPr>
            <a:r>
              <a:rPr lang="en-US" sz="3043" b="true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Hoy la Psicología reconoce que el comportamiento humano es complejo y multifactorial. Su objeto de estudio incluye:</a:t>
            </a:r>
          </a:p>
          <a:p>
            <a:pPr algn="l" marL="657108" indent="-328554" lvl="1">
              <a:lnSpc>
                <a:spcPts val="4534"/>
              </a:lnSpc>
              <a:buFont typeface="Arial"/>
              <a:buChar char="•"/>
            </a:pPr>
            <a:r>
              <a:rPr lang="en-US" b="true" sz="3043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Factores biológicos (cerebro, neurotransmisores).</a:t>
            </a:r>
          </a:p>
          <a:p>
            <a:pPr algn="l" marL="657108" indent="-328554" lvl="1">
              <a:lnSpc>
                <a:spcPts val="4534"/>
              </a:lnSpc>
              <a:buFont typeface="Arial"/>
              <a:buChar char="•"/>
            </a:pPr>
            <a:r>
              <a:rPr lang="en-US" b="true" sz="3043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Factores psicológicos (cognición, emoción, motivación).</a:t>
            </a:r>
          </a:p>
          <a:p>
            <a:pPr algn="l" marL="657108" indent="-328554" lvl="1">
              <a:lnSpc>
                <a:spcPts val="4534"/>
              </a:lnSpc>
              <a:buFont typeface="Arial"/>
              <a:buChar char="•"/>
            </a:pPr>
            <a:r>
              <a:rPr lang="en-US" b="true" sz="3043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Factores sociales y culturales (contexto, normas, lenguaje).</a:t>
            </a:r>
          </a:p>
          <a:p>
            <a:pPr algn="l">
              <a:lnSpc>
                <a:spcPts val="4534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true" flipV="true" rot="0">
            <a:off x="14839598" y="-319330"/>
            <a:ext cx="3872876" cy="4536312"/>
          </a:xfrm>
          <a:custGeom>
            <a:avLst/>
            <a:gdLst/>
            <a:ahLst/>
            <a:cxnLst/>
            <a:rect r="r" b="b" t="t" l="l"/>
            <a:pathLst>
              <a:path h="4536312" w="3872876">
                <a:moveTo>
                  <a:pt x="3872876" y="4536311"/>
                </a:moveTo>
                <a:lnTo>
                  <a:pt x="0" y="4536311"/>
                </a:lnTo>
                <a:lnTo>
                  <a:pt x="0" y="0"/>
                </a:lnTo>
                <a:lnTo>
                  <a:pt x="3872876" y="0"/>
                </a:lnTo>
                <a:lnTo>
                  <a:pt x="3872876" y="45363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-426360" y="-319330"/>
            <a:ext cx="3872876" cy="4536312"/>
          </a:xfrm>
          <a:custGeom>
            <a:avLst/>
            <a:gdLst/>
            <a:ahLst/>
            <a:cxnLst/>
            <a:rect r="r" b="b" t="t" l="l"/>
            <a:pathLst>
              <a:path h="4536312" w="3872876">
                <a:moveTo>
                  <a:pt x="0" y="4536311"/>
                </a:moveTo>
                <a:lnTo>
                  <a:pt x="3872876" y="4536311"/>
                </a:lnTo>
                <a:lnTo>
                  <a:pt x="3872876" y="0"/>
                </a:lnTo>
                <a:lnTo>
                  <a:pt x="0" y="0"/>
                </a:lnTo>
                <a:lnTo>
                  <a:pt x="0" y="45363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36796" y="5862412"/>
            <a:ext cx="4380342" cy="4424588"/>
          </a:xfrm>
          <a:custGeom>
            <a:avLst/>
            <a:gdLst/>
            <a:ahLst/>
            <a:cxnLst/>
            <a:rect r="r" b="b" t="t" l="l"/>
            <a:pathLst>
              <a:path h="4424588" w="4380342">
                <a:moveTo>
                  <a:pt x="0" y="4424588"/>
                </a:moveTo>
                <a:lnTo>
                  <a:pt x="4380342" y="4424588"/>
                </a:lnTo>
                <a:lnTo>
                  <a:pt x="4380342" y="0"/>
                </a:lnTo>
                <a:lnTo>
                  <a:pt x="0" y="0"/>
                </a:lnTo>
                <a:lnTo>
                  <a:pt x="0" y="44245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74602" y="9428735"/>
            <a:ext cx="19845514" cy="1154507"/>
            <a:chOff x="0" y="0"/>
            <a:chExt cx="5226802" cy="3040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26802" cy="304068"/>
            </a:xfrm>
            <a:custGeom>
              <a:avLst/>
              <a:gdLst/>
              <a:ahLst/>
              <a:cxnLst/>
              <a:rect r="r" b="b" t="t" l="l"/>
              <a:pathLst>
                <a:path h="304068" w="5226802">
                  <a:moveTo>
                    <a:pt x="19896" y="0"/>
                  </a:moveTo>
                  <a:lnTo>
                    <a:pt x="5206906" y="0"/>
                  </a:lnTo>
                  <a:cubicBezTo>
                    <a:pt x="5217894" y="0"/>
                    <a:pt x="5226802" y="8908"/>
                    <a:pt x="5226802" y="19896"/>
                  </a:cubicBezTo>
                  <a:lnTo>
                    <a:pt x="5226802" y="284172"/>
                  </a:lnTo>
                  <a:cubicBezTo>
                    <a:pt x="5226802" y="289449"/>
                    <a:pt x="5224706" y="294509"/>
                    <a:pt x="5220975" y="298240"/>
                  </a:cubicBezTo>
                  <a:cubicBezTo>
                    <a:pt x="5217244" y="301971"/>
                    <a:pt x="5212183" y="304068"/>
                    <a:pt x="5206906" y="304068"/>
                  </a:cubicBezTo>
                  <a:lnTo>
                    <a:pt x="19896" y="304068"/>
                  </a:lnTo>
                  <a:cubicBezTo>
                    <a:pt x="8908" y="304068"/>
                    <a:pt x="0" y="295160"/>
                    <a:pt x="0" y="284172"/>
                  </a:cubicBezTo>
                  <a:lnTo>
                    <a:pt x="0" y="19896"/>
                  </a:lnTo>
                  <a:cubicBezTo>
                    <a:pt x="0" y="8908"/>
                    <a:pt x="8908" y="0"/>
                    <a:pt x="1989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226802" cy="342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49593" y="4789201"/>
            <a:ext cx="6587905" cy="3804515"/>
          </a:xfrm>
          <a:custGeom>
            <a:avLst/>
            <a:gdLst/>
            <a:ahLst/>
            <a:cxnLst/>
            <a:rect r="r" b="b" t="t" l="l"/>
            <a:pathLst>
              <a:path h="3804515" w="6587905">
                <a:moveTo>
                  <a:pt x="0" y="0"/>
                </a:moveTo>
                <a:lnTo>
                  <a:pt x="6587906" y="0"/>
                </a:lnTo>
                <a:lnTo>
                  <a:pt x="6587906" y="3804516"/>
                </a:lnTo>
                <a:lnTo>
                  <a:pt x="0" y="3804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322101"/>
            <a:ext cx="6700606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0"/>
              </a:lnSpc>
            </a:pPr>
            <a:r>
              <a:rPr lang="en-US" b="true" sz="5783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ÁMBITOS DONDE SE APLICA ESTE OBJETO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78812" y="1795580"/>
            <a:ext cx="8767852" cy="7855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72"/>
              </a:lnSpc>
            </a:pPr>
            <a:r>
              <a:rPr lang="en-US" sz="2800" b="true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El objeto de estudio de la Psicología se aplica en muchas áreas. Ejemplos:</a:t>
            </a:r>
          </a:p>
          <a:p>
            <a:pPr algn="just">
              <a:lnSpc>
                <a:spcPts val="4172"/>
              </a:lnSpc>
            </a:pP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Clínica: depresión, ansiedad, trauma.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Educativa: estilos de aprendizaje, dificultades escolares.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Laboral: clima organizacional, liderazgo.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Social: prejuicios, dinámicas de grupo.</a:t>
            </a:r>
          </a:p>
          <a:p>
            <a:pPr algn="just" marL="604524" indent="-302262" lvl="1">
              <a:lnSpc>
                <a:spcPts val="4172"/>
              </a:lnSpc>
              <a:buFont typeface="Arial"/>
              <a:buChar char="•"/>
            </a:pPr>
            <a:r>
              <a:rPr lang="en-US" b="true" sz="2800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De la salud: adherencia al tratamiento, afrontamiento.</a:t>
            </a: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  <a:p>
            <a:pPr algn="just">
              <a:lnSpc>
                <a:spcPts val="4172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352831" cy="5978033"/>
            <a:chOff x="0" y="0"/>
            <a:chExt cx="2463297" cy="15744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3297" cy="1574461"/>
            </a:xfrm>
            <a:custGeom>
              <a:avLst/>
              <a:gdLst/>
              <a:ahLst/>
              <a:cxnLst/>
              <a:rect r="r" b="b" t="t" l="l"/>
              <a:pathLst>
                <a:path h="1574461" w="2463297">
                  <a:moveTo>
                    <a:pt x="42216" y="0"/>
                  </a:moveTo>
                  <a:lnTo>
                    <a:pt x="2421081" y="0"/>
                  </a:lnTo>
                  <a:cubicBezTo>
                    <a:pt x="2444396" y="0"/>
                    <a:pt x="2463297" y="18901"/>
                    <a:pt x="2463297" y="42216"/>
                  </a:cubicBezTo>
                  <a:lnTo>
                    <a:pt x="2463297" y="1532246"/>
                  </a:lnTo>
                  <a:cubicBezTo>
                    <a:pt x="2463297" y="1543442"/>
                    <a:pt x="2458849" y="1554180"/>
                    <a:pt x="2450932" y="1562097"/>
                  </a:cubicBezTo>
                  <a:cubicBezTo>
                    <a:pt x="2443015" y="1570014"/>
                    <a:pt x="2432277" y="1574461"/>
                    <a:pt x="2421081" y="1574461"/>
                  </a:cubicBezTo>
                  <a:lnTo>
                    <a:pt x="42216" y="1574461"/>
                  </a:lnTo>
                  <a:cubicBezTo>
                    <a:pt x="31020" y="1574461"/>
                    <a:pt x="20282" y="1570014"/>
                    <a:pt x="12365" y="1562097"/>
                  </a:cubicBezTo>
                  <a:cubicBezTo>
                    <a:pt x="4448" y="1554180"/>
                    <a:pt x="0" y="1543442"/>
                    <a:pt x="0" y="1532246"/>
                  </a:cubicBezTo>
                  <a:lnTo>
                    <a:pt x="0" y="42216"/>
                  </a:lnTo>
                  <a:cubicBezTo>
                    <a:pt x="0" y="31020"/>
                    <a:pt x="4448" y="20282"/>
                    <a:pt x="12365" y="12365"/>
                  </a:cubicBezTo>
                  <a:cubicBezTo>
                    <a:pt x="20282" y="4448"/>
                    <a:pt x="31020" y="0"/>
                    <a:pt x="4221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3297" cy="1612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86490" y="-2079931"/>
            <a:ext cx="4712592" cy="47125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A7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0915798" y="1884467"/>
            <a:ext cx="5898849" cy="6518065"/>
          </a:xfrm>
          <a:custGeom>
            <a:avLst/>
            <a:gdLst/>
            <a:ahLst/>
            <a:cxnLst/>
            <a:rect r="r" b="b" t="t" l="l"/>
            <a:pathLst>
              <a:path h="6518065" w="5898849">
                <a:moveTo>
                  <a:pt x="5898850" y="0"/>
                </a:moveTo>
                <a:lnTo>
                  <a:pt x="0" y="0"/>
                </a:lnTo>
                <a:lnTo>
                  <a:pt x="0" y="6518066"/>
                </a:lnTo>
                <a:lnTo>
                  <a:pt x="5898850" y="6518066"/>
                </a:lnTo>
                <a:lnTo>
                  <a:pt x="589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99002" y="7606264"/>
            <a:ext cx="113053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true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PREGUNTAS REFLEXIÓN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1451" y="1323738"/>
            <a:ext cx="8333092" cy="627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8103" indent="-284052" lvl="1">
              <a:lnSpc>
                <a:spcPts val="3868"/>
              </a:lnSpc>
              <a:buFont typeface="Arial"/>
              <a:buChar char="•"/>
            </a:pPr>
            <a:r>
              <a:rPr lang="en-US" sz="263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¿Crees que la Psicología debería centrarse solo en lo observable? ¿Por qué sí o por qué no?</a:t>
            </a:r>
          </a:p>
          <a:p>
            <a:pPr algn="just" marL="568103" indent="-284052" lvl="1">
              <a:lnSpc>
                <a:spcPts val="3868"/>
              </a:lnSpc>
              <a:buFont typeface="Arial"/>
              <a:buChar char="•"/>
            </a:pPr>
            <a:r>
              <a:rPr lang="en-US" sz="263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¿Es posible estudiar científicamente las emociones o los pensamientos?</a:t>
            </a:r>
          </a:p>
          <a:p>
            <a:pPr algn="just" marL="568103" indent="-284052" lvl="1">
              <a:lnSpc>
                <a:spcPts val="3868"/>
              </a:lnSpc>
              <a:buFont typeface="Arial"/>
              <a:buChar char="•"/>
            </a:pPr>
            <a:r>
              <a:rPr lang="en-US" sz="263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¿Qué papel puede tener la Psicología en la solución de problemas sociales actuales?</a:t>
            </a:r>
          </a:p>
          <a:p>
            <a:pPr algn="just" marL="568103" indent="-284052" lvl="1">
              <a:lnSpc>
                <a:spcPts val="3868"/>
              </a:lnSpc>
              <a:buFont typeface="Arial"/>
              <a:buChar char="•"/>
            </a:pPr>
            <a:r>
              <a:rPr lang="en-US" sz="263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¿Cuáles podrían ser los límites del objeto de estudio de la Psicología?</a:t>
            </a:r>
          </a:p>
          <a:p>
            <a:pPr algn="just" marL="568103" indent="-284052" lvl="1">
              <a:lnSpc>
                <a:spcPts val="3868"/>
              </a:lnSpc>
              <a:buFont typeface="Arial"/>
              <a:buChar char="•"/>
            </a:pPr>
            <a:r>
              <a:rPr lang="en-US" sz="263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¿Qué desafíos enfrentan los psicólogos al estudiar la mente humana</a:t>
            </a:r>
          </a:p>
          <a:p>
            <a:pPr algn="just">
              <a:lnSpc>
                <a:spcPts val="3868"/>
              </a:lnSpc>
            </a:pPr>
          </a:p>
          <a:p>
            <a:pPr algn="just">
              <a:lnSpc>
                <a:spcPts val="3868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99002" y="8943863"/>
            <a:ext cx="3184170" cy="314437"/>
          </a:xfrm>
          <a:custGeom>
            <a:avLst/>
            <a:gdLst/>
            <a:ahLst/>
            <a:cxnLst/>
            <a:rect r="r" b="b" t="t" l="l"/>
            <a:pathLst>
              <a:path h="314437" w="3184170">
                <a:moveTo>
                  <a:pt x="0" y="0"/>
                </a:moveTo>
                <a:lnTo>
                  <a:pt x="3184170" y="0"/>
                </a:lnTo>
                <a:lnTo>
                  <a:pt x="3184170" y="314437"/>
                </a:lnTo>
                <a:lnTo>
                  <a:pt x="0" y="314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5CE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352831" cy="5978033"/>
            <a:chOff x="0" y="0"/>
            <a:chExt cx="2463297" cy="15744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3297" cy="1574461"/>
            </a:xfrm>
            <a:custGeom>
              <a:avLst/>
              <a:gdLst/>
              <a:ahLst/>
              <a:cxnLst/>
              <a:rect r="r" b="b" t="t" l="l"/>
              <a:pathLst>
                <a:path h="1574461" w="2463297">
                  <a:moveTo>
                    <a:pt x="42216" y="0"/>
                  </a:moveTo>
                  <a:lnTo>
                    <a:pt x="2421081" y="0"/>
                  </a:lnTo>
                  <a:cubicBezTo>
                    <a:pt x="2444396" y="0"/>
                    <a:pt x="2463297" y="18901"/>
                    <a:pt x="2463297" y="42216"/>
                  </a:cubicBezTo>
                  <a:lnTo>
                    <a:pt x="2463297" y="1532246"/>
                  </a:lnTo>
                  <a:cubicBezTo>
                    <a:pt x="2463297" y="1543442"/>
                    <a:pt x="2458849" y="1554180"/>
                    <a:pt x="2450932" y="1562097"/>
                  </a:cubicBezTo>
                  <a:cubicBezTo>
                    <a:pt x="2443015" y="1570014"/>
                    <a:pt x="2432277" y="1574461"/>
                    <a:pt x="2421081" y="1574461"/>
                  </a:cubicBezTo>
                  <a:lnTo>
                    <a:pt x="42216" y="1574461"/>
                  </a:lnTo>
                  <a:cubicBezTo>
                    <a:pt x="31020" y="1574461"/>
                    <a:pt x="20282" y="1570014"/>
                    <a:pt x="12365" y="1562097"/>
                  </a:cubicBezTo>
                  <a:cubicBezTo>
                    <a:pt x="4448" y="1554180"/>
                    <a:pt x="0" y="1543442"/>
                    <a:pt x="0" y="1532246"/>
                  </a:cubicBezTo>
                  <a:lnTo>
                    <a:pt x="0" y="42216"/>
                  </a:lnTo>
                  <a:cubicBezTo>
                    <a:pt x="0" y="31020"/>
                    <a:pt x="4448" y="20282"/>
                    <a:pt x="12365" y="12365"/>
                  </a:cubicBezTo>
                  <a:cubicBezTo>
                    <a:pt x="20282" y="4448"/>
                    <a:pt x="31020" y="0"/>
                    <a:pt x="42216" y="0"/>
                  </a:cubicBezTo>
                  <a:close/>
                </a:path>
              </a:pathLst>
            </a:custGeom>
            <a:solidFill>
              <a:srgbClr val="183C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3297" cy="16125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686490" y="-2079931"/>
            <a:ext cx="4712592" cy="47125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A7A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0915798" y="1884467"/>
            <a:ext cx="5898849" cy="6518065"/>
          </a:xfrm>
          <a:custGeom>
            <a:avLst/>
            <a:gdLst/>
            <a:ahLst/>
            <a:cxnLst/>
            <a:rect r="r" b="b" t="t" l="l"/>
            <a:pathLst>
              <a:path h="6518065" w="5898849">
                <a:moveTo>
                  <a:pt x="5898850" y="0"/>
                </a:moveTo>
                <a:lnTo>
                  <a:pt x="0" y="0"/>
                </a:lnTo>
                <a:lnTo>
                  <a:pt x="0" y="6518066"/>
                </a:lnTo>
                <a:lnTo>
                  <a:pt x="5898850" y="6518066"/>
                </a:lnTo>
                <a:lnTo>
                  <a:pt x="589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738590" y="7567175"/>
            <a:ext cx="899704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true">
                <a:solidFill>
                  <a:srgbClr val="183C60"/>
                </a:solidFill>
                <a:latin typeface="Livvic Heavy"/>
                <a:ea typeface="Livvic Heavy"/>
                <a:cs typeface="Livvic Heavy"/>
                <a:sym typeface="Livvic Heavy"/>
              </a:rPr>
              <a:t>CONCLUSIÓN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7446" y="1623894"/>
            <a:ext cx="8315338" cy="520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22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Conocer el objeto de estudio de la Psicología permite:</a:t>
            </a:r>
          </a:p>
          <a:p>
            <a:pPr algn="just" marL="561345" indent="-280673" lvl="1">
              <a:lnSpc>
                <a:spcPts val="3822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Entender el rol del psicólogo en la sociedad.</a:t>
            </a:r>
          </a:p>
          <a:p>
            <a:pPr algn="just" marL="561345" indent="-280673" lvl="1">
              <a:lnSpc>
                <a:spcPts val="3822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Distinguir la Psicología de otras disciplinas (como la psiquiatría o la sociología).</a:t>
            </a:r>
          </a:p>
          <a:p>
            <a:pPr algn="just" marL="561345" indent="-280673" lvl="1">
              <a:lnSpc>
                <a:spcPts val="3822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Guiar la formación académica y profesional.</a:t>
            </a:r>
          </a:p>
          <a:p>
            <a:pPr algn="just">
              <a:lnSpc>
                <a:spcPts val="3822"/>
              </a:lnSpc>
            </a:pPr>
          </a:p>
          <a:p>
            <a:pPr algn="just">
              <a:lnSpc>
                <a:spcPts val="3822"/>
              </a:lnSpc>
            </a:pPr>
            <a:r>
              <a:rPr lang="en-US" sz="26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“El psicólogo necesita tener claridad sobre lo que estudia para poder intervenir de manera ética y eficaz” (Beredjiklian, 2006).</a:t>
            </a:r>
          </a:p>
          <a:p>
            <a:pPr algn="just">
              <a:lnSpc>
                <a:spcPts val="3822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99002" y="8943863"/>
            <a:ext cx="3184170" cy="314437"/>
          </a:xfrm>
          <a:custGeom>
            <a:avLst/>
            <a:gdLst/>
            <a:ahLst/>
            <a:cxnLst/>
            <a:rect r="r" b="b" t="t" l="l"/>
            <a:pathLst>
              <a:path h="314437" w="3184170">
                <a:moveTo>
                  <a:pt x="0" y="0"/>
                </a:moveTo>
                <a:lnTo>
                  <a:pt x="3184170" y="0"/>
                </a:lnTo>
                <a:lnTo>
                  <a:pt x="3184170" y="314437"/>
                </a:lnTo>
                <a:lnTo>
                  <a:pt x="0" y="3144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DAGlphzvpcQ</dc:identifier>
  <dcterms:modified xsi:type="dcterms:W3CDTF">2011-08-01T06:04:30Z</dcterms:modified>
  <cp:revision>1</cp:revision>
  <dc:title>Blue Dark Blue and Yellow Illustrative Psychology in Life Presentation </dc:title>
</cp:coreProperties>
</file>