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481" y="2344483"/>
            <a:ext cx="9094788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962" y="4235196"/>
            <a:ext cx="7489825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987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10371" y="1739455"/>
            <a:ext cx="4654391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987" y="302514"/>
            <a:ext cx="9629775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987" y="1739455"/>
            <a:ext cx="9629775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7915" y="7033450"/>
            <a:ext cx="3423920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987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703820" y="7033450"/>
            <a:ext cx="246094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efdeportes.com/efd155/juegos-para-mejorar-la-resistencia" TargetMode="External"/><Relationship Id="rId3" Type="http://schemas.openxmlformats.org/officeDocument/2006/relationships/hyperlink" Target="http://edufisrd.weebly.com/juegos" TargetMode="External"/><Relationship Id="rId4" Type="http://schemas.openxmlformats.org/officeDocument/2006/relationships/hyperlink" Target="http://www.efdeportes.com/efd125/el" TargetMode="External"/><Relationship Id="rId5" Type="http://schemas.openxmlformats.org/officeDocument/2006/relationships/hyperlink" Target="http://www.monografias.com/trabajos105/juegos" TargetMode="External"/><Relationship Id="rId6" Type="http://schemas.openxmlformats.org/officeDocument/2006/relationships/hyperlink" Target="http://es.slideshare.net/exequielriquelmegonzalez/juegos-y-actividades-de-educacin-fsica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recursosinfantil.galeon.com/jue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scielo.br/pdf/rbce/v34n4/v34n4a03.pdf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html.rincondelvago.com/expresion-y-comunicacion-corporal.html" TargetMode="External"/><Relationship Id="rId3" Type="http://schemas.openxmlformats.org/officeDocument/2006/relationships/hyperlink" Target="http://micorazondetiza.com/proyectos/practicas-del-lenguaje/construyendo-mi-propia-identidad" TargetMode="Externa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excorpsi.blogspot.com/p/esquema-corporal-eje-corporal-plexo.html" TargetMode="External"/><Relationship Id="rId3" Type="http://schemas.openxmlformats.org/officeDocument/2006/relationships/hyperlink" Target="https://www.facebook.com/notes/educacion-fisica/c&#195;&#179;mo-trabajar-el-ritmo" TargetMode="Externa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elarcadenoeministerio.blogspot.com/2009/06/juegos-colectivos-para-grupos.html" TargetMode="External"/><Relationship Id="rId3" Type="http://schemas.openxmlformats.org/officeDocument/2006/relationships/hyperlink" Target="http://perso.wanadoo.es/deportistas/Di" TargetMode="Externa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edufisrd.weebly.com/juegos-" TargetMode="External"/><Relationship Id="rId3" Type="http://schemas.openxmlformats.org/officeDocument/2006/relationships/hyperlink" Target="http://jeisermadera.blogspot.com/" TargetMode="Externa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05510" y="953706"/>
            <a:ext cx="2679065" cy="820419"/>
          </a:xfrm>
          <a:custGeom>
            <a:avLst/>
            <a:gdLst/>
            <a:ahLst/>
            <a:cxnLst/>
            <a:rect l="l" t="t" r="r" b="b"/>
            <a:pathLst>
              <a:path w="2679065" h="820419">
                <a:moveTo>
                  <a:pt x="2679065" y="0"/>
                </a:moveTo>
                <a:lnTo>
                  <a:pt x="0" y="0"/>
                </a:lnTo>
                <a:lnTo>
                  <a:pt x="0" y="820102"/>
                </a:lnTo>
                <a:lnTo>
                  <a:pt x="2679065" y="820102"/>
                </a:lnTo>
                <a:lnTo>
                  <a:pt x="2679065" y="0"/>
                </a:lnTo>
                <a:close/>
              </a:path>
            </a:pathLst>
          </a:custGeom>
          <a:solidFill>
            <a:srgbClr val="FFE18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632200" y="1707133"/>
            <a:ext cx="4404360" cy="9525"/>
          </a:xfrm>
          <a:custGeom>
            <a:avLst/>
            <a:gdLst/>
            <a:ahLst/>
            <a:cxnLst/>
            <a:rect l="l" t="t" r="r" b="b"/>
            <a:pathLst>
              <a:path w="4404359" h="9525">
                <a:moveTo>
                  <a:pt x="4404359" y="0"/>
                </a:moveTo>
                <a:lnTo>
                  <a:pt x="0" y="0"/>
                </a:lnTo>
                <a:lnTo>
                  <a:pt x="0" y="9525"/>
                </a:lnTo>
                <a:lnTo>
                  <a:pt x="4404359" y="9525"/>
                </a:lnTo>
                <a:lnTo>
                  <a:pt x="440435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95985" y="953769"/>
          <a:ext cx="9271635" cy="5760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4505"/>
                <a:gridCol w="95885"/>
                <a:gridCol w="829944"/>
                <a:gridCol w="1030605"/>
                <a:gridCol w="772795"/>
                <a:gridCol w="1077595"/>
                <a:gridCol w="191134"/>
                <a:gridCol w="1440180"/>
                <a:gridCol w="220345"/>
                <a:gridCol w="1850389"/>
              </a:tblGrid>
              <a:tr h="820038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5">
                  <a:txBody>
                    <a:bodyPr/>
                    <a:lstStyle/>
                    <a:p>
                      <a:pPr algn="ctr" marR="508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ESCUELA </a:t>
                      </a:r>
                      <a:r>
                        <a:rPr dirty="0" sz="1400" spc="20">
                          <a:latin typeface="Calibri"/>
                          <a:cs typeface="Calibri"/>
                        </a:rPr>
                        <a:t>DE EDUCACIÓN</a:t>
                      </a:r>
                      <a:r>
                        <a:rPr dirty="0" sz="14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20">
                          <a:latin typeface="Calibri"/>
                          <a:cs typeface="Calibri"/>
                        </a:rPr>
                        <a:t>BÁSICA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2000" spc="10">
                          <a:latin typeface="Candara"/>
                          <a:cs typeface="Candara"/>
                        </a:rPr>
                        <a:t>“GENERAL MANUEL</a:t>
                      </a:r>
                      <a:r>
                        <a:rPr dirty="0" sz="2000" spc="-35">
                          <a:latin typeface="Candara"/>
                          <a:cs typeface="Candara"/>
                        </a:rPr>
                        <a:t> </a:t>
                      </a:r>
                      <a:r>
                        <a:rPr dirty="0" sz="2000" spc="10">
                          <a:latin typeface="Candara"/>
                          <a:cs typeface="Candara"/>
                        </a:rPr>
                        <a:t>SERRANO”</a:t>
                      </a:r>
                      <a:endParaRPr sz="2000">
                        <a:latin typeface="Candara"/>
                        <a:cs typeface="Candara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950" spc="-10" i="1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950" spc="20" i="1">
                          <a:latin typeface="Calibri"/>
                          <a:cs typeface="Calibri"/>
                        </a:rPr>
                        <a:t>Guabo  </a:t>
                      </a:r>
                      <a:r>
                        <a:rPr dirty="0" sz="950" spc="5" i="1">
                          <a:latin typeface="Calibri"/>
                          <a:cs typeface="Calibri"/>
                        </a:rPr>
                        <a:t>-  </a:t>
                      </a:r>
                      <a:r>
                        <a:rPr dirty="0" sz="950" spc="-10" i="1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950" spc="10" i="1">
                          <a:latin typeface="Calibri"/>
                          <a:cs typeface="Calibri"/>
                        </a:rPr>
                        <a:t>Oro –</a:t>
                      </a:r>
                      <a:r>
                        <a:rPr dirty="0" sz="950" spc="15" i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 i="1">
                          <a:latin typeface="Calibri"/>
                          <a:cs typeface="Calibri"/>
                        </a:rPr>
                        <a:t>Ecuador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3683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709930" marR="602615" indent="-104775">
                        <a:lnSpc>
                          <a:spcPts val="1430"/>
                        </a:lnSpc>
                      </a:pPr>
                      <a:r>
                        <a:rPr dirty="0" sz="1200" spc="-20">
                          <a:latin typeface="Calibri"/>
                          <a:cs typeface="Calibri"/>
                        </a:rPr>
                        <a:t>AÑO 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LECTIVO 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2018-2019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91287">
                <a:tc gridSpan="10">
                  <a:txBody>
                    <a:bodyPr/>
                    <a:lstStyle/>
                    <a:p>
                      <a:pPr algn="ctr" marL="8255">
                        <a:lnSpc>
                          <a:spcPts val="2855"/>
                        </a:lnSpc>
                        <a:tabLst>
                          <a:tab pos="884555" algn="l"/>
                          <a:tab pos="2827655" algn="l"/>
                        </a:tabLst>
                      </a:pPr>
                      <a:r>
                        <a:rPr dirty="0" sz="2450" spc="-5">
                          <a:latin typeface="Candara"/>
                          <a:cs typeface="Candara"/>
                        </a:rPr>
                        <a:t>PLAN	</a:t>
                      </a:r>
                      <a:r>
                        <a:rPr dirty="0" sz="2450" spc="10">
                          <a:latin typeface="Candara"/>
                          <a:cs typeface="Candara"/>
                        </a:rPr>
                        <a:t>CURRICULAR	</a:t>
                      </a:r>
                      <a:r>
                        <a:rPr dirty="0" sz="2450" spc="5">
                          <a:latin typeface="Candara"/>
                          <a:cs typeface="Candara"/>
                        </a:rPr>
                        <a:t>ANUAL</a:t>
                      </a:r>
                      <a:endParaRPr sz="2450">
                        <a:latin typeface="Candara"/>
                        <a:cs typeface="Candara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0975">
                <a:tc gridSpan="10">
                  <a:txBody>
                    <a:bodyPr/>
                    <a:lstStyle/>
                    <a:p>
                      <a:pPr marL="71755">
                        <a:lnSpc>
                          <a:spcPts val="1235"/>
                        </a:lnSpc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1.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DATOS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INFORMATIVOS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1228">
                <a:tc>
                  <a:txBody>
                    <a:bodyPr/>
                    <a:lstStyle/>
                    <a:p>
                      <a:pPr marL="71755">
                        <a:lnSpc>
                          <a:spcPts val="1235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Área: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Educación</a:t>
                      </a:r>
                      <a:r>
                        <a:rPr dirty="0" sz="11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Física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23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Asignatura: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0330">
                        <a:lnSpc>
                          <a:spcPts val="1235"/>
                        </a:lnSpc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Educación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Física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830">
                <a:tc>
                  <a:txBody>
                    <a:bodyPr/>
                    <a:lstStyle/>
                    <a:p>
                      <a:pPr marL="71755">
                        <a:lnSpc>
                          <a:spcPts val="116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Docente(s):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9">
                  <a:txBody>
                    <a:bodyPr/>
                    <a:lstStyle/>
                    <a:p>
                      <a:pPr marL="71120">
                        <a:lnSpc>
                          <a:spcPts val="1160"/>
                        </a:lnSpc>
                      </a:pPr>
                      <a:r>
                        <a:rPr dirty="0" sz="1100" spc="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LIC.</a:t>
                      </a:r>
                      <a:r>
                        <a:rPr dirty="0" sz="1100" spc="-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JUANA</a:t>
                      </a:r>
                      <a:r>
                        <a:rPr dirty="0" sz="1100" spc="-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ALAÑA</a:t>
                      </a:r>
                      <a:r>
                        <a:rPr dirty="0" sz="1100" spc="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–</a:t>
                      </a:r>
                      <a:r>
                        <a:rPr dirty="0" sz="1100" spc="-6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LIC.</a:t>
                      </a:r>
                      <a:r>
                        <a:rPr dirty="0" sz="1100" spc="-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VERÓNICA</a:t>
                      </a:r>
                      <a:r>
                        <a:rPr dirty="0" sz="1100" spc="-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FREIRE</a:t>
                      </a:r>
                      <a:r>
                        <a:rPr dirty="0" sz="1100" spc="-3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100" spc="-6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LIC.</a:t>
                      </a:r>
                      <a:r>
                        <a:rPr dirty="0" sz="1100" spc="-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SHANNY</a:t>
                      </a:r>
                      <a:r>
                        <a:rPr dirty="0" sz="1100" spc="-5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MONTALVAN</a:t>
                      </a:r>
                      <a:r>
                        <a:rPr dirty="0" sz="1100" spc="1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100" spc="-6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LIC.</a:t>
                      </a:r>
                      <a:r>
                        <a:rPr dirty="0" sz="1100" spc="-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KERLY</a:t>
                      </a:r>
                      <a:r>
                        <a:rPr dirty="0" sz="1100" spc="-5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RUBIO</a:t>
                      </a:r>
                      <a:r>
                        <a:rPr dirty="0" sz="1100" spc="-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dirty="0" sz="1100" spc="-6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LIC.</a:t>
                      </a:r>
                      <a:r>
                        <a:rPr dirty="0" sz="1100" spc="-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VERÓNICA</a:t>
                      </a:r>
                      <a:r>
                        <a:rPr dirty="0" sz="1100" spc="-5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solidFill>
                            <a:srgbClr val="000009"/>
                          </a:solidFill>
                          <a:latin typeface="Calibri"/>
                          <a:cs typeface="Calibri"/>
                        </a:rPr>
                        <a:t>ZAPATA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7904">
                <a:tc>
                  <a:txBody>
                    <a:bodyPr/>
                    <a:lstStyle/>
                    <a:p>
                      <a:pPr marL="71755">
                        <a:lnSpc>
                          <a:spcPts val="115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Grado/curso: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6">
                  <a:txBody>
                    <a:bodyPr/>
                    <a:lstStyle/>
                    <a:p>
                      <a:pPr marL="71120">
                        <a:lnSpc>
                          <a:spcPts val="1155"/>
                        </a:lnSpc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TERCERO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“A”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155"/>
                        </a:lnSpc>
                      </a:pPr>
                      <a:r>
                        <a:rPr dirty="0" sz="1100" spc="30">
                          <a:latin typeface="Calibri"/>
                          <a:cs typeface="Calibri"/>
                        </a:rPr>
                        <a:t>Nivel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Educativo: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0330">
                        <a:lnSpc>
                          <a:spcPts val="1155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EGB: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(Elemental)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545">
                <a:tc gridSpan="10">
                  <a:txBody>
                    <a:bodyPr/>
                    <a:lstStyle/>
                    <a:p>
                      <a:pPr marL="100330">
                        <a:lnSpc>
                          <a:spcPts val="1155"/>
                        </a:lnSpc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2.</a:t>
                      </a:r>
                      <a:r>
                        <a:rPr dirty="0" sz="11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TIEMPO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3439">
                <a:tc gridSpan="2">
                  <a:txBody>
                    <a:bodyPr/>
                    <a:lstStyle/>
                    <a:p>
                      <a:pPr marL="271780">
                        <a:lnSpc>
                          <a:spcPts val="123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Carga horaria</a:t>
                      </a:r>
                      <a:r>
                        <a:rPr dirty="0" sz="1100" spc="-4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semanal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33045">
                        <a:lnSpc>
                          <a:spcPts val="1235"/>
                        </a:lnSpc>
                      </a:pPr>
                      <a:r>
                        <a:rPr dirty="0" sz="1100" spc="10" b="1">
                          <a:latin typeface="Calibri"/>
                          <a:cs typeface="Calibri"/>
                        </a:rPr>
                        <a:t>No.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Semanas 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6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 b="1">
                          <a:latin typeface="Calibri"/>
                          <a:cs typeface="Calibri"/>
                        </a:rPr>
                        <a:t>trabajo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8255">
                        <a:lnSpc>
                          <a:spcPts val="1235"/>
                        </a:lnSpc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Evaluación </a:t>
                      </a:r>
                      <a:r>
                        <a:rPr dirty="0" sz="1100" spc="15" b="1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aprendizaje</a:t>
                      </a:r>
                      <a:r>
                        <a:rPr dirty="0" sz="1100" spc="-8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 marR="127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100" spc="5" b="1">
                          <a:latin typeface="Calibri"/>
                          <a:cs typeface="Calibri"/>
                        </a:rPr>
                        <a:t>imprevistos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223520">
                        <a:lnSpc>
                          <a:spcPts val="123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semanas</a:t>
                      </a:r>
                      <a:r>
                        <a:rPr dirty="0" sz="1100" spc="-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clases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235"/>
                        </a:lnSpc>
                      </a:pPr>
                      <a:r>
                        <a:rPr dirty="0" sz="1100" spc="-10" b="1">
                          <a:latin typeface="Calibri"/>
                          <a:cs typeface="Calibri"/>
                        </a:rPr>
                        <a:t>Total </a:t>
                      </a:r>
                      <a:r>
                        <a:rPr dirty="0" sz="1100" spc="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 b="1">
                          <a:latin typeface="Calibri"/>
                          <a:cs typeface="Calibri"/>
                        </a:rPr>
                        <a:t>periodos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00278">
                <a:tc gridSpan="2">
                  <a:txBody>
                    <a:bodyPr/>
                    <a:lstStyle/>
                    <a:p>
                      <a:pPr algn="ctr" marL="5715">
                        <a:lnSpc>
                          <a:spcPts val="123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57530">
                        <a:lnSpc>
                          <a:spcPts val="1235"/>
                        </a:lnSpc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40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Semanas.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85470">
                        <a:lnSpc>
                          <a:spcPts val="123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10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Semanas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586105">
                        <a:lnSpc>
                          <a:spcPts val="1235"/>
                        </a:lnSpc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37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semanas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5"/>
                        </a:lnSpc>
                      </a:pPr>
                      <a:r>
                        <a:rPr dirty="0" sz="1100" spc="-40">
                          <a:latin typeface="Calibri"/>
                          <a:cs typeface="Calibri"/>
                        </a:rPr>
                        <a:t>185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 gridSpan="10">
                  <a:txBody>
                    <a:bodyPr/>
                    <a:lstStyle/>
                    <a:p>
                      <a:pPr marL="71755">
                        <a:lnSpc>
                          <a:spcPts val="1155"/>
                        </a:lnSpc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3.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OBJETIVOS</a:t>
                      </a:r>
                      <a:r>
                        <a:rPr dirty="0" sz="11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GENERALES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57555">
                <a:tc gridSpan="5">
                  <a:txBody>
                    <a:bodyPr/>
                    <a:lstStyle/>
                    <a:p>
                      <a:pPr marL="71755">
                        <a:lnSpc>
                          <a:spcPts val="1235"/>
                        </a:lnSpc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Objetivos del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área. Pág.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55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5"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Objetivos del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grado/curso.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03817">
                <a:tc gridSpan="5">
                  <a:txBody>
                    <a:bodyPr/>
                    <a:lstStyle/>
                    <a:p>
                      <a:pPr algn="just" marL="71755">
                        <a:lnSpc>
                          <a:spcPts val="115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OG.EF.1.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autónomamente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diversas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</a:t>
                      </a:r>
                      <a:r>
                        <a:rPr dirty="0" sz="1050" spc="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corporales,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755" marR="62865">
                        <a:lnSpc>
                          <a:spcPct val="101299"/>
                        </a:lnSpc>
                      </a:pPr>
                      <a:r>
                        <a:rPr dirty="0" sz="1050" spc="-25">
                          <a:latin typeface="Calibri"/>
                          <a:cs typeface="Calibri"/>
                        </a:rPr>
                        <a:t>disponiendo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conocimientos (corporales,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conceptuales,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emocionales,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motrices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entre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otros)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permitan hacerlo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saludable,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segura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placentera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lo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largo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vida.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7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OG.E.F. 2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Asociar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transferir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conocimientos 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otros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campos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disciplinares,</a:t>
                      </a:r>
                      <a:r>
                        <a:rPr dirty="0" sz="105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7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optimizar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desempeño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las prácticas</a:t>
                      </a:r>
                      <a:r>
                        <a:rPr dirty="0" sz="10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755" marR="57150">
                        <a:lnSpc>
                          <a:spcPct val="101299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OG.E.F.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3.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Resolver 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eficaz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situaciones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presentes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las prácticas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(deportes,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danzas,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juegos,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entre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otras),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teniendo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claridad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sobre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objetivos,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lógicas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implicaciones,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según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niveles 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participación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que  se involucre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(recreativo,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federativo,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alto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rendimiento,</a:t>
                      </a:r>
                      <a:r>
                        <a:rPr dirty="0" sz="105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etc.).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755" marR="6223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OG.E.F.4.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Profundizar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el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desarrollo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psicomotriz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mejora 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condición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física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modo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seguro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saludable, 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acuerdo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las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necesidades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individuales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colectivas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educando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función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</a:t>
                      </a:r>
                      <a:r>
                        <a:rPr dirty="0" sz="1050" spc="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elija.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755">
                        <a:lnSpc>
                          <a:spcPts val="122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OG.E.F.5.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Posicionarse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críticamente frente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discursos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representaciones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755" marR="60960">
                        <a:lnSpc>
                          <a:spcPct val="101400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sociales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sobre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cuerpo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salud,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tomar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decisiones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acordes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intereses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necesidades.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5"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 spc="-2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estudiantes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adquieran: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5405">
                        <a:lnSpc>
                          <a:spcPct val="10120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persecución,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rondas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populares reconociendo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características,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objetivos,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demandas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motoras para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jugarlos.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71755">
                        <a:lnSpc>
                          <a:spcPct val="101200"/>
                        </a:lnSpc>
                        <a:spcBef>
                          <a:spcPts val="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Experimentar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demandas (motoras, conceptuales, actitudinales,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entre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otras)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presentan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Participar/jugar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juegos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propios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5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región.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3500">
                        <a:lnSpc>
                          <a:spcPct val="101099"/>
                        </a:lnSpc>
                        <a:spcBef>
                          <a:spcPts val="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Reconocer la importancia del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cuidado 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sí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demás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personas,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durante la  participación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no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golpearse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jugar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</a:t>
                      </a:r>
                      <a:r>
                        <a:rPr dirty="0" sz="105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segura.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3340">
                        <a:lnSpc>
                          <a:spcPct val="101400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Reconocer la necesidad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construir,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acordar,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respetar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modificar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propuestas</a:t>
                      </a:r>
                      <a:r>
                        <a:rPr dirty="0" sz="105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colectivamente.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33096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juegos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acondicionándolos 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al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contexto.  Identificar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situaciones 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riesgo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712470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segura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todas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situaciones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acciones del juego.  Reconocer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juegos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propios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50" spc="1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región.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Participar/jugar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región.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/>
          <p:nvPr/>
        </p:nvSpPr>
        <p:spPr>
          <a:xfrm>
            <a:off x="1837054" y="955675"/>
            <a:ext cx="794346" cy="666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5979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2335530"/>
                <a:gridCol w="1620520"/>
                <a:gridCol w="905509"/>
              </a:tblGrid>
              <a:tr h="239366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60"/>
                        </a:lnSpc>
                        <a:tabLst>
                          <a:tab pos="1415415" algn="l"/>
                        </a:tabLst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combinaciones,	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102299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acrobacias,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destrezas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y/o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habilidades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motrices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básicas.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2.3.2.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ts val="1280"/>
                        </a:lnSpc>
                        <a:spcBef>
                          <a:spcPts val="110"/>
                        </a:spcBef>
                        <a:tabLst>
                          <a:tab pos="1489710" algn="l"/>
                        </a:tabLst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Reconoce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capacidades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5880">
                        <a:lnSpc>
                          <a:spcPts val="1350"/>
                        </a:lnSpc>
                        <a:spcBef>
                          <a:spcPts val="10"/>
                        </a:spcBef>
                        <a:tabLst>
                          <a:tab pos="1336675" algn="l"/>
                        </a:tabLst>
                      </a:pP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q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demandan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realización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destrezas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acrobacias</a:t>
                      </a:r>
                      <a:r>
                        <a:rPr dirty="0" sz="110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ts val="1350"/>
                        </a:lnSpc>
                        <a:spcBef>
                          <a:spcPts val="10"/>
                        </a:spcBef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alineación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articulaciones    y        </a:t>
                      </a:r>
                      <a:r>
                        <a:rPr dirty="0" sz="1100" spc="1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ts val="1350"/>
                        </a:lnSpc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posiciones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apoyos,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segura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mismas.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2.4.1.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65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6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65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SEXTA</a:t>
                      </a:r>
                      <a:r>
                        <a:rPr dirty="0" sz="10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UNIDAD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594" marR="66675">
                        <a:lnSpc>
                          <a:spcPct val="101400"/>
                        </a:lnSpc>
                        <a:tabLst>
                          <a:tab pos="603885" algn="l"/>
                          <a:tab pos="1118235" algn="l"/>
                        </a:tabLst>
                      </a:pPr>
                      <a:r>
                        <a:rPr dirty="0" sz="1050" spc="-40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EG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UD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VIDA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1594" marR="72390">
                        <a:lnSpc>
                          <a:spcPct val="101400"/>
                        </a:lnSpc>
                        <a:tabLst>
                          <a:tab pos="775335" algn="l"/>
                        </a:tabLst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Jugando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mi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salud!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1594">
                        <a:lnSpc>
                          <a:spcPts val="1150"/>
                        </a:lnSpc>
                        <a:tabLst>
                          <a:tab pos="1214120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Reconocer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 marR="59055">
                        <a:lnSpc>
                          <a:spcPct val="101299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considerar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riesgos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cuidados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ejecución 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 prácticas</a:t>
                      </a:r>
                      <a:r>
                        <a:rPr dirty="0" sz="10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just" marL="61594" marR="64135">
                        <a:lnSpc>
                          <a:spcPct val="101299"/>
                        </a:lnSpc>
                        <a:tabLst>
                          <a:tab pos="65278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ili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7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sociales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autoestima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segura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como medio de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mejorar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estado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salud.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(juegos de  flexibilidad)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just" marL="61594" marR="60325">
                        <a:lnSpc>
                          <a:spcPct val="10140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identificar  posturas favorables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relación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just" marL="71120" marR="62230">
                        <a:lnSpc>
                          <a:spcPct val="101299"/>
                        </a:lnSpc>
                        <a:tabLst>
                          <a:tab pos="956944" algn="l"/>
                          <a:tab pos="1042669" algn="l"/>
                        </a:tabLst>
                      </a:pPr>
                      <a:r>
                        <a:rPr dirty="0" sz="1050" spc="-4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riesgos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acordar</a:t>
                      </a:r>
                      <a:r>
                        <a:rPr dirty="0" sz="1050" spc="-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 otros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cuidados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7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0960">
                        <a:lnSpc>
                          <a:spcPts val="1280"/>
                        </a:lnSpc>
                        <a:spcBef>
                          <a:spcPts val="40"/>
                        </a:spcBef>
                        <a:tabLst>
                          <a:tab pos="1061085" algn="l"/>
                        </a:tabLst>
                      </a:pP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 spc="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5405">
                        <a:lnSpc>
                          <a:spcPct val="101299"/>
                        </a:lnSpc>
                        <a:spcBef>
                          <a:spcPts val="30"/>
                        </a:spcBef>
                        <a:tabLst>
                          <a:tab pos="804545" algn="l"/>
                          <a:tab pos="1061720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5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.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EF.2.6.1.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71120" marR="60960">
                        <a:lnSpc>
                          <a:spcPct val="102200"/>
                        </a:lnSpc>
                        <a:tabLst>
                          <a:tab pos="106172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posturas 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relación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 características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del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propio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cuerpo 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al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realizar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distintas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  EF.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2.6.3.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Juegos de</a:t>
                      </a:r>
                      <a:r>
                        <a:rPr dirty="0" sz="105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motivación.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7785">
                        <a:lnSpc>
                          <a:spcPct val="101299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mejorar la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capacidad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física: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Esperando mí relevo;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último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se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adelanta.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batones.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3340">
                        <a:lnSpc>
                          <a:spcPts val="1280"/>
                        </a:lnSpc>
                        <a:spcBef>
                          <a:spcPts val="4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motriz.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Ejecución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ejercicios corporales</a:t>
                      </a:r>
                      <a:r>
                        <a:rPr dirty="0" sz="1050" spc="1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motrices.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3975">
                        <a:lnSpc>
                          <a:spcPts val="1280"/>
                        </a:lnSpc>
                        <a:spcBef>
                          <a:spcPts val="45"/>
                        </a:spcBef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Indagar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sobre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relaciones corporales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salud.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25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Recomendaciones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una buena</a:t>
                      </a:r>
                      <a:r>
                        <a:rPr dirty="0" sz="105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práctica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alimenticia.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2705">
                        <a:lnSpc>
                          <a:spcPct val="101299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Dialogar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sobre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lonchera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escolar.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 de habilidades sociales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auto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estima: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77470">
                        <a:lnSpc>
                          <a:spcPct val="101099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lazarillo,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Jardinero,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Gran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Tortuga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 de</a:t>
                      </a:r>
                      <a:r>
                        <a:rPr dirty="0" sz="105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Flexibilidad: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Carrera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cuerdas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051560">
                        <a:lnSpc>
                          <a:spcPct val="101200"/>
                        </a:lnSpc>
                        <a:spcBef>
                          <a:spcPts val="7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Quitarse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sombrero.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Tela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araña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137920">
                        <a:lnSpc>
                          <a:spcPct val="10140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Carrera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cangrejos  Pasar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balón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6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Criterio de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101600"/>
                        </a:lnSpc>
                        <a:spcBef>
                          <a:spcPts val="10"/>
                        </a:spcBef>
                        <a:tabLst>
                          <a:tab pos="113792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CE.EF.2.9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reconociendo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posturas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favorables,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adecuadas y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menos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lesivas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función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las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del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propio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cuerpo,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maneras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saludables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beneficiosas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realizarlas,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identificando riesgos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acordando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cuidados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necesarios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consigo,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 demás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personas y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entorno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48895">
                        <a:lnSpc>
                          <a:spcPct val="10240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110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Evaluación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Comunica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riesgos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acuerda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otros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cuidados necesarios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para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diferentes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5264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25245"/>
                <a:gridCol w="1287145"/>
                <a:gridCol w="1782444"/>
                <a:gridCol w="552450"/>
                <a:gridCol w="542925"/>
                <a:gridCol w="1076325"/>
                <a:gridCol w="904875"/>
              </a:tblGrid>
              <a:tr h="1630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150"/>
                        </a:lnSpc>
                        <a:tabLst>
                          <a:tab pos="699135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prácticas	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</a:t>
                      </a:r>
                      <a:r>
                        <a:rPr dirty="0" sz="1050" spc="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segura.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Presentar gráficos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5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1594">
                        <a:lnSpc>
                          <a:spcPct val="101299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corporales (antes, durante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después).  Cuidados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básicos 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sí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mismo,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pares 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entorno.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Valoración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actividades.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1594">
                        <a:lnSpc>
                          <a:spcPct val="1012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Valorar el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ambiente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aprendizaje,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higiene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cuidado.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2069">
                        <a:lnSpc>
                          <a:spcPct val="101400"/>
                        </a:lnSpc>
                        <a:spcBef>
                          <a:spcPts val="75"/>
                        </a:spcBef>
                        <a:tabLst>
                          <a:tab pos="1347470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higiene 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después	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prácticas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Recomendaciones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aseo</a:t>
                      </a:r>
                      <a:r>
                        <a:rPr dirty="0" sz="105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personal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just" marL="71120">
                        <a:lnSpc>
                          <a:spcPts val="116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</a:t>
                      </a:r>
                      <a:r>
                        <a:rPr dirty="0" sz="110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5244">
                        <a:lnSpc>
                          <a:spcPct val="101499"/>
                        </a:lnSpc>
                        <a:spcBef>
                          <a:spcPts val="10"/>
                        </a:spcBef>
                        <a:tabLst>
                          <a:tab pos="1042035" algn="l"/>
                          <a:tab pos="1061085" algn="l"/>
                        </a:tabLst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manera segura.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I.EF.2.9.2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favorables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relación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con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del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propio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cuerpo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realizar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corporales.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2.9.2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71703">
                <a:tc gridSpan="7">
                  <a:txBody>
                    <a:bodyPr/>
                    <a:lstStyle/>
                    <a:p>
                      <a:pPr marL="71755">
                        <a:lnSpc>
                          <a:spcPts val="115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6.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BIBLIOGRAFÍA/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WEBGRAFÍA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(Utilizar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normas APA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VI</a:t>
                      </a:r>
                      <a:r>
                        <a:rPr dirty="0" sz="105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edición)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71120">
                        <a:lnSpc>
                          <a:spcPts val="1160"/>
                        </a:lnSpc>
                      </a:pPr>
                      <a:r>
                        <a:rPr dirty="0" sz="1100" spc="-15">
                          <a:latin typeface="Calibri"/>
                          <a:cs typeface="Calibri"/>
                        </a:rPr>
                        <a:t>7.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OBSERVACIONES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174621">
                <a:tc gridSpan="7">
                  <a:txBody>
                    <a:bodyPr/>
                    <a:lstStyle/>
                    <a:p>
                      <a:pPr marL="71755">
                        <a:lnSpc>
                          <a:spcPts val="1130"/>
                        </a:lnSpc>
                      </a:pPr>
                      <a:r>
                        <a:rPr dirty="0" sz="950" spc="40">
                          <a:latin typeface="Calibri"/>
                          <a:cs typeface="Calibri"/>
                        </a:rPr>
                        <a:t>Chalá,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L.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(2014).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Trasportemos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al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mundo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Tradicionales..</a:t>
                      </a:r>
                      <a:r>
                        <a:rPr dirty="0" sz="95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Quito.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 marR="194310">
                        <a:lnSpc>
                          <a:spcPct val="105400"/>
                        </a:lnSpc>
                        <a:spcBef>
                          <a:spcPts val="75"/>
                        </a:spcBef>
                      </a:pPr>
                      <a:r>
                        <a:rPr dirty="0" sz="950" spc="25">
                          <a:latin typeface="Calibri"/>
                          <a:cs typeface="Calibri"/>
                        </a:rPr>
                        <a:t>Lázaro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Rojas,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mejorar 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la capacidad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Física,(201</a:t>
                      </a:r>
                      <a:r>
                        <a:rPr dirty="0" sz="950" spc="30">
                          <a:latin typeface="Calibri"/>
                          <a:cs typeface="Calibri"/>
                          <a:hlinkClick r:id="rId2"/>
                        </a:rPr>
                        <a:t>1) </a:t>
                      </a:r>
                      <a:r>
                        <a:rPr dirty="0" sz="950" spc="5">
                          <a:latin typeface="Calibri"/>
                          <a:cs typeface="Calibri"/>
                          <a:hlinkClick r:id="rId2"/>
                        </a:rPr>
                        <a:t>http://www.efdeportes.com/efd155/juegos </a:t>
                      </a:r>
                      <a:r>
                        <a:rPr dirty="0" sz="950" spc="35">
                          <a:latin typeface="Calibri"/>
                          <a:cs typeface="Calibri"/>
                          <a:hlinkClick r:id="rId2"/>
                        </a:rPr>
                        <a:t>-para-mejorar-la-resistenc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ia. 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Física,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Recursos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Didácticos. </a:t>
                      </a:r>
                      <a:r>
                        <a:rPr dirty="0" sz="950" spc="10">
                          <a:latin typeface="Calibri"/>
                          <a:cs typeface="Calibri"/>
                          <a:hlinkClick r:id="rId3"/>
                        </a:rPr>
                        <a:t>http://edufisrd.weebly.com/juegos</a:t>
                      </a:r>
                      <a:r>
                        <a:rPr dirty="0" sz="950" spc="-130">
                          <a:latin typeface="Calibri"/>
                          <a:cs typeface="Calibri"/>
                          <a:hlinkClick r:id="rId3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-cooperativos.html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15">
                          <a:latin typeface="Calibri"/>
                          <a:cs typeface="Calibri"/>
                        </a:rPr>
                        <a:t>Herrera, 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J.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(2015). 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Planificación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por Blqoues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Temáticos. 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En J.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Herrera. Loja</a:t>
                      </a:r>
                      <a:r>
                        <a:rPr dirty="0" sz="9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.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950" spc="5">
                          <a:latin typeface="Calibri"/>
                          <a:cs typeface="Calibri"/>
                        </a:rPr>
                        <a:t>Pérez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Salvador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(2014) </a:t>
                      </a:r>
                      <a:r>
                        <a:rPr dirty="0" sz="950">
                          <a:latin typeface="Calibri"/>
                          <a:cs typeface="Calibri"/>
                          <a:hlinkClick r:id="rId4"/>
                        </a:rPr>
                        <a:t>http://www.efdeportes.com/efd125/el</a:t>
                      </a:r>
                      <a:r>
                        <a:rPr dirty="0" sz="950" spc="-30">
                          <a:latin typeface="Calibri"/>
                          <a:cs typeface="Calibri"/>
                          <a:hlinkClick r:id="rId4"/>
                        </a:rPr>
                        <a:t>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-acrosport-y-su-aplicacion-practica)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50" spc="-5">
                          <a:latin typeface="Calibri"/>
                          <a:cs typeface="Calibri"/>
                        </a:rPr>
                        <a:t>Reyes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Antonia.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950" spc="4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expresión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corporal. </a:t>
                      </a:r>
                      <a:r>
                        <a:rPr dirty="0" sz="950" spc="20">
                          <a:latin typeface="Calibri"/>
                          <a:cs typeface="Calibri"/>
                          <a:hlinkClick r:id="rId5"/>
                        </a:rPr>
                        <a:t>http://www.monografias.com/trabajos105/juegos</a:t>
                      </a:r>
                      <a:r>
                        <a:rPr dirty="0" sz="950" spc="-10">
                          <a:latin typeface="Calibri"/>
                          <a:cs typeface="Calibri"/>
                          <a:hlinkClick r:id="rId5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-tratamiento-expresion-corporal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 marR="1695450">
                        <a:lnSpc>
                          <a:spcPts val="1200"/>
                        </a:lnSpc>
                        <a:spcBef>
                          <a:spcPts val="50"/>
                        </a:spcBef>
                      </a:pPr>
                      <a:r>
                        <a:rPr dirty="0" sz="950" spc="20">
                          <a:latin typeface="Calibri"/>
                          <a:cs typeface="Calibri"/>
                        </a:rPr>
                        <a:t>***Ministerio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(1991).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Guía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Didáctica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1. 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C.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.. CEA,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Rondas,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Canciones.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Quito: cea. 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Ministerio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(2014).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Guía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docente.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Quito: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Ministerio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Educación.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950" spc="35">
                          <a:latin typeface="Calibri"/>
                          <a:cs typeface="Calibri"/>
                        </a:rPr>
                        <a:t>Ministerio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ecuador.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(1992).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Guía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Didáctica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y metodología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Unidades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Didácticas.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Quito:</a:t>
                      </a:r>
                      <a:r>
                        <a:rPr dirty="0" sz="95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MEC.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 spc="35">
                          <a:latin typeface="Calibri"/>
                          <a:cs typeface="Calibri"/>
                        </a:rPr>
                        <a:t>Ministerio</a:t>
                      </a:r>
                      <a:r>
                        <a:rPr dirty="0" sz="9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95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del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 Ecuador.</a:t>
                      </a:r>
                      <a:r>
                        <a:rPr dirty="0" sz="9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(2012).</a:t>
                      </a:r>
                      <a:r>
                        <a:rPr dirty="0" sz="95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Actualización</a:t>
                      </a:r>
                      <a:r>
                        <a:rPr dirty="0" sz="9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9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Fortalecimiento</a:t>
                      </a:r>
                      <a:r>
                        <a:rPr dirty="0" sz="9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Curricular,</a:t>
                      </a:r>
                      <a:r>
                        <a:rPr dirty="0" sz="95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Educación</a:t>
                      </a:r>
                      <a:r>
                        <a:rPr dirty="0" sz="9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Física.</a:t>
                      </a:r>
                      <a:r>
                        <a:rPr dirty="0" sz="95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EGB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 y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BGU.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Qu</a:t>
                      </a:r>
                      <a:r>
                        <a:rPr dirty="0" sz="95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ito:</a:t>
                      </a:r>
                      <a:r>
                        <a:rPr dirty="0" sz="9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Mineduc.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 marR="69215">
                        <a:lnSpc>
                          <a:spcPct val="105300"/>
                        </a:lnSpc>
                      </a:pPr>
                      <a:r>
                        <a:rPr dirty="0" sz="950" spc="35">
                          <a:latin typeface="Calibri"/>
                          <a:cs typeface="Calibri"/>
                        </a:rPr>
                        <a:t>Ministerio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Ecuador.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(2013). Programa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Escolar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Actividad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Física. 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M.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d.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Ecuador,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Aprendiendo </a:t>
                      </a:r>
                      <a:r>
                        <a:rPr dirty="0" sz="950" spc="-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Movimiento.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Quito 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Ministerio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Ecuador.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(2016), Programa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 </a:t>
                      </a:r>
                      <a:r>
                        <a:rPr dirty="0" sz="950" spc="40">
                          <a:latin typeface="Calibri"/>
                          <a:cs typeface="Calibri"/>
                        </a:rPr>
                        <a:t>Física.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Quito </a:t>
                      </a:r>
                      <a:r>
                        <a:rPr dirty="0" sz="950" spc="5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950" spc="-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Mineduc</a:t>
                      </a:r>
                      <a:endParaRPr sz="950">
                        <a:latin typeface="Calibri"/>
                        <a:cs typeface="Calibri"/>
                      </a:endParaRPr>
                    </a:p>
                    <a:p>
                      <a:pPr marL="71755" marR="2128520">
                        <a:lnSpc>
                          <a:spcPct val="105500"/>
                        </a:lnSpc>
                        <a:spcBef>
                          <a:spcPts val="75"/>
                        </a:spcBef>
                      </a:pPr>
                      <a:r>
                        <a:rPr dirty="0" sz="950" spc="35">
                          <a:latin typeface="Calibri"/>
                          <a:cs typeface="Calibri"/>
                        </a:rPr>
                        <a:t>Minsiterio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Educación </a:t>
                      </a:r>
                      <a:r>
                        <a:rPr dirty="0" sz="95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Ecuador.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(2016)Guía </a:t>
                      </a:r>
                      <a:r>
                        <a:rPr dirty="0" sz="950" spc="3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950" spc="15">
                          <a:latin typeface="Calibri"/>
                          <a:cs typeface="Calibri"/>
                        </a:rPr>
                        <a:t>implementar </a:t>
                      </a:r>
                      <a:r>
                        <a:rPr dirty="0" sz="950" spc="-1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950" spc="25">
                          <a:latin typeface="Calibri"/>
                          <a:cs typeface="Calibri"/>
                        </a:rPr>
                        <a:t>Currículo. Quito </a:t>
                      </a:r>
                      <a:r>
                        <a:rPr dirty="0" sz="950" spc="10">
                          <a:latin typeface="Calibri"/>
                          <a:cs typeface="Calibri"/>
                        </a:rPr>
                        <a:t>– </a:t>
                      </a:r>
                      <a:r>
                        <a:rPr dirty="0" sz="950" spc="20">
                          <a:latin typeface="Calibri"/>
                          <a:cs typeface="Calibri"/>
                        </a:rPr>
                        <a:t>Ecuador </a:t>
                      </a:r>
                      <a:r>
                        <a:rPr dirty="0" sz="950" spc="20">
                          <a:latin typeface="Calibri"/>
                          <a:cs typeface="Calibri"/>
                          <a:hlinkClick r:id="rId6"/>
                        </a:rPr>
                        <a:t> </a:t>
                      </a:r>
                      <a:r>
                        <a:rPr dirty="0" sz="950" spc="15">
                          <a:latin typeface="Calibri"/>
                          <a:cs typeface="Calibri"/>
                          <a:hlinkClick r:id="rId6"/>
                        </a:rPr>
                        <a:t>http://es.slideshare.net/exequielriquelmegonzalez/juegos</a:t>
                      </a:r>
                      <a:r>
                        <a:rPr dirty="0" sz="950" spc="-100">
                          <a:latin typeface="Calibri"/>
                          <a:cs typeface="Calibri"/>
                          <a:hlinkClick r:id="rId6"/>
                        </a:rPr>
                        <a:t> </a:t>
                      </a:r>
                      <a:r>
                        <a:rPr dirty="0" sz="950" spc="30">
                          <a:latin typeface="Calibri"/>
                          <a:cs typeface="Calibri"/>
                          <a:hlinkClick r:id="rId6"/>
                        </a:rPr>
                        <a:t>-y-actividades-de-educacin-fsic</a:t>
                      </a:r>
                      <a:r>
                        <a:rPr dirty="0" sz="950" spc="30">
                          <a:latin typeface="Calibri"/>
                          <a:cs typeface="Calibri"/>
                        </a:rPr>
                        <a:t>a</a:t>
                      </a:r>
                      <a:endParaRPr sz="9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00279">
                <a:tc gridSpan="3">
                  <a:txBody>
                    <a:bodyPr/>
                    <a:lstStyle/>
                    <a:p>
                      <a:pPr algn="ctr" marR="21590">
                        <a:lnSpc>
                          <a:spcPts val="1230"/>
                        </a:lnSpc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ELABORADO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12700">
                        <a:lnSpc>
                          <a:spcPts val="123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REVISADO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algn="ctr" marR="3175">
                        <a:lnSpc>
                          <a:spcPts val="123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APROBADO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0500">
                <a:tc gridSpan="3">
                  <a:txBody>
                    <a:bodyPr/>
                    <a:lstStyle/>
                    <a:p>
                      <a:pPr algn="ctr" marR="19685">
                        <a:lnSpc>
                          <a:spcPts val="115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DOCENTE: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R="17145">
                        <a:lnSpc>
                          <a:spcPts val="1155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SUBDIRECTOR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957580">
                        <a:lnSpc>
                          <a:spcPts val="1155"/>
                        </a:lnSpc>
                      </a:pPr>
                      <a:r>
                        <a:rPr dirty="0" sz="1100" spc="10" b="1">
                          <a:latin typeface="Calibri"/>
                          <a:cs typeface="Calibri"/>
                        </a:rPr>
                        <a:t>JUNTA</a:t>
                      </a:r>
                      <a:r>
                        <a:rPr dirty="0" sz="1100" spc="-4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b="1">
                          <a:latin typeface="Calibri"/>
                          <a:cs typeface="Calibri"/>
                        </a:rPr>
                        <a:t>ACADEMICA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90754">
                <a:tc gridSpan="3">
                  <a:txBody>
                    <a:bodyPr/>
                    <a:lstStyle/>
                    <a:p>
                      <a:pPr marL="1005840">
                        <a:lnSpc>
                          <a:spcPts val="1160"/>
                        </a:lnSpc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LIC.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JUANA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ALAÑA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86105">
                        <a:lnSpc>
                          <a:spcPts val="1160"/>
                        </a:lnSpc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LIC. BRYAN VERGARA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TENEZACA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1005205">
                        <a:lnSpc>
                          <a:spcPts val="1160"/>
                        </a:lnSpc>
                      </a:pPr>
                      <a:r>
                        <a:rPr dirty="0" sz="1100" spc="-10">
                          <a:latin typeface="Calibri"/>
                          <a:cs typeface="Calibri"/>
                        </a:rPr>
                        <a:t>MGS.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TOTTY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VEGA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515112">
                <a:tc gridSpan="3">
                  <a:txBody>
                    <a:bodyPr/>
                    <a:lstStyle/>
                    <a:p>
                      <a:pPr marL="71755">
                        <a:lnSpc>
                          <a:spcPts val="116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Firma: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2069">
                        <a:lnSpc>
                          <a:spcPts val="116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Firma: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1594">
                        <a:lnSpc>
                          <a:spcPts val="116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Firma: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81228">
                <a:tc gridSpan="3">
                  <a:txBody>
                    <a:bodyPr/>
                    <a:lstStyle/>
                    <a:p>
                      <a:pPr marL="71755">
                        <a:lnSpc>
                          <a:spcPts val="116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Fecha: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52069">
                        <a:lnSpc>
                          <a:spcPts val="116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Fecha: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4">
                  <a:txBody>
                    <a:bodyPr/>
                    <a:lstStyle/>
                    <a:p>
                      <a:pPr marL="61594">
                        <a:lnSpc>
                          <a:spcPts val="116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Fecha: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60464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85725"/>
                <a:gridCol w="2249805"/>
                <a:gridCol w="1620520"/>
                <a:gridCol w="905509"/>
              </a:tblGrid>
              <a:tr h="1792858">
                <a:tc gridSpan="5">
                  <a:txBody>
                    <a:bodyPr/>
                    <a:lstStyle/>
                    <a:p>
                      <a:pPr marL="71755">
                        <a:lnSpc>
                          <a:spcPts val="1150"/>
                        </a:lnSpc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OG.E.F.1.6.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Utilizar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aprendizajes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adquiridos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Educación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Física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05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tomar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755" marR="64769">
                        <a:lnSpc>
                          <a:spcPct val="101299"/>
                        </a:lnSpc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decisiones sobre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construcción, cuidado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mejora 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salud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bienestar,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acorde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intereses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necesidades.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755" marR="7239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OG.E.F. 1.7.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Acordar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consensuar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otros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compartir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corporales,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reconociendo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respetando diferencias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individuales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culturales.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ts val="1230"/>
                        </a:lnSpc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OG.E.F.1.8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 segura, placentera,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saludable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sustentable </a:t>
                      </a:r>
                      <a:r>
                        <a:rPr dirty="0" sz="10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diversos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contextos/ambientes,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asegurando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respeto</a:t>
                      </a:r>
                      <a:r>
                        <a:rPr dirty="0" sz="1050" spc="-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preservación.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755" marR="66040">
                        <a:lnSpc>
                          <a:spcPct val="101299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OG.E.F.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1.9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Reconocer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los sentidos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significados 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  enriquecen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patrimonio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cultural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favorecen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construcción 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identidad del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estado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ecuatoriano.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jugar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tipos 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destrezas 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acrobacias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como: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roles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adelante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ya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tras.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forma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individual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en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grupo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</a:t>
                      </a:r>
                      <a:r>
                        <a:rPr dirty="0" sz="10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segura.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388620">
                        <a:lnSpc>
                          <a:spcPts val="1280"/>
                        </a:lnSpc>
                        <a:spcBef>
                          <a:spcPts val="4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posiciones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ya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poyos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realización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destrezas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acrobáticas.  Identificar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estados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ánimo, emociones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sensaciones.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30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Reconocer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 del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movimiento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ritmos.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ritmos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ánimos</a:t>
                      </a:r>
                      <a:r>
                        <a:rPr dirty="0" sz="105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41605">
                        <a:lnSpc>
                          <a:spcPct val="101299"/>
                        </a:lnSpc>
                        <a:spcBef>
                          <a:spcPts val="7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Percibir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cuerpo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las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posiciones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(sentado,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arrodillado, cuadrúpeda)  Reconocer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condiciones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aptitudes para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realización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Construir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pares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acuerdos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cooperación.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posturas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adecuadas para participar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</a:t>
                      </a:r>
                      <a:r>
                        <a:rPr dirty="0" sz="105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4230">
                <a:tc gridSpan="5">
                  <a:txBody>
                    <a:bodyPr/>
                    <a:lstStyle/>
                    <a:p>
                      <a:pPr marL="71755">
                        <a:lnSpc>
                          <a:spcPts val="115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4. EJES</a:t>
                      </a:r>
                      <a:r>
                        <a:rPr dirty="0" sz="10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TRANSVERSALES: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3">
                  <a:txBody>
                    <a:bodyPr/>
                    <a:lstStyle/>
                    <a:p>
                      <a:pPr marL="137795" indent="-67310">
                        <a:lnSpc>
                          <a:spcPts val="1150"/>
                        </a:lnSpc>
                        <a:buChar char="-"/>
                        <a:tabLst>
                          <a:tab pos="138430" algn="l"/>
                        </a:tabLst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cuidado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salud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hábitos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recreación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estudiantes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137795" indent="-67310">
                        <a:lnSpc>
                          <a:spcPct val="100000"/>
                        </a:lnSpc>
                        <a:spcBef>
                          <a:spcPts val="10"/>
                        </a:spcBef>
                        <a:buChar char="-"/>
                        <a:tabLst>
                          <a:tab pos="13843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Ideario: Educar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Valores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704">
                <a:tc gridSpan="8">
                  <a:txBody>
                    <a:bodyPr/>
                    <a:lstStyle/>
                    <a:p>
                      <a:pPr marL="100330">
                        <a:lnSpc>
                          <a:spcPts val="122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DESARROLLO 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DE UNIDADES DE</a:t>
                      </a:r>
                      <a:r>
                        <a:rPr dirty="0" sz="105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PLANIFICACIÓN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E185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86410">
                <a:tc>
                  <a:txBody>
                    <a:bodyPr/>
                    <a:lstStyle/>
                    <a:p>
                      <a:pPr marL="167005">
                        <a:lnSpc>
                          <a:spcPts val="1150"/>
                        </a:lnSpc>
                      </a:pPr>
                      <a:r>
                        <a:rPr dirty="0" sz="1050" spc="-5" b="1">
                          <a:latin typeface="Calibri"/>
                          <a:cs typeface="Calibri"/>
                        </a:rPr>
                        <a:t>N.º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985">
                        <a:lnSpc>
                          <a:spcPts val="1150"/>
                        </a:lnSpc>
                      </a:pPr>
                      <a:r>
                        <a:rPr dirty="0" sz="1050" spc="-5" b="1">
                          <a:latin typeface="Calibri"/>
                          <a:cs typeface="Calibri"/>
                        </a:rPr>
                        <a:t>Título </a:t>
                      </a:r>
                      <a:r>
                        <a:rPr dirty="0" sz="1050" spc="15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050" spc="-5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10" b="1">
                          <a:latin typeface="Calibri"/>
                          <a:cs typeface="Calibri"/>
                        </a:rPr>
                        <a:t>unidad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ctr" marR="76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1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 b="1">
                          <a:latin typeface="Calibri"/>
                          <a:cs typeface="Calibri"/>
                        </a:rPr>
                        <a:t>planificación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6510">
                        <a:lnSpc>
                          <a:spcPts val="1150"/>
                        </a:lnSpc>
                      </a:pPr>
                      <a:r>
                        <a:rPr dirty="0" sz="1050" spc="5" b="1">
                          <a:latin typeface="Calibri"/>
                          <a:cs typeface="Calibri"/>
                        </a:rPr>
                        <a:t>Objetivos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 b="1">
                          <a:latin typeface="Calibri"/>
                          <a:cs typeface="Calibri"/>
                        </a:rPr>
                        <a:t>específicos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ctr" marL="233045" marR="23622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15" b="1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 b="1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10" b="1">
                          <a:latin typeface="Calibri"/>
                          <a:cs typeface="Calibri"/>
                        </a:rPr>
                        <a:t>unidad</a:t>
                      </a:r>
                      <a:r>
                        <a:rPr dirty="0" sz="1050" spc="-9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15" b="1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50" spc="-5" b="1">
                          <a:latin typeface="Calibri"/>
                          <a:cs typeface="Calibri"/>
                        </a:rPr>
                        <a:t>planificación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>
                        <a:lnSpc>
                          <a:spcPts val="1150"/>
                        </a:lnSpc>
                      </a:pPr>
                      <a:r>
                        <a:rPr dirty="0" sz="1050" spc="5" b="1">
                          <a:latin typeface="Calibri"/>
                          <a:cs typeface="Calibri"/>
                        </a:rPr>
                        <a:t>Contenidos**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7345">
                        <a:lnSpc>
                          <a:spcPts val="1150"/>
                        </a:lnSpc>
                      </a:pPr>
                      <a:r>
                        <a:rPr dirty="0" sz="1050" spc="-5" b="1">
                          <a:latin typeface="Calibri"/>
                          <a:cs typeface="Calibri"/>
                        </a:rPr>
                        <a:t>Orientaciones</a:t>
                      </a:r>
                      <a:r>
                        <a:rPr dirty="0" sz="105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b="1">
                          <a:latin typeface="Calibri"/>
                          <a:cs typeface="Calibri"/>
                        </a:rPr>
                        <a:t>metodológicas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94970">
                        <a:lnSpc>
                          <a:spcPts val="116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Evaluación***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60"/>
                        </a:lnSpc>
                      </a:pPr>
                      <a:r>
                        <a:rPr dirty="0" sz="1100" spc="-5" b="1">
                          <a:latin typeface="Calibri"/>
                          <a:cs typeface="Calibri"/>
                        </a:rPr>
                        <a:t>Duración</a:t>
                      </a:r>
                      <a:r>
                        <a:rPr dirty="0" sz="1100" spc="-5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5" b="1">
                          <a:latin typeface="Calibri"/>
                          <a:cs typeface="Calibri"/>
                        </a:rPr>
                        <a:t>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1100" b="1">
                          <a:latin typeface="Calibri"/>
                          <a:cs typeface="Calibri"/>
                        </a:rPr>
                        <a:t>semanas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616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1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PRIMER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QUIMESTRE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1594" marR="67310">
                        <a:lnSpc>
                          <a:spcPct val="101299"/>
                        </a:lnSpc>
                        <a:spcBef>
                          <a:spcPts val="5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PRIMERA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UNIDAD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JUEGO.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APRENDO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ME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DIVIERTO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595"/>
                        </a:spcBef>
                        <a:tabLst>
                          <a:tab pos="1043305" algn="l"/>
                        </a:tabLst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Juegos	de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persecución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225"/>
                        </a:lnSpc>
                        <a:tabLst>
                          <a:tab pos="113792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diferentes   juegos </a:t>
                      </a:r>
                      <a:r>
                        <a:rPr dirty="0" sz="105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 marR="59690">
                        <a:lnSpc>
                          <a:spcPct val="101299"/>
                        </a:lnSpc>
                        <a:tabLst>
                          <a:tab pos="547370" algn="l"/>
                          <a:tab pos="1031875" algn="l"/>
                          <a:tab pos="1100455" algn="l"/>
                          <a:tab pos="1137285" algn="l"/>
                        </a:tabLst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persecución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í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pod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ju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segura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just" marL="61594" marR="57785">
                        <a:lnSpc>
                          <a:spcPct val="101299"/>
                        </a:lnSpc>
                        <a:tabLst>
                          <a:tab pos="1033144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Iniciar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el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desarrollo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ó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 marR="69215">
                        <a:lnSpc>
                          <a:spcPct val="101299"/>
                        </a:lnSpc>
                        <a:tabLst>
                          <a:tab pos="1099820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objetivos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poder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jugarlos.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61594">
                        <a:lnSpc>
                          <a:spcPct val="100000"/>
                        </a:lnSpc>
                        <a:tabLst>
                          <a:tab pos="117602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Mejorar	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 marR="50800">
                        <a:lnSpc>
                          <a:spcPct val="101299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participación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persecución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cumpliendo 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>
                        <a:lnSpc>
                          <a:spcPts val="1210"/>
                        </a:lnSpc>
                        <a:spcBef>
                          <a:spcPts val="9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jugar.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25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5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509270" algn="l"/>
                        </a:tabLst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de	persecución,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0960">
                        <a:lnSpc>
                          <a:spcPct val="101299"/>
                        </a:lnSpc>
                        <a:tabLst>
                          <a:tab pos="709295" algn="l"/>
                          <a:tab pos="1023619" algn="l"/>
                        </a:tabLst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características,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objetivos,	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demandas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motoras  para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poder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jugarlos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(EF.2.1.1.).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algn="just" marL="71120" marR="61594">
                        <a:lnSpc>
                          <a:spcPct val="101299"/>
                        </a:lnSpc>
                        <a:tabLst>
                          <a:tab pos="106172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forma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tipos de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reconociendo 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características y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objetivos.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EF.</a:t>
                      </a:r>
                      <a:r>
                        <a:rPr dirty="0" sz="10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2.1.4.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algn="just" marL="71120" marR="69850">
                        <a:lnSpc>
                          <a:spcPct val="10730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posturas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adecuadas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menos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71120">
                        <a:lnSpc>
                          <a:spcPts val="1225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Motivación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través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canciones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/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2069">
                        <a:lnSpc>
                          <a:spcPct val="101299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Observación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descripción 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 características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persecución.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10120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Jugar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conocer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particularidades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persecución.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Armar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categorías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simples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7150">
                        <a:lnSpc>
                          <a:spcPct val="101299"/>
                        </a:lnSpc>
                        <a:spcBef>
                          <a:spcPts val="75"/>
                        </a:spcBef>
                        <a:tabLst>
                          <a:tab pos="899160" algn="l"/>
                          <a:tab pos="1394460" algn="l"/>
                          <a:tab pos="1995170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persecución: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“La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ardillas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Zorra”,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“La araña y las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moscas”,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“La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serpiente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crece”,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“El 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gato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”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“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ill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ill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”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2"/>
                        </a:rPr>
                        <a:t>http://recursosinfantil.galeon.com/jue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per.htm)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3975">
                        <a:lnSpc>
                          <a:spcPct val="101299"/>
                        </a:lnSpc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Proponer nuevos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persecución.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Reconocer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características y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objetivos.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8580">
                        <a:lnSpc>
                          <a:spcPct val="101200"/>
                        </a:lnSpc>
                        <a:spcBef>
                          <a:spcPts val="5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Construir,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acordar, respetar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modificar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210"/>
                        </a:lnSpc>
                        <a:spcBef>
                          <a:spcPts val="9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Aplicar diferentes 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persecución.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Criterio de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71120" marR="53975">
                        <a:lnSpc>
                          <a:spcPct val="101699"/>
                        </a:lnSpc>
                        <a:tabLst>
                          <a:tab pos="270510" algn="l"/>
                          <a:tab pos="480695" algn="l"/>
                          <a:tab pos="603885" algn="l"/>
                          <a:tab pos="1032510" algn="l"/>
                          <a:tab pos="1052195" algn="l"/>
                          <a:tab pos="141351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colectivamente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modo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seguro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propios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</a:t>
                      </a:r>
                      <a:r>
                        <a:rPr dirty="0" sz="110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región,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identificando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características, objetivos,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roles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participantes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	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demandas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(motoras,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conceptuales,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actitudinales,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implementos,</a:t>
                      </a:r>
                      <a:r>
                        <a:rPr dirty="0" sz="1100" spc="-1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entre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otras)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qu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agruparlos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categorías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mejorar su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desempeño,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construyendo</a:t>
                      </a:r>
                      <a:r>
                        <a:rPr dirty="0" sz="11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cooperativa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il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participación.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3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5979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2335530"/>
                <a:gridCol w="1620520"/>
                <a:gridCol w="905509"/>
              </a:tblGrid>
              <a:tr h="59702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1594" marR="50800">
                        <a:lnSpc>
                          <a:spcPct val="102299"/>
                        </a:lnSpc>
                        <a:tabLst>
                          <a:tab pos="1024255" algn="l"/>
                          <a:tab pos="1137920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persecución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uno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categorías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simples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roles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jugarlos.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61594" marR="65405">
                        <a:lnSpc>
                          <a:spcPct val="10140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persecución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 marR="59690">
                        <a:lnSpc>
                          <a:spcPct val="101299"/>
                        </a:lnSpc>
                        <a:spcBef>
                          <a:spcPts val="5"/>
                        </a:spcBef>
                        <a:tabLst>
                          <a:tab pos="1128395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demandas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motrices  para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05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jugarlos.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50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lesivas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70485">
                        <a:lnSpc>
                          <a:spcPct val="101299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forma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segura.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EF.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2.6.4.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50"/>
                        </a:lnSpc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Realizar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variantes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2230">
                        <a:lnSpc>
                          <a:spcPct val="101299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importancia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715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Utilizar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consignas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persecución.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23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Establecer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roles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Interrogar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sobre 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roles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9055">
                        <a:lnSpc>
                          <a:spcPct val="101400"/>
                        </a:lnSpc>
                        <a:spcBef>
                          <a:spcPts val="7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Describir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características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persecución.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2705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Proponer nuevos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persecución.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Interrogar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experiencias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sobre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demandas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motoras.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225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Observar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demandas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motoras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347980">
                        <a:lnSpc>
                          <a:spcPct val="101299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persecución.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Caracterizar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demandas</a:t>
                      </a:r>
                      <a:r>
                        <a:rPr dirty="0" sz="105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motoras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Acciones 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higiene</a:t>
                      </a:r>
                      <a:r>
                        <a:rPr dirty="0" sz="10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personal.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6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CE.EF.2.2  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55244">
                        <a:lnSpc>
                          <a:spcPct val="101899"/>
                        </a:lnSpc>
                        <a:spcBef>
                          <a:spcPts val="5"/>
                        </a:spcBef>
                        <a:tabLst>
                          <a:tab pos="1089660" algn="l"/>
                          <a:tab pos="1452245" algn="l"/>
                        </a:tabLst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pares</a:t>
                      </a:r>
                      <a:r>
                        <a:rPr dirty="0" sz="11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diferentes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juegos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identificando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características, objetivos,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reglas, demandas 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situaciones de riesgo,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condición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disposición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personal,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necesidad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construir</a:t>
                      </a:r>
                      <a:r>
                        <a:rPr dirty="0" sz="110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acordar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pautas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seguridad,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juego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cooperación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necesarios,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ú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6515">
                        <a:lnSpc>
                          <a:spcPct val="101299"/>
                        </a:lnSpc>
                        <a:spcBef>
                          <a:spcPts val="15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ambiente/contexto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practica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necesidad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respetarlos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cuidar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sí,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pares y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su entorno,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así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1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disfrutarlos.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57785">
                        <a:lnSpc>
                          <a:spcPts val="1350"/>
                        </a:lnSpc>
                        <a:spcBef>
                          <a:spcPts val="50"/>
                        </a:spcBef>
                        <a:tabLst>
                          <a:tab pos="756285" algn="l"/>
                          <a:tab pos="1412875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  </a:t>
                      </a:r>
                      <a:r>
                        <a:rPr dirty="0" sz="110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57785">
                        <a:lnSpc>
                          <a:spcPts val="1350"/>
                        </a:lnSpc>
                        <a:spcBef>
                          <a:spcPts val="5"/>
                        </a:spcBef>
                        <a:tabLst>
                          <a:tab pos="1059815" algn="l"/>
                          <a:tab pos="1137920" algn="l"/>
                        </a:tabLst>
                      </a:pPr>
                      <a:r>
                        <a:rPr dirty="0" sz="1100" spc="3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30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favorables,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adecuadas </a:t>
                      </a:r>
                      <a:r>
                        <a:rPr dirty="0" sz="110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8419">
                        <a:lnSpc>
                          <a:spcPct val="101800"/>
                        </a:lnSpc>
                        <a:spcBef>
                          <a:spcPts val="5"/>
                        </a:spcBef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menos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lesivas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función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las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del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propio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cuerpo,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maneras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saludables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beneficiosas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realizarlas,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identificando riesgos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acordando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cuidados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necesarios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consigo,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 demás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personas y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entorno.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11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6008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2335530"/>
                <a:gridCol w="1620520"/>
                <a:gridCol w="905509"/>
              </a:tblGrid>
              <a:tr h="28991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60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Participa</a:t>
                      </a:r>
                      <a:r>
                        <a:rPr dirty="0" sz="11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sus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pares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102400"/>
                        </a:lnSpc>
                        <a:tabLst>
                          <a:tab pos="1374775" algn="l"/>
                        </a:tabLst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persecución,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</a:t>
                      </a:r>
                      <a:r>
                        <a:rPr dirty="0" sz="11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objetivos.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2.1.1.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275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Participa 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 spc="2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diferentes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6515">
                        <a:lnSpc>
                          <a:spcPts val="1350"/>
                        </a:lnSpc>
                        <a:spcBef>
                          <a:spcPts val="50"/>
                        </a:spcBef>
                        <a:tabLst>
                          <a:tab pos="918844" algn="l"/>
                        </a:tabLst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respetando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las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pu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colectivamente,  </a:t>
                      </a:r>
                      <a:r>
                        <a:rPr dirty="0" sz="1100" spc="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tomado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6515">
                        <a:lnSpc>
                          <a:spcPts val="1350"/>
                        </a:lnSpc>
                        <a:spcBef>
                          <a:spcPts val="5"/>
                        </a:spcBef>
                        <a:tabLst>
                          <a:tab pos="804545" algn="l"/>
                        </a:tabLst>
                      </a:pP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necesarias  de </a:t>
                      </a:r>
                      <a:r>
                        <a:rPr dirty="0" sz="110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seguridad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305"/>
                        </a:lnSpc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2.2.2.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150">
                        <a:lnSpc>
                          <a:spcPct val="100899"/>
                        </a:lnSpc>
                        <a:spcBef>
                          <a:spcPts val="20"/>
                        </a:spcBef>
                        <a:tabLst>
                          <a:tab pos="1061085" algn="l"/>
                        </a:tabLst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adecuadas y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menos 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lesivas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diferentes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forma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segura.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2.9.2.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099657">
                <a:tc>
                  <a:txBody>
                    <a:bodyPr/>
                    <a:lstStyle/>
                    <a:p>
                      <a:pPr algn="ctr" marR="635">
                        <a:lnSpc>
                          <a:spcPts val="122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2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SEGUNDA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UNIDAD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1594" marR="71755">
                        <a:lnSpc>
                          <a:spcPct val="101400"/>
                        </a:lnSpc>
                        <a:tabLst>
                          <a:tab pos="728345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MI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EXPRESA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1594" marR="71120">
                        <a:lnSpc>
                          <a:spcPct val="101299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Expresando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algo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sin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palabras.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1594" marR="57785">
                        <a:lnSpc>
                          <a:spcPct val="102000"/>
                        </a:lnSpc>
                        <a:spcBef>
                          <a:spcPts val="5"/>
                        </a:spcBef>
                        <a:tabLst>
                          <a:tab pos="1100455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construir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 representaciones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expresivas,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ánimo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emociones 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individual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pares,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comunicar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historias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mensajes.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61594" marR="60325">
                        <a:lnSpc>
                          <a:spcPct val="101299"/>
                        </a:lnSpc>
                        <a:spcBef>
                          <a:spcPts val="5"/>
                        </a:spcBef>
                        <a:tabLst>
                          <a:tab pos="718820" algn="l"/>
                          <a:tab pos="1138555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Explorar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descubrir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	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po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ili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expresión de</a:t>
                      </a:r>
                      <a:r>
                        <a:rPr dirty="0" sz="1050" spc="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just" marL="71120" marR="69215">
                        <a:lnSpc>
                          <a:spcPct val="101299"/>
                        </a:lnSpc>
                        <a:tabLst>
                          <a:tab pos="824230" algn="l"/>
                          <a:tab pos="1042669" algn="l"/>
                        </a:tabLst>
                      </a:pPr>
                      <a:r>
                        <a:rPr dirty="0" sz="1050" spc="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estados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0960">
                        <a:lnSpc>
                          <a:spcPct val="101299"/>
                        </a:lnSpc>
                        <a:spcBef>
                          <a:spcPts val="5"/>
                        </a:spcBef>
                        <a:tabLst>
                          <a:tab pos="709295" algn="l"/>
                          <a:tab pos="1138555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sensaciones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se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pueden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expresar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expresivo-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9850">
                        <a:lnSpc>
                          <a:spcPct val="101200"/>
                        </a:lnSpc>
                        <a:spcBef>
                          <a:spcPts val="80"/>
                        </a:spcBef>
                        <a:tabLst>
                          <a:tab pos="1032510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.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2.3.1.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120" marR="60325">
                        <a:lnSpc>
                          <a:spcPct val="101299"/>
                        </a:lnSpc>
                        <a:tabLst>
                          <a:tab pos="680720" algn="l"/>
                          <a:tab pos="775335" algn="l"/>
                          <a:tab pos="1042035" algn="l"/>
                        </a:tabLst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posibilidades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movimientos (lento,  rápido,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continuo,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190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2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Preparar el material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visual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sobre</a:t>
                      </a:r>
                      <a:r>
                        <a:rPr dirty="0" sz="105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3340">
                        <a:lnSpc>
                          <a:spcPct val="101200"/>
                        </a:lnSpc>
                        <a:tabLst>
                          <a:tab pos="641985" algn="l"/>
                          <a:tab pos="937260" algn="l"/>
                          <a:tab pos="1470660" algn="l"/>
                          <a:tab pos="2213610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sensaciones.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7785">
                        <a:lnSpc>
                          <a:spcPct val="10140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Presentar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ánimo.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350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grupo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estudiantes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demostrarán 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ánimo.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30"/>
                        </a:lnSpc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Realizar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dramatizaciones para</a:t>
                      </a:r>
                      <a:r>
                        <a:rPr dirty="0" sz="105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expresar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historias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reales o</a:t>
                      </a:r>
                      <a:r>
                        <a:rPr dirty="0" sz="1050" spc="-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ficticias.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Danzar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estética.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75895">
                        <a:lnSpc>
                          <a:spcPct val="101299"/>
                        </a:lnSpc>
                        <a:spcBef>
                          <a:spcPts val="7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Jugar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como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dimensión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estética.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Caminar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como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apertura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horizontes.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gesto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como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lenguaje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39065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Enlace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Web. </a:t>
                      </a:r>
                      <a:r>
                        <a:rPr dirty="0" sz="1050" spc="-20"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2"/>
                        </a:rPr>
                        <a:t>http://www.scielo.br/pdf/rbce/v34n4/v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  <a:hlinkClick r:id="rId2"/>
                        </a:rPr>
                        <a:t>34n4a03.pdf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25"/>
                        </a:lnSpc>
                        <a:tabLst>
                          <a:tab pos="813435" algn="l"/>
                          <a:tab pos="1089660" algn="l"/>
                          <a:tab pos="1784985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Realización	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	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expresivas</a:t>
                      </a:r>
                      <a:r>
                        <a:rPr dirty="0" sz="105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comunicativas.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Criterio de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48260">
                        <a:lnSpc>
                          <a:spcPct val="101699"/>
                        </a:lnSpc>
                        <a:spcBef>
                          <a:spcPts val="10"/>
                        </a:spcBef>
                        <a:tabLst>
                          <a:tab pos="403860" algn="l"/>
                          <a:tab pos="774700" algn="l"/>
                          <a:tab pos="899160" algn="l"/>
                          <a:tab pos="956310" algn="l"/>
                          <a:tab pos="975994" algn="l"/>
                          <a:tab pos="1069975" algn="l"/>
                          <a:tab pos="1117600" algn="l"/>
                          <a:tab pos="1165860" algn="l"/>
                          <a:tab pos="1184910" algn="l"/>
                          <a:tab pos="1403350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	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colectivamente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composiciones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expresivo-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un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ambiente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seguro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z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í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				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posibilidades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expresivas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	sus	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movimientos,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		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		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internos,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empleando</a:t>
                      </a:r>
                      <a:r>
                        <a:rPr dirty="0" sz="11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ex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			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emociones,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sensaciones,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posibilidades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expresivas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	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	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movimientos,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6036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2335530"/>
                <a:gridCol w="1620520"/>
                <a:gridCol w="905509"/>
              </a:tblGrid>
              <a:tr h="35858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1594">
                        <a:lnSpc>
                          <a:spcPts val="1150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cuerpo 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1050" spc="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momento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 marR="60325">
                        <a:lnSpc>
                          <a:spcPct val="101299"/>
                        </a:lnSpc>
                        <a:tabLst>
                          <a:tab pos="1214755" algn="l"/>
                        </a:tabLst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de comunicar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sensaciones.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1594" marR="60960">
                        <a:lnSpc>
                          <a:spcPct val="102600"/>
                        </a:lnSpc>
                        <a:tabLst>
                          <a:tab pos="756285" algn="l"/>
                          <a:tab pos="937894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Experimentar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estados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ánimo, emociones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sensaciones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	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expresiva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comunicativa.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50"/>
                        </a:lnSpc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discontinuo,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fuerte,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73025">
                        <a:lnSpc>
                          <a:spcPct val="101299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suave,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entre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otros)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comunicar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historias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mensajes.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EF.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2.3.2.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Motivar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formular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conclusiones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sobre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actividades</a:t>
                      </a:r>
                      <a:r>
                        <a:rPr dirty="0" sz="10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cumplidas.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3340">
                        <a:lnSpc>
                          <a:spcPct val="101299"/>
                        </a:lnSpc>
                        <a:tabLst>
                          <a:tab pos="1299210" algn="l"/>
                          <a:tab pos="2212975" algn="l"/>
                        </a:tabLst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ó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comunicación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corporal. </a:t>
                      </a:r>
                      <a:r>
                        <a:rPr dirty="0" sz="1050" spc="-10"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  <a:hlinkClick r:id="rId2"/>
                        </a:rPr>
                        <a:t>http://html.rincondelvago.com/expresio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2"/>
                        </a:rPr>
                        <a:t>n-y-comunicacion-corporal.html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Presentación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mensajes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través</a:t>
                      </a:r>
                      <a:r>
                        <a:rPr dirty="0" sz="105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del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baile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danzas.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737870">
                        <a:lnSpc>
                          <a:spcPct val="101099"/>
                        </a:lnSpc>
                        <a:spcBef>
                          <a:spcPts val="5"/>
                        </a:spcBef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Cuidado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sí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pares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Acciones 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aseo</a:t>
                      </a:r>
                      <a:r>
                        <a:rPr dirty="0" sz="105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personal.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10489">
                        <a:lnSpc>
                          <a:spcPct val="101299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  <a:hlinkClick r:id="rId3"/>
                        </a:rPr>
                        <a:t>http://micorazondetiza.com/proyectos/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3"/>
                        </a:rPr>
                        <a:t>practicas-del-lenguaje/construyendo-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3"/>
                        </a:rPr>
                        <a:t>mi-propia-identidad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Actividades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aseo</a:t>
                      </a:r>
                      <a:r>
                        <a:rPr dirty="0" sz="105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personal.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60"/>
                        </a:lnSpc>
                        <a:tabLst>
                          <a:tab pos="622935" algn="l"/>
                          <a:tab pos="1450975" algn="l"/>
                        </a:tabLst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otros)	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adecuados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55880">
                        <a:lnSpc>
                          <a:spcPct val="102400"/>
                        </a:lnSpc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mensaje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desea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comunicar.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48260">
                        <a:lnSpc>
                          <a:spcPct val="101800"/>
                        </a:lnSpc>
                        <a:spcBef>
                          <a:spcPts val="5"/>
                        </a:spcBef>
                        <a:tabLst>
                          <a:tab pos="965835" algn="l"/>
                          <a:tab pos="1421765" algn="l"/>
                        </a:tabLst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110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Evaluación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Utiliza</a:t>
                      </a:r>
                      <a:r>
                        <a:rPr dirty="0" sz="110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diferentes</a:t>
                      </a:r>
                      <a:r>
                        <a:rPr dirty="0" sz="11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recursos  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ex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 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u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participación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ex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-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comunicativas,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identificando sus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estados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ánimo,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emociones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sensaciones.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2.5.1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8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4610">
                        <a:lnSpc>
                          <a:spcPct val="101600"/>
                        </a:lnSpc>
                        <a:spcBef>
                          <a:spcPts val="10"/>
                        </a:spcBef>
                        <a:tabLst>
                          <a:tab pos="956310" algn="l"/>
                        </a:tabLst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ex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durante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su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participación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corporales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expresivo-comunicativas,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movimientos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posturas para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comunicar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historietas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mensajes.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2.5.1.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41511">
                <a:tc>
                  <a:txBody>
                    <a:bodyPr/>
                    <a:lstStyle/>
                    <a:p>
                      <a:pPr marL="71755">
                        <a:lnSpc>
                          <a:spcPts val="115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3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algn="just" marL="6159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TERCERA</a:t>
                      </a:r>
                      <a:r>
                        <a:rPr dirty="0" sz="1050" spc="1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UNIDAD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61594" marR="61594">
                        <a:lnSpc>
                          <a:spcPct val="101200"/>
                        </a:lnSpc>
                        <a:spcBef>
                          <a:spcPts val="5"/>
                        </a:spcBef>
                        <a:tabLst>
                          <a:tab pos="747395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MI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just" marL="61594" marR="70485">
                        <a:lnSpc>
                          <a:spcPct val="101299"/>
                        </a:lnSpc>
                        <a:tabLst>
                          <a:tab pos="1043305" algn="l"/>
                        </a:tabLst>
                      </a:pPr>
                      <a:r>
                        <a:rPr dirty="0" sz="1050" spc="-4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i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ritmo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estado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15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ritmos</a:t>
                      </a:r>
                      <a:r>
                        <a:rPr dirty="0" sz="1050" spc="-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 marR="60960">
                        <a:lnSpc>
                          <a:spcPts val="1280"/>
                        </a:lnSpc>
                        <a:spcBef>
                          <a:spcPts val="40"/>
                        </a:spcBef>
                        <a:tabLst>
                          <a:tab pos="585470" algn="l"/>
                          <a:tab pos="671195" algn="l"/>
                          <a:tab pos="1214120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du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 marR="68580">
                        <a:lnSpc>
                          <a:spcPct val="101200"/>
                        </a:lnSpc>
                        <a:spcBef>
                          <a:spcPts val="30"/>
                        </a:spcBef>
                        <a:tabLst>
                          <a:tab pos="738505" algn="l"/>
                          <a:tab pos="1100455" algn="l"/>
                        </a:tabLst>
                      </a:pP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és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prácticas.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(300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mts)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tabLst>
                          <a:tab pos="852169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Construir	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1033144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corporales	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1156970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regular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 marR="60325">
                        <a:lnSpc>
                          <a:spcPct val="101299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participación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las  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segura.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just" marL="61594" marR="69215">
                        <a:lnSpc>
                          <a:spcPct val="10730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Utilizar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 ritmos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como</a:t>
                      </a:r>
                      <a:r>
                        <a:rPr dirty="0" sz="1050" spc="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recursos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50"/>
                        </a:lnSpc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Conocer   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ritmos   </a:t>
                      </a:r>
                      <a:r>
                        <a:rPr dirty="0" sz="105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70485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estados corporales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(temperatura, </a:t>
                      </a:r>
                      <a:r>
                        <a:rPr dirty="0" sz="1050" spc="2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tono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0325">
                        <a:lnSpc>
                          <a:spcPct val="101299"/>
                        </a:lnSpc>
                        <a:spcBef>
                          <a:spcPts val="25"/>
                        </a:spcBef>
                        <a:tabLst>
                          <a:tab pos="709295" algn="l"/>
                        </a:tabLst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muscular, fatiga,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entre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otros)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propios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regular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participación (antes,  durante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después)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 EF.</a:t>
                      </a:r>
                      <a:r>
                        <a:rPr dirty="0" sz="10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2.5.2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just" marL="71120" marR="61594">
                        <a:lnSpc>
                          <a:spcPct val="103299"/>
                        </a:lnSpc>
                        <a:tabLst>
                          <a:tab pos="113792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Iniciar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construcción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pares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acuerdos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oop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ó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5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Organizar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grupo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estudiantes</a:t>
                      </a:r>
                      <a:r>
                        <a:rPr dirty="0" sz="10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334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ritmos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9055">
                        <a:lnSpc>
                          <a:spcPct val="101299"/>
                        </a:lnSpc>
                        <a:spcBef>
                          <a:spcPts val="2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Explicar la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estrategia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identificación 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 corporales,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antes y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después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prácticas.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2865">
                        <a:lnSpc>
                          <a:spcPct val="10120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Realizar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representación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mental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  propio</a:t>
                      </a:r>
                      <a:r>
                        <a:rPr dirty="0" sz="1050" spc="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cuerpo.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0325">
                        <a:lnSpc>
                          <a:spcPct val="101299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Carreras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200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300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mts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</a:t>
                      </a:r>
                      <a:r>
                        <a:rPr dirty="0" sz="1050" spc="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337820">
                        <a:lnSpc>
                          <a:spcPts val="1280"/>
                        </a:lnSpc>
                        <a:spcBef>
                          <a:spcPts val="4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Determinar las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conductas motrices.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Coordinación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dinámica</a:t>
                      </a:r>
                      <a:r>
                        <a:rPr dirty="0" sz="1050" spc="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general.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30"/>
                        </a:lnSpc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Coordinación</a:t>
                      </a:r>
                      <a:r>
                        <a:rPr dirty="0" sz="105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manual.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Coordinación</a:t>
                      </a:r>
                      <a:r>
                        <a:rPr dirty="0" sz="1050" spc="1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visomotora.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10"/>
                        </a:lnSpc>
                        <a:spcBef>
                          <a:spcPts val="9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equilibrio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relajación.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6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Criterio de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48260">
                        <a:lnSpc>
                          <a:spcPts val="1350"/>
                        </a:lnSpc>
                        <a:spcBef>
                          <a:spcPts val="50"/>
                        </a:spcBef>
                        <a:tabLst>
                          <a:tab pos="975994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colectivamente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48260">
                        <a:lnSpc>
                          <a:spcPts val="1350"/>
                        </a:lnSpc>
                        <a:spcBef>
                          <a:spcPts val="5"/>
                        </a:spcBef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composiciones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expresivo-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comunicativas   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  </a:t>
                      </a:r>
                      <a:r>
                        <a:rPr dirty="0" sz="1100" spc="2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un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150">
                        <a:lnSpc>
                          <a:spcPts val="1350"/>
                        </a:lnSpc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ambiente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seguro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confianza,        </a:t>
                      </a:r>
                      <a:r>
                        <a:rPr dirty="0" sz="1100" spc="1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ajustando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150">
                        <a:lnSpc>
                          <a:spcPts val="1280"/>
                        </a:lnSpc>
                        <a:spcBef>
                          <a:spcPts val="65"/>
                        </a:spcBef>
                        <a:tabLst>
                          <a:tab pos="1403985" algn="l"/>
                        </a:tabLst>
                      </a:pP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í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posibilidades  </a:t>
                      </a:r>
                      <a:r>
                        <a:rPr dirty="0" sz="1100" spc="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expresivas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31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de      sus   </a:t>
                      </a:r>
                      <a:r>
                        <a:rPr dirty="0" sz="1100" spc="2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movimientos,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150">
                        <a:lnSpc>
                          <a:spcPct val="102400"/>
                        </a:lnSpc>
                        <a:tabLst>
                          <a:tab pos="956944" algn="l"/>
                        </a:tabLst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reconociendo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estados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 y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ritmos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internos,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empleando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ex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7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444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5979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2335530"/>
                <a:gridCol w="1620520"/>
                <a:gridCol w="905509"/>
              </a:tblGrid>
              <a:tr h="59702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1594">
                        <a:lnSpc>
                          <a:spcPts val="1150"/>
                        </a:lnSpc>
                        <a:tabLst>
                          <a:tab pos="1138555" algn="l"/>
                        </a:tabLst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expresivos	de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 marR="69850">
                        <a:lnSpc>
                          <a:spcPct val="101299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reconocimiento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 corporales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entre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pares.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  <a:tabLst>
                          <a:tab pos="956944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colaboración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para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0325">
                        <a:lnSpc>
                          <a:spcPct val="101299"/>
                        </a:lnSpc>
                        <a:tabLst>
                          <a:tab pos="1031875" algn="l"/>
                          <a:tab pos="1061085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 según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í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grupo.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Ef.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2.5.7.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  <a:hlinkClick r:id="rId2"/>
                        </a:rPr>
                        <a:t>http://excorpsi.blogspot.com/p/esquem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4610">
                        <a:lnSpc>
                          <a:spcPct val="101299"/>
                        </a:lnSpc>
                        <a:tabLst>
                          <a:tab pos="2136140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  <a:hlinkClick r:id="rId2"/>
                        </a:rPr>
                        <a:t>a-corporal-eje-corporal-plexo.html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educación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Física. Guía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Didáctica: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Página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Web: </a:t>
                      </a:r>
                      <a:r>
                        <a:rPr dirty="0" sz="1050" spc="-20">
                          <a:latin typeface="Calibri"/>
                          <a:cs typeface="Calibri"/>
                          <a:hlinkClick r:id="rId3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3"/>
                        </a:rPr>
                        <a:t>https://www.facebook.com/notes/educ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3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  <a:hlinkClick r:id="rId3"/>
                        </a:rPr>
                        <a:t>acion-fisica/cómo-trabajar-el-ritmo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3340">
                        <a:lnSpc>
                          <a:spcPct val="101400"/>
                        </a:lnSpc>
                        <a:spcBef>
                          <a:spcPts val="7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Dirigir las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formas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regulación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las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actividades.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2230">
                        <a:lnSpc>
                          <a:spcPts val="1280"/>
                        </a:lnSpc>
                        <a:spcBef>
                          <a:spcPts val="40"/>
                        </a:spcBef>
                        <a:tabLst>
                          <a:tab pos="603885" algn="l"/>
                          <a:tab pos="1031875" algn="l"/>
                          <a:tab pos="1527175" algn="l"/>
                          <a:tab pos="1851025" algn="l"/>
                        </a:tabLst>
                      </a:pPr>
                      <a:r>
                        <a:rPr dirty="0" sz="1050" spc="-3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corporales.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3975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Realizar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conclusiones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ritmos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estados corporales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ejecutado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por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estudiantes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6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(estados de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ánimo,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5880">
                        <a:lnSpc>
                          <a:spcPct val="101200"/>
                        </a:lnSpc>
                        <a:spcBef>
                          <a:spcPts val="15"/>
                        </a:spcBef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emociones,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sensaciones,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posibilidades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expresivas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movimientos,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otros)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adecuados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al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mensaje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desea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comunicar.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102400"/>
                        </a:lnSpc>
                        <a:tabLst>
                          <a:tab pos="975994" algn="l"/>
                          <a:tab pos="1374775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8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diversas posibilidades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participación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colectiva</a:t>
                      </a:r>
                      <a:r>
                        <a:rPr dirty="0" sz="11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corporales,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ct val="100000"/>
                        </a:lnSpc>
                        <a:spcBef>
                          <a:spcPts val="35"/>
                        </a:spcBef>
                        <a:tabLst>
                          <a:tab pos="1489075" algn="l"/>
                        </a:tabLst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condiciones	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99600"/>
                        </a:lnSpc>
                        <a:spcBef>
                          <a:spcPts val="35"/>
                        </a:spcBef>
                        <a:tabLst>
                          <a:tab pos="1489710" algn="l"/>
                        </a:tabLst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colaborando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48895">
                        <a:lnSpc>
                          <a:spcPts val="1350"/>
                        </a:lnSpc>
                        <a:spcBef>
                          <a:spcPts val="50"/>
                        </a:spcBef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110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Evaluación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Utiliza</a:t>
                      </a:r>
                      <a:r>
                        <a:rPr dirty="0" sz="1100" spc="-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diferentes</a:t>
                      </a:r>
                      <a:r>
                        <a:rPr dirty="0" sz="11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recursos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59055">
                        <a:lnSpc>
                          <a:spcPts val="1350"/>
                        </a:lnSpc>
                        <a:spcBef>
                          <a:spcPts val="5"/>
                        </a:spcBef>
                        <a:tabLst>
                          <a:tab pos="993775" algn="l"/>
                          <a:tab pos="1450975" algn="l"/>
                        </a:tabLst>
                      </a:pPr>
                      <a:r>
                        <a:rPr dirty="0" sz="1100" spc="35">
                          <a:latin typeface="Calibri"/>
                          <a:cs typeface="Calibri"/>
                        </a:rPr>
                        <a:t>ex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reconocimiento  ritmos</a:t>
                      </a:r>
                      <a:r>
                        <a:rPr dirty="0" sz="110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30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estados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su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102299"/>
                        </a:lnSpc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participación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corporales.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2.5.2.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150">
                        <a:lnSpc>
                          <a:spcPct val="102400"/>
                        </a:lnSpc>
                        <a:tabLst>
                          <a:tab pos="1489710" algn="l"/>
                        </a:tabLst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Inicia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construcción  con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sus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pares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acuerdos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ón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275"/>
                        </a:lnSpc>
                        <a:tabLst>
                          <a:tab pos="1299210" algn="l"/>
                        </a:tabLst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colaboración	para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4610">
                        <a:lnSpc>
                          <a:spcPct val="102400"/>
                        </a:lnSpc>
                        <a:spcBef>
                          <a:spcPts val="5"/>
                        </a:spcBef>
                        <a:tabLst>
                          <a:tab pos="1413510" algn="l"/>
                        </a:tabLst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colectivamente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corporales, valorando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sus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compañeros y  compañeras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ón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61594">
                        <a:lnSpc>
                          <a:spcPct val="102499"/>
                        </a:lnSpc>
                        <a:tabLst>
                          <a:tab pos="1413510" algn="l"/>
                        </a:tabLst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il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participación. I.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EF.</a:t>
                      </a:r>
                      <a:r>
                        <a:rPr dirty="0" sz="11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2.8.1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6036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2335530"/>
                <a:gridCol w="1620520"/>
                <a:gridCol w="905509"/>
              </a:tblGrid>
              <a:tr h="602735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4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61594" marR="533400">
                        <a:lnSpc>
                          <a:spcPct val="101299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SEGUNDO  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Q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1594" marR="177165">
                        <a:lnSpc>
                          <a:spcPct val="208599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CUARTA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UNIDAD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JUEGO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EQUIPO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61594" marR="360045">
                        <a:lnSpc>
                          <a:spcPct val="101400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Jugando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698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1594" marR="69215">
                        <a:lnSpc>
                          <a:spcPct val="101299"/>
                        </a:lnSpc>
                        <a:tabLst>
                          <a:tab pos="1100455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 colectivos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1214755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objetivos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1136650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características,	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 marR="61594">
                        <a:lnSpc>
                          <a:spcPct val="101400"/>
                        </a:lnSpc>
                        <a:spcBef>
                          <a:spcPts val="75"/>
                        </a:spcBef>
                        <a:tabLst>
                          <a:tab pos="661670" algn="l"/>
                          <a:tab pos="1213485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placentera.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1594" marR="60960">
                        <a:lnSpc>
                          <a:spcPct val="101299"/>
                        </a:lnSpc>
                        <a:tabLst>
                          <a:tab pos="424180" algn="l"/>
                          <a:tab pos="804545" algn="l"/>
                          <a:tab pos="1214755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cooperativos,  identificando  situaciones 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riesgo,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ond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ó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disposición	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personal  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participantes.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61594" marR="60960">
                        <a:lnSpc>
                          <a:spcPct val="101400"/>
                        </a:lnSpc>
                        <a:tabLst>
                          <a:tab pos="918844" algn="l"/>
                          <a:tab pos="1214755" algn="l"/>
                        </a:tabLst>
                      </a:pPr>
                      <a:r>
                        <a:rPr dirty="0" sz="1050" spc="-40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ju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 marR="56515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cooperativos  tomando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ts val="1225"/>
                        </a:lnSpc>
                        <a:tabLst>
                          <a:tab pos="756285" algn="l"/>
                          <a:tab pos="1213485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necesarias	antes,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1157605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durante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participación.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tabLst>
                          <a:tab pos="1061085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Participar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842644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diferentes	juegos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0325">
                        <a:lnSpc>
                          <a:spcPct val="101200"/>
                        </a:lnSpc>
                        <a:tabLst>
                          <a:tab pos="594995" algn="l"/>
                          <a:tab pos="1052195" algn="l"/>
                        </a:tabLst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	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propuestas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327025">
                        <a:lnSpc>
                          <a:spcPct val="101400"/>
                        </a:lnSpc>
                        <a:spcBef>
                          <a:spcPts val="7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e.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EF.2.1.5.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71120">
                        <a:lnSpc>
                          <a:spcPct val="100000"/>
                        </a:lnSpc>
                        <a:spcBef>
                          <a:spcPts val="5"/>
                        </a:spcBef>
                        <a:tabLst>
                          <a:tab pos="1099820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Comunicar	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0325">
                        <a:lnSpc>
                          <a:spcPct val="101299"/>
                        </a:lnSpc>
                        <a:tabLst>
                          <a:tab pos="1032510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im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po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cuidado 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sí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demás        </a:t>
                      </a:r>
                      <a:r>
                        <a:rPr dirty="0" sz="10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1099820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durante	la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  <a:tabLst>
                          <a:tab pos="1061085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participación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9850">
                        <a:lnSpc>
                          <a:spcPct val="101200"/>
                        </a:lnSpc>
                        <a:spcBef>
                          <a:spcPts val="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diferentes prácticas.  EF.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2.6.5.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Elegir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-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reconocer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varias</a:t>
                      </a:r>
                      <a:r>
                        <a:rPr dirty="0" sz="105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</a:t>
                      </a:r>
                      <a:r>
                        <a:rPr dirty="0" sz="10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acondicionarlos 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105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contexto.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8419">
                        <a:lnSpc>
                          <a:spcPct val="101200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Motivar para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respeto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7785">
                        <a:lnSpc>
                          <a:spcPct val="101299"/>
                        </a:lnSpc>
                        <a:spcBef>
                          <a:spcPts val="5"/>
                        </a:spcBef>
                        <a:tabLst>
                          <a:tab pos="718185" algn="l"/>
                          <a:tab pos="1384935" algn="l"/>
                          <a:tab pos="1670050" algn="l"/>
                          <a:tab pos="2136775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opon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od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juegos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forma</a:t>
                      </a:r>
                      <a:r>
                        <a:rPr dirty="0" sz="105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grupal.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Realizar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indicaciones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sugerencias</a:t>
                      </a:r>
                      <a:r>
                        <a:rPr dirty="0" sz="1050" spc="1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62230">
                        <a:lnSpc>
                          <a:spcPct val="101400"/>
                        </a:lnSpc>
                        <a:spcBef>
                          <a:spcPts val="75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construir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modificar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7785" indent="28575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Estimular la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producción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creativa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nuevas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reglas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7785">
                        <a:lnSpc>
                          <a:spcPts val="1270"/>
                        </a:lnSpc>
                        <a:spcBef>
                          <a:spcPts val="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Alentar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imaginación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creativa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 participación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7150">
                        <a:lnSpc>
                          <a:spcPts val="1280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Reconocer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posibles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riesgos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se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pueden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producir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juegos.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25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Seleccionar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material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adecuado para</a:t>
                      </a:r>
                      <a:r>
                        <a:rPr dirty="0" sz="1050" spc="1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aplicación.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Juegos colectivos.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del siguiente</a:t>
                      </a:r>
                      <a:r>
                        <a:rPr dirty="0" sz="10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enlace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Web: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203325">
                        <a:lnSpc>
                          <a:spcPct val="101299"/>
                        </a:lnSpc>
                        <a:spcBef>
                          <a:spcPts val="5"/>
                        </a:spcBef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Fútbol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aire.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Conejo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conejeras.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Abrazos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musicales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Atón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Pirulelo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105410">
                        <a:lnSpc>
                          <a:spcPts val="1280"/>
                        </a:lnSpc>
                        <a:spcBef>
                          <a:spcPts val="4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Balón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Prisionero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2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  <a:hlinkClick r:id="rId2"/>
                        </a:rPr>
                        <a:t>http://elarcadenoeministerio.blogspot.c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2"/>
                        </a:rPr>
                        <a:t>om/2009/06/juegos-colectivos-para-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25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  <a:hlinkClick r:id="rId2"/>
                        </a:rPr>
                        <a:t>grupos.html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71120" marR="57150">
                        <a:lnSpc>
                          <a:spcPct val="104299"/>
                        </a:lnSpc>
                        <a:tabLst>
                          <a:tab pos="613410" algn="l"/>
                          <a:tab pos="908685" algn="l"/>
                          <a:tab pos="1613535" algn="l"/>
                          <a:tab pos="2136775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  <a:hlinkClick r:id="rId3"/>
                        </a:rPr>
                        <a:t>http://perso.wanadoo.es/deportistas/Di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upo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/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5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6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Dinamica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G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71120" marR="906780">
                        <a:lnSpc>
                          <a:spcPct val="101400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motores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Pillar: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Tulipán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1442085">
                        <a:lnSpc>
                          <a:spcPct val="101299"/>
                        </a:lnSpc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Las</a:t>
                      </a:r>
                      <a:r>
                        <a:rPr dirty="0" sz="105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tortuguitas 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Subir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un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alto.  Cortar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hilo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6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Criterio de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55880">
                        <a:lnSpc>
                          <a:spcPct val="101899"/>
                        </a:lnSpc>
                        <a:spcBef>
                          <a:spcPts val="5"/>
                        </a:spcBef>
                        <a:tabLst>
                          <a:tab pos="1089660" algn="l"/>
                          <a:tab pos="1452245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CE.EF.2.2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pares</a:t>
                      </a:r>
                      <a:r>
                        <a:rPr dirty="0" sz="11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diferentes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juegos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identificando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características, objetivos,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reglas, demandas 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los 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situaciones de riesgo,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condición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disposición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personal,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necesidad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construir</a:t>
                      </a:r>
                      <a:r>
                        <a:rPr dirty="0" sz="110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acordar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pautas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seguridad,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juego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cooperación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necesarios,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ú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6515">
                        <a:lnSpc>
                          <a:spcPct val="101200"/>
                        </a:lnSpc>
                        <a:spcBef>
                          <a:spcPts val="2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ambiente/contexto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practica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necesidad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respetarlos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cuidar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sí,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pares y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su entorno,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así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poder</a:t>
                      </a:r>
                      <a:r>
                        <a:rPr dirty="0" sz="11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disfrutarlos.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102000"/>
                        </a:lnSpc>
                        <a:spcBef>
                          <a:spcPts val="5"/>
                        </a:spcBef>
                        <a:tabLst>
                          <a:tab pos="1137920" algn="l"/>
                        </a:tabLst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CE.EF.2.9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corporales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reconociendo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posturas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favorables,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adecuadas y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menos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lesivas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función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las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del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propio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cuerpo,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maneras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saludables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beneficiosas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realizarlas,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identificando riesgos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acordando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cuidados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necesarios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consigo,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 demás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personas y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entorno.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5989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2335530"/>
                <a:gridCol w="1620520"/>
                <a:gridCol w="905509"/>
              </a:tblGrid>
              <a:tr h="25558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Pillar 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1050" spc="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contrario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Pillar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50" spc="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grupo.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346710">
                        <a:lnSpc>
                          <a:spcPct val="101299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Acciones 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higiene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personal. </a:t>
                      </a:r>
                      <a:r>
                        <a:rPr dirty="0" sz="1050" spc="-15">
                          <a:latin typeface="Calibri"/>
                          <a:cs typeface="Calibri"/>
                          <a:hlinkClick r:id="rId2"/>
                        </a:rPr>
                        <a:t> http://edufisrd.weebly.com/juegos-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cooperativos.html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Actividades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aseo</a:t>
                      </a:r>
                      <a:r>
                        <a:rPr dirty="0" sz="105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personal.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6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110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ct val="101499"/>
                        </a:lnSpc>
                        <a:spcBef>
                          <a:spcPts val="10"/>
                        </a:spcBef>
                        <a:tabLst>
                          <a:tab pos="956310" algn="l"/>
                          <a:tab pos="1403350" algn="l"/>
                        </a:tabLst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Participa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diferentes 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6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características, objetivos,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tomado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precauciones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necesarias antes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durante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su</a:t>
                      </a:r>
                      <a:r>
                        <a:rPr dirty="0" sz="110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participación.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I.E.F.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 2.2.2.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3340">
                        <a:lnSpc>
                          <a:spcPct val="10240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Comunica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importancia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del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cuidado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sí y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las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demás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personas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durante 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participación 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prácticas.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I.EF. 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2.9.2.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423856">
                <a:tc>
                  <a:txBody>
                    <a:bodyPr/>
                    <a:lstStyle/>
                    <a:p>
                      <a:pPr marL="71755">
                        <a:lnSpc>
                          <a:spcPts val="122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5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QUINTA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UNIDAD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1594" marR="64135">
                        <a:lnSpc>
                          <a:spcPct val="101299"/>
                        </a:lnSpc>
                        <a:spcBef>
                          <a:spcPts val="5"/>
                        </a:spcBef>
                        <a:tabLst>
                          <a:tab pos="1033144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Ó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N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ACCIÓN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85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Disfruto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Roles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61594">
                        <a:lnSpc>
                          <a:spcPts val="1225"/>
                        </a:lnSpc>
                        <a:tabLst>
                          <a:tab pos="120396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Experimentar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 marR="50800">
                        <a:lnSpc>
                          <a:spcPts val="1280"/>
                        </a:lnSpc>
                        <a:spcBef>
                          <a:spcPts val="40"/>
                        </a:spcBef>
                        <a:tabLst>
                          <a:tab pos="671830" algn="l"/>
                        </a:tabLst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identificar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ob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destrezas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>
                        <a:lnSpc>
                          <a:spcPts val="1225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segura     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  </a:t>
                      </a:r>
                      <a:r>
                        <a:rPr dirty="0" sz="1050" spc="2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forma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61594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individual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05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otros.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just" marL="61594" marR="62230">
                        <a:lnSpc>
                          <a:spcPct val="103299"/>
                        </a:lnSpc>
                        <a:tabLst>
                          <a:tab pos="1003935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adelante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atrás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forma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individual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segura</a:t>
                      </a:r>
                      <a:r>
                        <a:rPr dirty="0" sz="1050" spc="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 marR="60325">
                        <a:lnSpc>
                          <a:spcPct val="101299"/>
                        </a:lnSpc>
                        <a:tabLst>
                          <a:tab pos="1128395" algn="l"/>
                          <a:tab pos="1214120" algn="l"/>
                        </a:tabLst>
                      </a:pP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capacidades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condicionales.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1594" marR="61594">
                        <a:lnSpc>
                          <a:spcPct val="103299"/>
                        </a:lnSpc>
                      </a:pPr>
                      <a:r>
                        <a:rPr dirty="0" sz="1050" spc="5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grupos pequeños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proponer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ejecución  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una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serie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sencilla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roles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adelante</a:t>
                      </a:r>
                      <a:r>
                        <a:rPr dirty="0" sz="1050" spc="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71120" marR="60960">
                        <a:lnSpc>
                          <a:spcPct val="102099"/>
                        </a:lnSpc>
                        <a:tabLst>
                          <a:tab pos="518159" algn="l"/>
                          <a:tab pos="614045" algn="l"/>
                          <a:tab pos="833119" algn="l"/>
                          <a:tab pos="1137285" algn="l"/>
                        </a:tabLst>
                      </a:pPr>
                      <a:r>
                        <a:rPr dirty="0" sz="1050" spc="2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practicar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tipos 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destrezas y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acrobacias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(pirámides,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estáticas  y		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dinámicas)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individuales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otros,	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 segura.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EF.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2.2.1.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120" marR="59690">
                        <a:lnSpc>
                          <a:spcPct val="102499"/>
                        </a:lnSpc>
                        <a:spcBef>
                          <a:spcPts val="5"/>
                        </a:spcBef>
                        <a:tabLst>
                          <a:tab pos="633095" algn="l"/>
                          <a:tab pos="995044" algn="l"/>
                          <a:tab pos="1052195" algn="l"/>
                          <a:tab pos="1137285" algn="l"/>
                        </a:tabLst>
                      </a:pPr>
                      <a:r>
                        <a:rPr dirty="0" sz="1050" spc="-20">
                          <a:latin typeface="Calibri"/>
                          <a:cs typeface="Calibri"/>
                        </a:rPr>
                        <a:t>Conocer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identificar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á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capacidades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ond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qu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s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10"/>
                        </a:lnSpc>
                        <a:spcBef>
                          <a:spcPts val="15"/>
                        </a:spcBef>
                        <a:tabLst>
                          <a:tab pos="1137920" algn="l"/>
                        </a:tabLst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destrezas	y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25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Identificar 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  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posibles  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riesgos  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050" spc="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 marR="57150">
                        <a:lnSpc>
                          <a:spcPts val="1280"/>
                        </a:lnSpc>
                        <a:spcBef>
                          <a:spcPts val="40"/>
                        </a:spcBef>
                        <a:tabLst>
                          <a:tab pos="699770" algn="l"/>
                          <a:tab pos="1023619" algn="l"/>
                          <a:tab pos="1633220" algn="l"/>
                          <a:tab pos="2175510" algn="l"/>
                        </a:tabLst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ejecución 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prácticas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gimnásticas.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mi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2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experimentación  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 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varios  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tipos  </a:t>
                      </a:r>
                      <a:r>
                        <a:rPr dirty="0" sz="105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ts val="1225"/>
                        </a:lnSpc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destrezas y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acrobacias.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2705">
                        <a:lnSpc>
                          <a:spcPct val="101299"/>
                        </a:lnSpc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Ayudar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estudiantes diferenciar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practicar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prácticas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gimnásticas.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0325">
                        <a:lnSpc>
                          <a:spcPct val="101299"/>
                        </a:lnSpc>
                        <a:spcBef>
                          <a:spcPts val="7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Orientar,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demostrar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aplicar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segura ejercicios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realizar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roles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adelante,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atrás,</a:t>
                      </a:r>
                      <a:r>
                        <a:rPr dirty="0" sz="1050" spc="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laterales.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2705">
                        <a:lnSpc>
                          <a:spcPct val="101099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Ejecutar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roles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ambientes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naturales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(pendientes)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Rolar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ayuda de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sus</a:t>
                      </a:r>
                      <a:r>
                        <a:rPr dirty="0" sz="1050" spc="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pares.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2705">
                        <a:lnSpc>
                          <a:spcPct val="101299"/>
                        </a:lnSpc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Orientar para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ejecución 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estas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habilidades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acrobáticas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sean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realizadas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placenteramente.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Utilizar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 rolar.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metodológicos de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los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roles: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  <a:hlinkClick r:id="rId3"/>
                        </a:rPr>
                        <a:t>http://jeisermadera.blogspot.com/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235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Criterio de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3340">
                        <a:lnSpc>
                          <a:spcPct val="101800"/>
                        </a:lnSpc>
                        <a:spcBef>
                          <a:spcPts val="5"/>
                        </a:spcBef>
                        <a:tabLst>
                          <a:tab pos="1004569" algn="l"/>
                          <a:tab pos="1489075" algn="l"/>
                        </a:tabLst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 spc="-5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tipos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acrobacias,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destrezas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habilidades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motrices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básicas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individuales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grupales,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realiza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percibiendo las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acciones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motrices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necesita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mejorar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diversas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posiciones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adopta</a:t>
                      </a:r>
                      <a:r>
                        <a:rPr dirty="0" sz="1100" spc="-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su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cuerpo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el tiempo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espacio,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reconociendo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sus 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disposiciones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vínculo  con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práctica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identificando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los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posibles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riesgos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durante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realización de las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mismas,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construyendo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pares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3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6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895985" y="724916"/>
          <a:ext cx="9271635" cy="59797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4510"/>
                <a:gridCol w="1258569"/>
                <a:gridCol w="1344295"/>
                <a:gridCol w="1268095"/>
                <a:gridCol w="2335530"/>
                <a:gridCol w="1620520"/>
                <a:gridCol w="905509"/>
              </a:tblGrid>
              <a:tr h="59702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ts val="1150"/>
                        </a:lnSpc>
                        <a:tabLst>
                          <a:tab pos="528320" algn="l"/>
                          <a:tab pos="861694" algn="l"/>
                        </a:tabLst>
                      </a:pPr>
                      <a:r>
                        <a:rPr dirty="0" sz="1050" spc="10">
                          <a:latin typeface="Calibri"/>
                          <a:cs typeface="Calibri"/>
                        </a:rPr>
                        <a:t>atrás	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	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manera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61594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segura.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50"/>
                        </a:lnSpc>
                        <a:tabLst>
                          <a:tab pos="994410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acrobacias	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0960">
                        <a:lnSpc>
                          <a:spcPct val="101299"/>
                        </a:lnSpc>
                        <a:tabLst>
                          <a:tab pos="1061720" algn="l"/>
                        </a:tabLst>
                      </a:pPr>
                      <a:r>
                        <a:rPr dirty="0" sz="1050" spc="-30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mi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relación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tipo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ejercicio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realiza.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EF.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2.2.2.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150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destrezas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flexibilidad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marL="711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050" spc="-15">
                          <a:latin typeface="Calibri"/>
                          <a:cs typeface="Calibri"/>
                        </a:rPr>
                        <a:t>coordinación.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70485">
                        <a:lnSpc>
                          <a:spcPct val="101200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Aplicación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ejercicios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velocidad,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fuerza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reacción.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4610">
                        <a:lnSpc>
                          <a:spcPct val="101299"/>
                        </a:lnSpc>
                        <a:spcBef>
                          <a:spcPts val="5"/>
                        </a:spcBef>
                      </a:pPr>
                      <a:r>
                        <a:rPr dirty="0" sz="1050">
                          <a:latin typeface="Calibri"/>
                          <a:cs typeface="Calibri"/>
                        </a:rPr>
                        <a:t>Utilizar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juegos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demanden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el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desarrollo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las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capacidades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condicionales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-8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coordinativas.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2705">
                        <a:lnSpc>
                          <a:spcPct val="101299"/>
                        </a:lnSpc>
                        <a:spcBef>
                          <a:spcPts val="75"/>
                        </a:spcBef>
                        <a:tabLst>
                          <a:tab pos="1223010" algn="l"/>
                          <a:tab pos="2214245" algn="l"/>
                        </a:tabLst>
                      </a:pPr>
                      <a:r>
                        <a:rPr dirty="0" sz="1050" spc="-5">
                          <a:latin typeface="Calibri"/>
                          <a:cs typeface="Calibri"/>
                        </a:rPr>
                        <a:t>Desarrollar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destrezas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rolar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haciendo  hincapié haciendo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el las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capacidades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oo</a:t>
                      </a:r>
                      <a:r>
                        <a:rPr dirty="0" sz="1050" spc="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at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 spc="-4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: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x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ili</a:t>
                      </a:r>
                      <a:r>
                        <a:rPr dirty="0" sz="1050" spc="-3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 spc="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coordinación.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60960">
                        <a:lnSpc>
                          <a:spcPct val="101099"/>
                        </a:lnSpc>
                        <a:spcBef>
                          <a:spcPts val="5"/>
                        </a:spcBef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Capacidades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condicionales: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fuerza, 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velocidad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050" spc="-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reacción</a:t>
                      </a:r>
                      <a:endParaRPr sz="1050">
                        <a:latin typeface="Calibri"/>
                        <a:cs typeface="Calibri"/>
                      </a:endParaRPr>
                    </a:p>
                    <a:p>
                      <a:pPr algn="just" marL="71120" marR="55880">
                        <a:lnSpc>
                          <a:spcPct val="101299"/>
                        </a:lnSpc>
                      </a:pPr>
                      <a:r>
                        <a:rPr dirty="0" sz="1050" spc="-10">
                          <a:latin typeface="Calibri"/>
                          <a:cs typeface="Calibri"/>
                        </a:rPr>
                        <a:t>Permitir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los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estudiantes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que 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muestren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dificultades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sean insistentes  </a:t>
                      </a:r>
                      <a:r>
                        <a:rPr dirty="0" sz="105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su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ejecución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para encontrar  </a:t>
                      </a:r>
                      <a:r>
                        <a:rPr dirty="0" sz="1050" spc="-20">
                          <a:latin typeface="Calibri"/>
                          <a:cs typeface="Calibri"/>
                        </a:rPr>
                        <a:t>soluciones </a:t>
                      </a:r>
                      <a:r>
                        <a:rPr dirty="0" sz="1050" spc="10">
                          <a:latin typeface="Calibri"/>
                          <a:cs typeface="Calibri"/>
                        </a:rPr>
                        <a:t>al </a:t>
                      </a:r>
                      <a:r>
                        <a:rPr dirty="0" sz="1050" spc="-15">
                          <a:latin typeface="Calibri"/>
                          <a:cs typeface="Calibri"/>
                        </a:rPr>
                        <a:t>problema de </a:t>
                      </a:r>
                      <a:r>
                        <a:rPr dirty="0" sz="1050" spc="-10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destreza </a:t>
                      </a:r>
                      <a:r>
                        <a:rPr dirty="0" sz="1050" spc="-25">
                          <a:latin typeface="Calibri"/>
                          <a:cs typeface="Calibri"/>
                        </a:rPr>
                        <a:t>y/o  </a:t>
                      </a:r>
                      <a:r>
                        <a:rPr dirty="0" sz="1050" spc="-5">
                          <a:latin typeface="Calibri"/>
                          <a:cs typeface="Calibri"/>
                        </a:rPr>
                        <a:t>acrobacia.</a:t>
                      </a:r>
                      <a:endParaRPr sz="105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>
                        <a:lnSpc>
                          <a:spcPts val="1160"/>
                        </a:lnSpc>
                      </a:pP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confianza</a:t>
                      </a:r>
                      <a:r>
                        <a:rPr dirty="0" sz="1100" spc="20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necesaria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4610">
                        <a:lnSpc>
                          <a:spcPct val="102400"/>
                        </a:lnSpc>
                        <a:tabLst>
                          <a:tab pos="699770" algn="l"/>
                        </a:tabLst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para</a:t>
                      </a:r>
                      <a:r>
                        <a:rPr dirty="0" sz="1100" spc="-6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participar</a:t>
                      </a:r>
                      <a:r>
                        <a:rPr dirty="0" sz="110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manera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segura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la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construcción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om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b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gimnásticas.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275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CE.EF.2.4     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Realiza   </a:t>
                      </a:r>
                      <a:r>
                        <a:rPr dirty="0" sz="1100" spc="2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ts val="1350"/>
                        </a:lnSpc>
                        <a:spcBef>
                          <a:spcPts val="50"/>
                        </a:spcBef>
                      </a:pPr>
                      <a:r>
                        <a:rPr dirty="0" sz="1100" spc="10">
                          <a:latin typeface="Calibri"/>
                          <a:cs typeface="Calibri"/>
                        </a:rPr>
                        <a:t>manera segura y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saludable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posiciones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invertidas, 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destrezas  </a:t>
                      </a:r>
                      <a:r>
                        <a:rPr dirty="0" sz="1100" spc="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8419">
                        <a:lnSpc>
                          <a:spcPts val="135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acrobacias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individuales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grupales,</a:t>
                      </a:r>
                      <a:r>
                        <a:rPr dirty="0" sz="11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identificandolas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57785">
                        <a:lnSpc>
                          <a:spcPts val="1350"/>
                        </a:lnSpc>
                        <a:spcBef>
                          <a:spcPts val="5"/>
                        </a:spcBef>
                        <a:tabLst>
                          <a:tab pos="1003935" algn="l"/>
                          <a:tab pos="1109980" algn="l"/>
                        </a:tabLst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contracciones,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25">
                          <a:latin typeface="Calibri"/>
                          <a:cs typeface="Calibri"/>
                        </a:rPr>
                        <a:t>j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71120" marR="57785">
                        <a:lnSpc>
                          <a:spcPts val="1280"/>
                        </a:lnSpc>
                        <a:spcBef>
                          <a:spcPts val="60"/>
                        </a:spcBef>
                        <a:tabLst>
                          <a:tab pos="603885" algn="l"/>
                          <a:tab pos="1127125" algn="l"/>
                          <a:tab pos="1403350" algn="l"/>
                          <a:tab pos="1450975" algn="l"/>
                        </a:tabLst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o,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 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	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7785">
                        <a:lnSpc>
                          <a:spcPts val="1350"/>
                        </a:lnSpc>
                        <a:spcBef>
                          <a:spcPts val="10"/>
                        </a:spcBef>
                        <a:tabLst>
                          <a:tab pos="1489710" algn="l"/>
                        </a:tabLst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predominio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diferentes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capacidades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motoras 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(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oo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y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9055">
                        <a:lnSpc>
                          <a:spcPts val="1350"/>
                        </a:lnSpc>
                        <a:spcBef>
                          <a:spcPts val="5"/>
                        </a:spcBef>
                        <a:tabLst>
                          <a:tab pos="1336675" algn="l"/>
                        </a:tabLst>
                      </a:pP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nd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s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)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q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u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participan    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cuando    </a:t>
                      </a:r>
                      <a:r>
                        <a:rPr dirty="0" sz="1100" spc="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se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9055">
                        <a:lnSpc>
                          <a:spcPts val="1350"/>
                        </a:lnSpc>
                        <a:spcBef>
                          <a:spcPts val="5"/>
                        </a:spcBef>
                      </a:pPr>
                      <a:r>
                        <a:rPr dirty="0" sz="1100" spc="5">
                          <a:latin typeface="Calibri"/>
                          <a:cs typeface="Calibri"/>
                        </a:rPr>
                        <a:t>trabajan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</a:t>
                      </a:r>
                      <a:r>
                        <a:rPr dirty="0" sz="1100" spc="3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diferentes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situaciones.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>
                        <a:lnSpc>
                          <a:spcPts val="1300"/>
                        </a:lnSpc>
                      </a:pPr>
                      <a:r>
                        <a:rPr dirty="0" sz="1100" spc="15">
                          <a:latin typeface="Calibri"/>
                          <a:cs typeface="Calibri"/>
                        </a:rPr>
                        <a:t>Indicadores</a:t>
                      </a:r>
                      <a:r>
                        <a:rPr dirty="0" sz="110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1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Evaluación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algn="just" marL="71120" marR="53975">
                        <a:lnSpc>
                          <a:spcPct val="101800"/>
                        </a:lnSpc>
                        <a:spcBef>
                          <a:spcPts val="10"/>
                        </a:spcBef>
                        <a:tabLst>
                          <a:tab pos="1413510" algn="l"/>
                        </a:tabLst>
                      </a:pPr>
                      <a:r>
                        <a:rPr dirty="0" sz="1100" spc="20">
                          <a:latin typeface="Calibri"/>
                          <a:cs typeface="Calibri"/>
                        </a:rPr>
                        <a:t>Realiza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identifica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diferentes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tipos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acrobacia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(roles 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adelante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atrás) </a:t>
                      </a:r>
                      <a:r>
                        <a:rPr dirty="0" sz="1100" spc="30">
                          <a:latin typeface="Calibri"/>
                          <a:cs typeface="Calibri"/>
                        </a:rPr>
                        <a:t>en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forma  </a:t>
                      </a:r>
                      <a:r>
                        <a:rPr dirty="0" sz="1100" spc="20">
                          <a:latin typeface="Calibri"/>
                          <a:cs typeface="Calibri"/>
                        </a:rPr>
                        <a:t>individual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otro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de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manera</a:t>
                      </a:r>
                      <a:r>
                        <a:rPr dirty="0" sz="1100" spc="-12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segura.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I.EF.</a:t>
                      </a:r>
                      <a:r>
                        <a:rPr dirty="0" sz="1100" spc="-1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25">
                          <a:latin typeface="Calibri"/>
                          <a:cs typeface="Calibri"/>
                        </a:rPr>
                        <a:t>2.3.1.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Construye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pares 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acuerdos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de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seguridad,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identificando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posibles  </a:t>
                      </a:r>
                      <a:r>
                        <a:rPr dirty="0" sz="1100" spc="15">
                          <a:latin typeface="Calibri"/>
                          <a:cs typeface="Calibri"/>
                        </a:rPr>
                        <a:t>riesgos antes </a:t>
                      </a:r>
                      <a:r>
                        <a:rPr dirty="0" sz="1100" spc="10">
                          <a:latin typeface="Calibri"/>
                          <a:cs typeface="Calibri"/>
                        </a:rPr>
                        <a:t>y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durante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10">
                          <a:latin typeface="Calibri"/>
                          <a:cs typeface="Calibri"/>
                        </a:rPr>
                        <a:t>la  </a:t>
                      </a:r>
                      <a:r>
                        <a:rPr dirty="0" sz="11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100" spc="3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li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z</a:t>
                      </a:r>
                      <a:r>
                        <a:rPr dirty="0" sz="1100" spc="-15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100" spc="-3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100" spc="40">
                          <a:latin typeface="Calibri"/>
                          <a:cs typeface="Calibri"/>
                        </a:rPr>
                        <a:t>i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ón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	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2021-01-14T23:03:29Z</dcterms:created>
  <dcterms:modified xsi:type="dcterms:W3CDTF">2021-01-14T23:03:29Z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2018-07-01T00:00:00Z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2021-01-14T00:00:00Z</vt:filetime>
  </property>
</Properties>
</file>