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048A-93A7-4CEB-82A6-90B63091D434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F005-36D5-4E53-81E6-8B56E98C268A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395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048A-93A7-4CEB-82A6-90B63091D434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F005-36D5-4E53-81E6-8B56E98C26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7910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048A-93A7-4CEB-82A6-90B63091D434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F005-36D5-4E53-81E6-8B56E98C26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2110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048A-93A7-4CEB-82A6-90B63091D434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F005-36D5-4E53-81E6-8B56E98C26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510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048A-93A7-4CEB-82A6-90B63091D434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F005-36D5-4E53-81E6-8B56E98C268A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694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048A-93A7-4CEB-82A6-90B63091D434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F005-36D5-4E53-81E6-8B56E98C26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665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048A-93A7-4CEB-82A6-90B63091D434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F005-36D5-4E53-81E6-8B56E98C26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4541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048A-93A7-4CEB-82A6-90B63091D434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F005-36D5-4E53-81E6-8B56E98C26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396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048A-93A7-4CEB-82A6-90B63091D434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F005-36D5-4E53-81E6-8B56E98C26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049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BAF048A-93A7-4CEB-82A6-90B63091D434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0BF005-36D5-4E53-81E6-8B56E98C26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594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048A-93A7-4CEB-82A6-90B63091D434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F005-36D5-4E53-81E6-8B56E98C26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612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BAF048A-93A7-4CEB-82A6-90B63091D434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F0BF005-36D5-4E53-81E6-8B56E98C268A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962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658983" y="1828188"/>
            <a:ext cx="930075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i="1" dirty="0">
                <a:latin typeface="Century Gothic,Bold"/>
              </a:rPr>
              <a:t>PAUTAS ORIENTADORAS PARA EL DESARROLLO DE LA</a:t>
            </a:r>
          </a:p>
          <a:p>
            <a:pPr algn="ctr"/>
            <a:r>
              <a:rPr lang="es-MX" sz="3200" b="1" i="1" dirty="0">
                <a:latin typeface="Century Gothic,Bold"/>
              </a:rPr>
              <a:t>INVESTIGACIÓN FORMATIVA EN LA UNIVERSIDAD NACIONAL DE</a:t>
            </a:r>
          </a:p>
          <a:p>
            <a:pPr algn="ctr"/>
            <a:r>
              <a:rPr lang="es-MX" sz="3200" b="1" i="1" dirty="0">
                <a:latin typeface="Century Gothic,Bold"/>
              </a:rPr>
              <a:t>CHIMBORAZO</a:t>
            </a:r>
            <a:endParaRPr lang="es-MX" sz="3200" i="1" dirty="0"/>
          </a:p>
        </p:txBody>
      </p:sp>
      <p:pic>
        <p:nvPicPr>
          <p:cNvPr id="1026" name="Picture 2" descr="Circulo de Estudios e Investigación Social &amp;quot;Non Ratio Nee Mutatio&amp;quot; - Posts 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330" y="352697"/>
            <a:ext cx="5786847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970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67840" y="1464942"/>
            <a:ext cx="882613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>
                <a:latin typeface="Century Gothic" panose="020B0502020202020204" pitchFamily="34" charset="0"/>
              </a:rPr>
              <a:t>Partiendo de la investigación formativa es que se alcanza el hallazgo del </a:t>
            </a:r>
            <a:r>
              <a:rPr lang="es-MX" sz="3200" i="1" dirty="0" err="1">
                <a:latin typeface="Century Gothic" panose="020B0502020202020204" pitchFamily="34" charset="0"/>
              </a:rPr>
              <a:t>habitus</a:t>
            </a:r>
            <a:r>
              <a:rPr lang="es-MX" sz="3200" i="1" dirty="0">
                <a:latin typeface="Century Gothic" panose="020B0502020202020204" pitchFamily="34" charset="0"/>
              </a:rPr>
              <a:t> </a:t>
            </a:r>
            <a:r>
              <a:rPr lang="es-MX" sz="3200" dirty="0">
                <a:latin typeface="Century Gothic" panose="020B0502020202020204" pitchFamily="34" charset="0"/>
              </a:rPr>
              <a:t>propio </a:t>
            </a:r>
            <a:r>
              <a:rPr lang="es-MX" sz="3200" dirty="0" smtClean="0">
                <a:latin typeface="Century Gothic" panose="020B0502020202020204" pitchFamily="34" charset="0"/>
              </a:rPr>
              <a:t>del campo </a:t>
            </a:r>
            <a:r>
              <a:rPr lang="es-MX" sz="3200" dirty="0">
                <a:latin typeface="Century Gothic" panose="020B0502020202020204" pitchFamily="34" charset="0"/>
              </a:rPr>
              <a:t>de la investigación educativa; este se forja de manera progresiva cuando </a:t>
            </a:r>
            <a:r>
              <a:rPr lang="es-MX" sz="3200" dirty="0" smtClean="0">
                <a:latin typeface="Century Gothic" panose="020B0502020202020204" pitchFamily="34" charset="0"/>
              </a:rPr>
              <a:t>el investigador </a:t>
            </a:r>
            <a:r>
              <a:rPr lang="es-MX" sz="3200" dirty="0">
                <a:latin typeface="Century Gothic" panose="020B0502020202020204" pitchFamily="34" charset="0"/>
              </a:rPr>
              <a:t>novato se va habituando y comprometiendo de tareas usuales que forman </a:t>
            </a:r>
            <a:r>
              <a:rPr lang="es-MX" sz="3200" dirty="0" smtClean="0">
                <a:latin typeface="Century Gothic" panose="020B0502020202020204" pitchFamily="34" charset="0"/>
              </a:rPr>
              <a:t>parte de </a:t>
            </a:r>
            <a:r>
              <a:rPr lang="es-MX" sz="3200" dirty="0">
                <a:latin typeface="Century Gothic" panose="020B0502020202020204" pitchFamily="34" charset="0"/>
              </a:rPr>
              <a:t>la labor de la investigación,</a:t>
            </a:r>
          </a:p>
        </p:txBody>
      </p:sp>
      <p:pic>
        <p:nvPicPr>
          <p:cNvPr id="3" name="Picture 2" descr="Circulo de Estudios e Investigación Social &amp;quot;Non Ratio Nee Mutatio&amp;quot; - Posts 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330" y="352697"/>
            <a:ext cx="5786847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431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081348" y="1133178"/>
            <a:ext cx="853875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>
                <a:latin typeface="Century Gothic" panose="020B0502020202020204" pitchFamily="34" charset="0"/>
              </a:rPr>
              <a:t>La investigación formativa, es una sucesión que actúa como intermediaria de la </a:t>
            </a:r>
            <a:r>
              <a:rPr lang="es-MX" sz="3200" dirty="0" smtClean="0">
                <a:latin typeface="Century Gothic" panose="020B0502020202020204" pitchFamily="34" charset="0"/>
              </a:rPr>
              <a:t>relación dialéctica </a:t>
            </a:r>
            <a:r>
              <a:rPr lang="es-MX" sz="3200" dirty="0">
                <a:latin typeface="Century Gothic" panose="020B0502020202020204" pitchFamily="34" charset="0"/>
              </a:rPr>
              <a:t>entre docencia – investigación – vinculación con la colectividad está unida </a:t>
            </a:r>
            <a:r>
              <a:rPr lang="es-MX" sz="3200" dirty="0" smtClean="0">
                <a:latin typeface="Century Gothic" panose="020B0502020202020204" pitchFamily="34" charset="0"/>
              </a:rPr>
              <a:t>al pregrado</a:t>
            </a:r>
            <a:r>
              <a:rPr lang="es-MX" sz="3200" dirty="0">
                <a:latin typeface="Century Gothic" panose="020B0502020202020204" pitchFamily="34" charset="0"/>
              </a:rPr>
              <a:t>, mientras que la formación investigativa o investigación científica se desenvuelve en </a:t>
            </a:r>
            <a:r>
              <a:rPr lang="es-MX" sz="3200" dirty="0" smtClean="0">
                <a:latin typeface="Century Gothic" panose="020B0502020202020204" pitchFamily="34" charset="0"/>
              </a:rPr>
              <a:t>el post </a:t>
            </a:r>
            <a:r>
              <a:rPr lang="es-MX" sz="3200" dirty="0">
                <a:latin typeface="Century Gothic" panose="020B0502020202020204" pitchFamily="34" charset="0"/>
              </a:rPr>
              <a:t>grado a nivel de maestría y </a:t>
            </a:r>
            <a:r>
              <a:rPr lang="es-MX" sz="3200" dirty="0" smtClean="0">
                <a:latin typeface="Century Gothic" panose="020B0502020202020204" pitchFamily="34" charset="0"/>
              </a:rPr>
              <a:t>doctorado</a:t>
            </a:r>
            <a:endParaRPr lang="es-MX" sz="3200" dirty="0"/>
          </a:p>
        </p:txBody>
      </p:sp>
      <p:pic>
        <p:nvPicPr>
          <p:cNvPr id="5" name="Picture 2" descr="Circulo de Estudios e Investigación Social &amp;quot;Non Ratio Nee Mutatio&amp;quot; - Posts 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587" y="35898"/>
            <a:ext cx="5786847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837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4. DIMENSIONES DE LA INVESTIGACIÓN FORMATIVA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b="1" dirty="0"/>
              <a:t>De </a:t>
            </a:r>
            <a:r>
              <a:rPr lang="es-MX" b="1" dirty="0" smtClean="0"/>
              <a:t>Carrera</a:t>
            </a:r>
          </a:p>
          <a:p>
            <a:pPr marL="0" indent="0">
              <a:buNone/>
            </a:pPr>
            <a:r>
              <a:rPr lang="es-MX" b="1" dirty="0">
                <a:latin typeface="Century Gothic" panose="020B0502020202020204" pitchFamily="34" charset="0"/>
              </a:rPr>
              <a:t>a) </a:t>
            </a:r>
            <a:r>
              <a:rPr lang="es-MX" dirty="0">
                <a:latin typeface="Century Gothic" panose="020B0502020202020204" pitchFamily="34" charset="0"/>
              </a:rPr>
              <a:t>Asignaturas o cátedras dentro de las diferentes unidades de organización curricular </a:t>
            </a:r>
            <a:r>
              <a:rPr lang="es-MX" dirty="0" smtClean="0">
                <a:latin typeface="Century Gothic" panose="020B0502020202020204" pitchFamily="34" charset="0"/>
              </a:rPr>
              <a:t>que tengan </a:t>
            </a:r>
            <a:r>
              <a:rPr lang="es-MX" dirty="0">
                <a:latin typeface="Century Gothic" panose="020B0502020202020204" pitchFamily="34" charset="0"/>
              </a:rPr>
              <a:t>como objeto o pertenezcan a campos de formación de epistemología </a:t>
            </a:r>
            <a:r>
              <a:rPr lang="es-MX" dirty="0" smtClean="0">
                <a:latin typeface="Century Gothic" panose="020B0502020202020204" pitchFamily="34" charset="0"/>
              </a:rPr>
              <a:t>y metodologías </a:t>
            </a:r>
            <a:r>
              <a:rPr lang="es-MX" dirty="0">
                <a:latin typeface="Century Gothic" panose="020B0502020202020204" pitchFamily="34" charset="0"/>
              </a:rPr>
              <a:t>de la investigación.</a:t>
            </a:r>
          </a:p>
          <a:p>
            <a:pPr marL="0" indent="0">
              <a:buNone/>
            </a:pPr>
            <a:r>
              <a:rPr lang="es-MX" b="1" dirty="0">
                <a:latin typeface="Century Gothic" panose="020B0502020202020204" pitchFamily="34" charset="0"/>
              </a:rPr>
              <a:t>b) </a:t>
            </a:r>
            <a:r>
              <a:rPr lang="es-MX" dirty="0">
                <a:latin typeface="Century Gothic" panose="020B0502020202020204" pitchFamily="34" charset="0"/>
              </a:rPr>
              <a:t>Itinerarios que complementen o profundicen competencias en y para la </a:t>
            </a:r>
            <a:r>
              <a:rPr lang="es-MX" dirty="0" smtClean="0">
                <a:latin typeface="Century Gothic" panose="020B0502020202020204" pitchFamily="34" charset="0"/>
              </a:rPr>
              <a:t>investigación</a:t>
            </a:r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s-MX" b="1" dirty="0">
                <a:latin typeface="Century Gothic" panose="020B0502020202020204" pitchFamily="34" charset="0"/>
              </a:rPr>
              <a:t>c) </a:t>
            </a:r>
            <a:r>
              <a:rPr lang="es-MX" dirty="0">
                <a:latin typeface="Century Gothic" panose="020B0502020202020204" pitchFamily="34" charset="0"/>
              </a:rPr>
              <a:t>Ayudantías de cátedra para la investigación</a:t>
            </a:r>
          </a:p>
          <a:p>
            <a:pPr marL="0" indent="0">
              <a:buNone/>
            </a:pPr>
            <a:r>
              <a:rPr lang="es-MX" b="1" dirty="0">
                <a:latin typeface="Century Gothic" panose="020B0502020202020204" pitchFamily="34" charset="0"/>
              </a:rPr>
              <a:t>d) </a:t>
            </a:r>
            <a:r>
              <a:rPr lang="es-MX" dirty="0">
                <a:latin typeface="Century Gothic" panose="020B0502020202020204" pitchFamily="34" charset="0"/>
              </a:rPr>
              <a:t>Modalidades de titulación, dentro de la unidad de titulación o de integración curricular</a:t>
            </a:r>
            <a:r>
              <a:rPr lang="es-MX" dirty="0" smtClean="0">
                <a:latin typeface="Century Gothic" panose="020B0502020202020204" pitchFamily="34" charset="0"/>
              </a:rPr>
              <a:t>, que </a:t>
            </a:r>
            <a:r>
              <a:rPr lang="es-MX" dirty="0">
                <a:latin typeface="Century Gothic" panose="020B0502020202020204" pitchFamily="34" charset="0"/>
              </a:rPr>
              <a:t>se vinculen a proyectos de investigación o producción científica.</a:t>
            </a:r>
          </a:p>
        </p:txBody>
      </p:sp>
    </p:spTree>
    <p:extLst>
      <p:ext uri="{BB962C8B-B14F-4D97-AF65-F5344CB8AC3E}">
        <p14:creationId xmlns:p14="http://schemas.microsoft.com/office/powerpoint/2010/main" val="2017342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071154" y="1078600"/>
            <a:ext cx="104110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i="0" u="none" strike="noStrike" baseline="0" dirty="0" smtClean="0">
                <a:latin typeface="Century Gothic" panose="020B0502020202020204" pitchFamily="34" charset="0"/>
              </a:rPr>
              <a:t>De Asignatura</a:t>
            </a:r>
          </a:p>
          <a:p>
            <a:pPr algn="just"/>
            <a:r>
              <a:rPr lang="es-MX" sz="3200" dirty="0">
                <a:latin typeface="Century Gothic" panose="020B0502020202020204" pitchFamily="34" charset="0"/>
              </a:rPr>
              <a:t>En palabras de Arboleda (2011) el profesor que </a:t>
            </a:r>
            <a:r>
              <a:rPr lang="es-MX" sz="3200" dirty="0" err="1">
                <a:latin typeface="Century Gothic" panose="020B0502020202020204" pitchFamily="34" charset="0"/>
              </a:rPr>
              <a:t>introyecta</a:t>
            </a:r>
            <a:r>
              <a:rPr lang="es-MX" sz="3200" dirty="0">
                <a:latin typeface="Century Gothic" panose="020B0502020202020204" pitchFamily="34" charset="0"/>
              </a:rPr>
              <a:t> en su práctica la investigación en el</a:t>
            </a:r>
          </a:p>
          <a:p>
            <a:pPr algn="just"/>
            <a:r>
              <a:rPr lang="es-MX" sz="3200" dirty="0">
                <a:latin typeface="Century Gothic" panose="020B0502020202020204" pitchFamily="34" charset="0"/>
              </a:rPr>
              <a:t>aula se asume desde ese modo como sujeto que avanza el desarrollo de competencias</a:t>
            </a:r>
          </a:p>
          <a:p>
            <a:pPr algn="just"/>
            <a:r>
              <a:rPr lang="es-MX" sz="3200" dirty="0">
                <a:latin typeface="Century Gothic" panose="020B0502020202020204" pitchFamily="34" charset="0"/>
              </a:rPr>
              <a:t>investigativas y que fortalece, por esa vía, sus competencias pedagógicas.</a:t>
            </a:r>
          </a:p>
        </p:txBody>
      </p:sp>
      <p:pic>
        <p:nvPicPr>
          <p:cNvPr id="7" name="Picture 2" descr="Circulo de Estudios e Investigación Social &amp;quot;Non Ratio Nee Mutatio&amp;quot; - Posts 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462" y="300445"/>
            <a:ext cx="5786847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845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71155" y="1642629"/>
            <a:ext cx="1007146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>
                <a:latin typeface="Century Gothic" panose="020B0502020202020204" pitchFamily="34" charset="0"/>
              </a:rPr>
              <a:t>Con este fin </a:t>
            </a:r>
            <a:r>
              <a:rPr lang="es-MX" sz="3200" dirty="0" smtClean="0">
                <a:latin typeface="Century Gothic" panose="020B0502020202020204" pitchFamily="34" charset="0"/>
              </a:rPr>
              <a:t>es importante </a:t>
            </a:r>
            <a:r>
              <a:rPr lang="es-MX" sz="3200" dirty="0">
                <a:latin typeface="Century Gothic" panose="020B0502020202020204" pitchFamily="34" charset="0"/>
              </a:rPr>
              <a:t>que el docente asuma a la investigación como la mejor aliada para la </a:t>
            </a:r>
            <a:r>
              <a:rPr lang="es-MX" sz="3200" dirty="0" smtClean="0">
                <a:latin typeface="Century Gothic" panose="020B0502020202020204" pitchFamily="34" charset="0"/>
              </a:rPr>
              <a:t>formación integral </a:t>
            </a:r>
            <a:r>
              <a:rPr lang="es-MX" sz="3200" dirty="0">
                <a:latin typeface="Century Gothic" panose="020B0502020202020204" pitchFamily="34" charset="0"/>
              </a:rPr>
              <a:t>de sus estudiantes, y es ahí donde el aprendizaje basado en proyectos, las </a:t>
            </a:r>
            <a:r>
              <a:rPr lang="es-MX" sz="3200" dirty="0" smtClean="0">
                <a:latin typeface="Century Gothic" panose="020B0502020202020204" pitchFamily="34" charset="0"/>
              </a:rPr>
              <a:t>macro relatorías</a:t>
            </a:r>
            <a:r>
              <a:rPr lang="es-MX" sz="3200" dirty="0">
                <a:latin typeface="Century Gothic" panose="020B0502020202020204" pitchFamily="34" charset="0"/>
              </a:rPr>
              <a:t>, reseñas críticas, investigación-acción en el aula, laboratorios </a:t>
            </a:r>
            <a:r>
              <a:rPr lang="es-MX" sz="3200" dirty="0" smtClean="0">
                <a:latin typeface="Century Gothic" panose="020B0502020202020204" pitchFamily="34" charset="0"/>
              </a:rPr>
              <a:t>vivenciales.</a:t>
            </a:r>
            <a:endParaRPr lang="es-MX" sz="3200" dirty="0"/>
          </a:p>
        </p:txBody>
      </p:sp>
      <p:pic>
        <p:nvPicPr>
          <p:cNvPr id="3" name="Picture 2" descr="Circulo de Estudios e Investigación Social &amp;quot;Non Ratio Nee Mutatio&amp;quot; - Posts 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330" y="352697"/>
            <a:ext cx="5786847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367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1. FUNDAMENTACIÓN LEGAL</a:t>
            </a:r>
            <a:br>
              <a:rPr lang="es-MX" b="1" dirty="0" smtClean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b="1" dirty="0" smtClean="0"/>
              <a:t>El </a:t>
            </a:r>
            <a:r>
              <a:rPr lang="es-MX" sz="3200" b="1" dirty="0"/>
              <a:t>Art. 350 </a:t>
            </a:r>
            <a:r>
              <a:rPr lang="es-MX" sz="3200" dirty="0"/>
              <a:t>de la Constitución de la República del Ecuador señala que el Sistema de </a:t>
            </a:r>
            <a:r>
              <a:rPr lang="es-MX" sz="3200" dirty="0" smtClean="0"/>
              <a:t>Educación .Superior </a:t>
            </a:r>
            <a:r>
              <a:rPr lang="es-MX" sz="3200" dirty="0"/>
              <a:t>tiene como finalidad la formación académica y profesional con visión científica </a:t>
            </a:r>
            <a:r>
              <a:rPr lang="es-MX" sz="3200" dirty="0" smtClean="0"/>
              <a:t>y humanista</a:t>
            </a:r>
            <a:r>
              <a:rPr lang="es-MX" sz="3200" dirty="0"/>
              <a:t>; la </a:t>
            </a:r>
            <a:r>
              <a:rPr lang="es-MX" sz="3200" dirty="0" smtClean="0"/>
              <a:t> Investigación </a:t>
            </a:r>
            <a:r>
              <a:rPr lang="es-MX" sz="3200" dirty="0"/>
              <a:t>científica y tecnológica; la innovación, promoción, desarrollo </a:t>
            </a:r>
            <a:r>
              <a:rPr lang="es-MX" sz="3200" dirty="0" smtClean="0"/>
              <a:t>y difusión </a:t>
            </a:r>
            <a:r>
              <a:rPr lang="es-MX" sz="3200" dirty="0"/>
              <a:t>de los saberes y las culturas; la construcción de soluciones para los problemas del país</a:t>
            </a:r>
            <a:r>
              <a:rPr lang="es-MX" sz="3200" dirty="0" smtClean="0"/>
              <a:t>, en </a:t>
            </a:r>
            <a:r>
              <a:rPr lang="es-MX" sz="3200" dirty="0"/>
              <a:t>relación con los objetivos del régimen de desarrollo</a:t>
            </a:r>
          </a:p>
        </p:txBody>
      </p:sp>
    </p:spTree>
    <p:extLst>
      <p:ext uri="{BB962C8B-B14F-4D97-AF65-F5344CB8AC3E}">
        <p14:creationId xmlns:p14="http://schemas.microsoft.com/office/powerpoint/2010/main" val="4193896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REGLAMENTO DE RÉGIMEN ACADÉMICO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3200" b="1" dirty="0" smtClean="0"/>
              <a:t>Artículo </a:t>
            </a:r>
            <a:r>
              <a:rPr lang="es-MX" sz="3200" b="1" dirty="0"/>
              <a:t>39.- Investigación formativa.- </a:t>
            </a:r>
            <a:r>
              <a:rPr lang="es-MX" sz="3200" dirty="0"/>
              <a:t>La investigación formativa es un </a:t>
            </a:r>
            <a:r>
              <a:rPr lang="es-MX" sz="3200" dirty="0" smtClean="0"/>
              <a:t>componente fundamental </a:t>
            </a:r>
            <a:r>
              <a:rPr lang="es-MX" sz="3200" dirty="0"/>
              <a:t>del proceso de formación académica y se desarrolla en la interacción </a:t>
            </a:r>
            <a:r>
              <a:rPr lang="es-MX" sz="3200" dirty="0" smtClean="0"/>
              <a:t>docente estudiante, a </a:t>
            </a:r>
            <a:r>
              <a:rPr lang="es-MX" sz="3200" dirty="0"/>
              <a:t>lo largo del desarrollo del currículo de una carrera o programa; como </a:t>
            </a:r>
            <a:r>
              <a:rPr lang="es-MX" sz="3200" dirty="0" smtClean="0"/>
              <a:t>eje transversal </a:t>
            </a:r>
            <a:r>
              <a:rPr lang="es-MX" sz="3200" dirty="0"/>
              <a:t>de la transmisión y producción del conocimiento en contextos de aprendizaje</a:t>
            </a:r>
            <a:r>
              <a:rPr lang="es-MX" sz="3200" dirty="0" smtClean="0"/>
              <a:t>; posibilitando </a:t>
            </a:r>
            <a:r>
              <a:rPr lang="es-MX" sz="3200" dirty="0"/>
              <a:t>el desarrollo de competencias investigativas por parte de los estudiantes, así </a:t>
            </a:r>
            <a:r>
              <a:rPr lang="es-MX" sz="3200" dirty="0" smtClean="0"/>
              <a:t>como la </a:t>
            </a:r>
            <a:r>
              <a:rPr lang="es-MX" sz="3200" dirty="0"/>
              <a:t>innovación de la práctica pedagógica de los docentes.</a:t>
            </a:r>
          </a:p>
        </p:txBody>
      </p:sp>
    </p:spTree>
    <p:extLst>
      <p:ext uri="{BB962C8B-B14F-4D97-AF65-F5344CB8AC3E}">
        <p14:creationId xmlns:p14="http://schemas.microsoft.com/office/powerpoint/2010/main" val="3757616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84216" y="1559060"/>
            <a:ext cx="1007146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600" b="1" dirty="0">
                <a:latin typeface="Century Gothic" panose="020B0502020202020204" pitchFamily="34" charset="0"/>
              </a:rPr>
              <a:t>Artículo 40.- Investigación formativa en el tercer nivel. </a:t>
            </a:r>
            <a:r>
              <a:rPr lang="es-MX" sz="3600" dirty="0" smtClean="0">
                <a:latin typeface="Century Gothic" panose="020B0502020202020204" pitchFamily="34" charset="0"/>
              </a:rPr>
              <a:t>La </a:t>
            </a:r>
            <a:r>
              <a:rPr lang="es-MX" sz="3600" dirty="0">
                <a:latin typeface="Century Gothic" panose="020B0502020202020204" pitchFamily="34" charset="0"/>
              </a:rPr>
              <a:t>investigación formativa en el </a:t>
            </a:r>
            <a:r>
              <a:rPr lang="es-MX" sz="3600" dirty="0" smtClean="0">
                <a:latin typeface="Century Gothic" panose="020B0502020202020204" pitchFamily="34" charset="0"/>
              </a:rPr>
              <a:t>tercer nivel </a:t>
            </a:r>
            <a:r>
              <a:rPr lang="es-MX" sz="3600" dirty="0">
                <a:latin typeface="Century Gothic" panose="020B0502020202020204" pitchFamily="34" charset="0"/>
              </a:rPr>
              <a:t>propende al desarrollo de conocimientos y destrezas investigativas orientadas a </a:t>
            </a:r>
            <a:r>
              <a:rPr lang="es-MX" sz="3600" dirty="0" smtClean="0">
                <a:latin typeface="Century Gothic" panose="020B0502020202020204" pitchFamily="34" charset="0"/>
              </a:rPr>
              <a:t>la innovación </a:t>
            </a:r>
            <a:r>
              <a:rPr lang="es-MX" sz="3600" dirty="0">
                <a:latin typeface="Century Gothic" panose="020B0502020202020204" pitchFamily="34" charset="0"/>
              </a:rPr>
              <a:t>científica, tecnológica social, humanística y artística.</a:t>
            </a:r>
          </a:p>
        </p:txBody>
      </p:sp>
      <p:pic>
        <p:nvPicPr>
          <p:cNvPr id="5" name="Picture 2" descr="Circulo de Estudios e Investigación Social &amp;quot;Non Ratio Nee Mutatio&amp;quot; - Posts 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330" y="352697"/>
            <a:ext cx="5786847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857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2. FUNDAMENTACIÓN PEDAGÓGIA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dirty="0">
                <a:latin typeface="Century Gothic" panose="020B0502020202020204" pitchFamily="34" charset="0"/>
              </a:rPr>
              <a:t>MODELO EDUCATIVO, PEDAGÓGICO Y DIDÁCTICO DE LA UNACH: </a:t>
            </a:r>
            <a:r>
              <a:rPr lang="es-MX" sz="3600" dirty="0" smtClean="0">
                <a:latin typeface="Century Gothic" panose="020B0502020202020204" pitchFamily="34" charset="0"/>
              </a:rPr>
              <a:t>APROXIMACIÓN EPISTEMOLÓGICO-METODOLÓGICA</a:t>
            </a:r>
            <a:r>
              <a:rPr lang="es-MX" sz="3600" dirty="0">
                <a:latin typeface="Century Gothic" panose="020B0502020202020204" pitchFamily="34" charset="0"/>
              </a:rPr>
              <a:t>, DESDE LA COMPLEJIDAD, PARA EL DESARROLLO INTEGRAL </a:t>
            </a:r>
            <a:r>
              <a:rPr lang="es-MX" sz="3600" dirty="0" smtClean="0">
                <a:latin typeface="Century Gothic" panose="020B0502020202020204" pitchFamily="34" charset="0"/>
              </a:rPr>
              <a:t>DE LA </a:t>
            </a:r>
            <a:r>
              <a:rPr lang="es-MX" sz="3600" dirty="0">
                <a:latin typeface="Century Gothic" panose="020B0502020202020204" pitchFamily="34" charset="0"/>
              </a:rPr>
              <a:t>PERSONA, REARTICULANDO LA INVESTIGACIÓN, FORMACIÓN Y VINCULACIÓN (AÑO 2014)</a:t>
            </a:r>
          </a:p>
        </p:txBody>
      </p:sp>
    </p:spTree>
    <p:extLst>
      <p:ext uri="{BB962C8B-B14F-4D97-AF65-F5344CB8AC3E}">
        <p14:creationId xmlns:p14="http://schemas.microsoft.com/office/powerpoint/2010/main" val="4046451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Enfoque curricular por competencias. -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b="1" dirty="0"/>
          </a:p>
          <a:p>
            <a:pPr marL="0" indent="0" algn="just">
              <a:buNone/>
            </a:pPr>
            <a:r>
              <a:rPr lang="es-MX" b="1" dirty="0" smtClean="0"/>
              <a:t> </a:t>
            </a:r>
            <a:r>
              <a:rPr lang="es-MX" sz="3200" dirty="0"/>
              <a:t>En sentido amplio, una competencia es </a:t>
            </a:r>
            <a:r>
              <a:rPr lang="es-MX" sz="3200" dirty="0" smtClean="0"/>
              <a:t>un conjunto </a:t>
            </a:r>
            <a:r>
              <a:rPr lang="es-MX" sz="3200" dirty="0"/>
              <a:t>de capacidades, una macro-habilidad que integra tres tipos de saberes</a:t>
            </a:r>
            <a:r>
              <a:rPr lang="es-MX" sz="3200" dirty="0" smtClean="0"/>
              <a:t>: </a:t>
            </a:r>
            <a:endParaRPr lang="es-MX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es-MX" sz="3200" dirty="0" smtClean="0"/>
              <a:t>Conceptual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dirty="0" smtClean="0"/>
              <a:t> Procedimental 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dirty="0" smtClean="0"/>
              <a:t> Actitudinal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917779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3. FUNDAMENTACIÓN TEORICA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b="1" dirty="0">
                <a:latin typeface="Century Gothic" panose="020B0502020202020204" pitchFamily="34" charset="0"/>
              </a:rPr>
              <a:t>CONCEPCIONES DE INVESTIGACION FORMATIVA</a:t>
            </a:r>
          </a:p>
          <a:p>
            <a:pPr marL="0" indent="0" algn="just">
              <a:buNone/>
            </a:pPr>
            <a:endParaRPr lang="es-MX" sz="3200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es-MX" sz="3200" dirty="0" smtClean="0">
                <a:latin typeface="Century Gothic" panose="020B0502020202020204" pitchFamily="34" charset="0"/>
              </a:rPr>
              <a:t>Concibe </a:t>
            </a:r>
            <a:r>
              <a:rPr lang="es-MX" sz="3200" dirty="0">
                <a:latin typeface="Century Gothic" panose="020B0502020202020204" pitchFamily="34" charset="0"/>
              </a:rPr>
              <a:t>a la investigación como instrumento del proceso de docencia, su propósito es </a:t>
            </a:r>
            <a:r>
              <a:rPr lang="es-MX" sz="3200" dirty="0" smtClean="0">
                <a:latin typeface="Century Gothic" panose="020B0502020202020204" pitchFamily="34" charset="0"/>
              </a:rPr>
              <a:t>difundir información </a:t>
            </a:r>
            <a:r>
              <a:rPr lang="es-MX" sz="3200" dirty="0">
                <a:latin typeface="Century Gothic" panose="020B0502020202020204" pitchFamily="34" charset="0"/>
              </a:rPr>
              <a:t>científica y ayudar que el alumno la reúna como conocimiento (aprendizaje). </a:t>
            </a:r>
          </a:p>
        </p:txBody>
      </p:sp>
    </p:spTree>
    <p:extLst>
      <p:ext uri="{BB962C8B-B14F-4D97-AF65-F5344CB8AC3E}">
        <p14:creationId xmlns:p14="http://schemas.microsoft.com/office/powerpoint/2010/main" val="3420913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92777" y="1039059"/>
            <a:ext cx="1011065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dirty="0" smtClean="0">
              <a:latin typeface="Century Gothic" panose="020B0502020202020204" pitchFamily="34" charset="0"/>
            </a:endParaRPr>
          </a:p>
          <a:p>
            <a:pPr algn="just"/>
            <a:r>
              <a:rPr lang="es-MX" sz="2800" dirty="0" smtClean="0">
                <a:latin typeface="Century Gothic" panose="020B0502020202020204" pitchFamily="34" charset="0"/>
              </a:rPr>
              <a:t>La investigación formativa también puede llamarse la enseñanza a través de la investigación, o enseñar utilizando el método de investigación. La investigación formativa tiene dos particularidades adicionales fundamentales: es una investigación dirigida y encaminada por un profesor, como parte de su competencia docente y los agentes investigadores no son expertos de la investigación, sino sujetos en formación (</a:t>
            </a:r>
            <a:r>
              <a:rPr lang="es-MX" sz="2800" dirty="0" err="1" smtClean="0">
                <a:latin typeface="Century Gothic" panose="020B0502020202020204" pitchFamily="34" charset="0"/>
              </a:rPr>
              <a:t>Miyahira</a:t>
            </a:r>
            <a:r>
              <a:rPr lang="es-MX" sz="2800" dirty="0" smtClean="0">
                <a:latin typeface="Century Gothic" panose="020B0502020202020204" pitchFamily="34" charset="0"/>
              </a:rPr>
              <a:t>, 2009)</a:t>
            </a:r>
            <a:endParaRPr lang="es-MX" sz="2800" dirty="0">
              <a:latin typeface="Century Gothic" panose="020B0502020202020204" pitchFamily="34" charset="0"/>
            </a:endParaRPr>
          </a:p>
        </p:txBody>
      </p:sp>
      <p:pic>
        <p:nvPicPr>
          <p:cNvPr id="5" name="Picture 2" descr="Circulo de Estudios e Investigación Social &amp;quot;Non Ratio Nee Mutatio&amp;quot; - Posts 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330" y="352697"/>
            <a:ext cx="5786847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3149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36024" y="1059992"/>
            <a:ext cx="1026740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>
                <a:latin typeface="Century Gothic" panose="020B0502020202020204" pitchFamily="34" charset="0"/>
              </a:rPr>
              <a:t>La investigación formativa tiene referencia con el concepto de “formación”. Tal formación </a:t>
            </a:r>
            <a:r>
              <a:rPr lang="es-MX" sz="3200" dirty="0" smtClean="0">
                <a:latin typeface="Century Gothic" panose="020B0502020202020204" pitchFamily="34" charset="0"/>
              </a:rPr>
              <a:t>tiene que</a:t>
            </a:r>
            <a:r>
              <a:rPr lang="es-MX" sz="3200" dirty="0">
                <a:latin typeface="Century Gothic" panose="020B0502020202020204" pitchFamily="34" charset="0"/>
              </a:rPr>
              <a:t>, con sujetos, particularmente alumnos que son educados, </a:t>
            </a:r>
            <a:r>
              <a:rPr lang="es-MX" sz="3200" dirty="0" smtClean="0">
                <a:latin typeface="Century Gothic" panose="020B0502020202020204" pitchFamily="34" charset="0"/>
              </a:rPr>
              <a:t>a través </a:t>
            </a:r>
            <a:r>
              <a:rPr lang="es-MX" sz="3200" dirty="0">
                <a:latin typeface="Century Gothic" panose="020B0502020202020204" pitchFamily="34" charset="0"/>
              </a:rPr>
              <a:t>de actividades </a:t>
            </a:r>
            <a:r>
              <a:rPr lang="es-MX" sz="3200" dirty="0" smtClean="0">
                <a:latin typeface="Century Gothic" panose="020B0502020202020204" pitchFamily="34" charset="0"/>
              </a:rPr>
              <a:t>para entender </a:t>
            </a:r>
            <a:r>
              <a:rPr lang="es-MX" sz="3200" dirty="0">
                <a:latin typeface="Century Gothic" panose="020B0502020202020204" pitchFamily="34" charset="0"/>
              </a:rPr>
              <a:t>y realizar una investigación científica; se refiere además a la conformación o </a:t>
            </a:r>
            <a:r>
              <a:rPr lang="es-MX" sz="3200" dirty="0" smtClean="0">
                <a:latin typeface="Century Gothic" panose="020B0502020202020204" pitchFamily="34" charset="0"/>
              </a:rPr>
              <a:t>desarrollo de </a:t>
            </a:r>
            <a:r>
              <a:rPr lang="es-MX" sz="3200" dirty="0">
                <a:latin typeface="Century Gothic" panose="020B0502020202020204" pitchFamily="34" charset="0"/>
              </a:rPr>
              <a:t>proyectos de investigación, así como a la innovación de programas, currículos, y prácticas.</a:t>
            </a:r>
            <a:endParaRPr lang="es-MX" sz="3200" dirty="0"/>
          </a:p>
        </p:txBody>
      </p:sp>
      <p:pic>
        <p:nvPicPr>
          <p:cNvPr id="5" name="Picture 2" descr="Circulo de Estudios e Investigación Social &amp;quot;Non Ratio Nee Mutatio&amp;quot; - Posts 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330" y="130628"/>
            <a:ext cx="5786847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11358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andas de borde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777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73</TotalTime>
  <Words>739</Words>
  <Application>Microsoft Office PowerPoint</Application>
  <PresentationFormat>Panorámica</PresentationFormat>
  <Paragraphs>36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Century Gothic,Bold</vt:lpstr>
      <vt:lpstr>Retrospección</vt:lpstr>
      <vt:lpstr>Presentación de PowerPoint</vt:lpstr>
      <vt:lpstr>1. FUNDAMENTACIÓN LEGAL </vt:lpstr>
      <vt:lpstr>REGLAMENTO DE RÉGIMEN ACADÉMICO</vt:lpstr>
      <vt:lpstr>Presentación de PowerPoint</vt:lpstr>
      <vt:lpstr>2. FUNDAMENTACIÓN PEDAGÓGIA</vt:lpstr>
      <vt:lpstr>Enfoque curricular por competencias. -</vt:lpstr>
      <vt:lpstr>3. FUNDAMENTACIÓN TEORICA</vt:lpstr>
      <vt:lpstr>Presentación de PowerPoint</vt:lpstr>
      <vt:lpstr>Presentación de PowerPoint</vt:lpstr>
      <vt:lpstr>Presentación de PowerPoint</vt:lpstr>
      <vt:lpstr>Presentación de PowerPoint</vt:lpstr>
      <vt:lpstr>4. DIMENSIONES DE LA INVESTIGACIÓN FORMATIVA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Zoila Roman</dc:creator>
  <cp:lastModifiedBy>Zoila Roman</cp:lastModifiedBy>
  <cp:revision>15</cp:revision>
  <dcterms:created xsi:type="dcterms:W3CDTF">2021-06-20T23:06:37Z</dcterms:created>
  <dcterms:modified xsi:type="dcterms:W3CDTF">2021-06-21T00:20:14Z</dcterms:modified>
</cp:coreProperties>
</file>