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57" r:id="rId3"/>
    <p:sldId id="258" r:id="rId4"/>
    <p:sldId id="289" r:id="rId5"/>
    <p:sldId id="291" r:id="rId6"/>
    <p:sldId id="290" r:id="rId7"/>
    <p:sldId id="293" r:id="rId8"/>
    <p:sldId id="292" r:id="rId9"/>
    <p:sldId id="294" r:id="rId10"/>
    <p:sldId id="277" r:id="rId11"/>
    <p:sldId id="278" r:id="rId12"/>
    <p:sldId id="279" r:id="rId13"/>
    <p:sldId id="280" r:id="rId14"/>
    <p:sldId id="286" r:id="rId15"/>
    <p:sldId id="282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E380F-2580-455B-A6FF-D2F67E4009AB}" type="datetimeFigureOut">
              <a:rPr lang="es-MX" smtClean="0"/>
              <a:t>12/05/2025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803F-B356-46E8-85A5-E29E6CCAA1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87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40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D0CAD-3048-4039-9E37-B9CCCAD9C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BD61C7-EE04-4A39-AE07-F5B1439F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F6E7D-09B5-4FD8-B348-733897E4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12/5/2025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CF8C8-7C67-4F73-B948-390B0ECB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A1A7D-A879-4A5C-A6CC-EFDB45A8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421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F7E9B-CDAE-4A4A-A066-B2F852D2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544CFB-BE68-4120-A501-D5800E738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F4456-BDE2-4C14-8240-F2D60573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12/5/2025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7D93F3-95E1-4E87-A3DA-DF4FCED5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81243-1E09-43A4-9B1C-DC85218F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191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A5DC3D-E506-49A3-824F-457DAC2BC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CC48D-F00F-488C-AC4E-C631331AE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EFDB4-5EF9-453E-9B4E-9FE6FC96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12/5/2025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8F0C-15EF-4D82-9163-AD58AB0F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4CC7E3-9AF2-4B06-BA3C-1219889D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254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3467" y="3225800"/>
            <a:ext cx="5646800" cy="2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53467" y="5734963"/>
            <a:ext cx="5646800" cy="4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41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76021-1B01-4161-AE0C-FBD767E5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74DA4-508A-41C1-9C0C-4E8C0E7D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3C59B-377B-42FB-B12E-67064DC5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12/5/2025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35795-AF21-4DC9-A6F8-EF6DD042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686EC6-7072-40AA-B27B-52572D8F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776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88E57-748C-4B70-AF84-EBF4DEA0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A69E90-C635-4D45-86E1-DFBF49E2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737DB-6A2A-41AB-9091-D9A9AEC2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12/5/2025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A46905-6576-4572-9736-9AF4296A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B8E01-ECFB-4F46-89EC-7C1F627F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720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16539-60C0-4F93-BDCC-7F7AE4FA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46E20F-653E-4FA7-891F-DBBEF53B8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E03E3F-2582-4879-8D21-92A124EF3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682DB6-5B5A-4B0C-A0D8-A3819DAD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12/5/2025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C9B934-D391-4CBA-B714-6FC2B405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BF41E-643A-4019-8A1A-E0A1EF29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807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D191C-01E0-4D71-B5D0-133C32C9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CA5308-F28B-4F49-A35D-B03683D9A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37460-84C2-4A9F-8241-CB73D036D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450F2C-42D1-41BE-8E96-790081C41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6662FA-2628-4F74-8B04-E8E88740E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475513-4E3D-4137-BFCE-551B8704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12/5/2025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69148F-9B07-42C3-AFBC-8692E91D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9D2BA0-8737-4815-AF18-A2CBBD0A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413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7E6FA-F635-44A2-9673-DB80B6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4157EC-8CCA-48F5-906F-ADBF27EE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12/5/2025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70C3AC-8F25-41B4-A52C-82AA25EF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45E84C-30D1-42DF-9620-73F2B8AC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022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442E74-BB0F-4895-9FDF-3F323AE2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12/5/2025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8A3848-7CD2-4500-8012-B8303634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774F6E-6F63-4ACD-96C5-4113F90A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728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3FAF0-F235-4AAF-89C6-6F89E721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E196B2-1536-4AA3-A113-526375B37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DA2DFC-19F7-49B8-9B2F-081BC16A0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E0298-A269-48A1-9727-0CFE257E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12/5/2025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B62A42-2EE8-46AF-A7D6-0C60B308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935263-7D22-422E-8A11-E2E5BEFC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141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AB66A-6867-40F1-8DCB-9A749DDA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356812-51C4-4FED-947C-639A904FC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01595B-FDB3-4506-9DBB-D78FC638A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7B9394-899C-4733-84D3-47AAAA1AF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12/5/2025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E58774-C030-4CD5-870E-44DB7536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0614D1-69D6-476A-ACFE-C7B623FA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425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899F5A-60D2-457C-B0EA-DE85BDCE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789BF8-0592-4ACF-B22E-573C17F7A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6C03ED-C284-4FFB-96DC-ABD1F80BC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DC8C-BCF8-4AA9-8F75-33F21BB91CE2}" type="datetimeFigureOut">
              <a:rPr lang="es-EC" smtClean="0"/>
              <a:t>12/5/2025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40629E-224D-46D7-9242-3FA18D57F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64FCEE-F4EF-40C6-8529-902505C53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465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418" r="3119" b="18127"/>
          <a:stretch/>
        </p:blipFill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9615"/>
            </a:avLst>
          </a:prstGeom>
        </p:spPr>
      </p:pic>
      <p:grpSp>
        <p:nvGrpSpPr>
          <p:cNvPr id="218" name="Google Shape;218;p29"/>
          <p:cNvGrpSpPr/>
          <p:nvPr/>
        </p:nvGrpSpPr>
        <p:grpSpPr>
          <a:xfrm>
            <a:off x="-2546288" y="-1140101"/>
            <a:ext cx="14895205" cy="8562276"/>
            <a:chOff x="-1909716" y="-855076"/>
            <a:chExt cx="11171404" cy="6421707"/>
          </a:xfrm>
        </p:grpSpPr>
        <p:grpSp>
          <p:nvGrpSpPr>
            <p:cNvPr id="219" name="Google Shape;219;p29"/>
            <p:cNvGrpSpPr/>
            <p:nvPr/>
          </p:nvGrpSpPr>
          <p:grpSpPr>
            <a:xfrm rot="1180837">
              <a:off x="-1727850" y="878506"/>
              <a:ext cx="10807672" cy="2954542"/>
              <a:chOff x="-553366" y="2927810"/>
              <a:chExt cx="6312473" cy="1756827"/>
            </a:xfrm>
          </p:grpSpPr>
          <p:sp>
            <p:nvSpPr>
              <p:cNvPr id="220" name="Google Shape;220;p29"/>
              <p:cNvSpPr/>
              <p:nvPr/>
            </p:nvSpPr>
            <p:spPr>
              <a:xfrm rot="5221006">
                <a:off x="2245370" y="794418"/>
                <a:ext cx="901093" cy="5450310"/>
              </a:xfrm>
              <a:custGeom>
                <a:avLst/>
                <a:gdLst/>
                <a:ahLst/>
                <a:cxnLst/>
                <a:rect l="l" t="t" r="r" b="b"/>
                <a:pathLst>
                  <a:path w="18721" h="113235" fill="none" extrusionOk="0">
                    <a:moveTo>
                      <a:pt x="0" y="113235"/>
                    </a:moveTo>
                    <a:lnTo>
                      <a:pt x="18721" y="1"/>
                    </a:lnTo>
                  </a:path>
                </a:pathLst>
              </a:custGeom>
              <a:noFill/>
              <a:ln w="47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" name="Google Shape;221;p29"/>
              <p:cNvSpPr/>
              <p:nvPr/>
            </p:nvSpPr>
            <p:spPr>
              <a:xfrm rot="5221006">
                <a:off x="2227412" y="802733"/>
                <a:ext cx="916206" cy="5541184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15123" fill="none" extrusionOk="0">
                    <a:moveTo>
                      <a:pt x="1" y="115123"/>
                    </a:moveTo>
                    <a:lnTo>
                      <a:pt x="19035" y="0"/>
                    </a:lnTo>
                  </a:path>
                </a:pathLst>
              </a:custGeom>
              <a:noFill/>
              <a:ln w="43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 rot="5221006">
                <a:off x="2209639" y="811496"/>
                <a:ext cx="931320" cy="5631818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117006" fill="none" extrusionOk="0">
                    <a:moveTo>
                      <a:pt x="0" y="117006"/>
                    </a:moveTo>
                    <a:lnTo>
                      <a:pt x="19348" y="1"/>
                    </a:lnTo>
                  </a:path>
                </a:pathLst>
              </a:custGeom>
              <a:noFill/>
              <a:ln w="38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 rot="5221006">
                <a:off x="2191674" y="819819"/>
                <a:ext cx="946145" cy="5722404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118888" fill="none" extrusionOk="0">
                    <a:moveTo>
                      <a:pt x="1" y="118888"/>
                    </a:moveTo>
                    <a:lnTo>
                      <a:pt x="19656" y="0"/>
                    </a:lnTo>
                  </a:path>
                </a:pathLst>
              </a:custGeom>
              <a:noFill/>
              <a:ln w="3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 rot="5221006">
                <a:off x="2174061" y="828414"/>
                <a:ext cx="960922" cy="5813038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20771" fill="none" extrusionOk="0">
                    <a:moveTo>
                      <a:pt x="0" y="120771"/>
                    </a:moveTo>
                    <a:lnTo>
                      <a:pt x="19963" y="1"/>
                    </a:lnTo>
                  </a:path>
                </a:pathLst>
              </a:custGeom>
              <a:noFill/>
              <a:ln w="2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 rot="5221006">
                <a:off x="2155942" y="836851"/>
                <a:ext cx="976324" cy="5903961"/>
              </a:xfrm>
              <a:custGeom>
                <a:avLst/>
                <a:gdLst/>
                <a:ahLst/>
                <a:cxnLst/>
                <a:rect l="l" t="t" r="r" b="b"/>
                <a:pathLst>
                  <a:path w="20284" h="122660" fill="none" extrusionOk="0">
                    <a:moveTo>
                      <a:pt x="1" y="122659"/>
                    </a:moveTo>
                    <a:lnTo>
                      <a:pt x="20284" y="0"/>
                    </a:lnTo>
                  </a:path>
                </a:pathLst>
              </a:custGeom>
              <a:noFill/>
              <a:ln w="2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 rot="5221006">
                <a:off x="2138201" y="845325"/>
                <a:ext cx="991390" cy="5994546"/>
              </a:xfrm>
              <a:custGeom>
                <a:avLst/>
                <a:gdLst/>
                <a:ahLst/>
                <a:cxnLst/>
                <a:rect l="l" t="t" r="r" b="b"/>
                <a:pathLst>
                  <a:path w="20597" h="124542" fill="none" extrusionOk="0">
                    <a:moveTo>
                      <a:pt x="0" y="124542"/>
                    </a:moveTo>
                    <a:lnTo>
                      <a:pt x="20597" y="1"/>
                    </a:lnTo>
                  </a:path>
                </a:pathLst>
              </a:custGeom>
              <a:noFill/>
              <a:ln w="20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 rot="5221006">
                <a:off x="2120372" y="853760"/>
                <a:ext cx="1006263" cy="6085517"/>
              </a:xfrm>
              <a:custGeom>
                <a:avLst/>
                <a:gdLst/>
                <a:ahLst/>
                <a:cxnLst/>
                <a:rect l="l" t="t" r="r" b="b"/>
                <a:pathLst>
                  <a:path w="20906" h="126432" fill="none" extrusionOk="0">
                    <a:moveTo>
                      <a:pt x="1" y="126431"/>
                    </a:moveTo>
                    <a:lnTo>
                      <a:pt x="20905" y="1"/>
                    </a:lnTo>
                  </a:path>
                </a:pathLst>
              </a:custGeom>
              <a:noFill/>
              <a:ln w="1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 rot="5221006">
                <a:off x="2102558" y="862212"/>
                <a:ext cx="1021377" cy="6176103"/>
              </a:xfrm>
              <a:custGeom>
                <a:avLst/>
                <a:gdLst/>
                <a:ahLst/>
                <a:cxnLst/>
                <a:rect l="l" t="t" r="r" b="b"/>
                <a:pathLst>
                  <a:path w="21220" h="128314" fill="none" extrusionOk="0">
                    <a:moveTo>
                      <a:pt x="1" y="128313"/>
                    </a:moveTo>
                    <a:lnTo>
                      <a:pt x="21219" y="0"/>
                    </a:lnTo>
                  </a:path>
                </a:pathLst>
              </a:custGeom>
              <a:noFill/>
              <a:ln w="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 rot="5221006">
                <a:off x="2084649" y="870526"/>
                <a:ext cx="1036442" cy="6267026"/>
              </a:xfrm>
              <a:custGeom>
                <a:avLst/>
                <a:gdLst/>
                <a:ahLst/>
                <a:cxnLst/>
                <a:rect l="l" t="t" r="r" b="b"/>
                <a:pathLst>
                  <a:path w="21533" h="130203" fill="none" extrusionOk="0">
                    <a:moveTo>
                      <a:pt x="0" y="130202"/>
                    </a:moveTo>
                    <a:lnTo>
                      <a:pt x="21532" y="1"/>
                    </a:lnTo>
                  </a:path>
                </a:pathLst>
              </a:custGeom>
              <a:noFill/>
              <a:ln w="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30" name="Google Shape;230;p29"/>
            <p:cNvGrpSpPr/>
            <p:nvPr/>
          </p:nvGrpSpPr>
          <p:grpSpPr>
            <a:xfrm>
              <a:off x="0" y="774300"/>
              <a:ext cx="9144003" cy="4369200"/>
              <a:chOff x="0" y="774300"/>
              <a:chExt cx="9144003" cy="4369200"/>
            </a:xfrm>
          </p:grpSpPr>
          <p:pic>
            <p:nvPicPr>
              <p:cNvPr id="231" name="Google Shape;231;p29"/>
              <p:cNvPicPr preferRelativeResize="0"/>
              <p:nvPr/>
            </p:nvPicPr>
            <p:blipFill rotWithShape="1">
              <a:blip r:embed="rId4">
                <a:alphaModFix/>
              </a:blip>
              <a:srcRect t="14383"/>
              <a:stretch/>
            </p:blipFill>
            <p:spPr>
              <a:xfrm>
                <a:off x="0" y="1219200"/>
                <a:ext cx="9144003" cy="3924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29"/>
              <p:cNvPicPr preferRelativeResize="0"/>
              <p:nvPr/>
            </p:nvPicPr>
            <p:blipFill rotWithShape="1">
              <a:blip r:embed="rId5">
                <a:alphaModFix/>
              </a:blip>
              <a:srcRect t="15052"/>
              <a:stretch/>
            </p:blipFill>
            <p:spPr>
              <a:xfrm>
                <a:off x="0" y="774300"/>
                <a:ext cx="9144003" cy="4369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4" name="Google Shape;234;p29"/>
          <p:cNvSpPr txBox="1">
            <a:spLocks noGrp="1"/>
          </p:cNvSpPr>
          <p:nvPr>
            <p:ph type="ctrTitle"/>
          </p:nvPr>
        </p:nvSpPr>
        <p:spPr>
          <a:xfrm>
            <a:off x="154818" y="3625929"/>
            <a:ext cx="5323976" cy="6853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  <a:t>INVESTIGACIÓN JURÍDICA </a:t>
            </a:r>
            <a:b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s-MX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35" name="Google Shape;235;p29"/>
          <p:cNvCxnSpPr/>
          <p:nvPr/>
        </p:nvCxnSpPr>
        <p:spPr>
          <a:xfrm>
            <a:off x="3325052" y="4281110"/>
            <a:ext cx="2955600" cy="0"/>
          </a:xfrm>
          <a:prstGeom prst="straightConnector1">
            <a:avLst/>
          </a:prstGeom>
          <a:noFill/>
          <a:ln w="9525" cap="flat" cmpd="dbl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6" name="Google Shape;236;p29"/>
          <p:cNvPicPr preferRelativeResize="0"/>
          <p:nvPr/>
        </p:nvPicPr>
        <p:blipFill rotWithShape="1">
          <a:blip r:embed="rId6">
            <a:alphaModFix/>
          </a:blip>
          <a:srcRect t="6290" b="-2324"/>
          <a:stretch/>
        </p:blipFill>
        <p:spPr>
          <a:xfrm>
            <a:off x="8064500" y="1"/>
            <a:ext cx="4127499" cy="162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niversidad Nacional de Chimborazo | Brands of the World™ | Download vector  logos and logotyp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" y="-27899"/>
            <a:ext cx="4128247" cy="14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18618" y="4402674"/>
            <a:ext cx="6066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</a:rPr>
              <a:t>Dr. Carlos Ernesto, Herrera Acosta PhD.</a:t>
            </a: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0984821011</a:t>
            </a: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ceherrera@Unach.edu.ec</a:t>
            </a:r>
          </a:p>
          <a:p>
            <a:endParaRPr lang="es-MX" sz="2400" dirty="0"/>
          </a:p>
          <a:p>
            <a:pPr lvl="0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6673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493486"/>
            <a:ext cx="110018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1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</a:t>
            </a: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1: </a:t>
            </a:r>
          </a:p>
          <a:p>
            <a:pPr algn="just"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Presentación de las tres tareas  (fase de planificación, estado del arte y fundamentación teórica)de la investigación formativa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14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2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Presentación de la validación del instrumento de investigación 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TAREA 3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Control de lectura</a:t>
            </a:r>
            <a:endParaRPr lang="es-EC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657664" y="234283"/>
            <a:ext cx="10905699" cy="650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ELABORACIÓN DEL PLAN DE CLASES 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SEMANA 7</a:t>
            </a:r>
          </a:p>
          <a:p>
            <a:pPr>
              <a:lnSpc>
                <a:spcPct val="150000"/>
              </a:lnSpc>
            </a:pPr>
            <a:endParaRPr lang="es-ES" sz="9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FECHA: </a:t>
            </a:r>
            <a:r>
              <a:rPr lang="es-ES" sz="2000" b="1" dirty="0" smtClean="0">
                <a:latin typeface="Palatino Linotype" panose="02040502050505030304" pitchFamily="18" charset="0"/>
              </a:rPr>
              <a:t>14 </a:t>
            </a:r>
            <a:r>
              <a:rPr lang="es-ES" sz="2000" b="1" dirty="0">
                <a:latin typeface="Palatino Linotype" panose="02040502050505030304" pitchFamily="18" charset="0"/>
              </a:rPr>
              <a:t>de mayo de 2025</a:t>
            </a:r>
          </a:p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II: </a:t>
            </a:r>
            <a:r>
              <a:rPr lang="es-MX" sz="2000" b="1" dirty="0">
                <a:latin typeface="Palatino Linotype" panose="02040502050505030304" pitchFamily="18" charset="0"/>
              </a:rPr>
              <a:t>METODOLOGÍA DE LA INVESTIGACIÓN JURÍDICA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sz="2000" b="1" dirty="0">
                <a:latin typeface="Palatino Linotype" panose="02040502050505030304" pitchFamily="18" charset="0"/>
              </a:rPr>
              <a:t>2.1. Fundamentos de la investigación jurídica </a:t>
            </a:r>
          </a:p>
          <a:p>
            <a:pPr>
              <a:lnSpc>
                <a:spcPct val="150000"/>
              </a:lnSpc>
            </a:pPr>
            <a:endParaRPr lang="es-ES" sz="900" b="1" dirty="0">
              <a:latin typeface="Palatino Linotype" panose="0204050205050503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INICIO</a:t>
            </a:r>
          </a:p>
          <a:p>
            <a:pPr>
              <a:lnSpc>
                <a:spcPct val="150000"/>
              </a:lnSpc>
            </a:pPr>
            <a:endParaRPr lang="es-ES" sz="9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1.1. Objetivo de la clase.</a:t>
            </a:r>
            <a:endParaRPr lang="es-MX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Analizar los fundamentos teóricos y metodológicos de la investigación jurídica, a través del estudio de sus conceptos, tipos, métodos y técnicas, con el fin de fortalecer las competencias investigativas y aportar a la producción de conocimiento crítico en el ámbito del Derecho.</a:t>
            </a:r>
          </a:p>
          <a:p>
            <a:pPr algn="just">
              <a:lnSpc>
                <a:spcPct val="150000"/>
              </a:lnSpc>
            </a:pPr>
            <a:endParaRPr lang="es-MX" sz="900" b="1" dirty="0">
              <a:solidFill>
                <a:srgbClr val="555555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1.2.  Dinámica de grupo </a:t>
            </a:r>
          </a:p>
          <a:p>
            <a:pPr algn="just">
              <a:lnSpc>
                <a:spcPct val="150000"/>
              </a:lnSpc>
            </a:pPr>
            <a:endParaRPr lang="es-MX" sz="9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sz="9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8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 FUNDAMENTOS DE LA INVESTIGACIÓN JURÍDICA 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2.1.1. Concepto y objetivos de la investigación jurídica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2.1.2. Fuentes de la investigación jurídica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2.1.3. Los problemas jurídicos contemporáneos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2.1.4. Revisión de la literatura jurídica y el estado del arte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2.1.5. Fundamentación teórica y conceptual de la investigación jurídica</a:t>
            </a:r>
          </a:p>
        </p:txBody>
      </p:sp>
    </p:spTree>
    <p:extLst>
      <p:ext uri="{BB962C8B-B14F-4D97-AF65-F5344CB8AC3E}">
        <p14:creationId xmlns:p14="http://schemas.microsoft.com/office/powerpoint/2010/main" val="20619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232229"/>
            <a:ext cx="110018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3.1. Cuestionario </a:t>
            </a:r>
            <a:endParaRPr lang="es-EC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25715" y="1386391"/>
            <a:ext cx="110018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¿Cuáles son los principales desafíos en la investigación jurídica?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influyen las decisiones de tribunales internacionales en las legislaciones nacionales?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papel juegan los derechos humanos en la investigación jurídica?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se puede aplicar la metodología de la investigación jurídica en la práctica legal?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se clasifican las fuentes de la investigación jurídica? 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ventajas ofrece la investigación empírica en el ámbito jurídico?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¿Cuáles son las ventajas y desventajas de la IA a la administración de justicia? 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¿Cuáles son los principales desafíos del Estado de derecho? 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impacto tiene la falta de independencia judicial en la democracia?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¿Cuáles son los principales desafíos que enfrenta la investigación jurídica?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¿Cuáles son los beneficios de la revisión sistemática de literatura en la investigación jurídica?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papel juega el estado del arte en la investigación jurídica? 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se transforma una idea de investigación en un problema jurídico?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elementos son esenciales para la justificación de una investigación jurídica?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se delimita un problema jurídico en una investigación?</a:t>
            </a:r>
          </a:p>
        </p:txBody>
      </p:sp>
    </p:spTree>
    <p:extLst>
      <p:ext uri="{BB962C8B-B14F-4D97-AF65-F5344CB8AC3E}">
        <p14:creationId xmlns:p14="http://schemas.microsoft.com/office/powerpoint/2010/main" val="337551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657664" y="234283"/>
            <a:ext cx="10905699" cy="542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EVALUACIÓN DE LOS RESULTADOS DEL APRENDIZAJE </a:t>
            </a:r>
          </a:p>
          <a:p>
            <a:pPr>
              <a:lnSpc>
                <a:spcPct val="150000"/>
              </a:lnSpc>
            </a:pPr>
            <a:endParaRPr lang="es-ES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</a:t>
            </a: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ES" sz="2000" b="1" dirty="0" smtClean="0">
                <a:latin typeface="Palatino Linotype" panose="02040502050505030304" pitchFamily="18" charset="0"/>
              </a:rPr>
              <a:t>16 </a:t>
            </a:r>
            <a:r>
              <a:rPr lang="es-ES" sz="2000" b="1" dirty="0">
                <a:latin typeface="Palatino Linotype" panose="02040502050505030304" pitchFamily="18" charset="0"/>
              </a:rPr>
              <a:t>de mayo de 2025</a:t>
            </a:r>
          </a:p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II: </a:t>
            </a:r>
            <a:r>
              <a:rPr lang="es-MX" sz="2000" b="1" dirty="0">
                <a:latin typeface="Palatino Linotype" panose="02040502050505030304" pitchFamily="18" charset="0"/>
              </a:rPr>
              <a:t>METODOLOGÍA DE LA INVESTIGACIÓN JURÍDICA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sz="2000" b="1" dirty="0">
                <a:latin typeface="Palatino Linotype" panose="02040502050505030304" pitchFamily="18" charset="0"/>
              </a:rPr>
              <a:t>2.1. Fundamentos de la investigación jurídica </a:t>
            </a:r>
          </a:p>
          <a:p>
            <a:pPr>
              <a:lnSpc>
                <a:spcPct val="150000"/>
              </a:lnSpc>
            </a:pPr>
            <a:endParaRPr lang="es-ES" sz="900" b="1" dirty="0">
              <a:latin typeface="Palatino Linotype" panose="0204050205050503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INICIO</a:t>
            </a:r>
          </a:p>
          <a:p>
            <a:pPr>
              <a:lnSpc>
                <a:spcPct val="150000"/>
              </a:lnSpc>
            </a:pPr>
            <a:endParaRPr lang="es-ES" sz="9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1.1. Objetivo de la clase.</a:t>
            </a:r>
            <a:endParaRPr lang="es-MX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Analizar los fundamentos teóricos y metodológicos de la investigación jurídica, a través del estudio de sus conceptos, tipos, métodos y técnicas, con el fin de fortalecer las competencias investigativas y aportar a la producción de conocimiento crítico en el ámbito del Derecho.</a:t>
            </a:r>
          </a:p>
          <a:p>
            <a:pPr algn="just">
              <a:lnSpc>
                <a:spcPct val="150000"/>
              </a:lnSpc>
            </a:pPr>
            <a:endParaRPr lang="es-MX" sz="900" b="1" dirty="0">
              <a:solidFill>
                <a:srgbClr val="555555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8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791028" y="923853"/>
            <a:ext cx="1087044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endParaRPr lang="es-ES" b="1" dirty="0"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endParaRPr lang="es-ES" sz="2000" b="1" dirty="0">
              <a:latin typeface="Palatino Linotype" panose="02040502050505030304" pitchFamily="18" charset="0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Evaluación diagnóstica 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Conocer el nivel de conocimientos previos o habilidades con las que el estudiante inicia un proceso formativo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Pruebas diagnósticas, mapas conceptuales, entrevistas, encuestas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Utilidad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Permite ajustar la planificación didáctica y detectar posibles brechas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1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pPr algn="just"/>
            <a:endParaRPr lang="es-ES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2.- Evaluación formativa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Supervisar el progreso del estudiante durante el proceso de enseñanza-aprendizaje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Rúbricas, listas de cotejo, portafolios, diarios reflexivos, debates, simulaciones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Características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Tiene un carácter retroalimentador; no necesariamente implica calificación numérica.</a:t>
            </a:r>
          </a:p>
        </p:txBody>
      </p:sp>
    </p:spTree>
    <p:extLst>
      <p:ext uri="{BB962C8B-B14F-4D97-AF65-F5344CB8AC3E}">
        <p14:creationId xmlns:p14="http://schemas.microsoft.com/office/powerpoint/2010/main" val="117356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pPr algn="just"/>
            <a:endParaRPr lang="es-ES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3. Evaluación </a:t>
            </a: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sumativa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Valorar el logro final de los resultados de aprendizaje al concluir una unidad, módulo o curso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Exámenes escritos, proyectos finales, ensayos, estudios de caso, presentaciones orales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Criterios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Se centra en evidencias concretas del desempeño del estudiante, y suele traducirse en calificaciones.</a:t>
            </a:r>
          </a:p>
        </p:txBody>
      </p:sp>
    </p:spTree>
    <p:extLst>
      <p:ext uri="{BB962C8B-B14F-4D97-AF65-F5344CB8AC3E}">
        <p14:creationId xmlns:p14="http://schemas.microsoft.com/office/powerpoint/2010/main" val="2467921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 CIERRE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1: </a:t>
            </a:r>
          </a:p>
          <a:p>
            <a:pPr algn="just"/>
            <a:r>
              <a:rPr lang="es-MX" sz="2000" b="1" dirty="0" smtClean="0">
                <a:latin typeface="Palatino Linotype" panose="02040502050505030304" pitchFamily="18" charset="0"/>
              </a:rPr>
              <a:t>Lecciones orales </a:t>
            </a:r>
          </a:p>
          <a:p>
            <a:pPr algn="just"/>
            <a:endParaRPr lang="es-MX" sz="2000" b="1" dirty="0"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Tarea </a:t>
            </a: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2: </a:t>
            </a:r>
            <a:endParaRPr lang="es-MX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latin typeface="Palatino Linotype" panose="02040502050505030304" pitchFamily="18" charset="0"/>
              </a:rPr>
              <a:t>Elaboración del instrumentos de investigación de la indagación formativa</a:t>
            </a:r>
          </a:p>
          <a:p>
            <a:pPr algn="just"/>
            <a:endParaRPr lang="es-MX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3</a:t>
            </a:r>
          </a:p>
          <a:p>
            <a:pPr algn="just"/>
            <a:r>
              <a:rPr lang="es-MX" sz="2000" b="1" dirty="0" smtClean="0">
                <a:latin typeface="Palatino Linotype" panose="02040502050505030304" pitchFamily="18" charset="0"/>
              </a:rPr>
              <a:t>Aplicación del instrumento de investigación del artículo académico 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Práctica Profesional Docente I | Última clase de prá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4" y="3442008"/>
            <a:ext cx="3925107" cy="253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9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574302"/>
            <a:ext cx="11178654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7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ES" b="1" dirty="0" smtClean="0">
                <a:latin typeface="Palatino Linotype" panose="02040502050505030304" pitchFamily="18" charset="0"/>
              </a:rPr>
              <a:t>12 de mayo de 2025</a:t>
            </a:r>
            <a:endParaRPr lang="es-ES" b="1" i="0" dirty="0"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UNIDAD II: </a:t>
            </a:r>
            <a:r>
              <a:rPr lang="es-MX" b="1" dirty="0">
                <a:latin typeface="Palatino Linotype" panose="02040502050505030304" pitchFamily="18" charset="0"/>
              </a:rPr>
              <a:t>METODOLOGÍA DE LA INVESTIGACIÓN </a:t>
            </a:r>
            <a:r>
              <a:rPr lang="es-MX" b="1" dirty="0" smtClean="0">
                <a:latin typeface="Palatino Linotype" panose="02040502050505030304" pitchFamily="18" charset="0"/>
              </a:rPr>
              <a:t>JURÍDICA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b="1" dirty="0">
                <a:latin typeface="Palatino Linotype" panose="02040502050505030304" pitchFamily="18" charset="0"/>
              </a:rPr>
              <a:t>2.1. </a:t>
            </a:r>
            <a:r>
              <a:rPr lang="es-MX" b="1" dirty="0" smtClean="0">
                <a:latin typeface="Palatino Linotype" panose="02040502050505030304" pitchFamily="18" charset="0"/>
              </a:rPr>
              <a:t>Fundamentos de la investigación jurídica </a:t>
            </a:r>
          </a:p>
          <a:p>
            <a:pPr>
              <a:lnSpc>
                <a:spcPct val="150000"/>
              </a:lnSpc>
            </a:pPr>
            <a:endParaRPr lang="es-ES" sz="800" b="1" dirty="0" smtClean="0"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i="0" dirty="0"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1.1. Objetivo de la clase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es-MX" b="1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Analizar los fundamentos </a:t>
            </a:r>
            <a:r>
              <a:rPr lang="es-MX" b="1" dirty="0" smtClean="0">
                <a:latin typeface="Palatino Linotype" panose="02040502050505030304" pitchFamily="18" charset="0"/>
              </a:rPr>
              <a:t>teóricos y </a:t>
            </a:r>
            <a:r>
              <a:rPr lang="es-MX" b="1" dirty="0">
                <a:latin typeface="Palatino Linotype" panose="02040502050505030304" pitchFamily="18" charset="0"/>
              </a:rPr>
              <a:t>metodológicos </a:t>
            </a:r>
            <a:r>
              <a:rPr lang="es-MX" b="1" dirty="0" smtClean="0">
                <a:latin typeface="Palatino Linotype" panose="02040502050505030304" pitchFamily="18" charset="0"/>
              </a:rPr>
              <a:t>de </a:t>
            </a:r>
            <a:r>
              <a:rPr lang="es-MX" b="1" dirty="0">
                <a:latin typeface="Palatino Linotype" panose="02040502050505030304" pitchFamily="18" charset="0"/>
              </a:rPr>
              <a:t>la investigación jurídica, a través del estudio de sus conceptos, tipos, métodos y técnicas, con el fin de fortalecer las competencias investigativas </a:t>
            </a:r>
            <a:r>
              <a:rPr lang="es-MX" b="1" dirty="0" smtClean="0">
                <a:latin typeface="Palatino Linotype" panose="02040502050505030304" pitchFamily="18" charset="0"/>
              </a:rPr>
              <a:t>y </a:t>
            </a:r>
            <a:r>
              <a:rPr lang="es-MX" b="1" dirty="0">
                <a:latin typeface="Palatino Linotype" panose="02040502050505030304" pitchFamily="18" charset="0"/>
              </a:rPr>
              <a:t>aportar a la producción de conocimiento </a:t>
            </a:r>
            <a:r>
              <a:rPr lang="es-MX" b="1" dirty="0" smtClean="0">
                <a:latin typeface="Palatino Linotype" panose="02040502050505030304" pitchFamily="18" charset="0"/>
              </a:rPr>
              <a:t>crítico en </a:t>
            </a:r>
            <a:r>
              <a:rPr lang="es-MX" b="1" dirty="0">
                <a:latin typeface="Palatino Linotype" panose="02040502050505030304" pitchFamily="18" charset="0"/>
              </a:rPr>
              <a:t>el ámbito del Derecho</a:t>
            </a:r>
            <a:r>
              <a:rPr lang="es-MX" b="1" dirty="0" smtClean="0">
                <a:latin typeface="Palatino Linotype" panose="02040502050505030304" pitchFamily="18" charset="0"/>
              </a:rPr>
              <a:t>.</a:t>
            </a:r>
            <a:endParaRPr lang="es-MX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sz="800" b="1" i="0" dirty="0">
              <a:solidFill>
                <a:srgbClr val="555555"/>
              </a:solidFill>
              <a:effectLst/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1.2.  Dinámica de grupo </a:t>
            </a:r>
          </a:p>
          <a:p>
            <a:pPr algn="just">
              <a:lnSpc>
                <a:spcPct val="150000"/>
              </a:lnSpc>
            </a:pPr>
            <a:endParaRPr lang="es-MX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1.3. Tutoriales </a:t>
            </a:r>
            <a:endParaRPr lang="es-ES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7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 FUNDAMENTOS DE LA INVESTIGACIÓN JURÍDICA 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2.1.1. Concepto y objetivos de la investigación jurídica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2.1.2. Fuentes de la investigación jurídica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2.1.3. Los problemas jurídicos contemporáneos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2.1.4. Revisión de la literatura jurídica y el estado del arte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2.1.5. Fundamentación teórica y conceptual de la investigación jurídica</a:t>
            </a:r>
          </a:p>
        </p:txBody>
      </p:sp>
    </p:spTree>
    <p:extLst>
      <p:ext uri="{BB962C8B-B14F-4D97-AF65-F5344CB8AC3E}">
        <p14:creationId xmlns:p14="http://schemas.microsoft.com/office/powerpoint/2010/main" val="396097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55" y="0"/>
            <a:ext cx="8598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9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5" b="5885"/>
          <a:stretch/>
        </p:blipFill>
        <p:spPr>
          <a:xfrm>
            <a:off x="1969541" y="221032"/>
            <a:ext cx="8648417" cy="65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7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2" b="10108"/>
          <a:stretch/>
        </p:blipFill>
        <p:spPr>
          <a:xfrm>
            <a:off x="258275" y="204715"/>
            <a:ext cx="11547038" cy="607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7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5" b="5075"/>
          <a:stretch/>
        </p:blipFill>
        <p:spPr>
          <a:xfrm>
            <a:off x="2308400" y="147256"/>
            <a:ext cx="7722704" cy="65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0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" b="7877"/>
          <a:stretch/>
        </p:blipFill>
        <p:spPr>
          <a:xfrm>
            <a:off x="1964643" y="300251"/>
            <a:ext cx="8371672" cy="62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2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b="11428"/>
          <a:stretch/>
        </p:blipFill>
        <p:spPr>
          <a:xfrm>
            <a:off x="1419367" y="120999"/>
            <a:ext cx="9532264" cy="644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03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501</Words>
  <Application>Microsoft Office PowerPoint</Application>
  <PresentationFormat>Panorámica</PresentationFormat>
  <Paragraphs>119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Open Sans</vt:lpstr>
      <vt:lpstr>Palatino Linotype</vt:lpstr>
      <vt:lpstr>Tema de Office</vt:lpstr>
      <vt:lpstr>INVESTIGACIÓN JURÍDICA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SYSTEMarket</cp:lastModifiedBy>
  <cp:revision>49</cp:revision>
  <dcterms:created xsi:type="dcterms:W3CDTF">2024-09-10T14:06:18Z</dcterms:created>
  <dcterms:modified xsi:type="dcterms:W3CDTF">2025-05-12T08:18:55Z</dcterms:modified>
</cp:coreProperties>
</file>