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7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39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52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411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18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99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57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36185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03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07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E324-A53B-4193-892A-5B5413168AEA}" type="datetimeFigureOut">
              <a:rPr lang="es-EC" smtClean="0"/>
              <a:t>23/6/2021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31A27B6-6880-49BF-95DC-50450F0E8287}" type="slidenum">
              <a:rPr lang="es-EC" smtClean="0"/>
              <a:t>‹Nº›</a:t>
            </a:fld>
            <a:endParaRPr lang="es-EC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29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AD8C974-52E2-469D-9D25-BA50E86A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 fontScale="90000"/>
          </a:bodyPr>
          <a:lstStyle/>
          <a:p>
            <a:pPr algn="ctr"/>
            <a:r>
              <a:rPr lang="en-US" sz="7200" dirty="0">
                <a:solidFill>
                  <a:srgbClr val="454545"/>
                </a:solidFill>
              </a:rPr>
              <a:t>ECUACIONES DIFERENCIALES EXACTAS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156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AF628-1E9B-4719-97D7-1DC8876D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B29B57-D99E-4F0C-8FA6-EF42B61B9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En los problemas resuelva la ecuación diferencial dada, encontrando, como en el ejemplo, un factor integrante apropiado </a:t>
            </a:r>
            <a:endParaRPr lang="es-EC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CFF284B-867F-4986-A54E-00042A8BD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146" y="2950881"/>
            <a:ext cx="3810763" cy="99185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6902C7F-8000-467E-8B94-1BD2F7735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146" y="3942735"/>
            <a:ext cx="3810763" cy="1179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9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3FF10-9526-4744-84E0-86A1AB8A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DEFINICIÓN</a:t>
            </a:r>
            <a:endParaRPr lang="es-EC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5B8BC2-7BAC-4F6C-8169-853C874DC6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853754"/>
                <a:ext cx="9603275" cy="358599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ES" sz="1800" dirty="0">
                    <a:latin typeface="+mj-lt"/>
                  </a:rPr>
                  <a:t>Una ecuación diferencial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ES" sz="1800" b="0" i="1" smtClean="0">
                        <a:latin typeface="+mj-lt"/>
                      </a:rPr>
                      <m:t>𝑀</m:t>
                    </m:r>
                    <m:d>
                      <m:dPr>
                        <m:ctrlPr>
                          <a:rPr lang="es-ES" sz="1800" b="0" i="1" smtClean="0">
                            <a:latin typeface="+mj-lt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+mj-lt"/>
                          </a:rPr>
                          <m:t>𝑥</m:t>
                        </m:r>
                        <m:r>
                          <a:rPr lang="es-ES" sz="1800" b="0" i="1" smtClean="0">
                            <a:latin typeface="+mj-lt"/>
                          </a:rPr>
                          <m:t>,</m:t>
                        </m:r>
                        <m:r>
                          <a:rPr lang="es-ES" sz="1800" b="0" i="1" smtClean="0">
                            <a:latin typeface="+mj-lt"/>
                          </a:rPr>
                          <m:t>𝑦</m:t>
                        </m:r>
                      </m:e>
                    </m:d>
                    <m:r>
                      <a:rPr lang="es-ES" sz="1800" b="0" i="1" smtClean="0">
                        <a:latin typeface="+mj-lt"/>
                      </a:rPr>
                      <m:t>𝑑𝑥</m:t>
                    </m:r>
                    <m:r>
                      <a:rPr lang="es-ES" sz="1800" b="0" i="1" smtClean="0">
                        <a:latin typeface="+mj-lt"/>
                      </a:rPr>
                      <m:t>+</m:t>
                    </m:r>
                    <m:r>
                      <a:rPr lang="es-ES" sz="1800" b="0" i="1" smtClean="0">
                        <a:latin typeface="+mj-lt"/>
                      </a:rPr>
                      <m:t>𝑁</m:t>
                    </m:r>
                    <m:d>
                      <m:dPr>
                        <m:ctrlPr>
                          <a:rPr lang="es-ES" sz="1800" b="0" i="1" smtClean="0">
                            <a:latin typeface="+mj-lt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+mj-lt"/>
                          </a:rPr>
                          <m:t>𝑥</m:t>
                        </m:r>
                        <m:r>
                          <a:rPr lang="es-ES" sz="1800" b="0" i="1" smtClean="0">
                            <a:latin typeface="+mj-lt"/>
                          </a:rPr>
                          <m:t>,</m:t>
                        </m:r>
                        <m:r>
                          <a:rPr lang="es-ES" sz="1800" b="0" i="1" smtClean="0">
                            <a:latin typeface="+mj-lt"/>
                          </a:rPr>
                          <m:t>𝑦</m:t>
                        </m:r>
                      </m:e>
                    </m:d>
                    <m:r>
                      <a:rPr lang="es-ES" sz="1800" b="0" i="1" smtClean="0">
                        <a:latin typeface="+mj-lt"/>
                      </a:rPr>
                      <m:t>𝑑𝑦</m:t>
                    </m:r>
                    <m:r>
                      <a:rPr lang="es-ES" sz="1800" b="0" i="1" smtClean="0">
                        <a:latin typeface="+mj-lt"/>
                      </a:rPr>
                      <m:t>=0</m:t>
                    </m:r>
                  </m:oMath>
                </a14:m>
                <a:r>
                  <a:rPr lang="es-EC" sz="1800" dirty="0">
                    <a:latin typeface="+mj-lt"/>
                  </a:rPr>
                  <a:t>  </a:t>
                </a:r>
                <a:r>
                  <a:rPr lang="es-EC" sz="1800" b="1" dirty="0">
                    <a:solidFill>
                      <a:srgbClr val="FF0000"/>
                    </a:solidFill>
                    <a:latin typeface="+mj-lt"/>
                  </a:rPr>
                  <a:t>(1)</a:t>
                </a:r>
              </a:p>
              <a:p>
                <a:pPr marL="0" indent="0">
                  <a:buNone/>
                </a:pPr>
                <a:r>
                  <a:rPr lang="es-EC" sz="1800" dirty="0">
                    <a:latin typeface="+mj-lt"/>
                  </a:rPr>
                  <a:t>Es exacta si existe una función g(</a:t>
                </a:r>
                <a:r>
                  <a:rPr lang="es-EC" sz="1800" dirty="0" err="1">
                    <a:latin typeface="+mj-lt"/>
                  </a:rPr>
                  <a:t>x,y</a:t>
                </a:r>
                <a:r>
                  <a:rPr lang="es-EC" sz="1800" dirty="0">
                    <a:latin typeface="+mj-lt"/>
                  </a:rPr>
                  <a:t>) tal que: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b="0" i="1" smtClean="0">
                          <a:latin typeface="+mj-lt"/>
                        </a:rPr>
                        <m:t>𝑑𝑔</m:t>
                      </m:r>
                      <m:d>
                        <m:dPr>
                          <m:ctrlPr>
                            <a:rPr lang="es-ES" sz="1800" b="0" i="1" smtClean="0">
                              <a:latin typeface="+mj-lt"/>
                            </a:rPr>
                          </m:ctrlPr>
                        </m:dPr>
                        <m:e>
                          <m:r>
                            <a:rPr lang="es-ES" sz="1800" b="0" i="1" smtClean="0">
                              <a:latin typeface="+mj-lt"/>
                            </a:rPr>
                            <m:t>𝑥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,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𝑦</m:t>
                          </m:r>
                        </m:e>
                      </m:d>
                      <m:r>
                        <a:rPr lang="es-ES" sz="1800" b="0" i="1" smtClean="0">
                          <a:latin typeface="+mj-lt"/>
                        </a:rPr>
                        <m:t>=</m:t>
                      </m:r>
                      <m:r>
                        <a:rPr lang="es-ES" sz="1800" b="0" i="1" smtClean="0">
                          <a:latin typeface="+mj-lt"/>
                        </a:rPr>
                        <m:t>𝑀</m:t>
                      </m:r>
                      <m:d>
                        <m:dPr>
                          <m:ctrlPr>
                            <a:rPr lang="es-ES" sz="1800" b="0" i="1" smtClean="0">
                              <a:latin typeface="+mj-lt"/>
                            </a:rPr>
                          </m:ctrlPr>
                        </m:dPr>
                        <m:e>
                          <m:r>
                            <a:rPr lang="es-ES" sz="1800" b="0" i="1" smtClean="0">
                              <a:latin typeface="+mj-lt"/>
                            </a:rPr>
                            <m:t>𝑥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,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𝑦</m:t>
                          </m:r>
                        </m:e>
                      </m:d>
                      <m:r>
                        <a:rPr lang="es-ES" sz="1800" b="0" i="1" smtClean="0">
                          <a:latin typeface="+mj-lt"/>
                        </a:rPr>
                        <m:t>𝑑𝑥</m:t>
                      </m:r>
                      <m:r>
                        <a:rPr lang="es-ES" sz="1800" b="0" i="1" smtClean="0">
                          <a:latin typeface="+mj-lt"/>
                        </a:rPr>
                        <m:t>+</m:t>
                      </m:r>
                      <m:r>
                        <a:rPr lang="es-ES" sz="1800" b="0" i="1" smtClean="0">
                          <a:latin typeface="+mj-lt"/>
                        </a:rPr>
                        <m:t>𝑁</m:t>
                      </m:r>
                      <m:d>
                        <m:dPr>
                          <m:ctrlPr>
                            <a:rPr lang="es-ES" sz="1800" b="0" i="1" smtClean="0">
                              <a:latin typeface="+mj-lt"/>
                            </a:rPr>
                          </m:ctrlPr>
                        </m:dPr>
                        <m:e>
                          <m:r>
                            <a:rPr lang="es-ES" sz="1800" b="0" i="1" smtClean="0">
                              <a:latin typeface="+mj-lt"/>
                            </a:rPr>
                            <m:t>𝑥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,</m:t>
                          </m:r>
                          <m:r>
                            <a:rPr lang="es-ES" sz="1800" b="0" i="1" smtClean="0">
                              <a:latin typeface="+mj-lt"/>
                            </a:rPr>
                            <m:t>𝑦</m:t>
                          </m:r>
                        </m:e>
                      </m:d>
                      <m:r>
                        <a:rPr lang="es-ES" sz="1800" b="0" i="1" smtClean="0">
                          <a:latin typeface="+mj-lt"/>
                        </a:rPr>
                        <m:t>𝑑𝑦</m:t>
                      </m:r>
                    </m:oMath>
                  </m:oMathPara>
                </a14:m>
                <a:endParaRPr lang="es-EC" sz="18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s-EC" sz="1800" dirty="0">
                    <a:latin typeface="+mj-lt"/>
                  </a:rPr>
                  <a:t>Prueba de exactitud Si M(</a:t>
                </a:r>
                <a:r>
                  <a:rPr lang="es-EC" sz="1800" dirty="0" err="1">
                    <a:latin typeface="+mj-lt"/>
                  </a:rPr>
                  <a:t>x,y</a:t>
                </a:r>
                <a:r>
                  <a:rPr lang="es-EC" sz="1800" dirty="0">
                    <a:latin typeface="+mj-lt"/>
                  </a:rPr>
                  <a:t>) y N(</a:t>
                </a:r>
                <a:r>
                  <a:rPr lang="es-EC" sz="1800" dirty="0" err="1">
                    <a:latin typeface="+mj-lt"/>
                  </a:rPr>
                  <a:t>x,y</a:t>
                </a:r>
                <a:r>
                  <a:rPr lang="es-EC" sz="1800" dirty="0">
                    <a:latin typeface="+mj-lt"/>
                  </a:rPr>
                  <a:t>) son funciones continuas y tienen primeras derivadas continuas sobre algún rectángulo del plano </a:t>
                </a:r>
                <a:r>
                  <a:rPr lang="es-EC" sz="1800" dirty="0" err="1">
                    <a:latin typeface="+mj-lt"/>
                  </a:rPr>
                  <a:t>xy</a:t>
                </a:r>
                <a:r>
                  <a:rPr lang="es-EC" sz="1800" dirty="0">
                    <a:latin typeface="+mj-lt"/>
                  </a:rPr>
                  <a:t>, entonces </a:t>
                </a:r>
                <a14:m>
                  <m:oMath xmlns:m="http://schemas.openxmlformats.org/officeDocument/2006/math">
                    <m:r>
                      <a:rPr lang="es-ES" sz="1800" b="0" i="1" smtClean="0">
                        <a:latin typeface="+mj-lt"/>
                      </a:rPr>
                      <m:t>𝑀</m:t>
                    </m:r>
                    <m:d>
                      <m:dPr>
                        <m:ctrlPr>
                          <a:rPr lang="es-ES" sz="1800" b="0" i="1" smtClean="0">
                            <a:latin typeface="+mj-lt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+mj-lt"/>
                          </a:rPr>
                          <m:t>𝑥</m:t>
                        </m:r>
                        <m:r>
                          <a:rPr lang="es-ES" sz="1800" b="0" i="1" smtClean="0">
                            <a:latin typeface="+mj-lt"/>
                          </a:rPr>
                          <m:t>,</m:t>
                        </m:r>
                        <m:r>
                          <a:rPr lang="es-ES" sz="1800" b="0" i="1" smtClean="0">
                            <a:latin typeface="+mj-lt"/>
                          </a:rPr>
                          <m:t>𝑦</m:t>
                        </m:r>
                      </m:e>
                    </m:d>
                    <m:r>
                      <a:rPr lang="es-ES" sz="1800" b="0" i="1" smtClean="0">
                        <a:latin typeface="+mj-lt"/>
                      </a:rPr>
                      <m:t>𝑑𝑥</m:t>
                    </m:r>
                    <m:r>
                      <a:rPr lang="es-ES" sz="1800" b="0" i="1" smtClean="0">
                        <a:latin typeface="+mj-lt"/>
                      </a:rPr>
                      <m:t>+</m:t>
                    </m:r>
                    <m:r>
                      <a:rPr lang="es-ES" sz="1800" b="0" i="1" smtClean="0">
                        <a:latin typeface="+mj-lt"/>
                      </a:rPr>
                      <m:t>𝑁</m:t>
                    </m:r>
                    <m:d>
                      <m:dPr>
                        <m:ctrlPr>
                          <a:rPr lang="es-ES" sz="1800" b="0" i="1" smtClean="0">
                            <a:latin typeface="+mj-lt"/>
                          </a:rPr>
                        </m:ctrlPr>
                      </m:dPr>
                      <m:e>
                        <m:r>
                          <a:rPr lang="es-ES" sz="1800" b="0" i="1" smtClean="0">
                            <a:latin typeface="+mj-lt"/>
                          </a:rPr>
                          <m:t>𝑥</m:t>
                        </m:r>
                        <m:r>
                          <a:rPr lang="es-ES" sz="1800" b="0" i="1" smtClean="0">
                            <a:latin typeface="+mj-lt"/>
                          </a:rPr>
                          <m:t>,</m:t>
                        </m:r>
                        <m:r>
                          <a:rPr lang="es-ES" sz="1800" b="0" i="1" smtClean="0">
                            <a:latin typeface="+mj-lt"/>
                          </a:rPr>
                          <m:t>𝑦</m:t>
                        </m:r>
                      </m:e>
                    </m:d>
                    <m:r>
                      <a:rPr lang="es-ES" sz="1800" b="0" i="1" smtClean="0">
                        <a:latin typeface="+mj-lt"/>
                      </a:rPr>
                      <m:t>𝑑𝑦</m:t>
                    </m:r>
                    <m:r>
                      <a:rPr lang="es-ES" sz="1800" b="0" i="1" smtClean="0">
                        <a:latin typeface="+mj-lt"/>
                      </a:rPr>
                      <m:t>=0</m:t>
                    </m:r>
                  </m:oMath>
                </a14:m>
                <a:r>
                  <a:rPr lang="es-EC" sz="1800" dirty="0">
                    <a:latin typeface="+mj-lt"/>
                  </a:rPr>
                  <a:t> es exacta si y sólo si:                             </a:t>
                </a:r>
              </a:p>
              <a:p>
                <a:pPr marL="0" indent="0" algn="ctr">
                  <a:buNone/>
                </a:pPr>
                <a:r>
                  <a:rPr lang="es-EC" sz="18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400" i="1" smtClean="0">
                            <a:latin typeface="+mj-lt"/>
                          </a:rPr>
                        </m:ctrlPr>
                      </m:fPr>
                      <m:num>
                        <m:r>
                          <a:rPr lang="es-EC" sz="2400" i="1" smtClean="0">
                            <a:latin typeface="+mj-lt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EC" sz="2400" i="1" smtClean="0">
                            <a:latin typeface="+mj-lt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ES" sz="2400" b="0" i="0" smtClean="0">
                        <a:latin typeface="+mj-lt"/>
                      </a:rPr>
                      <m:t>=</m:t>
                    </m:r>
                    <m:f>
                      <m:fPr>
                        <m:ctrlPr>
                          <a:rPr lang="es-ES" sz="2400" b="0" i="1" smtClean="0">
                            <a:latin typeface="+mj-lt"/>
                          </a:rPr>
                        </m:ctrlPr>
                      </m:fPr>
                      <m:num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s-ES" sz="2400" b="0" i="1" smtClean="0">
                            <a:latin typeface="+mj-lt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s-EC" sz="1800" dirty="0">
                    <a:latin typeface="+mj-lt"/>
                  </a:rPr>
                  <a:t>    </a:t>
                </a:r>
                <a:r>
                  <a:rPr lang="es-EC" sz="1800" b="1" dirty="0">
                    <a:solidFill>
                      <a:srgbClr val="FF0000"/>
                    </a:solidFill>
                    <a:latin typeface="+mj-lt"/>
                  </a:rPr>
                  <a:t>(2)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85B8BC2-7BAC-4F6C-8169-853C874DC6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853754"/>
                <a:ext cx="9603275" cy="3585993"/>
              </a:xfrm>
              <a:blipFill>
                <a:blip r:embed="rId2"/>
                <a:stretch>
                  <a:fillRect l="-508" r="-14222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87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11AE3-2183-4A8E-A284-934BB466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319329"/>
            <a:ext cx="4957148" cy="37743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MÉTODO DE SOLUCIÓN</a:t>
            </a:r>
            <a:endParaRPr lang="es-EC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777EED-E2E9-4DB7-94C6-66FCB5A22F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9167" y="1181946"/>
                <a:ext cx="10748865" cy="497625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EC" sz="1400" dirty="0"/>
                  <a:t>Dada una ecuación de la forma </a:t>
                </a:r>
                <a14:m>
                  <m:oMath xmlns:m="http://schemas.openxmlformats.org/officeDocument/2006/math"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C" sz="1400" dirty="0"/>
                  <a:t> determine si cumple la igualdad de exactitud, si lo hace, entonces existe una función f para la cual:</a:t>
                </a:r>
              </a:p>
              <a:p>
                <a:pPr marL="0" indent="0" algn="ctr">
                  <a:buNone/>
                </a:pPr>
                <a:r>
                  <a:rPr lang="es-EC" sz="1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s-EC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s-EC" sz="1400" b="1" dirty="0">
                    <a:solidFill>
                      <a:srgbClr val="FF0000"/>
                    </a:solidFill>
                  </a:rPr>
                  <a:t>	(3)</a:t>
                </a:r>
              </a:p>
              <a:p>
                <a:pPr marL="0" indent="0">
                  <a:buNone/>
                </a:pPr>
                <a:r>
                  <a:rPr lang="es-EC" sz="1400" dirty="0"/>
                  <a:t>Podemos encontrar f al integrar M(</a:t>
                </a:r>
                <a:r>
                  <a:rPr lang="es-EC" sz="1400" dirty="0" err="1"/>
                  <a:t>x,y</a:t>
                </a:r>
                <a:r>
                  <a:rPr lang="es-EC" sz="1400" dirty="0"/>
                  <a:t>) con respecto a x, mientras y se mantiene constante:</a:t>
                </a:r>
              </a:p>
              <a:p>
                <a:pPr marL="0" indent="0" algn="ctr">
                  <a:buNone/>
                </a:pPr>
                <a:r>
                  <a:rPr lang="es-ES" sz="1400" b="0" dirty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s-EC" sz="1400" dirty="0">
                    <a:latin typeface="+mj-lt"/>
                  </a:rPr>
                  <a:t> 	</a:t>
                </a:r>
                <a:r>
                  <a:rPr lang="es-EC" sz="1400" b="1" dirty="0">
                    <a:solidFill>
                      <a:srgbClr val="FF0000"/>
                    </a:solidFill>
                    <a:latin typeface="+mj-lt"/>
                  </a:rPr>
                  <a:t>(4)</a:t>
                </a:r>
              </a:p>
              <a:p>
                <a:pPr marL="0" indent="0" algn="ctr">
                  <a:buNone/>
                </a:pPr>
                <a:r>
                  <a:rPr lang="es-EC" sz="1400" dirty="0">
                    <a:ea typeface="Cambria Math" panose="02040503050406030204" pitchFamily="18" charset="0"/>
                  </a:rPr>
                  <a:t>Donde la función arbitraria  g(y) es la “constante” de integración. Ahora, al derivar (4) con respecto a </a:t>
                </a:r>
                <a:r>
                  <a:rPr lang="es-EC" sz="1400" b="1" dirty="0">
                    <a:ea typeface="Cambria Math" panose="02040503050406030204" pitchFamily="18" charset="0"/>
                  </a:rPr>
                  <a:t>y</a:t>
                </a:r>
                <a:r>
                  <a:rPr lang="es-EC" sz="1400" dirty="0">
                    <a:ea typeface="Cambria Math" panose="02040503050406030204" pitchFamily="18" charset="0"/>
                  </a:rPr>
                  <a:t> </a:t>
                </a:r>
                <a:r>
                  <a:rPr lang="es-EC" sz="1400" dirty="0" err="1">
                    <a:ea typeface="Cambria Math" panose="02040503050406030204" pitchFamily="18" charset="0"/>
                  </a:rPr>
                  <a:t>y</a:t>
                </a:r>
                <a:r>
                  <a:rPr lang="es-EC" sz="1400" dirty="0">
                    <a:ea typeface="Cambria Math" panose="02040503050406030204" pitchFamily="18" charset="0"/>
                  </a:rPr>
                  <a:t> asumir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s-EC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E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EC" sz="1400" dirty="0"/>
              </a:p>
              <a:p>
                <a:pPr marL="0" indent="0">
                  <a:buNone/>
                </a:pPr>
                <a:endParaRPr lang="es-EC" sz="1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C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C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s-EC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s-E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num>
                        <m:den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s-E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s-EC" sz="1400" dirty="0"/>
              </a:p>
              <a:p>
                <a:pPr marL="0" indent="0">
                  <a:buNone/>
                </a:pPr>
                <a:endParaRPr lang="es-EC" sz="1400" dirty="0"/>
              </a:p>
              <a:p>
                <a:pPr marL="0" indent="0">
                  <a:buNone/>
                </a:pPr>
                <a:r>
                  <a:rPr lang="es-EC" sz="1400" dirty="0"/>
                  <a:t>Esto da:                        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4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sz="1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sz="1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E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s-EC" sz="1400" dirty="0"/>
                  <a:t>  	</a:t>
                </a:r>
                <a:r>
                  <a:rPr lang="es-EC" sz="1400" b="1" dirty="0">
                    <a:solidFill>
                      <a:srgbClr val="FF0000"/>
                    </a:solidFill>
                  </a:rPr>
                  <a:t>(5)</a:t>
                </a:r>
              </a:p>
              <a:p>
                <a:pPr marL="0" indent="0">
                  <a:buNone/>
                </a:pPr>
                <a:r>
                  <a:rPr lang="es-EC" sz="1400" b="1" dirty="0">
                    <a:solidFill>
                      <a:srgbClr val="FF0000"/>
                    </a:solidFill>
                  </a:rPr>
                  <a:t>Por último, integramos (5) con respecto a y </a:t>
                </a:r>
                <a:r>
                  <a:rPr lang="es-EC" sz="1400" b="1" dirty="0" err="1">
                    <a:solidFill>
                      <a:srgbClr val="FF0000"/>
                    </a:solidFill>
                  </a:rPr>
                  <a:t>y</a:t>
                </a:r>
                <a:r>
                  <a:rPr lang="es-EC" sz="1400" b="1" dirty="0">
                    <a:solidFill>
                      <a:srgbClr val="FF0000"/>
                    </a:solidFill>
                  </a:rPr>
                  <a:t> sustituimos el resultado en (4). La solución implícita de la ecuación es f(</a:t>
                </a:r>
                <a:r>
                  <a:rPr lang="es-EC" sz="1400" b="1" dirty="0" err="1">
                    <a:solidFill>
                      <a:srgbClr val="FF0000"/>
                    </a:solidFill>
                  </a:rPr>
                  <a:t>x,y</a:t>
                </a:r>
                <a:r>
                  <a:rPr lang="es-EC" sz="1400" b="1" dirty="0">
                    <a:solidFill>
                      <a:srgbClr val="FF0000"/>
                    </a:solidFill>
                  </a:rPr>
                  <a:t>)=c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A777EED-E2E9-4DB7-94C6-66FCB5A22F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9167" y="1181946"/>
                <a:ext cx="10748865" cy="4976258"/>
              </a:xfrm>
              <a:blipFill>
                <a:blip r:embed="rId2"/>
                <a:stretch>
                  <a:fillRect l="-170" r="-170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55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31076DA-16A3-47CA-83A5-35A1D750E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S" dirty="0"/>
                  <a:t>También podríamos comenzar el procedimiento anterior con el supuesto de que: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C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C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s-EC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EC" dirty="0"/>
              </a:p>
              <a:p>
                <a:pPr marL="0" indent="0">
                  <a:buNone/>
                </a:pPr>
                <a:r>
                  <a:rPr lang="es-EC" dirty="0"/>
                  <a:t>Después de integrar N con respecto a y </a:t>
                </a:r>
                <a:r>
                  <a:rPr lang="es-EC" dirty="0" err="1"/>
                  <a:t>y</a:t>
                </a:r>
                <a:r>
                  <a:rPr lang="es-EC" dirty="0"/>
                  <a:t> diferenciar entonces ese, resultado, encontraríamos los análogos de (4) y (5), respectivamente, como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s-EC" dirty="0"/>
                  <a:t>  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num>
                      <m:den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e>
                    </m:nary>
                  </m:oMath>
                </a14:m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31076DA-16A3-47CA-83A5-35A1D750E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7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ítulo 1">
            <a:extLst>
              <a:ext uri="{FF2B5EF4-FFF2-40B4-BE49-F238E27FC236}">
                <a16:creationId xmlns:a16="http://schemas.microsoft.com/office/drawing/2014/main" id="{7F158DCF-E0A8-4AC8-A472-CCA4CC018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628" y="1202940"/>
            <a:ext cx="4957148" cy="377430"/>
          </a:xfrm>
        </p:spPr>
        <p:txBody>
          <a:bodyPr>
            <a:normAutofit fontScale="90000"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MÉTODO DE SOLUCIÓN</a:t>
            </a:r>
            <a:endParaRPr lang="es-EC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1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037454-8B60-4985-8F7E-46C09787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</a:t>
            </a:r>
            <a:endParaRPr lang="es-EC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AE65CEB-8DF0-404A-813F-10AB0C35B8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S" dirty="0"/>
                  <a:t>Resuelva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𝑥𝑦𝑑𝑥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s-EC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s-EC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C" dirty="0"/>
                  <a:t>  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s-EC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s-E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EC" dirty="0"/>
                  <a:t>  Por lo tanto, la ecuación exacta y, en consecuencia.</a:t>
                </a:r>
              </a:p>
              <a:p>
                <a:pPr marL="0" indent="0">
                  <a:buNone/>
                </a:pPr>
                <a:r>
                  <a:rPr lang="es-EC" dirty="0"/>
                  <a:t>1) Existe una función f(</a:t>
                </a:r>
                <a:r>
                  <a:rPr lang="es-EC" dirty="0" err="1"/>
                  <a:t>x,y</a:t>
                </a:r>
                <a:r>
                  <a:rPr lang="es-EC" dirty="0"/>
                  <a:t>) tal que: </a:t>
                </a:r>
              </a:p>
              <a:p>
                <a:pPr marL="0" indent="0">
                  <a:buNone/>
                </a:pPr>
                <a:r>
                  <a:rPr lang="es-ES" dirty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𝑥𝑦𝑑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s-EC" dirty="0"/>
              </a:p>
              <a:p>
                <a:pPr marL="0" indent="0">
                  <a:buNone/>
                </a:pPr>
                <a:r>
                  <a:rPr lang="es-ES" sz="2000" b="0" dirty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EC" dirty="0"/>
                  <a:t>+g(y)</a:t>
                </a:r>
              </a:p>
              <a:p>
                <a:pPr marL="0" indent="0">
                  <a:buNone/>
                </a:pPr>
                <a:r>
                  <a:rPr lang="es-ES" sz="2000" b="0" dirty="0"/>
                  <a:t>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AE65CEB-8DF0-404A-813F-10AB0C35B8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77" b="-70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11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3B3865C-0424-4C82-B978-4863611D8A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8963" y="2015732"/>
                <a:ext cx="9785891" cy="387188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/>
                  <a:t>2) Al derivar f(</a:t>
                </a:r>
                <a:r>
                  <a:rPr lang="es-ES" dirty="0" err="1"/>
                  <a:t>x,y</a:t>
                </a:r>
                <a:r>
                  <a:rPr lang="es-ES" dirty="0"/>
                  <a:t>) con respecto a 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C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C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es-EC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  <m:r>
                          <a:rPr lang="es-E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EC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C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C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s-EC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s-EC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s-ES" sz="2000" b="0" i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E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E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EC" sz="2000" dirty="0"/>
              </a:p>
              <a:p>
                <a:pPr marL="0" indent="0">
                  <a:buNone/>
                </a:pPr>
                <a:r>
                  <a:rPr lang="es-ES" dirty="0"/>
                  <a:t>3) Luego: 				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e>
                    </m:nary>
                  </m:oMath>
                </a14:m>
                <a:endParaRPr lang="es-E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s-EC" dirty="0"/>
              </a:p>
              <a:p>
                <a:pPr marL="0" indent="0">
                  <a:buNone/>
                </a:pPr>
                <a:r>
                  <a:rPr lang="es-EC" dirty="0"/>
                  <a:t>4) Por consiguiente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s-EC" dirty="0"/>
                  <a:t> y así la solución de la ecuación en forma implícita es:</a:t>
                </a:r>
              </a:p>
              <a:p>
                <a:pPr marL="0" indent="0">
                  <a:buNone/>
                </a:pPr>
                <a:r>
                  <a:rPr lang="es-ES" b="0" dirty="0"/>
                  <a:t>c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s-EC" dirty="0"/>
              </a:p>
              <a:p>
                <a:pPr marL="0" indent="0">
                  <a:buNone/>
                </a:pPr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3B3865C-0424-4C82-B978-4863611D8A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8963" y="2015732"/>
                <a:ext cx="9785891" cy="3871884"/>
              </a:xfrm>
              <a:blipFill>
                <a:blip r:embed="rId2"/>
                <a:stretch>
                  <a:fillRect l="-623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n 4">
            <a:extLst>
              <a:ext uri="{FF2B5EF4-FFF2-40B4-BE49-F238E27FC236}">
                <a16:creationId xmlns:a16="http://schemas.microsoft.com/office/drawing/2014/main" id="{5080B2F2-4E36-4A4A-8E83-41BC48061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5909" y="2901821"/>
            <a:ext cx="1002230" cy="38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95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C61FC-CFF8-4B1A-A0FE-808CD3D8E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C55690-BB6A-43CC-88E0-FDD5A911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En los siguientes problemas determine si la ecuación diferencial es exacta, si lo es, resuélvala 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C3DDAB9-0D5F-441F-8595-126A53EE7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570" y="2906948"/>
            <a:ext cx="4565430" cy="205693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6595814-0665-4308-A819-B6E297FE57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9048" y="2906948"/>
            <a:ext cx="4958854" cy="205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48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7979C9-6157-47E3-AA0D-3F2659DA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FACTORES DE INTEGRACIÓN</a:t>
            </a:r>
            <a:endParaRPr lang="es-EC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D049A41-B673-4A4C-AAA0-337361A3BF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1579" y="1853754"/>
                <a:ext cx="9603275" cy="361259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s-ES" sz="1600" dirty="0"/>
                  <a:t>Cuando la ecuación </a:t>
                </a: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S" sz="1600" dirty="0"/>
                  <a:t> </a:t>
                </a:r>
                <a:r>
                  <a:rPr lang="es-ES" sz="1600" b="1" dirty="0">
                    <a:solidFill>
                      <a:srgbClr val="FF0000"/>
                    </a:solidFill>
                  </a:rPr>
                  <a:t>(1)</a:t>
                </a:r>
                <a:r>
                  <a:rPr lang="es-ES" sz="1600" dirty="0"/>
                  <a:t> no es exacta. Ocasionalmente, es posible transformar a (1) en una ecuación diferencial exacta por medio de una sensata multiplicación. Una función I(</a:t>
                </a:r>
                <a:r>
                  <a:rPr lang="es-ES" sz="1600" dirty="0" err="1"/>
                  <a:t>x,y</a:t>
                </a:r>
                <a:r>
                  <a:rPr lang="es-ES" sz="1600" dirty="0"/>
                  <a:t>) es un factor integrante para (1) si la ecuación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s-E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E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s-ES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S" sz="1600" dirty="0"/>
                  <a:t> 	</a:t>
                </a:r>
                <a:r>
                  <a:rPr lang="es-ES" sz="1600" dirty="0">
                    <a:solidFill>
                      <a:srgbClr val="FF0000"/>
                    </a:solidFill>
                  </a:rPr>
                  <a:t>(*)</a:t>
                </a:r>
              </a:p>
              <a:p>
                <a:pPr marL="0" indent="0">
                  <a:buNone/>
                </a:pPr>
                <a:r>
                  <a:rPr lang="es-ES" sz="1600" dirty="0"/>
                  <a:t>Es exacta. Una solución para (1) se obtiene resolviendo la ecuación diferencial exacta definida por (*). Algunos de los factores de integración más comunes se muestran en la tabla, y en las condiciones siguientes</a:t>
                </a:r>
              </a:p>
              <a:p>
                <a:pPr marL="0" indent="0">
                  <a:buNone/>
                </a:pPr>
                <a:endParaRPr lang="es-ES" sz="1600" dirty="0"/>
              </a:p>
              <a:p>
                <a:pPr marL="0" indent="0">
                  <a:buNone/>
                </a:pPr>
                <a:r>
                  <a:rPr lang="es-ES" sz="1600" dirty="0"/>
                  <a:t>								1.1</a:t>
                </a:r>
              </a:p>
              <a:p>
                <a:pPr marL="0" indent="0">
                  <a:buNone/>
                </a:pPr>
                <a:endParaRPr lang="es-ES" sz="1600" dirty="0"/>
              </a:p>
              <a:p>
                <a:pPr marL="0" indent="0">
                  <a:buNone/>
                </a:pPr>
                <a:r>
                  <a:rPr lang="es-ES" sz="1600" dirty="0"/>
                  <a:t>								</a:t>
                </a:r>
              </a:p>
              <a:p>
                <a:pPr marL="0" indent="0">
                  <a:buNone/>
                </a:pPr>
                <a:r>
                  <a:rPr lang="es-ES" sz="1600" dirty="0"/>
                  <a:t>								1.2</a:t>
                </a:r>
                <a:endParaRPr lang="es-EC" sz="160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D049A41-B673-4A4C-AAA0-337361A3BF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1579" y="1853754"/>
                <a:ext cx="9603275" cy="3612591"/>
              </a:xfrm>
              <a:blipFill>
                <a:blip r:embed="rId2"/>
                <a:stretch>
                  <a:fillRect l="-254" t="-33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agen 6">
            <a:extLst>
              <a:ext uri="{FF2B5EF4-FFF2-40B4-BE49-F238E27FC236}">
                <a16:creationId xmlns:a16="http://schemas.microsoft.com/office/drawing/2014/main" id="{6CE383B0-038D-44A1-8DF8-2D6A0F8FA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9786" y="3660049"/>
            <a:ext cx="4531699" cy="222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6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599990-8198-47A1-9559-2FAB9BC5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94318"/>
            <a:ext cx="9603275" cy="659436"/>
          </a:xfrm>
        </p:spPr>
        <p:txBody>
          <a:bodyPr/>
          <a:lstStyle/>
          <a:p>
            <a:r>
              <a:rPr lang="es-ES" dirty="0"/>
              <a:t>Ejemplo</a:t>
            </a:r>
            <a:endParaRPr lang="es-EC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D45C6AC-1479-4E0A-918B-D80C680A0C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ES" dirty="0"/>
                  <a:t>Resolver 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𝑥𝑦𝑑𝑥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sSup>
                          <m:sSupPr>
                            <m:ctrlPr>
                              <a:rPr lang="es-E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−20</m:t>
                        </m:r>
                      </m:e>
                    </m:d>
                    <m:r>
                      <a:rPr lang="es-ES" b="0" i="1" smtClean="0">
                        <a:latin typeface="Cambria Math" panose="02040503050406030204" pitchFamily="18" charset="0"/>
                      </a:rPr>
                      <m:t>𝑑𝑦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EC" dirty="0"/>
                  <a:t>      No es exacta</a:t>
                </a:r>
              </a:p>
              <a:p>
                <a:pPr marL="0" indent="0">
                  <a:buNone/>
                </a:pPr>
                <a:endParaRPr lang="es-EC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D45C6AC-1479-4E0A-918B-D80C680A0C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35" t="-177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75A4C942-D1DF-4557-BAA8-CD5A616DA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301" y="2708326"/>
            <a:ext cx="4531699" cy="198814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8D4F364-7662-4291-A889-CF71555DB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708325"/>
            <a:ext cx="3090930" cy="99592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A2E8E1A1-BE79-45B0-BFC2-5C006BDCEE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3700544"/>
            <a:ext cx="3090929" cy="99592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CFEC383-CF17-4704-9EE8-8F598DCB01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64300" y="4705272"/>
            <a:ext cx="7622627" cy="138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4894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164</TotalTime>
  <Words>675</Words>
  <Application>Microsoft Office PowerPoint</Application>
  <PresentationFormat>Panorámica</PresentationFormat>
  <Paragraphs>53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Gill Sans MT</vt:lpstr>
      <vt:lpstr>Galería</vt:lpstr>
      <vt:lpstr>ECUACIONES DIFERENCIALES EXACTAS</vt:lpstr>
      <vt:lpstr>DEFINICIÓN</vt:lpstr>
      <vt:lpstr>MÉTODO DE SOLUCIÓN</vt:lpstr>
      <vt:lpstr>MÉTODO DE SOLUCIÓN</vt:lpstr>
      <vt:lpstr>Ejemplo</vt:lpstr>
      <vt:lpstr>Presentación de PowerPoint</vt:lpstr>
      <vt:lpstr>Ejercicios</vt:lpstr>
      <vt:lpstr>FACTORES DE INTEGRACIÓN</vt:lpstr>
      <vt:lpstr>Ejemplo</vt:lpstr>
      <vt:lpstr>EJERCICIOS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 DIFERENCIALES EXACTAS</dc:title>
  <dc:creator>mery manzano</dc:creator>
  <cp:lastModifiedBy>mery manzano</cp:lastModifiedBy>
  <cp:revision>17</cp:revision>
  <dcterms:created xsi:type="dcterms:W3CDTF">2021-06-23T21:06:05Z</dcterms:created>
  <dcterms:modified xsi:type="dcterms:W3CDTF">2021-06-23T23:50:09Z</dcterms:modified>
</cp:coreProperties>
</file>