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37" r:id="rId2"/>
    <p:sldId id="338" r:id="rId3"/>
    <p:sldId id="341" r:id="rId4"/>
    <p:sldId id="372" r:id="rId5"/>
    <p:sldId id="375" r:id="rId6"/>
    <p:sldId id="376" r:id="rId7"/>
    <p:sldId id="378" r:id="rId8"/>
    <p:sldId id="379" r:id="rId9"/>
    <p:sldId id="38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F56D9-AF07-4870-9496-1597D93E8534}" type="datetimeFigureOut">
              <a:rPr lang="es-ES" smtClean="0"/>
              <a:t>05/12/2024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9C3B1-512C-44DF-A265-093CF597EE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57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8781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2803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4204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DC34D9-E70D-1995-08E0-7557EB2829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57BF8449-10C2-455D-2342-D848AC5A27D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AA00EA32-7C06-B668-65FB-FD24E3BD4C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7AA2EC2-131C-1F5C-217A-BCFA314325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04046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E0388E-7D67-0859-1B13-C9E1F9CE48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15BE2A52-6918-8D27-7D88-64498D88EBD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3F0000B7-00E4-265A-AF55-1ECA697E26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9FAC740-06C0-CA0F-036D-41EA6285A7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3125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959C4D-FE74-48F1-10D5-704B386BD2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9C1CBFD9-0C67-D393-AACF-ABCE0F27A33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208D10CB-40BB-93B8-8C3D-DD0DDCE185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C49790F-E521-384A-725B-753AB10A20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0477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05/12/2024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2074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05/12/2024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2453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05/12/2024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7905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05/12/2024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0722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05/12/2024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4259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05/12/2024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9771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05/12/2024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4668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05/12/2024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7532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05/12/2024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475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05/12/2024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356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05/12/2024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8832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05/12/2024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7735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05/12/2024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696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05/12/2024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3512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05/12/2024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355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05/12/2024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8022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882E2-8956-4342-981B-10D003273BD2}" type="datetimeFigureOut">
              <a:rPr lang="es-ES" smtClean="0"/>
              <a:t>05/12/2024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8450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D68556-DE4F-4E26-95E1-BA617FB5F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6342" y="2809461"/>
            <a:ext cx="8911687" cy="1589029"/>
          </a:xfrm>
        </p:spPr>
        <p:txBody>
          <a:bodyPr>
            <a:normAutofit/>
          </a:bodyPr>
          <a:lstStyle/>
          <a:p>
            <a:pPr algn="ctr"/>
            <a:r>
              <a:rPr lang="es-ES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PSICOLOGÍA DEL DESARROLLO II</a:t>
            </a:r>
          </a:p>
        </p:txBody>
      </p:sp>
    </p:spTree>
    <p:extLst>
      <p:ext uri="{BB962C8B-B14F-4D97-AF65-F5344CB8AC3E}">
        <p14:creationId xmlns:p14="http://schemas.microsoft.com/office/powerpoint/2010/main" val="549460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E9D36BB-B7AD-4836-AD49-25E8DB932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5564" y="2022765"/>
            <a:ext cx="9573491" cy="2521526"/>
          </a:xfrm>
        </p:spPr>
        <p:txBody>
          <a:bodyPr>
            <a:normAutofit/>
          </a:bodyPr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UNIDAD 3</a:t>
            </a:r>
            <a:br>
              <a:rPr lang="es-ES" b="1" dirty="0">
                <a:solidFill>
                  <a:schemeClr val="tx1"/>
                </a:solidFill>
              </a:rPr>
            </a:br>
            <a:br>
              <a:rPr lang="es-ES" b="1" dirty="0">
                <a:solidFill>
                  <a:schemeClr val="tx1"/>
                </a:solidFill>
              </a:rPr>
            </a:br>
            <a:r>
              <a:rPr lang="es-ES" b="1" dirty="0">
                <a:solidFill>
                  <a:schemeClr val="tx1"/>
                </a:solidFill>
              </a:rPr>
              <a:t>DESARROLLO PSICOEVOLUTIVO DE LA ADULTEZ MEDIA</a:t>
            </a:r>
          </a:p>
        </p:txBody>
      </p:sp>
    </p:spTree>
    <p:extLst>
      <p:ext uri="{BB962C8B-B14F-4D97-AF65-F5344CB8AC3E}">
        <p14:creationId xmlns:p14="http://schemas.microsoft.com/office/powerpoint/2010/main" val="3945443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E9D36BB-B7AD-4836-AD49-25E8DB932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254" y="2036833"/>
            <a:ext cx="9573491" cy="2521526"/>
          </a:xfrm>
        </p:spPr>
        <p:txBody>
          <a:bodyPr>
            <a:normAutofit/>
          </a:bodyPr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TEMA</a:t>
            </a:r>
            <a:br>
              <a:rPr lang="es-ES" b="1" dirty="0">
                <a:solidFill>
                  <a:schemeClr val="tx1"/>
                </a:solidFill>
              </a:rPr>
            </a:br>
            <a:br>
              <a:rPr lang="es-ES" b="1" dirty="0">
                <a:solidFill>
                  <a:schemeClr val="tx1"/>
                </a:solidFill>
              </a:rPr>
            </a:br>
            <a:r>
              <a:rPr lang="es-EC" b="1" dirty="0">
                <a:solidFill>
                  <a:schemeClr val="tx1"/>
                </a:solidFill>
              </a:rPr>
              <a:t>3.3. Desarrollo psicosocial</a:t>
            </a:r>
            <a:endParaRPr lang="es-E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106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2898" y="888023"/>
            <a:ext cx="9483970" cy="5278902"/>
          </a:xfrm>
        </p:spPr>
        <p:txBody>
          <a:bodyPr>
            <a:noAutofit/>
          </a:bodyPr>
          <a:lstStyle/>
          <a:p>
            <a:pPr algn="just"/>
            <a:r>
              <a:rPr lang="es-ES" sz="2000" dirty="0"/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3.3.2. El yo en la mitad de la vida</a:t>
            </a:r>
            <a:endParaRPr lang="es-ES" sz="2000" dirty="0">
              <a:solidFill>
                <a:schemeClr val="tx1"/>
              </a:solidFill>
            </a:endParaRPr>
          </a:p>
          <a:p>
            <a:pPr algn="just"/>
            <a:r>
              <a:rPr lang="es-ES" sz="2000" dirty="0">
                <a:solidFill>
                  <a:schemeClr val="tx1"/>
                </a:solidFill>
              </a:rPr>
              <a:t>	</a:t>
            </a:r>
            <a:endParaRPr lang="es-ES" sz="2000" b="1" u="sng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Crisis de la mitad de la vida</a:t>
            </a:r>
            <a:r>
              <a:rPr lang="es-ES" sz="2000" dirty="0">
                <a:solidFill>
                  <a:schemeClr val="tx1"/>
                </a:solidFill>
              </a:rPr>
              <a:t>: Se trata de un </a:t>
            </a:r>
            <a:r>
              <a:rPr lang="es-ES" sz="2000" b="1" i="1" dirty="0">
                <a:solidFill>
                  <a:schemeClr val="tx1"/>
                </a:solidFill>
              </a:rPr>
              <a:t>periodo estresante </a:t>
            </a:r>
            <a:r>
              <a:rPr lang="es-ES" sz="2000" dirty="0">
                <a:solidFill>
                  <a:schemeClr val="tx1"/>
                </a:solidFill>
              </a:rPr>
              <a:t>de la vida precipitado por la </a:t>
            </a:r>
            <a:r>
              <a:rPr lang="es-ES" sz="2000" b="1" i="1" dirty="0">
                <a:solidFill>
                  <a:schemeClr val="tx1"/>
                </a:solidFill>
              </a:rPr>
              <a:t>revisión y revaloración del pasado personal</a:t>
            </a:r>
            <a:r>
              <a:rPr lang="es-ES" sz="2000" dirty="0">
                <a:solidFill>
                  <a:schemeClr val="tx1"/>
                </a:solidFill>
              </a:rPr>
              <a:t>, que por lo general ocurre entre los 40 y los 45 años.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Muchas personas se percatan de que </a:t>
            </a:r>
            <a:r>
              <a:rPr lang="es-ES" sz="2000" b="1" i="1" dirty="0">
                <a:solidFill>
                  <a:schemeClr val="tx1"/>
                </a:solidFill>
              </a:rPr>
              <a:t>no podrán cumplir los sueños</a:t>
            </a:r>
            <a:r>
              <a:rPr lang="es-ES" sz="2000" dirty="0">
                <a:solidFill>
                  <a:schemeClr val="tx1"/>
                </a:solidFill>
              </a:rPr>
              <a:t> de su juventud o que alcanzarlos no les brindó la satisfacción que esperaban.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Es inevitable en la medida que la gente lucha con la necesidad de </a:t>
            </a:r>
            <a:r>
              <a:rPr lang="es-ES" sz="2000" b="1" i="1" dirty="0">
                <a:solidFill>
                  <a:schemeClr val="tx1"/>
                </a:solidFill>
              </a:rPr>
              <a:t>reestructurar su vida.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Algunas personas de edad media pueden experimentar </a:t>
            </a:r>
            <a:r>
              <a:rPr lang="es-ES" sz="2000" b="1" i="1" dirty="0">
                <a:solidFill>
                  <a:schemeClr val="tx1"/>
                </a:solidFill>
              </a:rPr>
              <a:t>crisis o confusión</a:t>
            </a:r>
            <a:r>
              <a:rPr lang="es-ES" sz="2000" dirty="0">
                <a:solidFill>
                  <a:schemeClr val="tx1"/>
                </a:solidFill>
              </a:rPr>
              <a:t>, otras se sienten en la </a:t>
            </a:r>
            <a:r>
              <a:rPr lang="es-ES" sz="2000" b="1" i="1" dirty="0">
                <a:solidFill>
                  <a:schemeClr val="tx1"/>
                </a:solidFill>
              </a:rPr>
              <a:t>cúspide de sus capacidades</a:t>
            </a:r>
            <a:r>
              <a:rPr lang="es-ES" sz="2000" dirty="0">
                <a:solidFill>
                  <a:schemeClr val="tx1"/>
                </a:solidFill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 Otras pueden experimentar la </a:t>
            </a:r>
            <a:r>
              <a:rPr lang="es-ES" sz="2000" b="1" i="1" dirty="0">
                <a:solidFill>
                  <a:schemeClr val="tx1"/>
                </a:solidFill>
              </a:rPr>
              <a:t>crisis y la competencia </a:t>
            </a:r>
            <a:r>
              <a:rPr lang="es-ES" sz="2000" dirty="0">
                <a:solidFill>
                  <a:schemeClr val="tx1"/>
                </a:solidFill>
              </a:rPr>
              <a:t>en distintos momentos o diferentes esferas de la vida (Lachman, 2004).</a:t>
            </a:r>
            <a:r>
              <a:rPr lang="es-ES" sz="2000" b="1" i="1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92844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56106" y="1718236"/>
            <a:ext cx="7679788" cy="3421527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Puntos decisivos</a:t>
            </a:r>
            <a:r>
              <a:rPr lang="es-ES" sz="2000" dirty="0">
                <a:solidFill>
                  <a:schemeClr val="tx1"/>
                </a:solidFill>
              </a:rPr>
              <a:t>: Transiciones psicológicas que implican </a:t>
            </a:r>
            <a:r>
              <a:rPr lang="es-ES" sz="2000" b="1" i="1" dirty="0">
                <a:solidFill>
                  <a:schemeClr val="tx1"/>
                </a:solidFill>
              </a:rPr>
              <a:t>cambios</a:t>
            </a:r>
            <a:r>
              <a:rPr lang="es-ES" sz="2000" dirty="0">
                <a:solidFill>
                  <a:schemeClr val="tx1"/>
                </a:solidFill>
              </a:rPr>
              <a:t> o </a:t>
            </a:r>
            <a:r>
              <a:rPr lang="es-ES" sz="2000" b="1" i="1" dirty="0">
                <a:solidFill>
                  <a:schemeClr val="tx1"/>
                </a:solidFill>
              </a:rPr>
              <a:t>transformaciones</a:t>
            </a:r>
            <a:r>
              <a:rPr lang="es-ES" sz="2000" dirty="0">
                <a:solidFill>
                  <a:schemeClr val="tx1"/>
                </a:solidFill>
              </a:rPr>
              <a:t> importantes en el significado, propósito o dirección de la vida de una persona.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Revisión en la mitad de la vida</a:t>
            </a:r>
            <a:r>
              <a:rPr lang="es-ES" sz="2000" dirty="0">
                <a:solidFill>
                  <a:schemeClr val="tx1"/>
                </a:solidFill>
              </a:rPr>
              <a:t>: Examen introspectivo que suele ocurrir en la edad media y que lleva a la </a:t>
            </a:r>
            <a:r>
              <a:rPr lang="es-ES" sz="2000" b="1" i="1" dirty="0">
                <a:solidFill>
                  <a:schemeClr val="tx1"/>
                </a:solidFill>
              </a:rPr>
              <a:t>revaloración y revisión </a:t>
            </a:r>
            <a:r>
              <a:rPr lang="es-ES" sz="2000" dirty="0">
                <a:solidFill>
                  <a:schemeClr val="tx1"/>
                </a:solidFill>
              </a:rPr>
              <a:t>de los valores y prioridades.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Resiliencia del yo</a:t>
            </a:r>
            <a:r>
              <a:rPr lang="es-ES" sz="2000" dirty="0">
                <a:solidFill>
                  <a:schemeClr val="tx1"/>
                </a:solidFill>
              </a:rPr>
              <a:t>: La habilidad para </a:t>
            </a:r>
            <a:r>
              <a:rPr lang="es-ES" sz="2000" b="1" i="1" dirty="0">
                <a:solidFill>
                  <a:schemeClr val="tx1"/>
                </a:solidFill>
              </a:rPr>
              <a:t>adaptarse</a:t>
            </a:r>
            <a:r>
              <a:rPr lang="es-ES" sz="2000" dirty="0">
                <a:solidFill>
                  <a:schemeClr val="tx1"/>
                </a:solidFill>
              </a:rPr>
              <a:t> de manera flexible e ingeniosa a las fuentes potenciales de estrés. </a:t>
            </a:r>
          </a:p>
        </p:txBody>
      </p:sp>
    </p:spTree>
    <p:extLst>
      <p:ext uri="{BB962C8B-B14F-4D97-AF65-F5344CB8AC3E}">
        <p14:creationId xmlns:p14="http://schemas.microsoft.com/office/powerpoint/2010/main" val="3570441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3661" y="1065628"/>
            <a:ext cx="9284677" cy="4726744"/>
          </a:xfrm>
        </p:spPr>
        <p:txBody>
          <a:bodyPr>
            <a:normAutofit/>
          </a:bodyPr>
          <a:lstStyle/>
          <a:p>
            <a:r>
              <a:rPr lang="es-ES" sz="2000" dirty="0">
                <a:solidFill>
                  <a:schemeClr val="tx1"/>
                </a:solidFill>
              </a:rPr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DESARROLLO DE LA IDENTIDAD</a:t>
            </a:r>
          </a:p>
          <a:p>
            <a:endParaRPr lang="es-ES" sz="2000" b="1" u="sng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Teoría del proceso de identidad</a:t>
            </a:r>
            <a:r>
              <a:rPr lang="es-ES" sz="2000" dirty="0">
                <a:solidFill>
                  <a:schemeClr val="tx1"/>
                </a:solidFill>
              </a:rPr>
              <a:t>: Teoría propuesta por </a:t>
            </a:r>
            <a:r>
              <a:rPr lang="es-ES" sz="2000" dirty="0" err="1">
                <a:solidFill>
                  <a:schemeClr val="tx1"/>
                </a:solidFill>
              </a:rPr>
              <a:t>Whitbourne</a:t>
            </a:r>
            <a:r>
              <a:rPr lang="es-ES" sz="2000" dirty="0">
                <a:solidFill>
                  <a:schemeClr val="tx1"/>
                </a:solidFill>
              </a:rPr>
              <a:t> sobre el desarrollo de la identidad basado en procesos de </a:t>
            </a:r>
            <a:r>
              <a:rPr lang="es-ES" sz="2000" b="1" i="1" dirty="0">
                <a:solidFill>
                  <a:schemeClr val="tx1"/>
                </a:solidFill>
              </a:rPr>
              <a:t>asimilación y acomodación</a:t>
            </a:r>
            <a:r>
              <a:rPr lang="es-ES" sz="2000" dirty="0">
                <a:solidFill>
                  <a:schemeClr val="tx1"/>
                </a:solidFill>
              </a:rPr>
              <a:t>.</a:t>
            </a:r>
            <a:endParaRPr lang="es-ES" sz="2000" b="1" u="sng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Esquemas de identidad</a:t>
            </a:r>
            <a:r>
              <a:rPr lang="es-ES" sz="2000" dirty="0">
                <a:solidFill>
                  <a:schemeClr val="tx1"/>
                </a:solidFill>
              </a:rPr>
              <a:t>: Percepciones acumuladas del sí mismo </a:t>
            </a:r>
            <a:r>
              <a:rPr lang="es-ES" sz="2000" b="1" i="1" dirty="0">
                <a:solidFill>
                  <a:schemeClr val="tx1"/>
                </a:solidFill>
              </a:rPr>
              <a:t>moldeadas por la información </a:t>
            </a:r>
            <a:r>
              <a:rPr lang="es-ES" sz="2000" dirty="0">
                <a:solidFill>
                  <a:schemeClr val="tx1"/>
                </a:solidFill>
              </a:rPr>
              <a:t>que proviene de las relaciones íntimas, las situaciones relacionadas con el trabajo, la comunidad y otras experiencias.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Asimilación de la identidad</a:t>
            </a:r>
            <a:r>
              <a:rPr lang="es-ES" sz="2000" dirty="0">
                <a:solidFill>
                  <a:schemeClr val="tx1"/>
                </a:solidFill>
              </a:rPr>
              <a:t>: Se refiere al esfuerzo por intentar </a:t>
            </a:r>
            <a:r>
              <a:rPr lang="es-ES" sz="2000" b="1" i="1" dirty="0">
                <a:solidFill>
                  <a:schemeClr val="tx1"/>
                </a:solidFill>
              </a:rPr>
              <a:t>encajar una nueva experiencia </a:t>
            </a:r>
            <a:r>
              <a:rPr lang="es-ES" sz="2000" dirty="0">
                <a:solidFill>
                  <a:schemeClr val="tx1"/>
                </a:solidFill>
              </a:rPr>
              <a:t>en un autoconcepto existente.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Acomodación de la identidad</a:t>
            </a:r>
            <a:r>
              <a:rPr lang="es-ES" sz="2000" dirty="0">
                <a:solidFill>
                  <a:schemeClr val="tx1"/>
                </a:solidFill>
              </a:rPr>
              <a:t>: Se refiere al </a:t>
            </a:r>
            <a:r>
              <a:rPr lang="es-ES" sz="2000" b="1" i="1" dirty="0">
                <a:solidFill>
                  <a:schemeClr val="tx1"/>
                </a:solidFill>
              </a:rPr>
              <a:t>ajuste del autoconcepto</a:t>
            </a:r>
            <a:r>
              <a:rPr lang="es-ES" sz="2000" dirty="0">
                <a:solidFill>
                  <a:schemeClr val="tx1"/>
                </a:solidFill>
              </a:rPr>
              <a:t> para adaptarse a una nueva experiencia.</a:t>
            </a:r>
          </a:p>
        </p:txBody>
      </p:sp>
    </p:spTree>
    <p:extLst>
      <p:ext uri="{BB962C8B-B14F-4D97-AF65-F5344CB8AC3E}">
        <p14:creationId xmlns:p14="http://schemas.microsoft.com/office/powerpoint/2010/main" val="89255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CCAD76-4625-BE82-CA25-A5A0624FF8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EC95AB4B-03A2-E3E3-B083-47F82D2BB77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5269" t="35480" r="23846" b="25320"/>
          <a:stretch/>
        </p:blipFill>
        <p:spPr>
          <a:xfrm>
            <a:off x="284348" y="911937"/>
            <a:ext cx="11623304" cy="503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624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4C7ECA-8104-A86D-BCC1-C12987E87C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9F783A2-BFBC-18E0-289B-E0E14CCF7B1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30346" t="17214" r="38731" b="46666"/>
          <a:stretch/>
        </p:blipFill>
        <p:spPr>
          <a:xfrm>
            <a:off x="2315146" y="946051"/>
            <a:ext cx="7561707" cy="4965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808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FE441E-8C7F-AC96-75A4-91ACD4C11D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EB64DEF8-A70D-2066-9310-44F8A1E9FBB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30346" t="52721" r="38731" b="11160"/>
          <a:stretch/>
        </p:blipFill>
        <p:spPr>
          <a:xfrm>
            <a:off x="2486515" y="1058593"/>
            <a:ext cx="7218969" cy="4740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758938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2061</TotalTime>
  <Words>341</Words>
  <Application>Microsoft Office PowerPoint</Application>
  <PresentationFormat>Panorámica</PresentationFormat>
  <Paragraphs>25</Paragraphs>
  <Slides>9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Espiral</vt:lpstr>
      <vt:lpstr>PSICOLOGÍA DEL DESARROLLO II</vt:lpstr>
      <vt:lpstr>UNIDAD 3  DESARROLLO PSICOEVOLUTIVO DE LA ADULTEZ MEDIA</vt:lpstr>
      <vt:lpstr>TEMA  3.3. Desarrollo psicosocial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PSICOLOGÍA APLICADA A LA ODONTOLOGÍA</dc:title>
  <dc:creator>Hp</dc:creator>
  <cp:lastModifiedBy>Alejandra Salome Sarmiento Benavides</cp:lastModifiedBy>
  <cp:revision>356</cp:revision>
  <dcterms:created xsi:type="dcterms:W3CDTF">2020-05-20T17:15:24Z</dcterms:created>
  <dcterms:modified xsi:type="dcterms:W3CDTF">2024-12-05T13:10:13Z</dcterms:modified>
</cp:coreProperties>
</file>