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37" r:id="rId2"/>
    <p:sldId id="338" r:id="rId3"/>
    <p:sldId id="341" r:id="rId4"/>
    <p:sldId id="372" r:id="rId5"/>
    <p:sldId id="375" r:id="rId6"/>
    <p:sldId id="376" r:id="rId7"/>
    <p:sldId id="378" r:id="rId8"/>
    <p:sldId id="379" r:id="rId9"/>
    <p:sldId id="38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DC34D9-E70D-1995-08E0-7557EB282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7BF8449-10C2-455D-2342-D848AC5A27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A00EA32-7C06-B668-65FB-FD24E3BD4C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7AA2EC2-131C-1F5C-217A-BCFA314325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404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0388E-7D67-0859-1B13-C9E1F9CE4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5BE2A52-6918-8D27-7D88-64498D88EB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F0000B7-00E4-265A-AF55-1ECA697E26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9FAC740-06C0-CA0F-036D-41EA6285A7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125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59C4D-FE74-48F1-10D5-704B386BD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C1CBFD9-0C67-D393-AACF-ABCE0F27A3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08D10CB-40BB-93B8-8C3D-DD0DDCE185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C49790F-E521-384A-725B-753AB10A20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0477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05/12/2024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UNIDAD 3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DESARROLLO PSICOEVOLUTIVO DE LA ADULTEZ MEDIA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TEMA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C" b="1" dirty="0">
                <a:solidFill>
                  <a:schemeClr val="tx1"/>
                </a:solidFill>
              </a:rPr>
              <a:t>3.3. Desarrollo psicosocial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2898" y="888023"/>
            <a:ext cx="9483970" cy="5278902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3.3.2. El yo en la mitad de la vida</a:t>
            </a:r>
            <a:endParaRPr lang="es-ES" sz="2000" dirty="0">
              <a:solidFill>
                <a:schemeClr val="tx1"/>
              </a:solidFill>
            </a:endParaRP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Crisis de la mitad de la vida</a:t>
            </a:r>
            <a:r>
              <a:rPr lang="es-ES" sz="2000" dirty="0">
                <a:solidFill>
                  <a:schemeClr val="tx1"/>
                </a:solidFill>
              </a:rPr>
              <a:t>: Se trata de un </a:t>
            </a:r>
            <a:r>
              <a:rPr lang="es-ES" sz="2000" b="1" i="1" dirty="0">
                <a:solidFill>
                  <a:schemeClr val="tx1"/>
                </a:solidFill>
              </a:rPr>
              <a:t>periodo estresante </a:t>
            </a:r>
            <a:r>
              <a:rPr lang="es-ES" sz="2000" dirty="0">
                <a:solidFill>
                  <a:schemeClr val="tx1"/>
                </a:solidFill>
              </a:rPr>
              <a:t>de la vida precipitado por la </a:t>
            </a:r>
            <a:r>
              <a:rPr lang="es-ES" sz="2000" b="1" i="1" dirty="0">
                <a:solidFill>
                  <a:schemeClr val="tx1"/>
                </a:solidFill>
              </a:rPr>
              <a:t>revisión y revaloración del pasado personal</a:t>
            </a:r>
            <a:r>
              <a:rPr lang="es-ES" sz="2000" dirty="0">
                <a:solidFill>
                  <a:schemeClr val="tx1"/>
                </a:solidFill>
              </a:rPr>
              <a:t>, que por lo general ocurre entre los 40 y los 45 años.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Muchas personas se percatan de que </a:t>
            </a:r>
            <a:r>
              <a:rPr lang="es-ES" sz="2000" b="1" i="1" dirty="0">
                <a:solidFill>
                  <a:schemeClr val="tx1"/>
                </a:solidFill>
              </a:rPr>
              <a:t>no podrán cumplir los sueños</a:t>
            </a:r>
            <a:r>
              <a:rPr lang="es-ES" sz="2000" dirty="0">
                <a:solidFill>
                  <a:schemeClr val="tx1"/>
                </a:solidFill>
              </a:rPr>
              <a:t> de su juventud o que alcanzarlos no les brindó la satisfacción que esperaban.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 inevitable en la medida que la gente lucha con la necesidad de </a:t>
            </a:r>
            <a:r>
              <a:rPr lang="es-ES" sz="2000" b="1" i="1" dirty="0">
                <a:solidFill>
                  <a:schemeClr val="tx1"/>
                </a:solidFill>
              </a:rPr>
              <a:t>reestructurar su vida.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Algunas personas de edad media pueden experimentar </a:t>
            </a:r>
            <a:r>
              <a:rPr lang="es-ES" sz="2000" b="1" i="1" dirty="0">
                <a:solidFill>
                  <a:schemeClr val="tx1"/>
                </a:solidFill>
              </a:rPr>
              <a:t>crisis o confusión</a:t>
            </a:r>
            <a:r>
              <a:rPr lang="es-ES" sz="2000" dirty="0">
                <a:solidFill>
                  <a:schemeClr val="tx1"/>
                </a:solidFill>
              </a:rPr>
              <a:t>, otras se sienten en la </a:t>
            </a:r>
            <a:r>
              <a:rPr lang="es-ES" sz="2000" b="1" i="1" dirty="0">
                <a:solidFill>
                  <a:schemeClr val="tx1"/>
                </a:solidFill>
              </a:rPr>
              <a:t>cúspide de sus capacidades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 Otras pueden experimentar la </a:t>
            </a:r>
            <a:r>
              <a:rPr lang="es-ES" sz="2000" b="1" i="1" dirty="0">
                <a:solidFill>
                  <a:schemeClr val="tx1"/>
                </a:solidFill>
              </a:rPr>
              <a:t>crisis y la competencia </a:t>
            </a:r>
            <a:r>
              <a:rPr lang="es-ES" sz="2000" dirty="0">
                <a:solidFill>
                  <a:schemeClr val="tx1"/>
                </a:solidFill>
              </a:rPr>
              <a:t>en distintos momentos o diferentes esferas de la vida (Lachman, 2004).</a:t>
            </a:r>
            <a:r>
              <a:rPr lang="es-ES" sz="2000" b="1" i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6106" y="1718236"/>
            <a:ext cx="7679788" cy="3421527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Puntos decisivos</a:t>
            </a:r>
            <a:r>
              <a:rPr lang="es-ES" sz="2000" dirty="0">
                <a:solidFill>
                  <a:schemeClr val="tx1"/>
                </a:solidFill>
              </a:rPr>
              <a:t>: Transiciones psicológicas que implican </a:t>
            </a:r>
            <a:r>
              <a:rPr lang="es-ES" sz="2000" b="1" i="1" dirty="0">
                <a:solidFill>
                  <a:schemeClr val="tx1"/>
                </a:solidFill>
              </a:rPr>
              <a:t>cambios</a:t>
            </a:r>
            <a:r>
              <a:rPr lang="es-ES" sz="2000" dirty="0">
                <a:solidFill>
                  <a:schemeClr val="tx1"/>
                </a:solidFill>
              </a:rPr>
              <a:t> o </a:t>
            </a:r>
            <a:r>
              <a:rPr lang="es-ES" sz="2000" b="1" i="1" dirty="0">
                <a:solidFill>
                  <a:schemeClr val="tx1"/>
                </a:solidFill>
              </a:rPr>
              <a:t>transformaciones</a:t>
            </a:r>
            <a:r>
              <a:rPr lang="es-ES" sz="2000" dirty="0">
                <a:solidFill>
                  <a:schemeClr val="tx1"/>
                </a:solidFill>
              </a:rPr>
              <a:t> importantes en el significado, propósito o dirección de la vida de una persona.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Revisión en la mitad de la vida</a:t>
            </a:r>
            <a:r>
              <a:rPr lang="es-ES" sz="2000" dirty="0">
                <a:solidFill>
                  <a:schemeClr val="tx1"/>
                </a:solidFill>
              </a:rPr>
              <a:t>: Examen introspectivo que suele ocurrir en la edad media y que lleva a la </a:t>
            </a:r>
            <a:r>
              <a:rPr lang="es-ES" sz="2000" b="1" i="1" dirty="0">
                <a:solidFill>
                  <a:schemeClr val="tx1"/>
                </a:solidFill>
              </a:rPr>
              <a:t>revaloración y revisión </a:t>
            </a:r>
            <a:r>
              <a:rPr lang="es-ES" sz="2000" dirty="0">
                <a:solidFill>
                  <a:schemeClr val="tx1"/>
                </a:solidFill>
              </a:rPr>
              <a:t>de los valores y prioridades.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Resiliencia del yo</a:t>
            </a:r>
            <a:r>
              <a:rPr lang="es-ES" sz="2000" dirty="0">
                <a:solidFill>
                  <a:schemeClr val="tx1"/>
                </a:solidFill>
              </a:rPr>
              <a:t>: La habilidad para </a:t>
            </a:r>
            <a:r>
              <a:rPr lang="es-ES" sz="2000" b="1" i="1" dirty="0">
                <a:solidFill>
                  <a:schemeClr val="tx1"/>
                </a:solidFill>
              </a:rPr>
              <a:t>adaptarse</a:t>
            </a:r>
            <a:r>
              <a:rPr lang="es-ES" sz="2000" dirty="0">
                <a:solidFill>
                  <a:schemeClr val="tx1"/>
                </a:solidFill>
              </a:rPr>
              <a:t> de manera flexible e ingeniosa a las fuentes potenciales de estrés. 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3661" y="1065628"/>
            <a:ext cx="9284677" cy="4726744"/>
          </a:xfrm>
        </p:spPr>
        <p:txBody>
          <a:bodyPr>
            <a:normAutofit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DESARROLLO DE LA IDENTIDAD</a:t>
            </a:r>
          </a:p>
          <a:p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Teoría del proceso de identidad</a:t>
            </a:r>
            <a:r>
              <a:rPr lang="es-ES" sz="2000" dirty="0">
                <a:solidFill>
                  <a:schemeClr val="tx1"/>
                </a:solidFill>
              </a:rPr>
              <a:t>: Teoría propuesta por </a:t>
            </a:r>
            <a:r>
              <a:rPr lang="es-ES" sz="2000" dirty="0" err="1">
                <a:solidFill>
                  <a:schemeClr val="tx1"/>
                </a:solidFill>
              </a:rPr>
              <a:t>Whitbourne</a:t>
            </a:r>
            <a:r>
              <a:rPr lang="es-ES" sz="2000" dirty="0">
                <a:solidFill>
                  <a:schemeClr val="tx1"/>
                </a:solidFill>
              </a:rPr>
              <a:t> sobre el desarrollo de la identidad basado en procesos de </a:t>
            </a:r>
            <a:r>
              <a:rPr lang="es-ES" sz="2000" b="1" i="1" dirty="0">
                <a:solidFill>
                  <a:schemeClr val="tx1"/>
                </a:solidFill>
              </a:rPr>
              <a:t>asimilación y acomodación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Esquemas de identidad</a:t>
            </a:r>
            <a:r>
              <a:rPr lang="es-ES" sz="2000" dirty="0">
                <a:solidFill>
                  <a:schemeClr val="tx1"/>
                </a:solidFill>
              </a:rPr>
              <a:t>: Percepciones acumuladas del sí mismo </a:t>
            </a:r>
            <a:r>
              <a:rPr lang="es-ES" sz="2000" b="1" i="1" dirty="0">
                <a:solidFill>
                  <a:schemeClr val="tx1"/>
                </a:solidFill>
              </a:rPr>
              <a:t>moldeadas por la información </a:t>
            </a:r>
            <a:r>
              <a:rPr lang="es-ES" sz="2000" dirty="0">
                <a:solidFill>
                  <a:schemeClr val="tx1"/>
                </a:solidFill>
              </a:rPr>
              <a:t>que proviene de las relaciones íntimas, las situaciones relacionadas con el trabajo, la comunidad y otras experiencias.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Asimilación de la identidad</a:t>
            </a:r>
            <a:r>
              <a:rPr lang="es-ES" sz="2000" dirty="0">
                <a:solidFill>
                  <a:schemeClr val="tx1"/>
                </a:solidFill>
              </a:rPr>
              <a:t>: Se refiere al esfuerzo por intentar </a:t>
            </a:r>
            <a:r>
              <a:rPr lang="es-ES" sz="2000" b="1" i="1" dirty="0">
                <a:solidFill>
                  <a:schemeClr val="tx1"/>
                </a:solidFill>
              </a:rPr>
              <a:t>encajar una nueva experiencia </a:t>
            </a:r>
            <a:r>
              <a:rPr lang="es-ES" sz="2000" dirty="0">
                <a:solidFill>
                  <a:schemeClr val="tx1"/>
                </a:solidFill>
              </a:rPr>
              <a:t>en un autoconcepto existente.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Acomodación de la identidad</a:t>
            </a:r>
            <a:r>
              <a:rPr lang="es-ES" sz="2000" dirty="0">
                <a:solidFill>
                  <a:schemeClr val="tx1"/>
                </a:solidFill>
              </a:rPr>
              <a:t>: Se refiere al </a:t>
            </a:r>
            <a:r>
              <a:rPr lang="es-ES" sz="2000" b="1" i="1" dirty="0">
                <a:solidFill>
                  <a:schemeClr val="tx1"/>
                </a:solidFill>
              </a:rPr>
              <a:t>ajuste del autoconcepto</a:t>
            </a:r>
            <a:r>
              <a:rPr lang="es-ES" sz="2000" dirty="0">
                <a:solidFill>
                  <a:schemeClr val="tx1"/>
                </a:solidFill>
              </a:rPr>
              <a:t> para adaptarse a una nueva experiencia.</a:t>
            </a:r>
          </a:p>
        </p:txBody>
      </p:sp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CAD76-4625-BE82-CA25-A5A0624FF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C95AB4B-03A2-E3E3-B083-47F82D2BB77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5269" t="35480" r="23846" b="25320"/>
          <a:stretch/>
        </p:blipFill>
        <p:spPr>
          <a:xfrm>
            <a:off x="284348" y="911937"/>
            <a:ext cx="11623304" cy="503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62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4C7ECA-8104-A86D-BCC1-C12987E87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9F783A2-BFBC-18E0-289B-E0E14CCF7B1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0346" t="17214" r="38731" b="46666"/>
          <a:stretch/>
        </p:blipFill>
        <p:spPr>
          <a:xfrm>
            <a:off x="2315146" y="946051"/>
            <a:ext cx="7561707" cy="496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80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E441E-8C7F-AC96-75A4-91ACD4C11D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EB64DEF8-A70D-2066-9310-44F8A1E9FBB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0346" t="52721" r="38731" b="11160"/>
          <a:stretch/>
        </p:blipFill>
        <p:spPr>
          <a:xfrm>
            <a:off x="2486515" y="1058593"/>
            <a:ext cx="7218969" cy="474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5893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2061</TotalTime>
  <Words>341</Words>
  <Application>Microsoft Office PowerPoint</Application>
  <PresentationFormat>Panorámica</PresentationFormat>
  <Paragraphs>25</Paragraphs>
  <Slides>9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3  DESARROLLO PSICOEVOLUTIVO DE LA ADULTEZ MEDIA</vt:lpstr>
      <vt:lpstr>TEMA  3.3. Desarrollo psicosocial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356</cp:revision>
  <dcterms:created xsi:type="dcterms:W3CDTF">2020-05-20T17:15:24Z</dcterms:created>
  <dcterms:modified xsi:type="dcterms:W3CDTF">2024-12-05T13:10:13Z</dcterms:modified>
</cp:coreProperties>
</file>