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6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78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50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2260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74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350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1259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597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8717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308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63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A05E5AD-6198-4452-8794-57AFB7845714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6BCE2A3-8F52-4ABA-854C-D622F0DA77F0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59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258D88-15B6-4184-AAC0-F72217E16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INTEGRACIÓN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5D50B5-3FEC-498F-A490-C0971C6A85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INTEGRAL INDEFINIDA</a:t>
            </a:r>
          </a:p>
        </p:txBody>
      </p:sp>
    </p:spTree>
    <p:extLst>
      <p:ext uri="{BB962C8B-B14F-4D97-AF65-F5344CB8AC3E}">
        <p14:creationId xmlns:p14="http://schemas.microsoft.com/office/powerpoint/2010/main" val="3673830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EF7375A-807B-493B-842D-CAA1EFF1D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7" y="390590"/>
            <a:ext cx="8862646" cy="319667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91F0CA6-DB7C-4C7A-B168-E78E344E6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76" y="3723052"/>
            <a:ext cx="9115865" cy="285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5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98F1C4F-5111-412C-89BC-F2991C466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420" y="804333"/>
            <a:ext cx="9227157" cy="524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75FEF20-16DD-4EEC-944F-382CAE2B2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33" y="1237823"/>
            <a:ext cx="10583331" cy="438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47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3CEE2F6-6919-479F-9695-1C8B5CB37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33" y="1288477"/>
            <a:ext cx="10583331" cy="428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2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ECF9C7F-E357-4297-956A-785EAEC3F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33" y="904513"/>
            <a:ext cx="10583331" cy="50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9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88FB8D7-10F8-4A54-AAEA-58D08301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s-EC" dirty="0">
                <a:solidFill>
                  <a:srgbClr val="FFFFFF"/>
                </a:solidFill>
              </a:rPr>
              <a:t>Función Primitiva o Antiderivada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D66AF3E-DA02-4764-A4F7-7F2E89768C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1048" y="804333"/>
                <a:ext cx="6306003" cy="5249334"/>
              </a:xfrm>
            </p:spPr>
            <p:txBody>
              <a:bodyPr anchor="ctr">
                <a:normAutofit/>
              </a:bodyPr>
              <a:lstStyle/>
              <a:p>
                <a:pPr marL="0" indent="0">
                  <a:buNone/>
                </a:pPr>
                <a:r>
                  <a:rPr lang="es-MX" sz="1900" dirty="0"/>
                  <a:t>Sabemos que en matemáticas las operaciones tienen sus inversas; por ejemplo, la adición y la sustracción, la multiplicación y la división, elevar a una potencia y extraer una raíz, etc.</a:t>
                </a:r>
              </a:p>
              <a:p>
                <a:pPr marL="0" indent="0">
                  <a:buNone/>
                </a:pPr>
                <a:r>
                  <a:rPr lang="es-MX" sz="1900" dirty="0"/>
                  <a:t>En el cálculo integral sucede exactamente lo mismo; la integración es una operación inversa a la derivación.</a:t>
                </a:r>
              </a:p>
              <a:p>
                <a:pPr marL="0" indent="0">
                  <a:buNone/>
                </a:pPr>
                <a:r>
                  <a:rPr lang="es-MX" sz="1900" dirty="0"/>
                  <a:t>En el cálculo diferencial aprendimos que si </a:t>
                </a:r>
                <a:r>
                  <a:rPr lang="es-MX" sz="1900" i="1" dirty="0"/>
                  <a:t>y </a:t>
                </a:r>
                <a:r>
                  <a:rPr lang="es-MX" sz="1900" dirty="0"/>
                  <a:t>= </a:t>
                </a:r>
                <a:r>
                  <a:rPr lang="es-MX" sz="1900" i="1" dirty="0"/>
                  <a:t>f </a:t>
                </a:r>
                <a:r>
                  <a:rPr lang="es-MX" sz="1900" dirty="0"/>
                  <a:t>(</a:t>
                </a:r>
                <a:r>
                  <a:rPr lang="es-MX" sz="1900" i="1" dirty="0"/>
                  <a:t>x</a:t>
                </a:r>
                <a:r>
                  <a:rPr lang="es-MX" sz="1900" dirty="0"/>
                  <a:t>), entonces la derivada </a:t>
                </a:r>
                <a:r>
                  <a:rPr lang="es-EC" sz="1900" dirty="0"/>
                  <a:t>de la función 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19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MX" sz="19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MX" sz="19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19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9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19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1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19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EC" sz="1900" dirty="0"/>
                  <a:t>; </a:t>
                </a:r>
                <a:r>
                  <a:rPr lang="es-MX" sz="1900" dirty="0"/>
                  <a:t>o bien si empleamos diferenciales</a:t>
                </a:r>
              </a:p>
              <a:p>
                <a:pPr marL="0" indent="0">
                  <a:buNone/>
                </a:pPr>
                <a:r>
                  <a:rPr lang="es-EC" sz="1900" dirty="0"/>
                  <a:t> </a:t>
                </a:r>
                <a14:m>
                  <m:oMath xmlns:m="http://schemas.openxmlformats.org/officeDocument/2006/math">
                    <m:r>
                      <a:rPr lang="es-MX" sz="1900" b="0" i="1" dirty="0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MX" sz="19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19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9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19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19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19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1900" b="0" i="1" dirty="0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s-MX" sz="1900" dirty="0"/>
                  <a:t> (definición de diferencial)</a:t>
                </a:r>
              </a:p>
              <a:p>
                <a:endParaRPr lang="es-MX" sz="1900" dirty="0"/>
              </a:p>
              <a:p>
                <a:pPr marL="0" indent="0">
                  <a:buNone/>
                </a:pPr>
                <a:r>
                  <a:rPr lang="es-MX" sz="1900" dirty="0"/>
                  <a:t>El problema fundamental del </a:t>
                </a:r>
                <a:r>
                  <a:rPr lang="es-MX" sz="1900" b="1" dirty="0"/>
                  <a:t>cálculo integral </a:t>
                </a:r>
                <a:r>
                  <a:rPr lang="es-MX" sz="1900" dirty="0"/>
                  <a:t>depende de la operación inversa a la diferenciación, es decir:</a:t>
                </a:r>
              </a:p>
              <a:p>
                <a:pPr marL="0" indent="0">
                  <a:buNone/>
                </a:pPr>
                <a:r>
                  <a:rPr lang="es-MX" sz="1900" dirty="0"/>
                  <a:t>Hallar una </a:t>
                </a:r>
                <a:r>
                  <a:rPr lang="es-MX" sz="1900" b="1" dirty="0"/>
                  <a:t>función primitiva </a:t>
                </a:r>
                <a:r>
                  <a:rPr lang="es-MX" sz="1900" i="1" dirty="0"/>
                  <a:t>y </a:t>
                </a:r>
                <a:r>
                  <a:rPr lang="es-MX" sz="1900" dirty="0"/>
                  <a:t>= </a:t>
                </a:r>
                <a:r>
                  <a:rPr lang="es-MX" sz="1900" i="1" dirty="0"/>
                  <a:t>f </a:t>
                </a:r>
                <a:r>
                  <a:rPr lang="es-MX" sz="1900" dirty="0"/>
                  <a:t>(</a:t>
                </a:r>
                <a:r>
                  <a:rPr lang="es-MX" sz="1900" i="1" dirty="0"/>
                  <a:t>x</a:t>
                </a:r>
                <a:r>
                  <a:rPr lang="es-MX" sz="1900" dirty="0"/>
                  <a:t>), cuya diferencial </a:t>
                </a:r>
                <a14:m>
                  <m:oMath xmlns:m="http://schemas.openxmlformats.org/officeDocument/2006/math">
                    <m:r>
                      <a:rPr lang="es-MX" sz="1900" b="0" i="1" dirty="0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MX" sz="19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19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9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19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19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19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1900" b="0" i="1" dirty="0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s-MX" sz="1900" dirty="0"/>
                  <a:t> es </a:t>
                </a:r>
                <a:r>
                  <a:rPr lang="es-EC" sz="1900" dirty="0"/>
                  <a:t>conocida.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D66AF3E-DA02-4764-A4F7-7F2E89768C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1048" y="804333"/>
                <a:ext cx="6306003" cy="5249334"/>
              </a:xfrm>
              <a:blipFill>
                <a:blip r:embed="rId2"/>
                <a:stretch>
                  <a:fillRect l="-1643" t="-581" r="-1546" b="-127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478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915CA-B8B9-4799-A568-89A8AB7C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Función Primitiva o Antiderivada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C251778-F840-40CD-B89D-8AC7AB0B7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7" y="3385667"/>
            <a:ext cx="3615605" cy="14496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92F779BD-B134-4C6C-8C89-0C9C39F78B17}"/>
                  </a:ext>
                </a:extLst>
              </p:cNvPr>
              <p:cNvSpPr/>
              <p:nvPr/>
            </p:nvSpPr>
            <p:spPr>
              <a:xfrm>
                <a:off x="5063613" y="2286000"/>
                <a:ext cx="5680587" cy="4023360"/>
              </a:xfrm>
              <a:prstGeom prst="rect">
                <a:avLst/>
              </a:prstGeom>
            </p:spPr>
            <p:txBody>
              <a:bodyPr vert="horz" lIns="45720" tIns="45720" rIns="45720" bIns="45720" rtlCol="0">
                <a:normAutofit/>
              </a:bodyPr>
              <a:lstStyle/>
              <a:p>
                <a:pPr defTabSz="914400">
                  <a:lnSpc>
                    <a:spcPct val="90000"/>
                  </a:lnSpc>
                  <a:spcAft>
                    <a:spcPts val="600"/>
                  </a:spcAft>
                  <a:buClr>
                    <a:schemeClr val="accent1"/>
                  </a:buClr>
                </a:pPr>
                <a:r>
                  <a:rPr lang="en-US"/>
                  <a:t>La condición que debe caracterizar a </a:t>
                </a:r>
                <a:r>
                  <a:rPr lang="en-US" i="1"/>
                  <a:t>dy </a:t>
                </a:r>
                <a:r>
                  <a:rPr lang="en-US"/>
                  <a:t>para que admita la función primitiva sobre un intervalo es que debe tener continuidad en el intervalo.</a:t>
                </a:r>
              </a:p>
              <a:p>
                <a:pPr defTabSz="914400">
                  <a:lnSpc>
                    <a:spcPct val="90000"/>
                  </a:lnSpc>
                  <a:spcAft>
                    <a:spcPts val="600"/>
                  </a:spcAft>
                  <a:buClr>
                    <a:schemeClr val="accent1"/>
                  </a:buClr>
                </a:pPr>
                <a:endParaRPr lang="en-US"/>
              </a:p>
              <a:p>
                <a:pPr defTabSz="914400">
                  <a:lnSpc>
                    <a:spcPct val="90000"/>
                  </a:lnSpc>
                  <a:spcAft>
                    <a:spcPts val="600"/>
                  </a:spcAft>
                  <a:buClr>
                    <a:schemeClr val="accent1"/>
                  </a:buClr>
                </a:pPr>
                <a:r>
                  <a:rPr lang="en-US"/>
                  <a:t>función primitiva </a:t>
                </a:r>
                <a:r>
                  <a:rPr lang="en-US" i="1"/>
                  <a:t>f </a:t>
                </a:r>
                <a:r>
                  <a:rPr lang="en-US"/>
                  <a:t>(</a:t>
                </a:r>
                <a:r>
                  <a:rPr lang="en-US" i="1"/>
                  <a:t>x</a:t>
                </a:r>
                <a:r>
                  <a:rPr lang="en-US"/>
                  <a:t>) que así se obtiene se llama </a:t>
                </a:r>
                <a:r>
                  <a:rPr lang="en-US" b="1"/>
                  <a:t>integral o antiderivada </a:t>
                </a:r>
                <a:r>
                  <a:rPr lang="en-US"/>
                  <a:t>de la expresión diferencial dada; el procedimiento para hallarla se llama </a:t>
                </a:r>
                <a:r>
                  <a:rPr lang="en-US" b="1"/>
                  <a:t>integración </a:t>
                </a:r>
                <a:r>
                  <a:rPr lang="en-US"/>
                  <a:t>y la operación se indica escribiendo el signo integral ∫ delante de la expresión diferencial; de manera que:</a:t>
                </a:r>
              </a:p>
              <a:p>
                <a:pPr defTabSz="914400">
                  <a:lnSpc>
                    <a:spcPct val="90000"/>
                  </a:lnSpc>
                  <a:spcAft>
                    <a:spcPts val="600"/>
                  </a:spcAft>
                  <a:buClr>
                    <a:schemeClr val="accent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latin typeface="Cambria Math" panose="02040503050406030204" pitchFamily="18" charset="0"/>
                        </a:rPr>
                        <m:t>∫ 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 ′(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92F779BD-B134-4C6C-8C89-0C9C39F78B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613" y="2286000"/>
                <a:ext cx="5680587" cy="4023360"/>
              </a:xfrm>
              <a:prstGeom prst="rect">
                <a:avLst/>
              </a:prstGeom>
              <a:blipFill>
                <a:blip r:embed="rId3"/>
                <a:stretch>
                  <a:fillRect l="-1717" t="-1364" r="-246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12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27EF4-8513-4F89-9C9D-E8B69724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460" y="577159"/>
            <a:ext cx="2739887" cy="1325563"/>
          </a:xfrm>
        </p:spPr>
        <p:txBody>
          <a:bodyPr/>
          <a:lstStyle/>
          <a:p>
            <a:r>
              <a:rPr lang="es-EC" dirty="0"/>
              <a:t>Ejemplos: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2B75115-502E-4DC2-AAC8-B015938D4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1723" y="2040835"/>
            <a:ext cx="8998226" cy="319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0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9C6C0-EF5D-491E-BB73-F8010AFE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>
            <a:normAutofit/>
          </a:bodyPr>
          <a:lstStyle/>
          <a:p>
            <a:r>
              <a:rPr lang="es-EC" sz="3600"/>
              <a:t>Significado geométrico de la constante de integración</a:t>
            </a:r>
            <a:endParaRPr lang="es-EC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D7FC4BB-D0A8-4E96-845E-FEF6BD4BB7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20418"/>
                <a:ext cx="10515600" cy="515654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r>
                  <a:rPr lang="es-MX" sz="1800" dirty="0"/>
                  <a:t>Cuando se integra una diferencial dada, lo que realmente se está obteniendo es una familia de funciones de la forma </a:t>
                </a:r>
                <a:r>
                  <a:rPr lang="es-MX" sz="1800" i="1" dirty="0"/>
                  <a:t>f </a:t>
                </a:r>
                <a:r>
                  <a:rPr lang="es-MX" sz="1800" dirty="0"/>
                  <a:t>(</a:t>
                </a:r>
                <a:r>
                  <a:rPr lang="es-MX" sz="1800" i="1" dirty="0"/>
                  <a:t>x</a:t>
                </a:r>
                <a:r>
                  <a:rPr lang="es-MX" sz="1800" dirty="0"/>
                  <a:t>)+ </a:t>
                </a:r>
                <a:r>
                  <a:rPr lang="es-MX" sz="1800" i="1" dirty="0"/>
                  <a:t>C</a:t>
                </a:r>
                <a:r>
                  <a:rPr lang="es-MX" sz="1800" dirty="0"/>
                  <a:t>, donde </a:t>
                </a:r>
                <a:r>
                  <a:rPr lang="es-MX" sz="1800" i="1" dirty="0"/>
                  <a:t>C </a:t>
                </a:r>
                <a:r>
                  <a:rPr lang="es-MX" sz="1800" dirty="0"/>
                  <a:t>se denomina </a:t>
                </a:r>
                <a:r>
                  <a:rPr lang="es-MX" sz="1800" i="1" dirty="0"/>
                  <a:t>constante de integración</a:t>
                </a:r>
                <a:r>
                  <a:rPr lang="es-MX" sz="1800" dirty="0"/>
                  <a:t>; y es una </a:t>
                </a:r>
                <a:r>
                  <a:rPr lang="es-MX" sz="1800" i="1" dirty="0"/>
                  <a:t>constante arbitraria </a:t>
                </a:r>
                <a:r>
                  <a:rPr lang="es-MX" sz="1800" dirty="0"/>
                  <a:t>porque se le puede asignar cualquier valor real; a continuación veremos por qué:</a:t>
                </a:r>
              </a:p>
              <a:p>
                <a:r>
                  <a:rPr lang="es-MX" sz="1800" dirty="0"/>
                  <a:t>Como </a:t>
                </a:r>
                <a:r>
                  <a:rPr lang="es-MX" sz="1800" i="1" dirty="0"/>
                  <a:t>d </a:t>
                </a:r>
                <a:r>
                  <a:rPr lang="es-MX" sz="18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MX" sz="1800" dirty="0"/>
                  <a:t>) = 2</a:t>
                </a:r>
                <a:r>
                  <a:rPr lang="es-MX" sz="1800" i="1" dirty="0"/>
                  <a:t>xdx</a:t>
                </a:r>
                <a:r>
                  <a:rPr lang="es-MX" sz="1800" dirty="0"/>
                  <a:t>, entonces,</a:t>
                </a:r>
              </a:p>
              <a:p>
                <a:pPr marL="0" indent="0">
                  <a:buNone/>
                </a:pPr>
                <a:r>
                  <a:rPr lang="es-EC" sz="1800" dirty="0"/>
                  <a:t>              ∫ 2</a:t>
                </a:r>
                <a:r>
                  <a:rPr lang="es-EC" sz="1800" i="1" dirty="0"/>
                  <a:t>xdx </a:t>
                </a:r>
                <a:r>
                  <a:rPr lang="es-EC" sz="18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EC" sz="1800" dirty="0"/>
              </a:p>
              <a:p>
                <a:r>
                  <a:rPr lang="es-MX" sz="1800" dirty="0"/>
                  <a:t>Como </a:t>
                </a:r>
                <a:r>
                  <a:rPr lang="es-MX" sz="1800" i="1" dirty="0"/>
                  <a:t>d </a:t>
                </a:r>
                <a:r>
                  <a:rPr lang="es-MX" sz="18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MX" sz="1800" dirty="0"/>
                  <a:t> + 3) = 2</a:t>
                </a:r>
                <a:r>
                  <a:rPr lang="es-MX" sz="1800" i="1" dirty="0"/>
                  <a:t>xdx </a:t>
                </a:r>
                <a:r>
                  <a:rPr lang="es-MX" sz="1800" dirty="0"/>
                  <a:t>entonces,</a:t>
                </a:r>
              </a:p>
              <a:p>
                <a:pPr marL="0" indent="0">
                  <a:buNone/>
                </a:pPr>
                <a:r>
                  <a:rPr lang="es-EC" sz="1800" dirty="0"/>
                  <a:t>             ∫ 2</a:t>
                </a:r>
                <a:r>
                  <a:rPr lang="es-EC" sz="1800" i="1" dirty="0"/>
                  <a:t>xdx </a:t>
                </a:r>
                <a:r>
                  <a:rPr lang="es-EC" sz="18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C" sz="1800" dirty="0"/>
                  <a:t> + 3</a:t>
                </a:r>
              </a:p>
              <a:p>
                <a:r>
                  <a:rPr lang="es-MX" sz="1800" dirty="0"/>
                  <a:t>Como </a:t>
                </a:r>
                <a:r>
                  <a:rPr lang="es-MX" sz="1800" i="1" dirty="0"/>
                  <a:t>d </a:t>
                </a:r>
                <a:r>
                  <a:rPr lang="es-MX" sz="18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MX" sz="1800" dirty="0"/>
                  <a:t> − 2) = 2</a:t>
                </a:r>
                <a:r>
                  <a:rPr lang="es-MX" sz="1800" i="1" dirty="0"/>
                  <a:t>xdx </a:t>
                </a:r>
                <a:r>
                  <a:rPr lang="es-MX" sz="1800" dirty="0"/>
                  <a:t>entonces,</a:t>
                </a:r>
              </a:p>
              <a:p>
                <a:pPr marL="0" indent="0">
                  <a:buNone/>
                </a:pPr>
                <a:r>
                  <a:rPr lang="es-EC" sz="1800" dirty="0"/>
                  <a:t>             ∫ 2</a:t>
                </a:r>
                <a:r>
                  <a:rPr lang="es-EC" sz="1800" i="1" dirty="0"/>
                  <a:t>xdx </a:t>
                </a:r>
                <a:r>
                  <a:rPr lang="es-EC" sz="18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C" sz="1800" dirty="0"/>
                  <a:t> − 2</a:t>
                </a:r>
              </a:p>
              <a:p>
                <a:r>
                  <a:rPr lang="es-EC" sz="1800" dirty="0"/>
                  <a:t>En general, como:</a:t>
                </a:r>
              </a:p>
              <a:p>
                <a:pPr marL="0" indent="0">
                  <a:buNone/>
                </a:pPr>
                <a:r>
                  <a:rPr lang="es-EC" sz="1800" i="1" dirty="0"/>
                  <a:t>              d [f( x)+ C]=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1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s-EC" sz="1800" dirty="0"/>
              </a:p>
              <a:p>
                <a:r>
                  <a:rPr lang="es-EC" sz="1800" dirty="0"/>
                  <a:t>Donde C </a:t>
                </a:r>
                <a:r>
                  <a:rPr lang="es-MX" sz="1800" dirty="0"/>
                  <a:t>es una constante arbitraria, tenemos que: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C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s-EC" sz="1800" dirty="0"/>
              </a:p>
              <a:p>
                <a:pPr marL="0" indent="0">
                  <a:buNone/>
                </a:pPr>
                <a:r>
                  <a:rPr lang="es-MX" sz="1800" dirty="0">
                    <a:solidFill>
                      <a:schemeClr val="accent1"/>
                    </a:solidFill>
                  </a:rPr>
                  <a:t>se llama </a:t>
                </a:r>
                <a:r>
                  <a:rPr lang="es-MX" sz="1800" b="1" dirty="0">
                    <a:solidFill>
                      <a:srgbClr val="FF0000"/>
                    </a:solidFill>
                  </a:rPr>
                  <a:t>integral indefinida </a:t>
                </a:r>
                <a:r>
                  <a:rPr lang="es-MX" sz="1800" dirty="0">
                    <a:solidFill>
                      <a:schemeClr val="accent1"/>
                    </a:solidFill>
                  </a:rPr>
                  <a:t>y </a:t>
                </a:r>
                <a:r>
                  <a:rPr lang="es-MX" sz="1800" i="1" dirty="0">
                    <a:solidFill>
                      <a:schemeClr val="accent1"/>
                    </a:solidFill>
                  </a:rPr>
                  <a:t>C </a:t>
                </a:r>
                <a:r>
                  <a:rPr lang="es-MX" sz="1800" b="1" dirty="0">
                    <a:solidFill>
                      <a:srgbClr val="FF0000"/>
                    </a:solidFill>
                  </a:rPr>
                  <a:t>constante de integración</a:t>
                </a:r>
                <a:endParaRPr lang="es-EC" sz="1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D7FC4BB-D0A8-4E96-845E-FEF6BD4BB7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20418"/>
                <a:ext cx="10515600" cy="5156545"/>
              </a:xfrm>
              <a:blipFill>
                <a:blip r:embed="rId2"/>
                <a:stretch>
                  <a:fillRect l="-812" t="-1655" r="-75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id="{59DC9623-0DD4-46D4-85E7-9DB8C492C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6587" y="1647297"/>
            <a:ext cx="3220926" cy="317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5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BA454D-D260-4A8E-8625-148AEC9E1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729"/>
            <a:ext cx="10515600" cy="1603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/>
              <a:t>En general, cada diferencial proporciona una fórmula de integral inmediata. En la tabla siguiente se listan las primeras </a:t>
            </a:r>
            <a:r>
              <a:rPr lang="es-MX" b="1"/>
              <a:t>integrales o antiderivadas </a:t>
            </a:r>
            <a:r>
              <a:rPr lang="es-MX"/>
              <a:t>que utilizaremos en esta sección, y que se pueden comprobar derivando el resultado de </a:t>
            </a:r>
            <a:r>
              <a:rPr lang="es-EC"/>
              <a:t>cada una de ellas.</a:t>
            </a:r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E7D521-512A-4342-810D-2CD4DAC2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583" y="2585052"/>
            <a:ext cx="7222435" cy="346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9EAF6-5C10-440B-8684-E8CD730E5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7189"/>
            <a:ext cx="105155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Propiedades de las Integrales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7E7A982-3132-4B63-B80E-64E2DA6CB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12309"/>
            <a:ext cx="10515599" cy="282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94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8196B-53B9-4E6B-A801-5F94FC3E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Ejemplos: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CAF6ADD-4CFC-4185-A85D-159234353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4607" y="1569170"/>
            <a:ext cx="10525125" cy="286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8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3526E82-E61C-4344-B7DC-E42711E58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78" y="464234"/>
            <a:ext cx="9930748" cy="216527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0EF9238-0592-4193-8B9D-6C01F2025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679" y="2995270"/>
            <a:ext cx="10127694" cy="357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33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Panorámica</PresentationFormat>
  <Paragraphs>32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Cambria Math</vt:lpstr>
      <vt:lpstr>Tw Cen MT</vt:lpstr>
      <vt:lpstr>Tw Cen MT Condensed</vt:lpstr>
      <vt:lpstr>Wingdings 3</vt:lpstr>
      <vt:lpstr>Integral</vt:lpstr>
      <vt:lpstr>INTEGRACIÓN</vt:lpstr>
      <vt:lpstr>Función Primitiva o Antiderivada</vt:lpstr>
      <vt:lpstr>Función Primitiva o Antiderivada</vt:lpstr>
      <vt:lpstr>Ejemplos:</vt:lpstr>
      <vt:lpstr>Significado geométrico de la constante de integración</vt:lpstr>
      <vt:lpstr>Presentación de PowerPoint</vt:lpstr>
      <vt:lpstr>Propiedades de las Integrales</vt:lpstr>
      <vt:lpstr>Ejemplos: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INTEGRACIÓN</dc:title>
  <dc:creator>Mery Manzano</dc:creator>
  <cp:lastModifiedBy>Mery Manzano</cp:lastModifiedBy>
  <cp:revision>1</cp:revision>
  <dcterms:created xsi:type="dcterms:W3CDTF">2020-07-13T03:01:44Z</dcterms:created>
  <dcterms:modified xsi:type="dcterms:W3CDTF">2020-07-13T03:02:40Z</dcterms:modified>
</cp:coreProperties>
</file>