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TAN Mon Cheri" charset="1" panose="00000000000000000000"/>
      <p:regular r:id="rId20"/>
    </p:embeddedFont>
    <p:embeddedFont>
      <p:font typeface="Didact Gothic" charset="1" panose="00000500000000000000"/>
      <p:regular r:id="rId21"/>
    </p:embeddedFont>
    <p:embeddedFont>
      <p:font typeface="Proxima Nova Bold" charset="1" panose="02000506030000020004"/>
      <p:regular r:id="rId22"/>
    </p:embeddedFont>
    <p:embeddedFont>
      <p:font typeface="Proxima Nova" charset="1" panose="02000506030000020004"/>
      <p:regular r:id="rId23"/>
    </p:embeddedFont>
    <p:embeddedFont>
      <p:font typeface="Hind Guntur" charset="1" panose="02000000000000000000"/>
      <p:regular r:id="rId24"/>
    </p:embeddedFont>
    <p:embeddedFont>
      <p:font typeface="Bernoru" charset="1" panose="00000A00000000000000"/>
      <p:regular r:id="rId25"/>
    </p:embeddedFont>
    <p:embeddedFont>
      <p:font typeface="Nunito Ultra-Bold" charset="1" panose="00000000000000000000"/>
      <p:regular r:id="rId26"/>
    </p:embeddedFont>
    <p:embeddedFont>
      <p:font typeface="Nunito Semi-Bold" charset="1" panose="000000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svg" Type="http://schemas.openxmlformats.org/officeDocument/2006/relationships/image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Relationship Id="rId8" Target="../media/image38.png" Type="http://schemas.openxmlformats.org/officeDocument/2006/relationships/image"/><Relationship Id="rId9" Target="../media/image3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42.png" Type="http://schemas.openxmlformats.org/officeDocument/2006/relationships/image"/><Relationship Id="rId7" Target="../media/image43.svg" Type="http://schemas.openxmlformats.org/officeDocument/2006/relationships/image"/><Relationship Id="rId8" Target="../media/image44.png" Type="http://schemas.openxmlformats.org/officeDocument/2006/relationships/image"/><Relationship Id="rId9" Target="../media/image45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0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1.jpeg" Type="http://schemas.openxmlformats.org/officeDocument/2006/relationships/image"/><Relationship Id="rId5" Target="../media/image1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-5400000">
            <a:off x="5251225" y="180580"/>
            <a:ext cx="7144794" cy="10620022"/>
            <a:chOff x="0" y="0"/>
            <a:chExt cx="3175000" cy="4719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20320" y="21590"/>
              <a:ext cx="3154680" cy="4697730"/>
            </a:xfrm>
            <a:custGeom>
              <a:avLst/>
              <a:gdLst/>
              <a:ahLst/>
              <a:cxnLst/>
              <a:rect r="r" b="b" t="t" l="l"/>
              <a:pathLst>
                <a:path h="4697730" w="3154680">
                  <a:moveTo>
                    <a:pt x="3154680" y="4697730"/>
                  </a:moveTo>
                  <a:lnTo>
                    <a:pt x="215900" y="4697730"/>
                  </a:lnTo>
                  <a:cubicBezTo>
                    <a:pt x="215900" y="4697730"/>
                    <a:pt x="215900" y="4654550"/>
                    <a:pt x="194310" y="4611370"/>
                  </a:cubicBezTo>
                  <a:cubicBezTo>
                    <a:pt x="172720" y="4568190"/>
                    <a:pt x="172720" y="4461510"/>
                    <a:pt x="172720" y="4418330"/>
                  </a:cubicBezTo>
                  <a:cubicBezTo>
                    <a:pt x="172720" y="4375150"/>
                    <a:pt x="86360" y="4246880"/>
                    <a:pt x="86360" y="4246880"/>
                  </a:cubicBezTo>
                  <a:cubicBezTo>
                    <a:pt x="0" y="4118610"/>
                    <a:pt x="21590" y="3967480"/>
                    <a:pt x="21590" y="3925570"/>
                  </a:cubicBezTo>
                  <a:cubicBezTo>
                    <a:pt x="21590" y="3882390"/>
                    <a:pt x="43180" y="3818890"/>
                    <a:pt x="86360" y="3754120"/>
                  </a:cubicBezTo>
                  <a:cubicBezTo>
                    <a:pt x="129540" y="3689350"/>
                    <a:pt x="129540" y="3517900"/>
                    <a:pt x="129540" y="3517900"/>
                  </a:cubicBezTo>
                  <a:lnTo>
                    <a:pt x="129540" y="3389630"/>
                  </a:lnTo>
                  <a:lnTo>
                    <a:pt x="129540" y="3261360"/>
                  </a:lnTo>
                  <a:lnTo>
                    <a:pt x="172720" y="3133090"/>
                  </a:lnTo>
                  <a:lnTo>
                    <a:pt x="151130" y="3004820"/>
                  </a:lnTo>
                  <a:cubicBezTo>
                    <a:pt x="151130" y="3004820"/>
                    <a:pt x="129540" y="2918460"/>
                    <a:pt x="151130" y="2876550"/>
                  </a:cubicBezTo>
                  <a:cubicBezTo>
                    <a:pt x="172720" y="2833370"/>
                    <a:pt x="151130" y="2854960"/>
                    <a:pt x="151130" y="2833370"/>
                  </a:cubicBezTo>
                  <a:cubicBezTo>
                    <a:pt x="151130" y="2811780"/>
                    <a:pt x="151130" y="2768600"/>
                    <a:pt x="151130" y="2768600"/>
                  </a:cubicBezTo>
                  <a:lnTo>
                    <a:pt x="151130" y="2531110"/>
                  </a:lnTo>
                  <a:lnTo>
                    <a:pt x="237490" y="2316480"/>
                  </a:lnTo>
                  <a:lnTo>
                    <a:pt x="259080" y="1995170"/>
                  </a:lnTo>
                  <a:lnTo>
                    <a:pt x="302260" y="1737360"/>
                  </a:lnTo>
                  <a:cubicBezTo>
                    <a:pt x="302260" y="1737360"/>
                    <a:pt x="302260" y="1416050"/>
                    <a:pt x="302260" y="1394460"/>
                  </a:cubicBezTo>
                  <a:cubicBezTo>
                    <a:pt x="302260" y="1372870"/>
                    <a:pt x="302260" y="1223010"/>
                    <a:pt x="280670" y="1179830"/>
                  </a:cubicBezTo>
                  <a:cubicBezTo>
                    <a:pt x="259080" y="1136650"/>
                    <a:pt x="387350" y="793750"/>
                    <a:pt x="387350" y="793750"/>
                  </a:cubicBezTo>
                  <a:lnTo>
                    <a:pt x="452120" y="557530"/>
                  </a:lnTo>
                  <a:cubicBezTo>
                    <a:pt x="452120" y="557530"/>
                    <a:pt x="452120" y="257810"/>
                    <a:pt x="473710" y="193040"/>
                  </a:cubicBezTo>
                  <a:cubicBezTo>
                    <a:pt x="495300" y="128270"/>
                    <a:pt x="560070" y="86360"/>
                    <a:pt x="560070" y="86360"/>
                  </a:cubicBezTo>
                  <a:cubicBezTo>
                    <a:pt x="560070" y="86360"/>
                    <a:pt x="624840" y="64770"/>
                    <a:pt x="624840" y="64770"/>
                  </a:cubicBezTo>
                  <a:cubicBezTo>
                    <a:pt x="668020" y="21590"/>
                    <a:pt x="731520" y="21590"/>
                    <a:pt x="731520" y="21590"/>
                  </a:cubicBezTo>
                  <a:cubicBezTo>
                    <a:pt x="731520" y="21590"/>
                    <a:pt x="881380" y="0"/>
                    <a:pt x="924560" y="21590"/>
                  </a:cubicBezTo>
                  <a:cubicBezTo>
                    <a:pt x="967740" y="43180"/>
                    <a:pt x="1139190" y="43180"/>
                    <a:pt x="1139190" y="43180"/>
                  </a:cubicBezTo>
                  <a:cubicBezTo>
                    <a:pt x="1203960" y="0"/>
                    <a:pt x="1332230" y="64770"/>
                    <a:pt x="1332230" y="64770"/>
                  </a:cubicBezTo>
                  <a:lnTo>
                    <a:pt x="1525270" y="86360"/>
                  </a:lnTo>
                  <a:cubicBezTo>
                    <a:pt x="1611630" y="43180"/>
                    <a:pt x="1718310" y="64770"/>
                    <a:pt x="1718310" y="64770"/>
                  </a:cubicBezTo>
                  <a:cubicBezTo>
                    <a:pt x="1718310" y="64770"/>
                    <a:pt x="1824990" y="64770"/>
                    <a:pt x="1868170" y="86360"/>
                  </a:cubicBezTo>
                  <a:cubicBezTo>
                    <a:pt x="1911350" y="107950"/>
                    <a:pt x="1996440" y="86360"/>
                    <a:pt x="1996440" y="86360"/>
                  </a:cubicBezTo>
                  <a:lnTo>
                    <a:pt x="2039620" y="107950"/>
                  </a:lnTo>
                  <a:cubicBezTo>
                    <a:pt x="2082800" y="86360"/>
                    <a:pt x="2125980" y="107950"/>
                    <a:pt x="2125980" y="107950"/>
                  </a:cubicBezTo>
                  <a:cubicBezTo>
                    <a:pt x="2169160" y="151130"/>
                    <a:pt x="2319020" y="151130"/>
                    <a:pt x="2319020" y="151130"/>
                  </a:cubicBezTo>
                  <a:lnTo>
                    <a:pt x="2447290" y="172720"/>
                  </a:lnTo>
                  <a:cubicBezTo>
                    <a:pt x="2490470" y="194310"/>
                    <a:pt x="2597150" y="172720"/>
                    <a:pt x="2597150" y="172720"/>
                  </a:cubicBezTo>
                  <a:cubicBezTo>
                    <a:pt x="2597150" y="172720"/>
                    <a:pt x="2768600" y="129540"/>
                    <a:pt x="2854960" y="129540"/>
                  </a:cubicBezTo>
                  <a:cubicBezTo>
                    <a:pt x="2941320" y="129540"/>
                    <a:pt x="3154680" y="172720"/>
                    <a:pt x="3154680" y="172720"/>
                  </a:cubicBezTo>
                  <a:lnTo>
                    <a:pt x="3154680" y="4697730"/>
                  </a:lnTo>
                  <a:close/>
                </a:path>
              </a:pathLst>
            </a:custGeom>
            <a:blipFill>
              <a:blip r:embed="rId2"/>
              <a:stretch>
                <a:fillRect l="-20694" t="0" r="-20694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75000" cy="4719320"/>
            </a:xfrm>
            <a:custGeom>
              <a:avLst/>
              <a:gdLst/>
              <a:ahLst/>
              <a:cxnLst/>
              <a:rect r="r" b="b" t="t" l="l"/>
              <a:pathLst>
                <a:path h="4719320" w="3175000">
                  <a:moveTo>
                    <a:pt x="3175000" y="4719320"/>
                  </a:moveTo>
                  <a:lnTo>
                    <a:pt x="0" y="4719320"/>
                  </a:lnTo>
                  <a:lnTo>
                    <a:pt x="0" y="0"/>
                  </a:lnTo>
                  <a:lnTo>
                    <a:pt x="3175000" y="0"/>
                  </a:lnTo>
                  <a:lnTo>
                    <a:pt x="3175000" y="4719320"/>
                  </a:lnTo>
                  <a:close/>
                </a:path>
              </a:pathLst>
            </a:custGeom>
            <a:blipFill>
              <a:blip r:embed="rId3"/>
              <a:stretch>
                <a:fillRect l="-4322" t="-3535" r="-518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3342030" y="3551822"/>
            <a:ext cx="10791603" cy="3810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8"/>
              </a:lnSpc>
            </a:pPr>
            <a:r>
              <a:rPr lang="en-US" sz="5655">
                <a:solidFill>
                  <a:srgbClr val="8F5908"/>
                </a:solidFill>
                <a:latin typeface="TAN Mon Cheri"/>
                <a:ea typeface="TAN Mon Cheri"/>
                <a:cs typeface="TAN Mon Cheri"/>
                <a:sym typeface="TAN Mon Cheri"/>
              </a:rPr>
              <a:t>DESARROLLO</a:t>
            </a:r>
          </a:p>
          <a:p>
            <a:pPr algn="ctr">
              <a:lnSpc>
                <a:spcPts val="7578"/>
              </a:lnSpc>
            </a:pPr>
            <a:r>
              <a:rPr lang="en-US" sz="5655">
                <a:solidFill>
                  <a:srgbClr val="8F5908"/>
                </a:solidFill>
                <a:latin typeface="TAN Mon Cheri"/>
                <a:ea typeface="TAN Mon Cheri"/>
                <a:cs typeface="TAN Mon Cheri"/>
                <a:sym typeface="TAN Mon Cheri"/>
              </a:rPr>
              <a:t>FÍSICO</a:t>
            </a:r>
          </a:p>
          <a:p>
            <a:pPr algn="ctr">
              <a:lnSpc>
                <a:spcPts val="7578"/>
              </a:lnSpc>
            </a:pPr>
            <a:r>
              <a:rPr lang="en-US" sz="5655">
                <a:solidFill>
                  <a:srgbClr val="8F5908"/>
                </a:solidFill>
                <a:latin typeface="TAN Mon Cheri"/>
                <a:ea typeface="TAN Mon Cheri"/>
                <a:cs typeface="TAN Mon Cheri"/>
                <a:sym typeface="TAN Mon Cheri"/>
              </a:rPr>
              <a:t>Y </a:t>
            </a:r>
          </a:p>
          <a:p>
            <a:pPr algn="ctr">
              <a:lnSpc>
                <a:spcPts val="7578"/>
              </a:lnSpc>
            </a:pPr>
            <a:r>
              <a:rPr lang="en-US" sz="5655">
                <a:solidFill>
                  <a:srgbClr val="8F5908"/>
                </a:solidFill>
                <a:latin typeface="TAN Mon Cheri"/>
                <a:ea typeface="TAN Mon Cheri"/>
                <a:cs typeface="TAN Mon Cheri"/>
                <a:sym typeface="TAN Mon Cheri"/>
              </a:rPr>
              <a:t>ENVEJECIMIENTO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3106384">
            <a:off x="7503408" y="-60253"/>
            <a:ext cx="4027373" cy="3956894"/>
          </a:xfrm>
          <a:custGeom>
            <a:avLst/>
            <a:gdLst/>
            <a:ahLst/>
            <a:cxnLst/>
            <a:rect r="r" b="b" t="t" l="l"/>
            <a:pathLst>
              <a:path h="3956894" w="4027373">
                <a:moveTo>
                  <a:pt x="0" y="0"/>
                </a:moveTo>
                <a:lnTo>
                  <a:pt x="4027374" y="0"/>
                </a:lnTo>
                <a:lnTo>
                  <a:pt x="4027374" y="3956895"/>
                </a:lnTo>
                <a:lnTo>
                  <a:pt x="0" y="39568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739446">
            <a:off x="13156809" y="2141343"/>
            <a:ext cx="6059460" cy="12996161"/>
          </a:xfrm>
          <a:custGeom>
            <a:avLst/>
            <a:gdLst/>
            <a:ahLst/>
            <a:cxnLst/>
            <a:rect r="r" b="b" t="t" l="l"/>
            <a:pathLst>
              <a:path h="12996161" w="6059460">
                <a:moveTo>
                  <a:pt x="6059460" y="0"/>
                </a:moveTo>
                <a:lnTo>
                  <a:pt x="0" y="0"/>
                </a:lnTo>
                <a:lnTo>
                  <a:pt x="0" y="12996160"/>
                </a:lnTo>
                <a:lnTo>
                  <a:pt x="6059460" y="12996160"/>
                </a:lnTo>
                <a:lnTo>
                  <a:pt x="605946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183446" y="0"/>
            <a:ext cx="11900374" cy="1644415"/>
          </a:xfrm>
          <a:custGeom>
            <a:avLst/>
            <a:gdLst/>
            <a:ahLst/>
            <a:cxnLst/>
            <a:rect r="r" b="b" t="t" l="l"/>
            <a:pathLst>
              <a:path h="1644415" w="11900374">
                <a:moveTo>
                  <a:pt x="0" y="0"/>
                </a:moveTo>
                <a:lnTo>
                  <a:pt x="11900374" y="0"/>
                </a:lnTo>
                <a:lnTo>
                  <a:pt x="11900374" y="1644415"/>
                </a:lnTo>
                <a:lnTo>
                  <a:pt x="0" y="16444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73797">
            <a:off x="-2534016" y="3831242"/>
            <a:ext cx="9178274" cy="7606495"/>
          </a:xfrm>
          <a:custGeom>
            <a:avLst/>
            <a:gdLst/>
            <a:ahLst/>
            <a:cxnLst/>
            <a:rect r="r" b="b" t="t" l="l"/>
            <a:pathLst>
              <a:path h="7606495" w="9178274">
                <a:moveTo>
                  <a:pt x="0" y="0"/>
                </a:moveTo>
                <a:lnTo>
                  <a:pt x="9178274" y="0"/>
                </a:lnTo>
                <a:lnTo>
                  <a:pt x="9178274" y="7606495"/>
                </a:lnTo>
                <a:lnTo>
                  <a:pt x="0" y="76064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3527211">
            <a:off x="-4959980" y="6384283"/>
            <a:ext cx="11697840" cy="2500413"/>
          </a:xfrm>
          <a:custGeom>
            <a:avLst/>
            <a:gdLst/>
            <a:ahLst/>
            <a:cxnLst/>
            <a:rect r="r" b="b" t="t" l="l"/>
            <a:pathLst>
              <a:path h="2500413" w="11697840">
                <a:moveTo>
                  <a:pt x="0" y="0"/>
                </a:moveTo>
                <a:lnTo>
                  <a:pt x="11697840" y="0"/>
                </a:lnTo>
                <a:lnTo>
                  <a:pt x="11697840" y="2500413"/>
                </a:lnTo>
                <a:lnTo>
                  <a:pt x="0" y="25004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373745" y="9201150"/>
            <a:ext cx="9540509" cy="677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5"/>
              </a:lnSpc>
            </a:pPr>
            <a:r>
              <a:rPr lang="en-US" sz="4078">
                <a:solidFill>
                  <a:srgbClr val="8F5908"/>
                </a:solidFill>
                <a:latin typeface="TAN Mon Cheri"/>
                <a:ea typeface="TAN Mon Cheri"/>
                <a:cs typeface="TAN Mon Cheri"/>
                <a:sym typeface="TAN Mon Cheri"/>
              </a:rPr>
              <a:t>Docente: Msc. Gladys Bonilla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9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364499" y="499419"/>
            <a:ext cx="7243479" cy="9424086"/>
            <a:chOff x="0" y="0"/>
            <a:chExt cx="1907748" cy="24820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07748" cy="2482064"/>
            </a:xfrm>
            <a:custGeom>
              <a:avLst/>
              <a:gdLst/>
              <a:ahLst/>
              <a:cxnLst/>
              <a:rect r="r" b="b" t="t" l="l"/>
              <a:pathLst>
                <a:path h="2482064" w="1907748">
                  <a:moveTo>
                    <a:pt x="35271" y="0"/>
                  </a:moveTo>
                  <a:lnTo>
                    <a:pt x="1872477" y="0"/>
                  </a:lnTo>
                  <a:cubicBezTo>
                    <a:pt x="1891956" y="0"/>
                    <a:pt x="1907748" y="15791"/>
                    <a:pt x="1907748" y="35271"/>
                  </a:cubicBezTo>
                  <a:lnTo>
                    <a:pt x="1907748" y="2446793"/>
                  </a:lnTo>
                  <a:cubicBezTo>
                    <a:pt x="1907748" y="2466273"/>
                    <a:pt x="1891956" y="2482064"/>
                    <a:pt x="1872477" y="2482064"/>
                  </a:cubicBezTo>
                  <a:lnTo>
                    <a:pt x="35271" y="2482064"/>
                  </a:lnTo>
                  <a:cubicBezTo>
                    <a:pt x="15791" y="2482064"/>
                    <a:pt x="0" y="2466273"/>
                    <a:pt x="0" y="2446793"/>
                  </a:cubicBezTo>
                  <a:lnTo>
                    <a:pt x="0" y="35271"/>
                  </a:lnTo>
                  <a:cubicBezTo>
                    <a:pt x="0" y="15791"/>
                    <a:pt x="15791" y="0"/>
                    <a:pt x="35271" y="0"/>
                  </a:cubicBezTo>
                  <a:close/>
                </a:path>
              </a:pathLst>
            </a:custGeom>
            <a:solidFill>
              <a:srgbClr val="FFF9F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907748" cy="25296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012175" y="2242234"/>
            <a:ext cx="5948128" cy="7205882"/>
          </a:xfrm>
          <a:custGeom>
            <a:avLst/>
            <a:gdLst/>
            <a:ahLst/>
            <a:cxnLst/>
            <a:rect r="r" b="b" t="t" l="l"/>
            <a:pathLst>
              <a:path h="7205882" w="5948128">
                <a:moveTo>
                  <a:pt x="0" y="0"/>
                </a:moveTo>
                <a:lnTo>
                  <a:pt x="5948128" y="0"/>
                </a:lnTo>
                <a:lnTo>
                  <a:pt x="5948128" y="7205882"/>
                </a:lnTo>
                <a:lnTo>
                  <a:pt x="0" y="7205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524533" y="1537785"/>
            <a:ext cx="9277012" cy="498638"/>
            <a:chOff x="0" y="0"/>
            <a:chExt cx="2443328" cy="13132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43328" cy="131329"/>
            </a:xfrm>
            <a:custGeom>
              <a:avLst/>
              <a:gdLst/>
              <a:ahLst/>
              <a:cxnLst/>
              <a:rect r="r" b="b" t="t" l="l"/>
              <a:pathLst>
                <a:path h="131329" w="2443328">
                  <a:moveTo>
                    <a:pt x="65664" y="0"/>
                  </a:moveTo>
                  <a:lnTo>
                    <a:pt x="2377664" y="0"/>
                  </a:lnTo>
                  <a:cubicBezTo>
                    <a:pt x="2413929" y="0"/>
                    <a:pt x="2443328" y="29399"/>
                    <a:pt x="2443328" y="65664"/>
                  </a:cubicBezTo>
                  <a:lnTo>
                    <a:pt x="2443328" y="65664"/>
                  </a:lnTo>
                  <a:cubicBezTo>
                    <a:pt x="2443328" y="83080"/>
                    <a:pt x="2436410" y="99782"/>
                    <a:pt x="2424096" y="112096"/>
                  </a:cubicBezTo>
                  <a:cubicBezTo>
                    <a:pt x="2411781" y="124410"/>
                    <a:pt x="2395079" y="131329"/>
                    <a:pt x="2377664" y="131329"/>
                  </a:cubicBezTo>
                  <a:lnTo>
                    <a:pt x="65664" y="131329"/>
                  </a:lnTo>
                  <a:cubicBezTo>
                    <a:pt x="48249" y="131329"/>
                    <a:pt x="31547" y="124410"/>
                    <a:pt x="19233" y="112096"/>
                  </a:cubicBezTo>
                  <a:cubicBezTo>
                    <a:pt x="6918" y="99782"/>
                    <a:pt x="0" y="83080"/>
                    <a:pt x="0" y="65664"/>
                  </a:cubicBezTo>
                  <a:lnTo>
                    <a:pt x="0" y="65664"/>
                  </a:lnTo>
                  <a:cubicBezTo>
                    <a:pt x="0" y="48249"/>
                    <a:pt x="6918" y="31547"/>
                    <a:pt x="19233" y="19233"/>
                  </a:cubicBezTo>
                  <a:cubicBezTo>
                    <a:pt x="31547" y="6918"/>
                    <a:pt x="48249" y="0"/>
                    <a:pt x="65664" y="0"/>
                  </a:cubicBezTo>
                  <a:close/>
                </a:path>
              </a:pathLst>
            </a:custGeom>
            <a:solidFill>
              <a:srgbClr val="FFF9F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443328" cy="1789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true" flipV="false" rot="0">
            <a:off x="16515635" y="694454"/>
            <a:ext cx="743665" cy="843331"/>
          </a:xfrm>
          <a:custGeom>
            <a:avLst/>
            <a:gdLst/>
            <a:ahLst/>
            <a:cxnLst/>
            <a:rect r="r" b="b" t="t" l="l"/>
            <a:pathLst>
              <a:path h="843331" w="743665">
                <a:moveTo>
                  <a:pt x="743665" y="0"/>
                </a:moveTo>
                <a:lnTo>
                  <a:pt x="0" y="0"/>
                </a:lnTo>
                <a:lnTo>
                  <a:pt x="0" y="843331"/>
                </a:lnTo>
                <a:lnTo>
                  <a:pt x="743665" y="843331"/>
                </a:lnTo>
                <a:lnTo>
                  <a:pt x="74366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723185" y="6871437"/>
            <a:ext cx="340594" cy="1069391"/>
            <a:chOff x="0" y="0"/>
            <a:chExt cx="354330" cy="111252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27940" y="45720"/>
              <a:ext cx="273050" cy="1017270"/>
            </a:xfrm>
            <a:custGeom>
              <a:avLst/>
              <a:gdLst/>
              <a:ahLst/>
              <a:cxnLst/>
              <a:rect r="r" b="b" t="t" l="l"/>
              <a:pathLst>
                <a:path h="1017270" w="273050">
                  <a:moveTo>
                    <a:pt x="252730" y="101600"/>
                  </a:moveTo>
                  <a:cubicBezTo>
                    <a:pt x="271780" y="808990"/>
                    <a:pt x="273050" y="895350"/>
                    <a:pt x="250190" y="943610"/>
                  </a:cubicBezTo>
                  <a:cubicBezTo>
                    <a:pt x="237490" y="971550"/>
                    <a:pt x="220980" y="988060"/>
                    <a:pt x="199390" y="999490"/>
                  </a:cubicBezTo>
                  <a:cubicBezTo>
                    <a:pt x="177800" y="1010920"/>
                    <a:pt x="148590" y="1017270"/>
                    <a:pt x="124460" y="1013460"/>
                  </a:cubicBezTo>
                  <a:cubicBezTo>
                    <a:pt x="100330" y="1009650"/>
                    <a:pt x="73660" y="995680"/>
                    <a:pt x="57150" y="979170"/>
                  </a:cubicBezTo>
                  <a:cubicBezTo>
                    <a:pt x="39370" y="961390"/>
                    <a:pt x="26670" y="934720"/>
                    <a:pt x="24130" y="910590"/>
                  </a:cubicBezTo>
                  <a:cubicBezTo>
                    <a:pt x="20320" y="886460"/>
                    <a:pt x="26670" y="855980"/>
                    <a:pt x="39370" y="835660"/>
                  </a:cubicBezTo>
                  <a:cubicBezTo>
                    <a:pt x="50800" y="815340"/>
                    <a:pt x="77470" y="795020"/>
                    <a:pt x="96520" y="786130"/>
                  </a:cubicBezTo>
                  <a:cubicBezTo>
                    <a:pt x="109220" y="778510"/>
                    <a:pt x="120650" y="777240"/>
                    <a:pt x="133350" y="777240"/>
                  </a:cubicBezTo>
                  <a:cubicBezTo>
                    <a:pt x="146050" y="775970"/>
                    <a:pt x="157480" y="775970"/>
                    <a:pt x="171450" y="779780"/>
                  </a:cubicBezTo>
                  <a:cubicBezTo>
                    <a:pt x="190500" y="787400"/>
                    <a:pt x="220980" y="802640"/>
                    <a:pt x="234950" y="821690"/>
                  </a:cubicBezTo>
                  <a:cubicBezTo>
                    <a:pt x="250190" y="840740"/>
                    <a:pt x="259080" y="873760"/>
                    <a:pt x="260350" y="894080"/>
                  </a:cubicBezTo>
                  <a:cubicBezTo>
                    <a:pt x="262890" y="908050"/>
                    <a:pt x="260350" y="918210"/>
                    <a:pt x="255270" y="932180"/>
                  </a:cubicBezTo>
                  <a:cubicBezTo>
                    <a:pt x="247650" y="949960"/>
                    <a:pt x="229870" y="979170"/>
                    <a:pt x="210820" y="993140"/>
                  </a:cubicBezTo>
                  <a:cubicBezTo>
                    <a:pt x="190500" y="1007110"/>
                    <a:pt x="161290" y="1016000"/>
                    <a:pt x="137160" y="1014730"/>
                  </a:cubicBezTo>
                  <a:cubicBezTo>
                    <a:pt x="113030" y="1013460"/>
                    <a:pt x="82550" y="999490"/>
                    <a:pt x="66040" y="988060"/>
                  </a:cubicBezTo>
                  <a:cubicBezTo>
                    <a:pt x="54610" y="979170"/>
                    <a:pt x="46990" y="971550"/>
                    <a:pt x="40640" y="958850"/>
                  </a:cubicBezTo>
                  <a:cubicBezTo>
                    <a:pt x="31750" y="939800"/>
                    <a:pt x="24130" y="913130"/>
                    <a:pt x="22860" y="885190"/>
                  </a:cubicBezTo>
                  <a:cubicBezTo>
                    <a:pt x="21590" y="848360"/>
                    <a:pt x="36830" y="819150"/>
                    <a:pt x="40640" y="762000"/>
                  </a:cubicBezTo>
                  <a:cubicBezTo>
                    <a:pt x="49530" y="624840"/>
                    <a:pt x="0" y="170180"/>
                    <a:pt x="39370" y="69850"/>
                  </a:cubicBezTo>
                  <a:cubicBezTo>
                    <a:pt x="52070" y="35560"/>
                    <a:pt x="71120" y="22860"/>
                    <a:pt x="92710" y="11430"/>
                  </a:cubicBezTo>
                  <a:cubicBezTo>
                    <a:pt x="115570" y="1270"/>
                    <a:pt x="149860" y="0"/>
                    <a:pt x="171450" y="5080"/>
                  </a:cubicBezTo>
                  <a:cubicBezTo>
                    <a:pt x="189230" y="8890"/>
                    <a:pt x="205740" y="17780"/>
                    <a:pt x="218440" y="30480"/>
                  </a:cubicBezTo>
                  <a:cubicBezTo>
                    <a:pt x="233680" y="46990"/>
                    <a:pt x="252730" y="101600"/>
                    <a:pt x="252730" y="101600"/>
                  </a:cubicBezTo>
                </a:path>
              </a:pathLst>
            </a:custGeom>
            <a:solidFill>
              <a:srgbClr val="FFF2E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385033" y="7238887"/>
            <a:ext cx="1026664" cy="324724"/>
            <a:chOff x="0" y="0"/>
            <a:chExt cx="1068070" cy="3378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50800" y="24130"/>
              <a:ext cx="967740" cy="293370"/>
            </a:xfrm>
            <a:custGeom>
              <a:avLst/>
              <a:gdLst/>
              <a:ahLst/>
              <a:cxnLst/>
              <a:rect r="r" b="b" t="t" l="l"/>
              <a:pathLst>
                <a:path h="293370" w="967740">
                  <a:moveTo>
                    <a:pt x="100330" y="48260"/>
                  </a:moveTo>
                  <a:cubicBezTo>
                    <a:pt x="468630" y="25400"/>
                    <a:pt x="793750" y="0"/>
                    <a:pt x="883920" y="29210"/>
                  </a:cubicBezTo>
                  <a:cubicBezTo>
                    <a:pt x="918210" y="40640"/>
                    <a:pt x="932180" y="55880"/>
                    <a:pt x="944880" y="76200"/>
                  </a:cubicBezTo>
                  <a:cubicBezTo>
                    <a:pt x="958850" y="96520"/>
                    <a:pt x="966470" y="125730"/>
                    <a:pt x="965200" y="149860"/>
                  </a:cubicBezTo>
                  <a:cubicBezTo>
                    <a:pt x="963930" y="173990"/>
                    <a:pt x="948690" y="203200"/>
                    <a:pt x="937260" y="219710"/>
                  </a:cubicBezTo>
                  <a:cubicBezTo>
                    <a:pt x="928370" y="232410"/>
                    <a:pt x="918210" y="238760"/>
                    <a:pt x="908050" y="245110"/>
                  </a:cubicBezTo>
                  <a:cubicBezTo>
                    <a:pt x="896620" y="251460"/>
                    <a:pt x="886460" y="257810"/>
                    <a:pt x="872490" y="259080"/>
                  </a:cubicBezTo>
                  <a:cubicBezTo>
                    <a:pt x="852170" y="262890"/>
                    <a:pt x="817880" y="261620"/>
                    <a:pt x="796290" y="251460"/>
                  </a:cubicBezTo>
                  <a:cubicBezTo>
                    <a:pt x="774700" y="241300"/>
                    <a:pt x="751840" y="219710"/>
                    <a:pt x="740410" y="199390"/>
                  </a:cubicBezTo>
                  <a:cubicBezTo>
                    <a:pt x="728980" y="177800"/>
                    <a:pt x="723900" y="147320"/>
                    <a:pt x="728980" y="123190"/>
                  </a:cubicBezTo>
                  <a:cubicBezTo>
                    <a:pt x="732790" y="100330"/>
                    <a:pt x="750570" y="71120"/>
                    <a:pt x="764540" y="55880"/>
                  </a:cubicBezTo>
                  <a:cubicBezTo>
                    <a:pt x="773430" y="45720"/>
                    <a:pt x="782320" y="39370"/>
                    <a:pt x="796290" y="34290"/>
                  </a:cubicBezTo>
                  <a:cubicBezTo>
                    <a:pt x="815340" y="27940"/>
                    <a:pt x="848360" y="21590"/>
                    <a:pt x="872490" y="26670"/>
                  </a:cubicBezTo>
                  <a:cubicBezTo>
                    <a:pt x="895350" y="31750"/>
                    <a:pt x="922020" y="46990"/>
                    <a:pt x="937260" y="66040"/>
                  </a:cubicBezTo>
                  <a:cubicBezTo>
                    <a:pt x="952500" y="83820"/>
                    <a:pt x="962660" y="115570"/>
                    <a:pt x="965200" y="137160"/>
                  </a:cubicBezTo>
                  <a:cubicBezTo>
                    <a:pt x="967740" y="151130"/>
                    <a:pt x="966470" y="161290"/>
                    <a:pt x="961390" y="175260"/>
                  </a:cubicBezTo>
                  <a:cubicBezTo>
                    <a:pt x="953770" y="194310"/>
                    <a:pt x="937260" y="223520"/>
                    <a:pt x="918210" y="237490"/>
                  </a:cubicBezTo>
                  <a:cubicBezTo>
                    <a:pt x="899160" y="252730"/>
                    <a:pt x="883920" y="256540"/>
                    <a:pt x="845820" y="262890"/>
                  </a:cubicBezTo>
                  <a:cubicBezTo>
                    <a:pt x="726440" y="281940"/>
                    <a:pt x="167640" y="293370"/>
                    <a:pt x="69850" y="262890"/>
                  </a:cubicBezTo>
                  <a:cubicBezTo>
                    <a:pt x="44450" y="254000"/>
                    <a:pt x="38100" y="246380"/>
                    <a:pt x="26670" y="231140"/>
                  </a:cubicBezTo>
                  <a:cubicBezTo>
                    <a:pt x="12700" y="213360"/>
                    <a:pt x="0" y="181610"/>
                    <a:pt x="0" y="157480"/>
                  </a:cubicBezTo>
                  <a:cubicBezTo>
                    <a:pt x="1270" y="132080"/>
                    <a:pt x="12700" y="101600"/>
                    <a:pt x="29210" y="83820"/>
                  </a:cubicBezTo>
                  <a:cubicBezTo>
                    <a:pt x="46990" y="66040"/>
                    <a:pt x="100330" y="48260"/>
                    <a:pt x="100330" y="48260"/>
                  </a:cubicBezTo>
                </a:path>
              </a:pathLst>
            </a:custGeom>
            <a:solidFill>
              <a:srgbClr val="FFF2E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1081891" y="756736"/>
            <a:ext cx="340594" cy="1069391"/>
            <a:chOff x="0" y="0"/>
            <a:chExt cx="354330" cy="111252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27940" y="45720"/>
              <a:ext cx="273050" cy="1017270"/>
            </a:xfrm>
            <a:custGeom>
              <a:avLst/>
              <a:gdLst/>
              <a:ahLst/>
              <a:cxnLst/>
              <a:rect r="r" b="b" t="t" l="l"/>
              <a:pathLst>
                <a:path h="1017270" w="273050">
                  <a:moveTo>
                    <a:pt x="252730" y="101600"/>
                  </a:moveTo>
                  <a:cubicBezTo>
                    <a:pt x="271780" y="808990"/>
                    <a:pt x="273050" y="895350"/>
                    <a:pt x="250190" y="943610"/>
                  </a:cubicBezTo>
                  <a:cubicBezTo>
                    <a:pt x="237490" y="971550"/>
                    <a:pt x="220980" y="988060"/>
                    <a:pt x="199390" y="999490"/>
                  </a:cubicBezTo>
                  <a:cubicBezTo>
                    <a:pt x="177800" y="1010920"/>
                    <a:pt x="148590" y="1017270"/>
                    <a:pt x="124460" y="1013460"/>
                  </a:cubicBezTo>
                  <a:cubicBezTo>
                    <a:pt x="100330" y="1009650"/>
                    <a:pt x="73660" y="995680"/>
                    <a:pt x="57150" y="979170"/>
                  </a:cubicBezTo>
                  <a:cubicBezTo>
                    <a:pt x="39370" y="961390"/>
                    <a:pt x="26670" y="934720"/>
                    <a:pt x="24130" y="910590"/>
                  </a:cubicBezTo>
                  <a:cubicBezTo>
                    <a:pt x="20320" y="886460"/>
                    <a:pt x="26670" y="855980"/>
                    <a:pt x="39370" y="835660"/>
                  </a:cubicBezTo>
                  <a:cubicBezTo>
                    <a:pt x="50800" y="815340"/>
                    <a:pt x="77470" y="795020"/>
                    <a:pt x="96520" y="786130"/>
                  </a:cubicBezTo>
                  <a:cubicBezTo>
                    <a:pt x="109220" y="778510"/>
                    <a:pt x="120650" y="777240"/>
                    <a:pt x="133350" y="777240"/>
                  </a:cubicBezTo>
                  <a:cubicBezTo>
                    <a:pt x="146050" y="775970"/>
                    <a:pt x="157480" y="775970"/>
                    <a:pt x="171450" y="779780"/>
                  </a:cubicBezTo>
                  <a:cubicBezTo>
                    <a:pt x="190500" y="787400"/>
                    <a:pt x="220980" y="802640"/>
                    <a:pt x="234950" y="821690"/>
                  </a:cubicBezTo>
                  <a:cubicBezTo>
                    <a:pt x="250190" y="840740"/>
                    <a:pt x="259080" y="873760"/>
                    <a:pt x="260350" y="894080"/>
                  </a:cubicBezTo>
                  <a:cubicBezTo>
                    <a:pt x="262890" y="908050"/>
                    <a:pt x="260350" y="918210"/>
                    <a:pt x="255270" y="932180"/>
                  </a:cubicBezTo>
                  <a:cubicBezTo>
                    <a:pt x="247650" y="949960"/>
                    <a:pt x="229870" y="979170"/>
                    <a:pt x="210820" y="993140"/>
                  </a:cubicBezTo>
                  <a:cubicBezTo>
                    <a:pt x="190500" y="1007110"/>
                    <a:pt x="161290" y="1016000"/>
                    <a:pt x="137160" y="1014730"/>
                  </a:cubicBezTo>
                  <a:cubicBezTo>
                    <a:pt x="113030" y="1013460"/>
                    <a:pt x="82550" y="999490"/>
                    <a:pt x="66040" y="988060"/>
                  </a:cubicBezTo>
                  <a:cubicBezTo>
                    <a:pt x="54610" y="979170"/>
                    <a:pt x="46990" y="971550"/>
                    <a:pt x="40640" y="958850"/>
                  </a:cubicBezTo>
                  <a:cubicBezTo>
                    <a:pt x="31750" y="939800"/>
                    <a:pt x="24130" y="913130"/>
                    <a:pt x="22860" y="885190"/>
                  </a:cubicBezTo>
                  <a:cubicBezTo>
                    <a:pt x="21590" y="848360"/>
                    <a:pt x="36830" y="819150"/>
                    <a:pt x="40640" y="762000"/>
                  </a:cubicBezTo>
                  <a:cubicBezTo>
                    <a:pt x="49530" y="624840"/>
                    <a:pt x="0" y="170180"/>
                    <a:pt x="39370" y="69850"/>
                  </a:cubicBezTo>
                  <a:cubicBezTo>
                    <a:pt x="52070" y="35560"/>
                    <a:pt x="71120" y="22860"/>
                    <a:pt x="92710" y="11430"/>
                  </a:cubicBezTo>
                  <a:cubicBezTo>
                    <a:pt x="115570" y="1270"/>
                    <a:pt x="149860" y="0"/>
                    <a:pt x="171450" y="5080"/>
                  </a:cubicBezTo>
                  <a:cubicBezTo>
                    <a:pt x="189230" y="8890"/>
                    <a:pt x="205740" y="17780"/>
                    <a:pt x="218440" y="30480"/>
                  </a:cubicBezTo>
                  <a:cubicBezTo>
                    <a:pt x="233680" y="46990"/>
                    <a:pt x="252730" y="101600"/>
                    <a:pt x="252730" y="101600"/>
                  </a:cubicBezTo>
                </a:path>
              </a:pathLst>
            </a:custGeom>
            <a:solidFill>
              <a:srgbClr val="FFF2E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10743739" y="1124186"/>
            <a:ext cx="1026664" cy="324724"/>
            <a:chOff x="0" y="0"/>
            <a:chExt cx="1068070" cy="33782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50800" y="24130"/>
              <a:ext cx="967740" cy="293370"/>
            </a:xfrm>
            <a:custGeom>
              <a:avLst/>
              <a:gdLst/>
              <a:ahLst/>
              <a:cxnLst/>
              <a:rect r="r" b="b" t="t" l="l"/>
              <a:pathLst>
                <a:path h="293370" w="967740">
                  <a:moveTo>
                    <a:pt x="100330" y="48260"/>
                  </a:moveTo>
                  <a:cubicBezTo>
                    <a:pt x="468630" y="25400"/>
                    <a:pt x="793750" y="0"/>
                    <a:pt x="883920" y="29210"/>
                  </a:cubicBezTo>
                  <a:cubicBezTo>
                    <a:pt x="918210" y="40640"/>
                    <a:pt x="932180" y="55880"/>
                    <a:pt x="944880" y="76200"/>
                  </a:cubicBezTo>
                  <a:cubicBezTo>
                    <a:pt x="958850" y="96520"/>
                    <a:pt x="966470" y="125730"/>
                    <a:pt x="965200" y="149860"/>
                  </a:cubicBezTo>
                  <a:cubicBezTo>
                    <a:pt x="963930" y="173990"/>
                    <a:pt x="948690" y="203200"/>
                    <a:pt x="937260" y="219710"/>
                  </a:cubicBezTo>
                  <a:cubicBezTo>
                    <a:pt x="928370" y="232410"/>
                    <a:pt x="918210" y="238760"/>
                    <a:pt x="908050" y="245110"/>
                  </a:cubicBezTo>
                  <a:cubicBezTo>
                    <a:pt x="896620" y="251460"/>
                    <a:pt x="886460" y="257810"/>
                    <a:pt x="872490" y="259080"/>
                  </a:cubicBezTo>
                  <a:cubicBezTo>
                    <a:pt x="852170" y="262890"/>
                    <a:pt x="817880" y="261620"/>
                    <a:pt x="796290" y="251460"/>
                  </a:cubicBezTo>
                  <a:cubicBezTo>
                    <a:pt x="774700" y="241300"/>
                    <a:pt x="751840" y="219710"/>
                    <a:pt x="740410" y="199390"/>
                  </a:cubicBezTo>
                  <a:cubicBezTo>
                    <a:pt x="728980" y="177800"/>
                    <a:pt x="723900" y="147320"/>
                    <a:pt x="728980" y="123190"/>
                  </a:cubicBezTo>
                  <a:cubicBezTo>
                    <a:pt x="732790" y="100330"/>
                    <a:pt x="750570" y="71120"/>
                    <a:pt x="764540" y="55880"/>
                  </a:cubicBezTo>
                  <a:cubicBezTo>
                    <a:pt x="773430" y="45720"/>
                    <a:pt x="782320" y="39370"/>
                    <a:pt x="796290" y="34290"/>
                  </a:cubicBezTo>
                  <a:cubicBezTo>
                    <a:pt x="815340" y="27940"/>
                    <a:pt x="848360" y="21590"/>
                    <a:pt x="872490" y="26670"/>
                  </a:cubicBezTo>
                  <a:cubicBezTo>
                    <a:pt x="895350" y="31750"/>
                    <a:pt x="922020" y="46990"/>
                    <a:pt x="937260" y="66040"/>
                  </a:cubicBezTo>
                  <a:cubicBezTo>
                    <a:pt x="952500" y="83820"/>
                    <a:pt x="962660" y="115570"/>
                    <a:pt x="965200" y="137160"/>
                  </a:cubicBezTo>
                  <a:cubicBezTo>
                    <a:pt x="967740" y="151130"/>
                    <a:pt x="966470" y="161290"/>
                    <a:pt x="961390" y="175260"/>
                  </a:cubicBezTo>
                  <a:cubicBezTo>
                    <a:pt x="953770" y="194310"/>
                    <a:pt x="937260" y="223520"/>
                    <a:pt x="918210" y="237490"/>
                  </a:cubicBezTo>
                  <a:cubicBezTo>
                    <a:pt x="899160" y="252730"/>
                    <a:pt x="883920" y="256540"/>
                    <a:pt x="845820" y="262890"/>
                  </a:cubicBezTo>
                  <a:cubicBezTo>
                    <a:pt x="726440" y="281940"/>
                    <a:pt x="167640" y="293370"/>
                    <a:pt x="69850" y="262890"/>
                  </a:cubicBezTo>
                  <a:cubicBezTo>
                    <a:pt x="44450" y="254000"/>
                    <a:pt x="38100" y="246380"/>
                    <a:pt x="26670" y="231140"/>
                  </a:cubicBezTo>
                  <a:cubicBezTo>
                    <a:pt x="12700" y="213360"/>
                    <a:pt x="0" y="181610"/>
                    <a:pt x="0" y="157480"/>
                  </a:cubicBezTo>
                  <a:cubicBezTo>
                    <a:pt x="1270" y="132080"/>
                    <a:pt x="12700" y="101600"/>
                    <a:pt x="29210" y="83820"/>
                  </a:cubicBezTo>
                  <a:cubicBezTo>
                    <a:pt x="46990" y="66040"/>
                    <a:pt x="100330" y="48260"/>
                    <a:pt x="100330" y="48260"/>
                  </a:cubicBezTo>
                </a:path>
              </a:pathLst>
            </a:custGeom>
            <a:solidFill>
              <a:srgbClr val="FFF2E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34673" y="7878817"/>
            <a:ext cx="340594" cy="1069391"/>
            <a:chOff x="0" y="0"/>
            <a:chExt cx="354330" cy="111252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27940" y="45720"/>
              <a:ext cx="273050" cy="1017270"/>
            </a:xfrm>
            <a:custGeom>
              <a:avLst/>
              <a:gdLst/>
              <a:ahLst/>
              <a:cxnLst/>
              <a:rect r="r" b="b" t="t" l="l"/>
              <a:pathLst>
                <a:path h="1017270" w="273050">
                  <a:moveTo>
                    <a:pt x="252730" y="101600"/>
                  </a:moveTo>
                  <a:cubicBezTo>
                    <a:pt x="271780" y="808990"/>
                    <a:pt x="273050" y="895350"/>
                    <a:pt x="250190" y="943610"/>
                  </a:cubicBezTo>
                  <a:cubicBezTo>
                    <a:pt x="237490" y="971550"/>
                    <a:pt x="220980" y="988060"/>
                    <a:pt x="199390" y="999490"/>
                  </a:cubicBezTo>
                  <a:cubicBezTo>
                    <a:pt x="177800" y="1010920"/>
                    <a:pt x="148590" y="1017270"/>
                    <a:pt x="124460" y="1013460"/>
                  </a:cubicBezTo>
                  <a:cubicBezTo>
                    <a:pt x="100330" y="1009650"/>
                    <a:pt x="73660" y="995680"/>
                    <a:pt x="57150" y="979170"/>
                  </a:cubicBezTo>
                  <a:cubicBezTo>
                    <a:pt x="39370" y="961390"/>
                    <a:pt x="26670" y="934720"/>
                    <a:pt x="24130" y="910590"/>
                  </a:cubicBezTo>
                  <a:cubicBezTo>
                    <a:pt x="20320" y="886460"/>
                    <a:pt x="26670" y="855980"/>
                    <a:pt x="39370" y="835660"/>
                  </a:cubicBezTo>
                  <a:cubicBezTo>
                    <a:pt x="50800" y="815340"/>
                    <a:pt x="77470" y="795020"/>
                    <a:pt x="96520" y="786130"/>
                  </a:cubicBezTo>
                  <a:cubicBezTo>
                    <a:pt x="109220" y="778510"/>
                    <a:pt x="120650" y="777240"/>
                    <a:pt x="133350" y="777240"/>
                  </a:cubicBezTo>
                  <a:cubicBezTo>
                    <a:pt x="146050" y="775970"/>
                    <a:pt x="157480" y="775970"/>
                    <a:pt x="171450" y="779780"/>
                  </a:cubicBezTo>
                  <a:cubicBezTo>
                    <a:pt x="190500" y="787400"/>
                    <a:pt x="220980" y="802640"/>
                    <a:pt x="234950" y="821690"/>
                  </a:cubicBezTo>
                  <a:cubicBezTo>
                    <a:pt x="250190" y="840740"/>
                    <a:pt x="259080" y="873760"/>
                    <a:pt x="260350" y="894080"/>
                  </a:cubicBezTo>
                  <a:cubicBezTo>
                    <a:pt x="262890" y="908050"/>
                    <a:pt x="260350" y="918210"/>
                    <a:pt x="255270" y="932180"/>
                  </a:cubicBezTo>
                  <a:cubicBezTo>
                    <a:pt x="247650" y="949960"/>
                    <a:pt x="229870" y="979170"/>
                    <a:pt x="210820" y="993140"/>
                  </a:cubicBezTo>
                  <a:cubicBezTo>
                    <a:pt x="190500" y="1007110"/>
                    <a:pt x="161290" y="1016000"/>
                    <a:pt x="137160" y="1014730"/>
                  </a:cubicBezTo>
                  <a:cubicBezTo>
                    <a:pt x="113030" y="1013460"/>
                    <a:pt x="82550" y="999490"/>
                    <a:pt x="66040" y="988060"/>
                  </a:cubicBezTo>
                  <a:cubicBezTo>
                    <a:pt x="54610" y="979170"/>
                    <a:pt x="46990" y="971550"/>
                    <a:pt x="40640" y="958850"/>
                  </a:cubicBezTo>
                  <a:cubicBezTo>
                    <a:pt x="31750" y="939800"/>
                    <a:pt x="24130" y="913130"/>
                    <a:pt x="22860" y="885190"/>
                  </a:cubicBezTo>
                  <a:cubicBezTo>
                    <a:pt x="21590" y="848360"/>
                    <a:pt x="36830" y="819150"/>
                    <a:pt x="40640" y="762000"/>
                  </a:cubicBezTo>
                  <a:cubicBezTo>
                    <a:pt x="49530" y="624840"/>
                    <a:pt x="0" y="170180"/>
                    <a:pt x="39370" y="69850"/>
                  </a:cubicBezTo>
                  <a:cubicBezTo>
                    <a:pt x="52070" y="35560"/>
                    <a:pt x="71120" y="22860"/>
                    <a:pt x="92710" y="11430"/>
                  </a:cubicBezTo>
                  <a:cubicBezTo>
                    <a:pt x="115570" y="1270"/>
                    <a:pt x="149860" y="0"/>
                    <a:pt x="171450" y="5080"/>
                  </a:cubicBezTo>
                  <a:cubicBezTo>
                    <a:pt x="189230" y="8890"/>
                    <a:pt x="205740" y="17780"/>
                    <a:pt x="218440" y="30480"/>
                  </a:cubicBezTo>
                  <a:cubicBezTo>
                    <a:pt x="233680" y="46990"/>
                    <a:pt x="252730" y="101600"/>
                    <a:pt x="252730" y="101600"/>
                  </a:cubicBezTo>
                </a:path>
              </a:pathLst>
            </a:custGeom>
            <a:solidFill>
              <a:srgbClr val="FFF2E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0">
            <a:off x="-303479" y="8246267"/>
            <a:ext cx="1026664" cy="324724"/>
            <a:chOff x="0" y="0"/>
            <a:chExt cx="1068070" cy="33782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50800" y="24130"/>
              <a:ext cx="967740" cy="293370"/>
            </a:xfrm>
            <a:custGeom>
              <a:avLst/>
              <a:gdLst/>
              <a:ahLst/>
              <a:cxnLst/>
              <a:rect r="r" b="b" t="t" l="l"/>
              <a:pathLst>
                <a:path h="293370" w="967740">
                  <a:moveTo>
                    <a:pt x="100330" y="48260"/>
                  </a:moveTo>
                  <a:cubicBezTo>
                    <a:pt x="468630" y="25400"/>
                    <a:pt x="793750" y="0"/>
                    <a:pt x="883920" y="29210"/>
                  </a:cubicBezTo>
                  <a:cubicBezTo>
                    <a:pt x="918210" y="40640"/>
                    <a:pt x="932180" y="55880"/>
                    <a:pt x="944880" y="76200"/>
                  </a:cubicBezTo>
                  <a:cubicBezTo>
                    <a:pt x="958850" y="96520"/>
                    <a:pt x="966470" y="125730"/>
                    <a:pt x="965200" y="149860"/>
                  </a:cubicBezTo>
                  <a:cubicBezTo>
                    <a:pt x="963930" y="173990"/>
                    <a:pt x="948690" y="203200"/>
                    <a:pt x="937260" y="219710"/>
                  </a:cubicBezTo>
                  <a:cubicBezTo>
                    <a:pt x="928370" y="232410"/>
                    <a:pt x="918210" y="238760"/>
                    <a:pt x="908050" y="245110"/>
                  </a:cubicBezTo>
                  <a:cubicBezTo>
                    <a:pt x="896620" y="251460"/>
                    <a:pt x="886460" y="257810"/>
                    <a:pt x="872490" y="259080"/>
                  </a:cubicBezTo>
                  <a:cubicBezTo>
                    <a:pt x="852170" y="262890"/>
                    <a:pt x="817880" y="261620"/>
                    <a:pt x="796290" y="251460"/>
                  </a:cubicBezTo>
                  <a:cubicBezTo>
                    <a:pt x="774700" y="241300"/>
                    <a:pt x="751840" y="219710"/>
                    <a:pt x="740410" y="199390"/>
                  </a:cubicBezTo>
                  <a:cubicBezTo>
                    <a:pt x="728980" y="177800"/>
                    <a:pt x="723900" y="147320"/>
                    <a:pt x="728980" y="123190"/>
                  </a:cubicBezTo>
                  <a:cubicBezTo>
                    <a:pt x="732790" y="100330"/>
                    <a:pt x="750570" y="71120"/>
                    <a:pt x="764540" y="55880"/>
                  </a:cubicBezTo>
                  <a:cubicBezTo>
                    <a:pt x="773430" y="45720"/>
                    <a:pt x="782320" y="39370"/>
                    <a:pt x="796290" y="34290"/>
                  </a:cubicBezTo>
                  <a:cubicBezTo>
                    <a:pt x="815340" y="27940"/>
                    <a:pt x="848360" y="21590"/>
                    <a:pt x="872490" y="26670"/>
                  </a:cubicBezTo>
                  <a:cubicBezTo>
                    <a:pt x="895350" y="31750"/>
                    <a:pt x="922020" y="46990"/>
                    <a:pt x="937260" y="66040"/>
                  </a:cubicBezTo>
                  <a:cubicBezTo>
                    <a:pt x="952500" y="83820"/>
                    <a:pt x="962660" y="115570"/>
                    <a:pt x="965200" y="137160"/>
                  </a:cubicBezTo>
                  <a:cubicBezTo>
                    <a:pt x="967740" y="151130"/>
                    <a:pt x="966470" y="161290"/>
                    <a:pt x="961390" y="175260"/>
                  </a:cubicBezTo>
                  <a:cubicBezTo>
                    <a:pt x="953770" y="194310"/>
                    <a:pt x="937260" y="223520"/>
                    <a:pt x="918210" y="237490"/>
                  </a:cubicBezTo>
                  <a:cubicBezTo>
                    <a:pt x="899160" y="252730"/>
                    <a:pt x="883920" y="256540"/>
                    <a:pt x="845820" y="262890"/>
                  </a:cubicBezTo>
                  <a:cubicBezTo>
                    <a:pt x="726440" y="281940"/>
                    <a:pt x="167640" y="293370"/>
                    <a:pt x="69850" y="262890"/>
                  </a:cubicBezTo>
                  <a:cubicBezTo>
                    <a:pt x="44450" y="254000"/>
                    <a:pt x="38100" y="246380"/>
                    <a:pt x="26670" y="231140"/>
                  </a:cubicBezTo>
                  <a:cubicBezTo>
                    <a:pt x="12700" y="213360"/>
                    <a:pt x="0" y="181610"/>
                    <a:pt x="0" y="157480"/>
                  </a:cubicBezTo>
                  <a:cubicBezTo>
                    <a:pt x="1270" y="132080"/>
                    <a:pt x="12700" y="101600"/>
                    <a:pt x="29210" y="83820"/>
                  </a:cubicBezTo>
                  <a:cubicBezTo>
                    <a:pt x="46990" y="66040"/>
                    <a:pt x="100330" y="48260"/>
                    <a:pt x="100330" y="48260"/>
                  </a:cubicBezTo>
                </a:path>
              </a:pathLst>
            </a:custGeom>
            <a:solidFill>
              <a:srgbClr val="FFF2E6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22" id="22"/>
          <p:cNvSpPr txBox="true"/>
          <p:nvPr/>
        </p:nvSpPr>
        <p:spPr>
          <a:xfrm rot="0">
            <a:off x="1105389" y="2988881"/>
            <a:ext cx="8115300" cy="1379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8"/>
              </a:lnSpc>
            </a:pPr>
            <a:r>
              <a:rPr lang="en-US" sz="2699">
                <a:solidFill>
                  <a:srgbClr val="E26D6D"/>
                </a:solidFill>
                <a:latin typeface="Hind Guntur"/>
                <a:ea typeface="Hind Guntur"/>
                <a:cs typeface="Hind Guntur"/>
                <a:sym typeface="Hind Guntur"/>
              </a:rPr>
              <a:t>La salud física en la tercera edad puede verse afectada por diversas condiciones. Algunas recomendaciones incluyen: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05389" y="4715954"/>
            <a:ext cx="8115300" cy="2220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61339" indent="-280669" lvl="1">
              <a:lnSpc>
                <a:spcPts val="3561"/>
              </a:lnSpc>
              <a:buFont typeface="Arial"/>
              <a:buChar char="•"/>
            </a:pPr>
            <a:r>
              <a:rPr lang="en-US" sz="2599">
                <a:solidFill>
                  <a:srgbClr val="E26D6D"/>
                </a:solidFill>
                <a:latin typeface="Hind Guntur"/>
                <a:ea typeface="Hind Guntur"/>
                <a:cs typeface="Hind Guntur"/>
                <a:sym typeface="Hind Guntur"/>
              </a:rPr>
              <a:t>Nutrición adecuada: Seguir una dieta equilibrada rica en frutas, verduras, proteínas y granos enteros.</a:t>
            </a:r>
          </a:p>
          <a:p>
            <a:pPr algn="just" marL="561339" indent="-280669" lvl="1">
              <a:lnSpc>
                <a:spcPts val="3561"/>
              </a:lnSpc>
              <a:buFont typeface="Arial"/>
              <a:buChar char="•"/>
            </a:pPr>
            <a:r>
              <a:rPr lang="en-US" sz="2599">
                <a:solidFill>
                  <a:srgbClr val="E26D6D"/>
                </a:solidFill>
                <a:latin typeface="Hind Guntur"/>
                <a:ea typeface="Hind Guntur"/>
                <a:cs typeface="Hind Guntur"/>
                <a:sym typeface="Hind Guntur"/>
              </a:rPr>
              <a:t>Control de enfermedades crónicas: Manejar condiciones como diabetes, hipertensión y artritis con la ayuda de profesionales de la salud.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990600"/>
            <a:ext cx="9177782" cy="1093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78"/>
              </a:lnSpc>
            </a:pPr>
            <a:r>
              <a:rPr lang="en-US" sz="6999">
                <a:solidFill>
                  <a:srgbClr val="E16161"/>
                </a:solidFill>
                <a:latin typeface="Bernoru"/>
                <a:ea typeface="Bernoru"/>
                <a:cs typeface="Bernoru"/>
                <a:sym typeface="Bernoru"/>
              </a:rPr>
              <a:t>2. SALUD FÍSICA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A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9825852">
            <a:off x="-3124319" y="-7655270"/>
            <a:ext cx="13656417" cy="13035671"/>
          </a:xfrm>
          <a:custGeom>
            <a:avLst/>
            <a:gdLst/>
            <a:ahLst/>
            <a:cxnLst/>
            <a:rect r="r" b="b" t="t" l="l"/>
            <a:pathLst>
              <a:path h="13035671" w="13656417">
                <a:moveTo>
                  <a:pt x="0" y="13035671"/>
                </a:moveTo>
                <a:lnTo>
                  <a:pt x="13656417" y="13035671"/>
                </a:lnTo>
                <a:lnTo>
                  <a:pt x="13656417" y="0"/>
                </a:lnTo>
                <a:lnTo>
                  <a:pt x="0" y="0"/>
                </a:lnTo>
                <a:lnTo>
                  <a:pt x="0" y="1303567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-3466869" y="4293496"/>
            <a:ext cx="14341518" cy="13689631"/>
          </a:xfrm>
          <a:custGeom>
            <a:avLst/>
            <a:gdLst/>
            <a:ahLst/>
            <a:cxnLst/>
            <a:rect r="r" b="b" t="t" l="l"/>
            <a:pathLst>
              <a:path h="13689631" w="14341518">
                <a:moveTo>
                  <a:pt x="0" y="0"/>
                </a:moveTo>
                <a:lnTo>
                  <a:pt x="14341518" y="0"/>
                </a:lnTo>
                <a:lnTo>
                  <a:pt x="14341518" y="13689631"/>
                </a:lnTo>
                <a:lnTo>
                  <a:pt x="0" y="1368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2635384"/>
            <a:ext cx="6945783" cy="6188061"/>
          </a:xfrm>
          <a:custGeom>
            <a:avLst/>
            <a:gdLst/>
            <a:ahLst/>
            <a:cxnLst/>
            <a:rect r="r" b="b" t="t" l="l"/>
            <a:pathLst>
              <a:path h="6188061" w="6945783">
                <a:moveTo>
                  <a:pt x="0" y="0"/>
                </a:moveTo>
                <a:lnTo>
                  <a:pt x="6945783" y="0"/>
                </a:lnTo>
                <a:lnTo>
                  <a:pt x="6945783" y="6188061"/>
                </a:lnTo>
                <a:lnTo>
                  <a:pt x="0" y="61880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856653" y="2168560"/>
            <a:ext cx="7402647" cy="736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0"/>
              </a:lnSpc>
            </a:pPr>
            <a:r>
              <a:rPr lang="en-US" sz="5000" spc="50" b="true">
                <a:solidFill>
                  <a:srgbClr val="264D8C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3. Salud Mental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856653" y="3614540"/>
            <a:ext cx="7402647" cy="5208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19"/>
              </a:lnSpc>
            </a:pPr>
            <a:r>
              <a:rPr lang="en-US" b="true" sz="2799" spc="27">
                <a:solidFill>
                  <a:srgbClr val="A0562C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La salud mental es igualmente importante. Los adultos mayores pueden enfrentar riesgos como la depresión y el deterioro cognitivo. Para promover el bienestar mental:</a:t>
            </a:r>
          </a:p>
          <a:p>
            <a:pPr algn="just">
              <a:lnSpc>
                <a:spcPts val="3219"/>
              </a:lnSpc>
            </a:pPr>
          </a:p>
          <a:p>
            <a:pPr algn="just">
              <a:lnSpc>
                <a:spcPts val="3219"/>
              </a:lnSpc>
            </a:pPr>
            <a:r>
              <a:rPr lang="en-US" b="true" sz="2799" spc="27">
                <a:solidFill>
                  <a:srgbClr val="A0562C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Actividades sociales: Mantener una vida social activa para combatir la soledad.</a:t>
            </a:r>
          </a:p>
          <a:p>
            <a:pPr algn="just">
              <a:lnSpc>
                <a:spcPts val="3219"/>
              </a:lnSpc>
            </a:pPr>
            <a:r>
              <a:rPr lang="en-US" b="true" sz="2799" spc="27">
                <a:solidFill>
                  <a:srgbClr val="A0562C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Estimulación cognitiva: Participar en actividades que desafíen la mente, como juegos de mesa, lectura o aprender nuevas habilidades.</a:t>
            </a:r>
          </a:p>
          <a:p>
            <a:pPr algn="l">
              <a:lnSpc>
                <a:spcPts val="3219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A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9825852">
            <a:off x="-3124319" y="-7655270"/>
            <a:ext cx="13656417" cy="13035671"/>
          </a:xfrm>
          <a:custGeom>
            <a:avLst/>
            <a:gdLst/>
            <a:ahLst/>
            <a:cxnLst/>
            <a:rect r="r" b="b" t="t" l="l"/>
            <a:pathLst>
              <a:path h="13035671" w="13656417">
                <a:moveTo>
                  <a:pt x="0" y="13035671"/>
                </a:moveTo>
                <a:lnTo>
                  <a:pt x="13656417" y="13035671"/>
                </a:lnTo>
                <a:lnTo>
                  <a:pt x="13656417" y="0"/>
                </a:lnTo>
                <a:lnTo>
                  <a:pt x="0" y="0"/>
                </a:lnTo>
                <a:lnTo>
                  <a:pt x="0" y="1303567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-3466869" y="4360806"/>
            <a:ext cx="14341518" cy="13689631"/>
          </a:xfrm>
          <a:custGeom>
            <a:avLst/>
            <a:gdLst/>
            <a:ahLst/>
            <a:cxnLst/>
            <a:rect r="r" b="b" t="t" l="l"/>
            <a:pathLst>
              <a:path h="13689631" w="14341518">
                <a:moveTo>
                  <a:pt x="0" y="0"/>
                </a:moveTo>
                <a:lnTo>
                  <a:pt x="14341518" y="0"/>
                </a:lnTo>
                <a:lnTo>
                  <a:pt x="14341518" y="13689631"/>
                </a:lnTo>
                <a:lnTo>
                  <a:pt x="0" y="1368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059830" y="1028700"/>
            <a:ext cx="2698032" cy="6368745"/>
          </a:xfrm>
          <a:custGeom>
            <a:avLst/>
            <a:gdLst/>
            <a:ahLst/>
            <a:cxnLst/>
            <a:rect r="r" b="b" t="t" l="l"/>
            <a:pathLst>
              <a:path h="6368745" w="2698032">
                <a:moveTo>
                  <a:pt x="0" y="0"/>
                </a:moveTo>
                <a:lnTo>
                  <a:pt x="2698032" y="0"/>
                </a:lnTo>
                <a:lnTo>
                  <a:pt x="2698032" y="6368745"/>
                </a:lnTo>
                <a:lnTo>
                  <a:pt x="0" y="63687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4514379"/>
            <a:ext cx="3607026" cy="4519053"/>
          </a:xfrm>
          <a:custGeom>
            <a:avLst/>
            <a:gdLst/>
            <a:ahLst/>
            <a:cxnLst/>
            <a:rect r="r" b="b" t="t" l="l"/>
            <a:pathLst>
              <a:path h="4519053" w="3607026">
                <a:moveTo>
                  <a:pt x="0" y="0"/>
                </a:moveTo>
                <a:lnTo>
                  <a:pt x="3607026" y="0"/>
                </a:lnTo>
                <a:lnTo>
                  <a:pt x="3607026" y="4519053"/>
                </a:lnTo>
                <a:lnTo>
                  <a:pt x="0" y="45190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829806" y="4213072"/>
            <a:ext cx="2778280" cy="4820360"/>
          </a:xfrm>
          <a:custGeom>
            <a:avLst/>
            <a:gdLst/>
            <a:ahLst/>
            <a:cxnLst/>
            <a:rect r="r" b="b" t="t" l="l"/>
            <a:pathLst>
              <a:path h="4820360" w="2778280">
                <a:moveTo>
                  <a:pt x="0" y="0"/>
                </a:moveTo>
                <a:lnTo>
                  <a:pt x="2778280" y="0"/>
                </a:lnTo>
                <a:lnTo>
                  <a:pt x="2778280" y="4820360"/>
                </a:lnTo>
                <a:lnTo>
                  <a:pt x="0" y="48203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856653" y="2168560"/>
            <a:ext cx="7402647" cy="146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0"/>
              </a:lnSpc>
            </a:pPr>
            <a:r>
              <a:rPr lang="en-US" sz="5000" spc="50" b="true">
                <a:solidFill>
                  <a:srgbClr val="264D8C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4. Autonomía y Dependencia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856653" y="4523904"/>
            <a:ext cx="7402647" cy="3608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799" spc="27" b="true">
                <a:solidFill>
                  <a:srgbClr val="A0562C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Es esencial fomentar la autonomía en los adultos mayores. Esto implica: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799" spc="27" b="true">
                <a:solidFill>
                  <a:srgbClr val="A0562C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Adaptaciones en el hogar: Realizar modificaciones para facilitar la movilidad y la seguridad.</a:t>
            </a:r>
          </a:p>
          <a:p>
            <a:pPr algn="l">
              <a:lnSpc>
                <a:spcPts val="3219"/>
              </a:lnSpc>
            </a:pPr>
            <a:r>
              <a:rPr lang="en-US" sz="2799" spc="27" b="true">
                <a:solidFill>
                  <a:srgbClr val="A0562C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Apoyo familiar y comunitario: Fomentar redes de apoyo que ayuden a mantener la independencia.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A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9825852">
            <a:off x="-3124319" y="-7655270"/>
            <a:ext cx="13656417" cy="13035671"/>
          </a:xfrm>
          <a:custGeom>
            <a:avLst/>
            <a:gdLst/>
            <a:ahLst/>
            <a:cxnLst/>
            <a:rect r="r" b="b" t="t" l="l"/>
            <a:pathLst>
              <a:path h="13035671" w="13656417">
                <a:moveTo>
                  <a:pt x="0" y="13035671"/>
                </a:moveTo>
                <a:lnTo>
                  <a:pt x="13656417" y="13035671"/>
                </a:lnTo>
                <a:lnTo>
                  <a:pt x="13656417" y="0"/>
                </a:lnTo>
                <a:lnTo>
                  <a:pt x="0" y="0"/>
                </a:lnTo>
                <a:lnTo>
                  <a:pt x="0" y="1303567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-3466869" y="4503639"/>
            <a:ext cx="14341518" cy="13689631"/>
          </a:xfrm>
          <a:custGeom>
            <a:avLst/>
            <a:gdLst/>
            <a:ahLst/>
            <a:cxnLst/>
            <a:rect r="r" b="b" t="t" l="l"/>
            <a:pathLst>
              <a:path h="13689631" w="14341518">
                <a:moveTo>
                  <a:pt x="0" y="0"/>
                </a:moveTo>
                <a:lnTo>
                  <a:pt x="14341518" y="0"/>
                </a:lnTo>
                <a:lnTo>
                  <a:pt x="14341518" y="13689631"/>
                </a:lnTo>
                <a:lnTo>
                  <a:pt x="0" y="1368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56739" y="2559129"/>
            <a:ext cx="4487261" cy="5307512"/>
          </a:xfrm>
          <a:custGeom>
            <a:avLst/>
            <a:gdLst/>
            <a:ahLst/>
            <a:cxnLst/>
            <a:rect r="r" b="b" t="t" l="l"/>
            <a:pathLst>
              <a:path h="5307512" w="4487261">
                <a:moveTo>
                  <a:pt x="0" y="0"/>
                </a:moveTo>
                <a:lnTo>
                  <a:pt x="4487261" y="0"/>
                </a:lnTo>
                <a:lnTo>
                  <a:pt x="4487261" y="5307512"/>
                </a:lnTo>
                <a:lnTo>
                  <a:pt x="0" y="53075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2558874"/>
            <a:ext cx="2962699" cy="5307767"/>
          </a:xfrm>
          <a:custGeom>
            <a:avLst/>
            <a:gdLst/>
            <a:ahLst/>
            <a:cxnLst/>
            <a:rect r="r" b="b" t="t" l="l"/>
            <a:pathLst>
              <a:path h="5307767" w="2962699">
                <a:moveTo>
                  <a:pt x="0" y="0"/>
                </a:moveTo>
                <a:lnTo>
                  <a:pt x="2962699" y="0"/>
                </a:lnTo>
                <a:lnTo>
                  <a:pt x="2962699" y="5307767"/>
                </a:lnTo>
                <a:lnTo>
                  <a:pt x="0" y="53077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856653" y="2168560"/>
            <a:ext cx="7402647" cy="146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0"/>
              </a:lnSpc>
            </a:pPr>
            <a:r>
              <a:rPr lang="en-US" sz="5000" spc="50" b="true">
                <a:solidFill>
                  <a:srgbClr val="264D8C"/>
                </a:solidFill>
                <a:latin typeface="Nunito Ultra-Bold"/>
                <a:ea typeface="Nunito Ultra-Bold"/>
                <a:cs typeface="Nunito Ultra-Bold"/>
                <a:sym typeface="Nunito Ultra-Bold"/>
              </a:rPr>
              <a:t>5. Recomendaciones Generales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856653" y="4105317"/>
            <a:ext cx="7402647" cy="4008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19"/>
              </a:lnSpc>
            </a:pPr>
            <a:r>
              <a:rPr lang="en-US" b="true" sz="2799" spc="27">
                <a:solidFill>
                  <a:srgbClr val="A0562C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Para promover la salud y el bienestar en la tercera edad, se sugieren las siguientes prácticas:</a:t>
            </a:r>
          </a:p>
          <a:p>
            <a:pPr algn="just">
              <a:lnSpc>
                <a:spcPts val="3219"/>
              </a:lnSpc>
            </a:pPr>
          </a:p>
          <a:p>
            <a:pPr algn="just">
              <a:lnSpc>
                <a:spcPts val="3219"/>
              </a:lnSpc>
            </a:pPr>
            <a:r>
              <a:rPr lang="en-US" b="true" sz="2799" spc="27">
                <a:solidFill>
                  <a:srgbClr val="A0562C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Ejercicio regular: Al menos 150 minutos de actividad moderada a la semana.</a:t>
            </a:r>
          </a:p>
          <a:p>
            <a:pPr algn="just">
              <a:lnSpc>
                <a:spcPts val="3219"/>
              </a:lnSpc>
            </a:pPr>
            <a:r>
              <a:rPr lang="en-US" b="true" sz="2799" spc="27">
                <a:solidFill>
                  <a:srgbClr val="A0562C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Hidratación: Beber suficiente agua para mantenerse hidratado.</a:t>
            </a:r>
          </a:p>
          <a:p>
            <a:pPr algn="just">
              <a:lnSpc>
                <a:spcPts val="3219"/>
              </a:lnSpc>
            </a:pPr>
            <a:r>
              <a:rPr lang="en-US" b="true" sz="2799" spc="27">
                <a:solidFill>
                  <a:srgbClr val="A0562C"/>
                </a:solidFill>
                <a:latin typeface="Nunito Semi-Bold"/>
                <a:ea typeface="Nunito Semi-Bold"/>
                <a:cs typeface="Nunito Semi-Bold"/>
                <a:sym typeface="Nunito Semi-Bold"/>
              </a:rPr>
              <a:t>Sueño adecuado: Asegurarse de dormir entre 7 y 8 horas por noche.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-5400000">
            <a:off x="5122935" y="-7938"/>
            <a:ext cx="7753018" cy="11524086"/>
            <a:chOff x="0" y="0"/>
            <a:chExt cx="3175000" cy="4719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20320" y="21590"/>
              <a:ext cx="3154680" cy="4697730"/>
            </a:xfrm>
            <a:custGeom>
              <a:avLst/>
              <a:gdLst/>
              <a:ahLst/>
              <a:cxnLst/>
              <a:rect r="r" b="b" t="t" l="l"/>
              <a:pathLst>
                <a:path h="4697730" w="3154680">
                  <a:moveTo>
                    <a:pt x="3154680" y="4697730"/>
                  </a:moveTo>
                  <a:lnTo>
                    <a:pt x="215900" y="4697730"/>
                  </a:lnTo>
                  <a:cubicBezTo>
                    <a:pt x="215900" y="4697730"/>
                    <a:pt x="215900" y="4654550"/>
                    <a:pt x="194310" y="4611370"/>
                  </a:cubicBezTo>
                  <a:cubicBezTo>
                    <a:pt x="172720" y="4568190"/>
                    <a:pt x="172720" y="4461510"/>
                    <a:pt x="172720" y="4418330"/>
                  </a:cubicBezTo>
                  <a:cubicBezTo>
                    <a:pt x="172720" y="4375150"/>
                    <a:pt x="86360" y="4246880"/>
                    <a:pt x="86360" y="4246880"/>
                  </a:cubicBezTo>
                  <a:cubicBezTo>
                    <a:pt x="0" y="4118610"/>
                    <a:pt x="21590" y="3967480"/>
                    <a:pt x="21590" y="3925570"/>
                  </a:cubicBezTo>
                  <a:cubicBezTo>
                    <a:pt x="21590" y="3882390"/>
                    <a:pt x="43180" y="3818890"/>
                    <a:pt x="86360" y="3754120"/>
                  </a:cubicBezTo>
                  <a:cubicBezTo>
                    <a:pt x="129540" y="3689350"/>
                    <a:pt x="129540" y="3517900"/>
                    <a:pt x="129540" y="3517900"/>
                  </a:cubicBezTo>
                  <a:lnTo>
                    <a:pt x="129540" y="3389630"/>
                  </a:lnTo>
                  <a:lnTo>
                    <a:pt x="129540" y="3261360"/>
                  </a:lnTo>
                  <a:lnTo>
                    <a:pt x="172720" y="3133090"/>
                  </a:lnTo>
                  <a:lnTo>
                    <a:pt x="151130" y="3004820"/>
                  </a:lnTo>
                  <a:cubicBezTo>
                    <a:pt x="151130" y="3004820"/>
                    <a:pt x="129540" y="2918460"/>
                    <a:pt x="151130" y="2876550"/>
                  </a:cubicBezTo>
                  <a:cubicBezTo>
                    <a:pt x="172720" y="2833370"/>
                    <a:pt x="151130" y="2854960"/>
                    <a:pt x="151130" y="2833370"/>
                  </a:cubicBezTo>
                  <a:cubicBezTo>
                    <a:pt x="151130" y="2811780"/>
                    <a:pt x="151130" y="2768600"/>
                    <a:pt x="151130" y="2768600"/>
                  </a:cubicBezTo>
                  <a:lnTo>
                    <a:pt x="151130" y="2531110"/>
                  </a:lnTo>
                  <a:lnTo>
                    <a:pt x="237490" y="2316480"/>
                  </a:lnTo>
                  <a:lnTo>
                    <a:pt x="259080" y="1995170"/>
                  </a:lnTo>
                  <a:lnTo>
                    <a:pt x="302260" y="1737360"/>
                  </a:lnTo>
                  <a:cubicBezTo>
                    <a:pt x="302260" y="1737360"/>
                    <a:pt x="302260" y="1416050"/>
                    <a:pt x="302260" y="1394460"/>
                  </a:cubicBezTo>
                  <a:cubicBezTo>
                    <a:pt x="302260" y="1372870"/>
                    <a:pt x="302260" y="1223010"/>
                    <a:pt x="280670" y="1179830"/>
                  </a:cubicBezTo>
                  <a:cubicBezTo>
                    <a:pt x="259080" y="1136650"/>
                    <a:pt x="387350" y="793750"/>
                    <a:pt x="387350" y="793750"/>
                  </a:cubicBezTo>
                  <a:lnTo>
                    <a:pt x="452120" y="557530"/>
                  </a:lnTo>
                  <a:cubicBezTo>
                    <a:pt x="452120" y="557530"/>
                    <a:pt x="452120" y="257810"/>
                    <a:pt x="473710" y="193040"/>
                  </a:cubicBezTo>
                  <a:cubicBezTo>
                    <a:pt x="495300" y="128270"/>
                    <a:pt x="560070" y="86360"/>
                    <a:pt x="560070" y="86360"/>
                  </a:cubicBezTo>
                  <a:cubicBezTo>
                    <a:pt x="560070" y="86360"/>
                    <a:pt x="624840" y="64770"/>
                    <a:pt x="624840" y="64770"/>
                  </a:cubicBezTo>
                  <a:cubicBezTo>
                    <a:pt x="668020" y="21590"/>
                    <a:pt x="731520" y="21590"/>
                    <a:pt x="731520" y="21590"/>
                  </a:cubicBezTo>
                  <a:cubicBezTo>
                    <a:pt x="731520" y="21590"/>
                    <a:pt x="881380" y="0"/>
                    <a:pt x="924560" y="21590"/>
                  </a:cubicBezTo>
                  <a:cubicBezTo>
                    <a:pt x="967740" y="43180"/>
                    <a:pt x="1139190" y="43180"/>
                    <a:pt x="1139190" y="43180"/>
                  </a:cubicBezTo>
                  <a:cubicBezTo>
                    <a:pt x="1203960" y="0"/>
                    <a:pt x="1332230" y="64770"/>
                    <a:pt x="1332230" y="64770"/>
                  </a:cubicBezTo>
                  <a:lnTo>
                    <a:pt x="1525270" y="86360"/>
                  </a:lnTo>
                  <a:cubicBezTo>
                    <a:pt x="1611630" y="43180"/>
                    <a:pt x="1718310" y="64770"/>
                    <a:pt x="1718310" y="64770"/>
                  </a:cubicBezTo>
                  <a:cubicBezTo>
                    <a:pt x="1718310" y="64770"/>
                    <a:pt x="1824990" y="64770"/>
                    <a:pt x="1868170" y="86360"/>
                  </a:cubicBezTo>
                  <a:cubicBezTo>
                    <a:pt x="1911350" y="107950"/>
                    <a:pt x="1996440" y="86360"/>
                    <a:pt x="1996440" y="86360"/>
                  </a:cubicBezTo>
                  <a:lnTo>
                    <a:pt x="2039620" y="107950"/>
                  </a:lnTo>
                  <a:cubicBezTo>
                    <a:pt x="2082800" y="86360"/>
                    <a:pt x="2125980" y="107950"/>
                    <a:pt x="2125980" y="107950"/>
                  </a:cubicBezTo>
                  <a:cubicBezTo>
                    <a:pt x="2169160" y="151130"/>
                    <a:pt x="2319020" y="151130"/>
                    <a:pt x="2319020" y="151130"/>
                  </a:cubicBezTo>
                  <a:lnTo>
                    <a:pt x="2447290" y="172720"/>
                  </a:lnTo>
                  <a:cubicBezTo>
                    <a:pt x="2490470" y="194310"/>
                    <a:pt x="2597150" y="172720"/>
                    <a:pt x="2597150" y="172720"/>
                  </a:cubicBezTo>
                  <a:cubicBezTo>
                    <a:pt x="2597150" y="172720"/>
                    <a:pt x="2768600" y="129540"/>
                    <a:pt x="2854960" y="129540"/>
                  </a:cubicBezTo>
                  <a:cubicBezTo>
                    <a:pt x="2941320" y="129540"/>
                    <a:pt x="3154680" y="172720"/>
                    <a:pt x="3154680" y="172720"/>
                  </a:cubicBezTo>
                  <a:lnTo>
                    <a:pt x="3154680" y="4697730"/>
                  </a:lnTo>
                  <a:close/>
                </a:path>
              </a:pathLst>
            </a:custGeom>
            <a:blipFill>
              <a:blip r:embed="rId2"/>
              <a:stretch>
                <a:fillRect l="-20694" t="0" r="-20694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75000" cy="4719320"/>
            </a:xfrm>
            <a:custGeom>
              <a:avLst/>
              <a:gdLst/>
              <a:ahLst/>
              <a:cxnLst/>
              <a:rect r="r" b="b" t="t" l="l"/>
              <a:pathLst>
                <a:path h="4719320" w="3175000">
                  <a:moveTo>
                    <a:pt x="3175000" y="4719320"/>
                  </a:moveTo>
                  <a:lnTo>
                    <a:pt x="0" y="4719320"/>
                  </a:lnTo>
                  <a:lnTo>
                    <a:pt x="0" y="0"/>
                  </a:lnTo>
                  <a:lnTo>
                    <a:pt x="3175000" y="0"/>
                  </a:lnTo>
                  <a:lnTo>
                    <a:pt x="3175000" y="4719320"/>
                  </a:lnTo>
                  <a:close/>
                </a:path>
              </a:pathLst>
            </a:custGeom>
            <a:blipFill>
              <a:blip r:embed="rId3"/>
              <a:stretch>
                <a:fillRect l="-4322" t="-3535" r="-518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-268630">
            <a:off x="11519340" y="487650"/>
            <a:ext cx="4476616" cy="4398275"/>
          </a:xfrm>
          <a:custGeom>
            <a:avLst/>
            <a:gdLst/>
            <a:ahLst/>
            <a:cxnLst/>
            <a:rect r="r" b="b" t="t" l="l"/>
            <a:pathLst>
              <a:path h="4398275" w="4476616">
                <a:moveTo>
                  <a:pt x="0" y="0"/>
                </a:moveTo>
                <a:lnTo>
                  <a:pt x="4476615" y="0"/>
                </a:lnTo>
                <a:lnTo>
                  <a:pt x="4476615" y="4398275"/>
                </a:lnTo>
                <a:lnTo>
                  <a:pt x="0" y="43982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2757335" y="1028700"/>
            <a:ext cx="7746555" cy="16614595"/>
          </a:xfrm>
          <a:custGeom>
            <a:avLst/>
            <a:gdLst/>
            <a:ahLst/>
            <a:cxnLst/>
            <a:rect r="r" b="b" t="t" l="l"/>
            <a:pathLst>
              <a:path h="16614595" w="7746555">
                <a:moveTo>
                  <a:pt x="7746555" y="0"/>
                </a:moveTo>
                <a:lnTo>
                  <a:pt x="0" y="0"/>
                </a:lnTo>
                <a:lnTo>
                  <a:pt x="0" y="16614595"/>
                </a:lnTo>
                <a:lnTo>
                  <a:pt x="7746555" y="16614595"/>
                </a:lnTo>
                <a:lnTo>
                  <a:pt x="7746555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6288015">
            <a:off x="10890162" y="4872164"/>
            <a:ext cx="14543932" cy="2009707"/>
          </a:xfrm>
          <a:custGeom>
            <a:avLst/>
            <a:gdLst/>
            <a:ahLst/>
            <a:cxnLst/>
            <a:rect r="r" b="b" t="t" l="l"/>
            <a:pathLst>
              <a:path h="2009707" w="14543932">
                <a:moveTo>
                  <a:pt x="0" y="0"/>
                </a:moveTo>
                <a:lnTo>
                  <a:pt x="14543932" y="0"/>
                </a:lnTo>
                <a:lnTo>
                  <a:pt x="14543932" y="2009707"/>
                </a:lnTo>
                <a:lnTo>
                  <a:pt x="0" y="20097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91993" y="4274810"/>
            <a:ext cx="8504015" cy="152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17"/>
              </a:lnSpc>
            </a:pPr>
            <a:r>
              <a:rPr lang="en-US" sz="9117">
                <a:solidFill>
                  <a:srgbClr val="8F5908"/>
                </a:solidFill>
                <a:latin typeface="TAN Mon Cheri"/>
                <a:ea typeface="TAN Mon Cheri"/>
                <a:cs typeface="TAN Mon Cheri"/>
                <a:sym typeface="TAN Mon Cheri"/>
              </a:rPr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-3557820">
            <a:off x="13877920" y="-6893694"/>
            <a:ext cx="7753018" cy="11524086"/>
            <a:chOff x="0" y="0"/>
            <a:chExt cx="3175000" cy="4719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20320" y="21590"/>
              <a:ext cx="3154680" cy="4697730"/>
            </a:xfrm>
            <a:custGeom>
              <a:avLst/>
              <a:gdLst/>
              <a:ahLst/>
              <a:cxnLst/>
              <a:rect r="r" b="b" t="t" l="l"/>
              <a:pathLst>
                <a:path h="4697730" w="3154680">
                  <a:moveTo>
                    <a:pt x="3154680" y="4697730"/>
                  </a:moveTo>
                  <a:lnTo>
                    <a:pt x="215900" y="4697730"/>
                  </a:lnTo>
                  <a:cubicBezTo>
                    <a:pt x="215900" y="4697730"/>
                    <a:pt x="215900" y="4654550"/>
                    <a:pt x="194310" y="4611370"/>
                  </a:cubicBezTo>
                  <a:cubicBezTo>
                    <a:pt x="172720" y="4568190"/>
                    <a:pt x="172720" y="4461510"/>
                    <a:pt x="172720" y="4418330"/>
                  </a:cubicBezTo>
                  <a:cubicBezTo>
                    <a:pt x="172720" y="4375150"/>
                    <a:pt x="86360" y="4246880"/>
                    <a:pt x="86360" y="4246880"/>
                  </a:cubicBezTo>
                  <a:cubicBezTo>
                    <a:pt x="0" y="4118610"/>
                    <a:pt x="21590" y="3967480"/>
                    <a:pt x="21590" y="3925570"/>
                  </a:cubicBezTo>
                  <a:cubicBezTo>
                    <a:pt x="21590" y="3882390"/>
                    <a:pt x="43180" y="3818890"/>
                    <a:pt x="86360" y="3754120"/>
                  </a:cubicBezTo>
                  <a:cubicBezTo>
                    <a:pt x="129540" y="3689350"/>
                    <a:pt x="129540" y="3517900"/>
                    <a:pt x="129540" y="3517900"/>
                  </a:cubicBezTo>
                  <a:lnTo>
                    <a:pt x="129540" y="3389630"/>
                  </a:lnTo>
                  <a:lnTo>
                    <a:pt x="129540" y="3261360"/>
                  </a:lnTo>
                  <a:lnTo>
                    <a:pt x="172720" y="3133090"/>
                  </a:lnTo>
                  <a:lnTo>
                    <a:pt x="151130" y="3004820"/>
                  </a:lnTo>
                  <a:cubicBezTo>
                    <a:pt x="151130" y="3004820"/>
                    <a:pt x="129540" y="2918460"/>
                    <a:pt x="151130" y="2876550"/>
                  </a:cubicBezTo>
                  <a:cubicBezTo>
                    <a:pt x="172720" y="2833370"/>
                    <a:pt x="151130" y="2854960"/>
                    <a:pt x="151130" y="2833370"/>
                  </a:cubicBezTo>
                  <a:cubicBezTo>
                    <a:pt x="151130" y="2811780"/>
                    <a:pt x="151130" y="2768600"/>
                    <a:pt x="151130" y="2768600"/>
                  </a:cubicBezTo>
                  <a:lnTo>
                    <a:pt x="151130" y="2531110"/>
                  </a:lnTo>
                  <a:lnTo>
                    <a:pt x="237490" y="2316480"/>
                  </a:lnTo>
                  <a:lnTo>
                    <a:pt x="259080" y="1995170"/>
                  </a:lnTo>
                  <a:lnTo>
                    <a:pt x="302260" y="1737360"/>
                  </a:lnTo>
                  <a:cubicBezTo>
                    <a:pt x="302260" y="1737360"/>
                    <a:pt x="302260" y="1416050"/>
                    <a:pt x="302260" y="1394460"/>
                  </a:cubicBezTo>
                  <a:cubicBezTo>
                    <a:pt x="302260" y="1372870"/>
                    <a:pt x="302260" y="1223010"/>
                    <a:pt x="280670" y="1179830"/>
                  </a:cubicBezTo>
                  <a:cubicBezTo>
                    <a:pt x="259080" y="1136650"/>
                    <a:pt x="387350" y="793750"/>
                    <a:pt x="387350" y="793750"/>
                  </a:cubicBezTo>
                  <a:lnTo>
                    <a:pt x="452120" y="557530"/>
                  </a:lnTo>
                  <a:cubicBezTo>
                    <a:pt x="452120" y="557530"/>
                    <a:pt x="452120" y="257810"/>
                    <a:pt x="473710" y="193040"/>
                  </a:cubicBezTo>
                  <a:cubicBezTo>
                    <a:pt x="495300" y="128270"/>
                    <a:pt x="560070" y="86360"/>
                    <a:pt x="560070" y="86360"/>
                  </a:cubicBezTo>
                  <a:cubicBezTo>
                    <a:pt x="560070" y="86360"/>
                    <a:pt x="624840" y="64770"/>
                    <a:pt x="624840" y="64770"/>
                  </a:cubicBezTo>
                  <a:cubicBezTo>
                    <a:pt x="668020" y="21590"/>
                    <a:pt x="731520" y="21590"/>
                    <a:pt x="731520" y="21590"/>
                  </a:cubicBezTo>
                  <a:cubicBezTo>
                    <a:pt x="731520" y="21590"/>
                    <a:pt x="881380" y="0"/>
                    <a:pt x="924560" y="21590"/>
                  </a:cubicBezTo>
                  <a:cubicBezTo>
                    <a:pt x="967740" y="43180"/>
                    <a:pt x="1139190" y="43180"/>
                    <a:pt x="1139190" y="43180"/>
                  </a:cubicBezTo>
                  <a:cubicBezTo>
                    <a:pt x="1203960" y="0"/>
                    <a:pt x="1332230" y="64770"/>
                    <a:pt x="1332230" y="64770"/>
                  </a:cubicBezTo>
                  <a:lnTo>
                    <a:pt x="1525270" y="86360"/>
                  </a:lnTo>
                  <a:cubicBezTo>
                    <a:pt x="1611630" y="43180"/>
                    <a:pt x="1718310" y="64770"/>
                    <a:pt x="1718310" y="64770"/>
                  </a:cubicBezTo>
                  <a:cubicBezTo>
                    <a:pt x="1718310" y="64770"/>
                    <a:pt x="1824990" y="64770"/>
                    <a:pt x="1868170" y="86360"/>
                  </a:cubicBezTo>
                  <a:cubicBezTo>
                    <a:pt x="1911350" y="107950"/>
                    <a:pt x="1996440" y="86360"/>
                    <a:pt x="1996440" y="86360"/>
                  </a:cubicBezTo>
                  <a:lnTo>
                    <a:pt x="2039620" y="107950"/>
                  </a:lnTo>
                  <a:cubicBezTo>
                    <a:pt x="2082800" y="86360"/>
                    <a:pt x="2125980" y="107950"/>
                    <a:pt x="2125980" y="107950"/>
                  </a:cubicBezTo>
                  <a:cubicBezTo>
                    <a:pt x="2169160" y="151130"/>
                    <a:pt x="2319020" y="151130"/>
                    <a:pt x="2319020" y="151130"/>
                  </a:cubicBezTo>
                  <a:lnTo>
                    <a:pt x="2447290" y="172720"/>
                  </a:lnTo>
                  <a:cubicBezTo>
                    <a:pt x="2490470" y="194310"/>
                    <a:pt x="2597150" y="172720"/>
                    <a:pt x="2597150" y="172720"/>
                  </a:cubicBezTo>
                  <a:cubicBezTo>
                    <a:pt x="2597150" y="172720"/>
                    <a:pt x="2768600" y="129540"/>
                    <a:pt x="2854960" y="129540"/>
                  </a:cubicBezTo>
                  <a:cubicBezTo>
                    <a:pt x="2941320" y="129540"/>
                    <a:pt x="3154680" y="172720"/>
                    <a:pt x="3154680" y="172720"/>
                  </a:cubicBezTo>
                  <a:lnTo>
                    <a:pt x="3154680" y="4697730"/>
                  </a:lnTo>
                  <a:close/>
                </a:path>
              </a:pathLst>
            </a:custGeom>
            <a:blipFill>
              <a:blip r:embed="rId2"/>
              <a:stretch>
                <a:fillRect l="-20694" t="0" r="-20694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75000" cy="4719320"/>
            </a:xfrm>
            <a:custGeom>
              <a:avLst/>
              <a:gdLst/>
              <a:ahLst/>
              <a:cxnLst/>
              <a:rect r="r" b="b" t="t" l="l"/>
              <a:pathLst>
                <a:path h="4719320" w="3175000">
                  <a:moveTo>
                    <a:pt x="3175000" y="4719320"/>
                  </a:moveTo>
                  <a:lnTo>
                    <a:pt x="0" y="4719320"/>
                  </a:lnTo>
                  <a:lnTo>
                    <a:pt x="0" y="0"/>
                  </a:lnTo>
                  <a:lnTo>
                    <a:pt x="3175000" y="0"/>
                  </a:lnTo>
                  <a:lnTo>
                    <a:pt x="3175000" y="4719320"/>
                  </a:lnTo>
                  <a:close/>
                </a:path>
              </a:pathLst>
            </a:custGeom>
            <a:blipFill>
              <a:blip r:embed="rId3"/>
              <a:stretch>
                <a:fillRect l="-4322" t="-3535" r="-518" b="0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7398264">
            <a:off x="-2847809" y="5785171"/>
            <a:ext cx="7753018" cy="11524086"/>
            <a:chOff x="0" y="0"/>
            <a:chExt cx="3175000" cy="47193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20320" y="21590"/>
              <a:ext cx="3154680" cy="4697730"/>
            </a:xfrm>
            <a:custGeom>
              <a:avLst/>
              <a:gdLst/>
              <a:ahLst/>
              <a:cxnLst/>
              <a:rect r="r" b="b" t="t" l="l"/>
              <a:pathLst>
                <a:path h="4697730" w="3154680">
                  <a:moveTo>
                    <a:pt x="3154680" y="4697730"/>
                  </a:moveTo>
                  <a:lnTo>
                    <a:pt x="215900" y="4697730"/>
                  </a:lnTo>
                  <a:cubicBezTo>
                    <a:pt x="215900" y="4697730"/>
                    <a:pt x="215900" y="4654550"/>
                    <a:pt x="194310" y="4611370"/>
                  </a:cubicBezTo>
                  <a:cubicBezTo>
                    <a:pt x="172720" y="4568190"/>
                    <a:pt x="172720" y="4461510"/>
                    <a:pt x="172720" y="4418330"/>
                  </a:cubicBezTo>
                  <a:cubicBezTo>
                    <a:pt x="172720" y="4375150"/>
                    <a:pt x="86360" y="4246880"/>
                    <a:pt x="86360" y="4246880"/>
                  </a:cubicBezTo>
                  <a:cubicBezTo>
                    <a:pt x="0" y="4118610"/>
                    <a:pt x="21590" y="3967480"/>
                    <a:pt x="21590" y="3925570"/>
                  </a:cubicBezTo>
                  <a:cubicBezTo>
                    <a:pt x="21590" y="3882390"/>
                    <a:pt x="43180" y="3818890"/>
                    <a:pt x="86360" y="3754120"/>
                  </a:cubicBezTo>
                  <a:cubicBezTo>
                    <a:pt x="129540" y="3689350"/>
                    <a:pt x="129540" y="3517900"/>
                    <a:pt x="129540" y="3517900"/>
                  </a:cubicBezTo>
                  <a:lnTo>
                    <a:pt x="129540" y="3389630"/>
                  </a:lnTo>
                  <a:lnTo>
                    <a:pt x="129540" y="3261360"/>
                  </a:lnTo>
                  <a:lnTo>
                    <a:pt x="172720" y="3133090"/>
                  </a:lnTo>
                  <a:lnTo>
                    <a:pt x="151130" y="3004820"/>
                  </a:lnTo>
                  <a:cubicBezTo>
                    <a:pt x="151130" y="3004820"/>
                    <a:pt x="129540" y="2918460"/>
                    <a:pt x="151130" y="2876550"/>
                  </a:cubicBezTo>
                  <a:cubicBezTo>
                    <a:pt x="172720" y="2833370"/>
                    <a:pt x="151130" y="2854960"/>
                    <a:pt x="151130" y="2833370"/>
                  </a:cubicBezTo>
                  <a:cubicBezTo>
                    <a:pt x="151130" y="2811780"/>
                    <a:pt x="151130" y="2768600"/>
                    <a:pt x="151130" y="2768600"/>
                  </a:cubicBezTo>
                  <a:lnTo>
                    <a:pt x="151130" y="2531110"/>
                  </a:lnTo>
                  <a:lnTo>
                    <a:pt x="237490" y="2316480"/>
                  </a:lnTo>
                  <a:lnTo>
                    <a:pt x="259080" y="1995170"/>
                  </a:lnTo>
                  <a:lnTo>
                    <a:pt x="302260" y="1737360"/>
                  </a:lnTo>
                  <a:cubicBezTo>
                    <a:pt x="302260" y="1737360"/>
                    <a:pt x="302260" y="1416050"/>
                    <a:pt x="302260" y="1394460"/>
                  </a:cubicBezTo>
                  <a:cubicBezTo>
                    <a:pt x="302260" y="1372870"/>
                    <a:pt x="302260" y="1223010"/>
                    <a:pt x="280670" y="1179830"/>
                  </a:cubicBezTo>
                  <a:cubicBezTo>
                    <a:pt x="259080" y="1136650"/>
                    <a:pt x="387350" y="793750"/>
                    <a:pt x="387350" y="793750"/>
                  </a:cubicBezTo>
                  <a:lnTo>
                    <a:pt x="452120" y="557530"/>
                  </a:lnTo>
                  <a:cubicBezTo>
                    <a:pt x="452120" y="557530"/>
                    <a:pt x="452120" y="257810"/>
                    <a:pt x="473710" y="193040"/>
                  </a:cubicBezTo>
                  <a:cubicBezTo>
                    <a:pt x="495300" y="128270"/>
                    <a:pt x="560070" y="86360"/>
                    <a:pt x="560070" y="86360"/>
                  </a:cubicBezTo>
                  <a:cubicBezTo>
                    <a:pt x="560070" y="86360"/>
                    <a:pt x="624840" y="64770"/>
                    <a:pt x="624840" y="64770"/>
                  </a:cubicBezTo>
                  <a:cubicBezTo>
                    <a:pt x="668020" y="21590"/>
                    <a:pt x="731520" y="21590"/>
                    <a:pt x="731520" y="21590"/>
                  </a:cubicBezTo>
                  <a:cubicBezTo>
                    <a:pt x="731520" y="21590"/>
                    <a:pt x="881380" y="0"/>
                    <a:pt x="924560" y="21590"/>
                  </a:cubicBezTo>
                  <a:cubicBezTo>
                    <a:pt x="967740" y="43180"/>
                    <a:pt x="1139190" y="43180"/>
                    <a:pt x="1139190" y="43180"/>
                  </a:cubicBezTo>
                  <a:cubicBezTo>
                    <a:pt x="1203960" y="0"/>
                    <a:pt x="1332230" y="64770"/>
                    <a:pt x="1332230" y="64770"/>
                  </a:cubicBezTo>
                  <a:lnTo>
                    <a:pt x="1525270" y="86360"/>
                  </a:lnTo>
                  <a:cubicBezTo>
                    <a:pt x="1611630" y="43180"/>
                    <a:pt x="1718310" y="64770"/>
                    <a:pt x="1718310" y="64770"/>
                  </a:cubicBezTo>
                  <a:cubicBezTo>
                    <a:pt x="1718310" y="64770"/>
                    <a:pt x="1824990" y="64770"/>
                    <a:pt x="1868170" y="86360"/>
                  </a:cubicBezTo>
                  <a:cubicBezTo>
                    <a:pt x="1911350" y="107950"/>
                    <a:pt x="1996440" y="86360"/>
                    <a:pt x="1996440" y="86360"/>
                  </a:cubicBezTo>
                  <a:lnTo>
                    <a:pt x="2039620" y="107950"/>
                  </a:lnTo>
                  <a:cubicBezTo>
                    <a:pt x="2082800" y="86360"/>
                    <a:pt x="2125980" y="107950"/>
                    <a:pt x="2125980" y="107950"/>
                  </a:cubicBezTo>
                  <a:cubicBezTo>
                    <a:pt x="2169160" y="151130"/>
                    <a:pt x="2319020" y="151130"/>
                    <a:pt x="2319020" y="151130"/>
                  </a:cubicBezTo>
                  <a:lnTo>
                    <a:pt x="2447290" y="172720"/>
                  </a:lnTo>
                  <a:cubicBezTo>
                    <a:pt x="2490470" y="194310"/>
                    <a:pt x="2597150" y="172720"/>
                    <a:pt x="2597150" y="172720"/>
                  </a:cubicBezTo>
                  <a:cubicBezTo>
                    <a:pt x="2597150" y="172720"/>
                    <a:pt x="2768600" y="129540"/>
                    <a:pt x="2854960" y="129540"/>
                  </a:cubicBezTo>
                  <a:cubicBezTo>
                    <a:pt x="2941320" y="129540"/>
                    <a:pt x="3154680" y="172720"/>
                    <a:pt x="3154680" y="172720"/>
                  </a:cubicBezTo>
                  <a:lnTo>
                    <a:pt x="3154680" y="4697730"/>
                  </a:lnTo>
                  <a:close/>
                </a:path>
              </a:pathLst>
            </a:custGeom>
            <a:blipFill>
              <a:blip r:embed="rId2"/>
              <a:stretch>
                <a:fillRect l="-20694" t="0" r="-20694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175000" cy="4719320"/>
            </a:xfrm>
            <a:custGeom>
              <a:avLst/>
              <a:gdLst/>
              <a:ahLst/>
              <a:cxnLst/>
              <a:rect r="r" b="b" t="t" l="l"/>
              <a:pathLst>
                <a:path h="4719320" w="3175000">
                  <a:moveTo>
                    <a:pt x="3175000" y="4719320"/>
                  </a:moveTo>
                  <a:lnTo>
                    <a:pt x="0" y="4719320"/>
                  </a:lnTo>
                  <a:lnTo>
                    <a:pt x="0" y="0"/>
                  </a:lnTo>
                  <a:lnTo>
                    <a:pt x="3175000" y="0"/>
                  </a:lnTo>
                  <a:lnTo>
                    <a:pt x="3175000" y="4719320"/>
                  </a:lnTo>
                  <a:close/>
                </a:path>
              </a:pathLst>
            </a:custGeom>
            <a:blipFill>
              <a:blip r:embed="rId3"/>
              <a:stretch>
                <a:fillRect l="-4322" t="-3535" r="-518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3020392">
            <a:off x="-2438420" y="-26847"/>
            <a:ext cx="4876840" cy="9515786"/>
          </a:xfrm>
          <a:custGeom>
            <a:avLst/>
            <a:gdLst/>
            <a:ahLst/>
            <a:cxnLst/>
            <a:rect r="r" b="b" t="t" l="l"/>
            <a:pathLst>
              <a:path h="9515786" w="4876840">
                <a:moveTo>
                  <a:pt x="0" y="0"/>
                </a:moveTo>
                <a:lnTo>
                  <a:pt x="4876840" y="0"/>
                </a:lnTo>
                <a:lnTo>
                  <a:pt x="4876840" y="9515786"/>
                </a:lnTo>
                <a:lnTo>
                  <a:pt x="0" y="95157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878107" y="295571"/>
            <a:ext cx="8957533" cy="2034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6"/>
              </a:lnSpc>
            </a:pPr>
            <a:r>
              <a:rPr lang="en-US" sz="6049">
                <a:solidFill>
                  <a:srgbClr val="8F5908"/>
                </a:solidFill>
                <a:latin typeface="TAN Mon Cheri"/>
                <a:ea typeface="TAN Mon Cheri"/>
                <a:cs typeface="TAN Mon Cheri"/>
                <a:sym typeface="TAN Mon Cheri"/>
              </a:rPr>
              <a:t>Función Cognitiva y Envejecimiento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99939" y="2254352"/>
            <a:ext cx="12888123" cy="7867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3"/>
              </a:lnSpc>
            </a:pPr>
          </a:p>
          <a:p>
            <a:pPr algn="ctr">
              <a:lnSpc>
                <a:spcPts val="5233"/>
              </a:lnSpc>
            </a:pPr>
            <a:r>
              <a:rPr lang="en-US" sz="3738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La función cognitiva abarca</a:t>
            </a:r>
          </a:p>
          <a:p>
            <a:pPr algn="just">
              <a:lnSpc>
                <a:spcPts val="5233"/>
              </a:lnSpc>
            </a:pPr>
            <a:r>
              <a:rPr lang="en-US" sz="3738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las habilidades mentales que nos permiten pensar, aprender, recordar y resolver problemas. Estas habilidades incluyen:</a:t>
            </a:r>
          </a:p>
          <a:p>
            <a:pPr algn="just">
              <a:lnSpc>
                <a:spcPts val="5233"/>
              </a:lnSpc>
            </a:pPr>
            <a:r>
              <a:rPr lang="en-US" sz="3738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Atención: Concentrarse en una tarea y bloquear las distracciones.</a:t>
            </a:r>
          </a:p>
          <a:p>
            <a:pPr algn="just" marL="807114" indent="-403557" lvl="1">
              <a:lnSpc>
                <a:spcPts val="5233"/>
              </a:lnSpc>
              <a:buFont typeface="Arial"/>
              <a:buChar char="•"/>
            </a:pPr>
            <a:r>
              <a:rPr lang="en-US" sz="3738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Memoria: Recordar información y experiencias.</a:t>
            </a:r>
          </a:p>
          <a:p>
            <a:pPr algn="just" marL="807114" indent="-403557" lvl="1">
              <a:lnSpc>
                <a:spcPts val="5233"/>
              </a:lnSpc>
              <a:buFont typeface="Arial"/>
              <a:buChar char="•"/>
            </a:pPr>
            <a:r>
              <a:rPr lang="en-US" sz="3738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Lenguaje: Hablar, leer, escribir y comprender el lenguaje.</a:t>
            </a:r>
          </a:p>
          <a:p>
            <a:pPr algn="just" marL="807114" indent="-403557" lvl="1">
              <a:lnSpc>
                <a:spcPts val="5233"/>
              </a:lnSpc>
              <a:buFont typeface="Arial"/>
              <a:buChar char="•"/>
            </a:pPr>
            <a:r>
              <a:rPr lang="en-US" sz="3738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Razonamiento: Resolver problemas y tomar decisiones.</a:t>
            </a:r>
          </a:p>
          <a:p>
            <a:pPr algn="just" marL="807114" indent="-403557" lvl="1">
              <a:lnSpc>
                <a:spcPts val="5233"/>
              </a:lnSpc>
              <a:buFont typeface="Arial"/>
              <a:buChar char="•"/>
            </a:pPr>
            <a:r>
              <a:rPr lang="en-US" sz="3738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Funciones ejecutivas: Planificar, organizar y controlar las emociones.</a:t>
            </a:r>
          </a:p>
          <a:p>
            <a:pPr algn="just">
              <a:lnSpc>
                <a:spcPts val="5233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-1124872">
            <a:off x="15842456" y="6129555"/>
            <a:ext cx="4261381" cy="8314891"/>
          </a:xfrm>
          <a:custGeom>
            <a:avLst/>
            <a:gdLst/>
            <a:ahLst/>
            <a:cxnLst/>
            <a:rect r="r" b="b" t="t" l="l"/>
            <a:pathLst>
              <a:path h="8314891" w="4261381">
                <a:moveTo>
                  <a:pt x="0" y="0"/>
                </a:moveTo>
                <a:lnTo>
                  <a:pt x="4261382" y="0"/>
                </a:lnTo>
                <a:lnTo>
                  <a:pt x="4261382" y="8314890"/>
                </a:lnTo>
                <a:lnTo>
                  <a:pt x="0" y="83148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00142">
            <a:off x="12188990" y="5103105"/>
            <a:ext cx="11201365" cy="1547825"/>
          </a:xfrm>
          <a:custGeom>
            <a:avLst/>
            <a:gdLst/>
            <a:ahLst/>
            <a:cxnLst/>
            <a:rect r="r" b="b" t="t" l="l"/>
            <a:pathLst>
              <a:path h="1547825" w="11201365">
                <a:moveTo>
                  <a:pt x="0" y="0"/>
                </a:moveTo>
                <a:lnTo>
                  <a:pt x="11201365" y="0"/>
                </a:lnTo>
                <a:lnTo>
                  <a:pt x="11201365" y="1547825"/>
                </a:lnTo>
                <a:lnTo>
                  <a:pt x="0" y="15478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73587" y="3287887"/>
            <a:ext cx="5970413" cy="5970413"/>
          </a:xfrm>
          <a:custGeom>
            <a:avLst/>
            <a:gdLst/>
            <a:ahLst/>
            <a:cxnLst/>
            <a:rect r="r" b="b" t="t" l="l"/>
            <a:pathLst>
              <a:path h="5970413" w="5970413">
                <a:moveTo>
                  <a:pt x="0" y="0"/>
                </a:moveTo>
                <a:lnTo>
                  <a:pt x="5970413" y="0"/>
                </a:lnTo>
                <a:lnTo>
                  <a:pt x="5970413" y="5970413"/>
                </a:lnTo>
                <a:lnTo>
                  <a:pt x="0" y="59704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013506" y="3458105"/>
            <a:ext cx="5970413" cy="5970413"/>
          </a:xfrm>
          <a:custGeom>
            <a:avLst/>
            <a:gdLst/>
            <a:ahLst/>
            <a:cxnLst/>
            <a:rect r="r" b="b" t="t" l="l"/>
            <a:pathLst>
              <a:path h="5970413" w="5970413">
                <a:moveTo>
                  <a:pt x="0" y="0"/>
                </a:moveTo>
                <a:lnTo>
                  <a:pt x="5970413" y="0"/>
                </a:lnTo>
                <a:lnTo>
                  <a:pt x="5970413" y="5970414"/>
                </a:lnTo>
                <a:lnTo>
                  <a:pt x="0" y="59704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649164" y="7640230"/>
            <a:ext cx="1788289" cy="178828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B6928"/>
            </a:solidFill>
            <a:ln w="95250" cap="sq">
              <a:solidFill>
                <a:srgbClr val="FFF2DE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926643" y="990600"/>
            <a:ext cx="11441676" cy="1995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15"/>
              </a:lnSpc>
            </a:pPr>
            <a:r>
              <a:rPr lang="en-US" sz="2399">
                <a:solidFill>
                  <a:srgbClr val="8F5908"/>
                </a:solidFill>
                <a:latin typeface="TAN Mon Cheri"/>
                <a:ea typeface="TAN Mon Cheri"/>
                <a:cs typeface="TAN Mon Cheri"/>
                <a:sym typeface="TAN Mon Cheri"/>
              </a:rPr>
              <a:t>Con el envejecimiento, la función cognitiva puede disminuir gradualmente. Esto es un proceso natural y no significa que todos los adultos mayores experimenten una disminución significativa. Sin embargo, algunos cambios son comunes, como: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926643" y="4255995"/>
            <a:ext cx="4464302" cy="2644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1"/>
              </a:lnSpc>
            </a:pPr>
            <a:r>
              <a:rPr lang="en-US" sz="30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Mayor tiempo para procesar información.</a:t>
            </a:r>
          </a:p>
          <a:p>
            <a:pPr algn="ctr">
              <a:lnSpc>
                <a:spcPts val="4201"/>
              </a:lnSpc>
            </a:pPr>
            <a:r>
              <a:rPr lang="en-US" sz="30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Dificultad para recordar nombres o fechas recientes.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766561" y="4860400"/>
            <a:ext cx="4464302" cy="1582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1"/>
              </a:lnSpc>
            </a:pPr>
            <a:r>
              <a:rPr lang="en-US" sz="30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Mayor dificultad para concentrarse en tareas complejas.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9752403" y="7431365"/>
            <a:ext cx="1788289" cy="1788289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B6928"/>
            </a:solidFill>
            <a:ln w="95250" cap="sq">
              <a:solidFill>
                <a:srgbClr val="FFF2DE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3068262" y="7745854"/>
            <a:ext cx="950092" cy="14151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81"/>
              </a:lnSpc>
            </a:pPr>
            <a:r>
              <a:rPr lang="en-US" sz="8272">
                <a:solidFill>
                  <a:srgbClr val="FFF5F0"/>
                </a:solidFill>
                <a:latin typeface="Didact Gothic"/>
                <a:ea typeface="Didact Gothic"/>
                <a:cs typeface="Didact Gothic"/>
                <a:sym typeface="Didact Gothic"/>
              </a:rPr>
              <a:t>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170392" y="7536988"/>
            <a:ext cx="950092" cy="14151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81"/>
              </a:lnSpc>
            </a:pPr>
            <a:r>
              <a:rPr lang="en-US" sz="8272">
                <a:solidFill>
                  <a:srgbClr val="FFF5F0"/>
                </a:solidFill>
                <a:latin typeface="Didact Gothic"/>
                <a:ea typeface="Didact Gothic"/>
                <a:cs typeface="Didact Gothic"/>
                <a:sym typeface="Didact Gothic"/>
              </a:rPr>
              <a:t>2</a:t>
            </a:r>
          </a:p>
        </p:txBody>
      </p:sp>
      <p:sp>
        <p:nvSpPr>
          <p:cNvPr name="Freeform 16" id="16"/>
          <p:cNvSpPr/>
          <p:nvPr/>
        </p:nvSpPr>
        <p:spPr>
          <a:xfrm flipH="true" flipV="false" rot="0">
            <a:off x="-2604935" y="1181100"/>
            <a:ext cx="7746555" cy="16614595"/>
          </a:xfrm>
          <a:custGeom>
            <a:avLst/>
            <a:gdLst/>
            <a:ahLst/>
            <a:cxnLst/>
            <a:rect r="r" b="b" t="t" l="l"/>
            <a:pathLst>
              <a:path h="16614595" w="7746555">
                <a:moveTo>
                  <a:pt x="7746555" y="0"/>
                </a:moveTo>
                <a:lnTo>
                  <a:pt x="0" y="0"/>
                </a:lnTo>
                <a:lnTo>
                  <a:pt x="0" y="16614595"/>
                </a:lnTo>
                <a:lnTo>
                  <a:pt x="7746555" y="16614595"/>
                </a:lnTo>
                <a:lnTo>
                  <a:pt x="7746555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63251">
            <a:off x="-3937513" y="254787"/>
            <a:ext cx="11201365" cy="1547825"/>
          </a:xfrm>
          <a:custGeom>
            <a:avLst/>
            <a:gdLst/>
            <a:ahLst/>
            <a:cxnLst/>
            <a:rect r="r" b="b" t="t" l="l"/>
            <a:pathLst>
              <a:path h="1547825" w="11201365">
                <a:moveTo>
                  <a:pt x="0" y="0"/>
                </a:moveTo>
                <a:lnTo>
                  <a:pt x="11201365" y="0"/>
                </a:lnTo>
                <a:lnTo>
                  <a:pt x="11201365" y="1547826"/>
                </a:lnTo>
                <a:lnTo>
                  <a:pt x="0" y="154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07995" y="3439099"/>
            <a:ext cx="5756197" cy="4875837"/>
            <a:chOff x="0" y="0"/>
            <a:chExt cx="2374900" cy="20116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2540" y="-2540"/>
              <a:ext cx="2377440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10" y="132080"/>
                    <a:pt x="1635760" y="125730"/>
                  </a:cubicBezTo>
                  <a:cubicBezTo>
                    <a:pt x="1631950" y="121920"/>
                    <a:pt x="1629410" y="123190"/>
                    <a:pt x="1625600" y="125730"/>
                  </a:cubicBezTo>
                  <a:lnTo>
                    <a:pt x="1617980" y="133350"/>
                  </a:lnTo>
                  <a:cubicBezTo>
                    <a:pt x="1616710" y="134620"/>
                    <a:pt x="1614170" y="134620"/>
                    <a:pt x="1612900" y="134620"/>
                  </a:cubicBezTo>
                  <a:lnTo>
                    <a:pt x="1605280" y="134620"/>
                  </a:lnTo>
                  <a:cubicBezTo>
                    <a:pt x="1600200" y="134620"/>
                    <a:pt x="1595120" y="133350"/>
                    <a:pt x="1590040" y="132080"/>
                  </a:cubicBezTo>
                  <a:cubicBezTo>
                    <a:pt x="1583690" y="130810"/>
                    <a:pt x="1578610" y="127000"/>
                    <a:pt x="1572260" y="125730"/>
                  </a:cubicBezTo>
                  <a:cubicBezTo>
                    <a:pt x="1562100" y="124460"/>
                    <a:pt x="1559560" y="115570"/>
                    <a:pt x="1555750" y="109220"/>
                  </a:cubicBezTo>
                  <a:cubicBezTo>
                    <a:pt x="1553210" y="105410"/>
                    <a:pt x="1548130" y="100330"/>
                    <a:pt x="1543050" y="101600"/>
                  </a:cubicBezTo>
                  <a:cubicBezTo>
                    <a:pt x="1537970" y="104140"/>
                    <a:pt x="1532890" y="101600"/>
                    <a:pt x="1529080" y="100330"/>
                  </a:cubicBezTo>
                  <a:cubicBezTo>
                    <a:pt x="1527810" y="100330"/>
                    <a:pt x="1525270" y="99060"/>
                    <a:pt x="1524000" y="99060"/>
                  </a:cubicBezTo>
                  <a:cubicBezTo>
                    <a:pt x="1515110" y="96520"/>
                    <a:pt x="1508760" y="101600"/>
                    <a:pt x="1502410" y="107950"/>
                  </a:cubicBezTo>
                  <a:lnTo>
                    <a:pt x="1497330" y="113030"/>
                  </a:lnTo>
                  <a:cubicBezTo>
                    <a:pt x="1496060" y="114300"/>
                    <a:pt x="1496060" y="116840"/>
                    <a:pt x="1494790" y="118110"/>
                  </a:cubicBezTo>
                  <a:cubicBezTo>
                    <a:pt x="1487170" y="124460"/>
                    <a:pt x="1479550" y="121920"/>
                    <a:pt x="1470660" y="118110"/>
                  </a:cubicBezTo>
                  <a:cubicBezTo>
                    <a:pt x="1463040" y="114300"/>
                    <a:pt x="1454150" y="118110"/>
                    <a:pt x="1451610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80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60" y="116840"/>
                    <a:pt x="1202690" y="118110"/>
                  </a:cubicBezTo>
                  <a:cubicBezTo>
                    <a:pt x="1197610" y="119380"/>
                    <a:pt x="1197610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10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4"/>
              <a:stretch>
                <a:fillRect l="-13459" t="0" r="-13459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-1495246">
            <a:off x="12961459" y="8684513"/>
            <a:ext cx="7786089" cy="8229600"/>
          </a:xfrm>
          <a:custGeom>
            <a:avLst/>
            <a:gdLst/>
            <a:ahLst/>
            <a:cxnLst/>
            <a:rect r="r" b="b" t="t" l="l"/>
            <a:pathLst>
              <a:path h="8229600" w="7786089">
                <a:moveTo>
                  <a:pt x="0" y="0"/>
                </a:moveTo>
                <a:lnTo>
                  <a:pt x="7786089" y="0"/>
                </a:lnTo>
                <a:lnTo>
                  <a:pt x="77860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900250" y="3372424"/>
            <a:ext cx="6243750" cy="5719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27"/>
              </a:lnSpc>
            </a:pPr>
            <a:r>
              <a:rPr lang="en-US" sz="3591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Es importante destacar que la disminución cognitiva relacionada con la edad no es lo mismo que la demencia. La demencia es una enfermedad que afecta gravemente la función cognitiva y la capacidad de realizar actividades cotidianas.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77798">
            <a:off x="-460406" y="5186901"/>
            <a:ext cx="4585555" cy="8947425"/>
          </a:xfrm>
          <a:custGeom>
            <a:avLst/>
            <a:gdLst/>
            <a:ahLst/>
            <a:cxnLst/>
            <a:rect r="r" b="b" t="t" l="l"/>
            <a:pathLst>
              <a:path h="8947425" w="4585555">
                <a:moveTo>
                  <a:pt x="0" y="0"/>
                </a:moveTo>
                <a:lnTo>
                  <a:pt x="4585555" y="0"/>
                </a:lnTo>
                <a:lnTo>
                  <a:pt x="4585555" y="8947425"/>
                </a:lnTo>
                <a:lnTo>
                  <a:pt x="0" y="89474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00142">
            <a:off x="12188990" y="5103105"/>
            <a:ext cx="11201365" cy="1547825"/>
          </a:xfrm>
          <a:custGeom>
            <a:avLst/>
            <a:gdLst/>
            <a:ahLst/>
            <a:cxnLst/>
            <a:rect r="r" b="b" t="t" l="l"/>
            <a:pathLst>
              <a:path h="1547825" w="11201365">
                <a:moveTo>
                  <a:pt x="0" y="0"/>
                </a:moveTo>
                <a:lnTo>
                  <a:pt x="11201365" y="0"/>
                </a:lnTo>
                <a:lnTo>
                  <a:pt x="11201365" y="1547825"/>
                </a:lnTo>
                <a:lnTo>
                  <a:pt x="0" y="15478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4505680" y="4878441"/>
            <a:ext cx="10089886" cy="19050"/>
          </a:xfrm>
          <a:prstGeom prst="line">
            <a:avLst/>
          </a:prstGeom>
          <a:ln cap="flat" w="76200">
            <a:solidFill>
              <a:srgbClr val="8F5908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2693857" y="3879864"/>
            <a:ext cx="1997154" cy="1997154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B6928"/>
            </a:solidFill>
            <a:ln w="95250" cap="sq">
              <a:solidFill>
                <a:srgbClr val="FFF2DE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411749" y="1446430"/>
            <a:ext cx="7464502" cy="2060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1"/>
              </a:lnSpc>
            </a:pPr>
            <a:r>
              <a:rPr lang="en-US" sz="4135">
                <a:solidFill>
                  <a:srgbClr val="8F5908"/>
                </a:solidFill>
                <a:latin typeface="TAN Mon Cheri"/>
                <a:ea typeface="TAN Mon Cheri"/>
                <a:cs typeface="TAN Mon Cheri"/>
                <a:sym typeface="TAN Mon Cheri"/>
              </a:rPr>
              <a:t>Factores que influyen en la función cognitiva en el envejecimiento: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58408" y="6396226"/>
            <a:ext cx="2868052" cy="1343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8"/>
              </a:lnSpc>
            </a:pPr>
            <a:r>
              <a:rPr lang="en-US" sz="1927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Genética: Algunos genes pueden predisponer a una mayor disminución cognitiva.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8145423" y="3879864"/>
            <a:ext cx="1997154" cy="1997154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B6928"/>
            </a:solidFill>
            <a:ln w="95250" cap="sq">
              <a:solidFill>
                <a:srgbClr val="FFF2DE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3596989" y="3879864"/>
            <a:ext cx="1997154" cy="1997154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B6928"/>
            </a:solidFill>
            <a:ln w="95250" cap="sq">
              <a:solidFill>
                <a:srgbClr val="FFF2DE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7709974" y="6396226"/>
            <a:ext cx="2868052" cy="1684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8"/>
              </a:lnSpc>
            </a:pPr>
            <a:r>
              <a:rPr lang="en-US" sz="1927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Estilo de vida: La dieta, el ejercicio, el sueño y la actividad social pueden afectar la función cognitiva.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161540" y="6396226"/>
            <a:ext cx="2868052" cy="1684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8"/>
              </a:lnSpc>
            </a:pPr>
            <a:r>
              <a:rPr lang="en-US" sz="1927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Salud: Enfermedades como la diabetes, la hipertensión y la depresión pueden afectar la función cognitiva.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713470" y="4167688"/>
            <a:ext cx="861060" cy="1278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5"/>
              </a:lnSpc>
            </a:pPr>
            <a:r>
              <a:rPr lang="en-US" sz="7497">
                <a:solidFill>
                  <a:srgbClr val="FFF5F0"/>
                </a:solidFill>
                <a:latin typeface="Didact Gothic"/>
                <a:ea typeface="Didact Gothic"/>
                <a:cs typeface="Didact Gothic"/>
                <a:sym typeface="Didact Gothic"/>
              </a:rPr>
              <a:t>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261904" y="4167688"/>
            <a:ext cx="861060" cy="1278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5"/>
              </a:lnSpc>
            </a:pPr>
            <a:r>
              <a:rPr lang="en-US" sz="7497">
                <a:solidFill>
                  <a:srgbClr val="FFF5F0"/>
                </a:solidFill>
                <a:latin typeface="Didact Gothic"/>
                <a:ea typeface="Didact Gothic"/>
                <a:cs typeface="Didact Gothic"/>
                <a:sym typeface="Didact Gothic"/>
              </a:rPr>
              <a:t>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165036" y="4167688"/>
            <a:ext cx="861060" cy="1278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5"/>
              </a:lnSpc>
            </a:pPr>
            <a:r>
              <a:rPr lang="en-US" sz="7497">
                <a:solidFill>
                  <a:srgbClr val="FFF5F0"/>
                </a:solidFill>
                <a:latin typeface="Didact Gothic"/>
                <a:ea typeface="Didact Gothic"/>
                <a:cs typeface="Didact Gothic"/>
                <a:sym typeface="Didact Gothic"/>
              </a:rPr>
              <a:t>3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9523217">
            <a:off x="-2864344" y="-6463132"/>
            <a:ext cx="7786089" cy="8229600"/>
          </a:xfrm>
          <a:custGeom>
            <a:avLst/>
            <a:gdLst/>
            <a:ahLst/>
            <a:cxnLst/>
            <a:rect r="r" b="b" t="t" l="l"/>
            <a:pathLst>
              <a:path h="8229600" w="7786089">
                <a:moveTo>
                  <a:pt x="0" y="0"/>
                </a:moveTo>
                <a:lnTo>
                  <a:pt x="7786088" y="0"/>
                </a:lnTo>
                <a:lnTo>
                  <a:pt x="77860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-162350">
            <a:off x="16247779" y="-1413665"/>
            <a:ext cx="7753018" cy="11524086"/>
            <a:chOff x="0" y="0"/>
            <a:chExt cx="3175000" cy="4719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20320" y="21590"/>
              <a:ext cx="3154680" cy="4697730"/>
            </a:xfrm>
            <a:custGeom>
              <a:avLst/>
              <a:gdLst/>
              <a:ahLst/>
              <a:cxnLst/>
              <a:rect r="r" b="b" t="t" l="l"/>
              <a:pathLst>
                <a:path h="4697730" w="3154680">
                  <a:moveTo>
                    <a:pt x="3154680" y="4697730"/>
                  </a:moveTo>
                  <a:lnTo>
                    <a:pt x="215900" y="4697730"/>
                  </a:lnTo>
                  <a:cubicBezTo>
                    <a:pt x="215900" y="4697730"/>
                    <a:pt x="215900" y="4654550"/>
                    <a:pt x="194310" y="4611370"/>
                  </a:cubicBezTo>
                  <a:cubicBezTo>
                    <a:pt x="172720" y="4568190"/>
                    <a:pt x="172720" y="4461510"/>
                    <a:pt x="172720" y="4418330"/>
                  </a:cubicBezTo>
                  <a:cubicBezTo>
                    <a:pt x="172720" y="4375150"/>
                    <a:pt x="86360" y="4246880"/>
                    <a:pt x="86360" y="4246880"/>
                  </a:cubicBezTo>
                  <a:cubicBezTo>
                    <a:pt x="0" y="4118610"/>
                    <a:pt x="21590" y="3967480"/>
                    <a:pt x="21590" y="3925570"/>
                  </a:cubicBezTo>
                  <a:cubicBezTo>
                    <a:pt x="21590" y="3882390"/>
                    <a:pt x="43180" y="3818890"/>
                    <a:pt x="86360" y="3754120"/>
                  </a:cubicBezTo>
                  <a:cubicBezTo>
                    <a:pt x="129540" y="3689350"/>
                    <a:pt x="129540" y="3517900"/>
                    <a:pt x="129540" y="3517900"/>
                  </a:cubicBezTo>
                  <a:lnTo>
                    <a:pt x="129540" y="3389630"/>
                  </a:lnTo>
                  <a:lnTo>
                    <a:pt x="129540" y="3261360"/>
                  </a:lnTo>
                  <a:lnTo>
                    <a:pt x="172720" y="3133090"/>
                  </a:lnTo>
                  <a:lnTo>
                    <a:pt x="151130" y="3004820"/>
                  </a:lnTo>
                  <a:cubicBezTo>
                    <a:pt x="151130" y="3004820"/>
                    <a:pt x="129540" y="2918460"/>
                    <a:pt x="151130" y="2876550"/>
                  </a:cubicBezTo>
                  <a:cubicBezTo>
                    <a:pt x="172720" y="2833370"/>
                    <a:pt x="151130" y="2854960"/>
                    <a:pt x="151130" y="2833370"/>
                  </a:cubicBezTo>
                  <a:cubicBezTo>
                    <a:pt x="151130" y="2811780"/>
                    <a:pt x="151130" y="2768600"/>
                    <a:pt x="151130" y="2768600"/>
                  </a:cubicBezTo>
                  <a:lnTo>
                    <a:pt x="151130" y="2531110"/>
                  </a:lnTo>
                  <a:lnTo>
                    <a:pt x="237490" y="2316480"/>
                  </a:lnTo>
                  <a:lnTo>
                    <a:pt x="259080" y="1995170"/>
                  </a:lnTo>
                  <a:lnTo>
                    <a:pt x="302260" y="1737360"/>
                  </a:lnTo>
                  <a:cubicBezTo>
                    <a:pt x="302260" y="1737360"/>
                    <a:pt x="302260" y="1416050"/>
                    <a:pt x="302260" y="1394460"/>
                  </a:cubicBezTo>
                  <a:cubicBezTo>
                    <a:pt x="302260" y="1372870"/>
                    <a:pt x="302260" y="1223010"/>
                    <a:pt x="280670" y="1179830"/>
                  </a:cubicBezTo>
                  <a:cubicBezTo>
                    <a:pt x="259080" y="1136650"/>
                    <a:pt x="387350" y="793750"/>
                    <a:pt x="387350" y="793750"/>
                  </a:cubicBezTo>
                  <a:lnTo>
                    <a:pt x="452120" y="557530"/>
                  </a:lnTo>
                  <a:cubicBezTo>
                    <a:pt x="452120" y="557530"/>
                    <a:pt x="452120" y="257810"/>
                    <a:pt x="473710" y="193040"/>
                  </a:cubicBezTo>
                  <a:cubicBezTo>
                    <a:pt x="495300" y="128270"/>
                    <a:pt x="560070" y="86360"/>
                    <a:pt x="560070" y="86360"/>
                  </a:cubicBezTo>
                  <a:cubicBezTo>
                    <a:pt x="560070" y="86360"/>
                    <a:pt x="624840" y="64770"/>
                    <a:pt x="624840" y="64770"/>
                  </a:cubicBezTo>
                  <a:cubicBezTo>
                    <a:pt x="668020" y="21590"/>
                    <a:pt x="731520" y="21590"/>
                    <a:pt x="731520" y="21590"/>
                  </a:cubicBezTo>
                  <a:cubicBezTo>
                    <a:pt x="731520" y="21590"/>
                    <a:pt x="881380" y="0"/>
                    <a:pt x="924560" y="21590"/>
                  </a:cubicBezTo>
                  <a:cubicBezTo>
                    <a:pt x="967740" y="43180"/>
                    <a:pt x="1139190" y="43180"/>
                    <a:pt x="1139190" y="43180"/>
                  </a:cubicBezTo>
                  <a:cubicBezTo>
                    <a:pt x="1203960" y="0"/>
                    <a:pt x="1332230" y="64770"/>
                    <a:pt x="1332230" y="64770"/>
                  </a:cubicBezTo>
                  <a:lnTo>
                    <a:pt x="1525270" y="86360"/>
                  </a:lnTo>
                  <a:cubicBezTo>
                    <a:pt x="1611630" y="43180"/>
                    <a:pt x="1718310" y="64770"/>
                    <a:pt x="1718310" y="64770"/>
                  </a:cubicBezTo>
                  <a:cubicBezTo>
                    <a:pt x="1718310" y="64770"/>
                    <a:pt x="1824990" y="64770"/>
                    <a:pt x="1868170" y="86360"/>
                  </a:cubicBezTo>
                  <a:cubicBezTo>
                    <a:pt x="1911350" y="107950"/>
                    <a:pt x="1996440" y="86360"/>
                    <a:pt x="1996440" y="86360"/>
                  </a:cubicBezTo>
                  <a:lnTo>
                    <a:pt x="2039620" y="107950"/>
                  </a:lnTo>
                  <a:cubicBezTo>
                    <a:pt x="2082800" y="86360"/>
                    <a:pt x="2125980" y="107950"/>
                    <a:pt x="2125980" y="107950"/>
                  </a:cubicBezTo>
                  <a:cubicBezTo>
                    <a:pt x="2169160" y="151130"/>
                    <a:pt x="2319020" y="151130"/>
                    <a:pt x="2319020" y="151130"/>
                  </a:cubicBezTo>
                  <a:lnTo>
                    <a:pt x="2447290" y="172720"/>
                  </a:lnTo>
                  <a:cubicBezTo>
                    <a:pt x="2490470" y="194310"/>
                    <a:pt x="2597150" y="172720"/>
                    <a:pt x="2597150" y="172720"/>
                  </a:cubicBezTo>
                  <a:cubicBezTo>
                    <a:pt x="2597150" y="172720"/>
                    <a:pt x="2768600" y="129540"/>
                    <a:pt x="2854960" y="129540"/>
                  </a:cubicBezTo>
                  <a:cubicBezTo>
                    <a:pt x="2941320" y="129540"/>
                    <a:pt x="3154680" y="172720"/>
                    <a:pt x="3154680" y="172720"/>
                  </a:cubicBezTo>
                  <a:lnTo>
                    <a:pt x="3154680" y="4697730"/>
                  </a:lnTo>
                  <a:close/>
                </a:path>
              </a:pathLst>
            </a:custGeom>
            <a:blipFill>
              <a:blip r:embed="rId2"/>
              <a:stretch>
                <a:fillRect l="-20694" t="0" r="-20694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75000" cy="4719320"/>
            </a:xfrm>
            <a:custGeom>
              <a:avLst/>
              <a:gdLst/>
              <a:ahLst/>
              <a:cxnLst/>
              <a:rect r="r" b="b" t="t" l="l"/>
              <a:pathLst>
                <a:path h="4719320" w="3175000">
                  <a:moveTo>
                    <a:pt x="3175000" y="4719320"/>
                  </a:moveTo>
                  <a:lnTo>
                    <a:pt x="0" y="4719320"/>
                  </a:lnTo>
                  <a:lnTo>
                    <a:pt x="0" y="0"/>
                  </a:lnTo>
                  <a:lnTo>
                    <a:pt x="3175000" y="0"/>
                  </a:lnTo>
                  <a:lnTo>
                    <a:pt x="3175000" y="4719320"/>
                  </a:lnTo>
                  <a:close/>
                </a:path>
              </a:pathLst>
            </a:custGeom>
            <a:blipFill>
              <a:blip r:embed="rId3"/>
              <a:stretch>
                <a:fillRect l="-4322" t="-3535" r="-518" b="0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10464532">
            <a:off x="-6053791" y="-341787"/>
            <a:ext cx="8326270" cy="12376168"/>
            <a:chOff x="0" y="0"/>
            <a:chExt cx="3175000" cy="47193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20320" y="21590"/>
              <a:ext cx="3154680" cy="4697730"/>
            </a:xfrm>
            <a:custGeom>
              <a:avLst/>
              <a:gdLst/>
              <a:ahLst/>
              <a:cxnLst/>
              <a:rect r="r" b="b" t="t" l="l"/>
              <a:pathLst>
                <a:path h="4697730" w="3154680">
                  <a:moveTo>
                    <a:pt x="3154680" y="4697730"/>
                  </a:moveTo>
                  <a:lnTo>
                    <a:pt x="215900" y="4697730"/>
                  </a:lnTo>
                  <a:cubicBezTo>
                    <a:pt x="215900" y="4697730"/>
                    <a:pt x="215900" y="4654550"/>
                    <a:pt x="194310" y="4611370"/>
                  </a:cubicBezTo>
                  <a:cubicBezTo>
                    <a:pt x="172720" y="4568190"/>
                    <a:pt x="172720" y="4461510"/>
                    <a:pt x="172720" y="4418330"/>
                  </a:cubicBezTo>
                  <a:cubicBezTo>
                    <a:pt x="172720" y="4375150"/>
                    <a:pt x="86360" y="4246880"/>
                    <a:pt x="86360" y="4246880"/>
                  </a:cubicBezTo>
                  <a:cubicBezTo>
                    <a:pt x="0" y="4118610"/>
                    <a:pt x="21590" y="3967480"/>
                    <a:pt x="21590" y="3925570"/>
                  </a:cubicBezTo>
                  <a:cubicBezTo>
                    <a:pt x="21590" y="3882390"/>
                    <a:pt x="43180" y="3818890"/>
                    <a:pt x="86360" y="3754120"/>
                  </a:cubicBezTo>
                  <a:cubicBezTo>
                    <a:pt x="129540" y="3689350"/>
                    <a:pt x="129540" y="3517900"/>
                    <a:pt x="129540" y="3517900"/>
                  </a:cubicBezTo>
                  <a:lnTo>
                    <a:pt x="129540" y="3389630"/>
                  </a:lnTo>
                  <a:lnTo>
                    <a:pt x="129540" y="3261360"/>
                  </a:lnTo>
                  <a:lnTo>
                    <a:pt x="172720" y="3133090"/>
                  </a:lnTo>
                  <a:lnTo>
                    <a:pt x="151130" y="3004820"/>
                  </a:lnTo>
                  <a:cubicBezTo>
                    <a:pt x="151130" y="3004820"/>
                    <a:pt x="129540" y="2918460"/>
                    <a:pt x="151130" y="2876550"/>
                  </a:cubicBezTo>
                  <a:cubicBezTo>
                    <a:pt x="172720" y="2833370"/>
                    <a:pt x="151130" y="2854960"/>
                    <a:pt x="151130" y="2833370"/>
                  </a:cubicBezTo>
                  <a:cubicBezTo>
                    <a:pt x="151130" y="2811780"/>
                    <a:pt x="151130" y="2768600"/>
                    <a:pt x="151130" y="2768600"/>
                  </a:cubicBezTo>
                  <a:lnTo>
                    <a:pt x="151130" y="2531110"/>
                  </a:lnTo>
                  <a:lnTo>
                    <a:pt x="237490" y="2316480"/>
                  </a:lnTo>
                  <a:lnTo>
                    <a:pt x="259080" y="1995170"/>
                  </a:lnTo>
                  <a:lnTo>
                    <a:pt x="302260" y="1737360"/>
                  </a:lnTo>
                  <a:cubicBezTo>
                    <a:pt x="302260" y="1737360"/>
                    <a:pt x="302260" y="1416050"/>
                    <a:pt x="302260" y="1394460"/>
                  </a:cubicBezTo>
                  <a:cubicBezTo>
                    <a:pt x="302260" y="1372870"/>
                    <a:pt x="302260" y="1223010"/>
                    <a:pt x="280670" y="1179830"/>
                  </a:cubicBezTo>
                  <a:cubicBezTo>
                    <a:pt x="259080" y="1136650"/>
                    <a:pt x="387350" y="793750"/>
                    <a:pt x="387350" y="793750"/>
                  </a:cubicBezTo>
                  <a:lnTo>
                    <a:pt x="452120" y="557530"/>
                  </a:lnTo>
                  <a:cubicBezTo>
                    <a:pt x="452120" y="557530"/>
                    <a:pt x="452120" y="257810"/>
                    <a:pt x="473710" y="193040"/>
                  </a:cubicBezTo>
                  <a:cubicBezTo>
                    <a:pt x="495300" y="128270"/>
                    <a:pt x="560070" y="86360"/>
                    <a:pt x="560070" y="86360"/>
                  </a:cubicBezTo>
                  <a:cubicBezTo>
                    <a:pt x="560070" y="86360"/>
                    <a:pt x="624840" y="64770"/>
                    <a:pt x="624840" y="64770"/>
                  </a:cubicBezTo>
                  <a:cubicBezTo>
                    <a:pt x="668020" y="21590"/>
                    <a:pt x="731520" y="21590"/>
                    <a:pt x="731520" y="21590"/>
                  </a:cubicBezTo>
                  <a:cubicBezTo>
                    <a:pt x="731520" y="21590"/>
                    <a:pt x="881380" y="0"/>
                    <a:pt x="924560" y="21590"/>
                  </a:cubicBezTo>
                  <a:cubicBezTo>
                    <a:pt x="967740" y="43180"/>
                    <a:pt x="1139190" y="43180"/>
                    <a:pt x="1139190" y="43180"/>
                  </a:cubicBezTo>
                  <a:cubicBezTo>
                    <a:pt x="1203960" y="0"/>
                    <a:pt x="1332230" y="64770"/>
                    <a:pt x="1332230" y="64770"/>
                  </a:cubicBezTo>
                  <a:lnTo>
                    <a:pt x="1525270" y="86360"/>
                  </a:lnTo>
                  <a:cubicBezTo>
                    <a:pt x="1611630" y="43180"/>
                    <a:pt x="1718310" y="64770"/>
                    <a:pt x="1718310" y="64770"/>
                  </a:cubicBezTo>
                  <a:cubicBezTo>
                    <a:pt x="1718310" y="64770"/>
                    <a:pt x="1824990" y="64770"/>
                    <a:pt x="1868170" y="86360"/>
                  </a:cubicBezTo>
                  <a:cubicBezTo>
                    <a:pt x="1911350" y="107950"/>
                    <a:pt x="1996440" y="86360"/>
                    <a:pt x="1996440" y="86360"/>
                  </a:cubicBezTo>
                  <a:lnTo>
                    <a:pt x="2039620" y="107950"/>
                  </a:lnTo>
                  <a:cubicBezTo>
                    <a:pt x="2082800" y="86360"/>
                    <a:pt x="2125980" y="107950"/>
                    <a:pt x="2125980" y="107950"/>
                  </a:cubicBezTo>
                  <a:cubicBezTo>
                    <a:pt x="2169160" y="151130"/>
                    <a:pt x="2319020" y="151130"/>
                    <a:pt x="2319020" y="151130"/>
                  </a:cubicBezTo>
                  <a:lnTo>
                    <a:pt x="2447290" y="172720"/>
                  </a:lnTo>
                  <a:cubicBezTo>
                    <a:pt x="2490470" y="194310"/>
                    <a:pt x="2597150" y="172720"/>
                    <a:pt x="2597150" y="172720"/>
                  </a:cubicBezTo>
                  <a:cubicBezTo>
                    <a:pt x="2597150" y="172720"/>
                    <a:pt x="2768600" y="129540"/>
                    <a:pt x="2854960" y="129540"/>
                  </a:cubicBezTo>
                  <a:cubicBezTo>
                    <a:pt x="2941320" y="129540"/>
                    <a:pt x="3154680" y="172720"/>
                    <a:pt x="3154680" y="172720"/>
                  </a:cubicBezTo>
                  <a:lnTo>
                    <a:pt x="3154680" y="4697730"/>
                  </a:lnTo>
                  <a:close/>
                </a:path>
              </a:pathLst>
            </a:custGeom>
            <a:blipFill>
              <a:blip r:embed="rId2"/>
              <a:stretch>
                <a:fillRect l="-20694" t="0" r="-20694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175000" cy="4719320"/>
            </a:xfrm>
            <a:custGeom>
              <a:avLst/>
              <a:gdLst/>
              <a:ahLst/>
              <a:cxnLst/>
              <a:rect r="r" b="b" t="t" l="l"/>
              <a:pathLst>
                <a:path h="4719320" w="3175000">
                  <a:moveTo>
                    <a:pt x="3175000" y="4719320"/>
                  </a:moveTo>
                  <a:lnTo>
                    <a:pt x="0" y="4719320"/>
                  </a:lnTo>
                  <a:lnTo>
                    <a:pt x="0" y="0"/>
                  </a:lnTo>
                  <a:lnTo>
                    <a:pt x="3175000" y="0"/>
                  </a:lnTo>
                  <a:lnTo>
                    <a:pt x="3175000" y="4719320"/>
                  </a:lnTo>
                  <a:close/>
                </a:path>
              </a:pathLst>
            </a:custGeom>
            <a:blipFill>
              <a:blip r:embed="rId3"/>
              <a:stretch>
                <a:fillRect l="-4322" t="-3535" r="-518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5680298" y="981075"/>
            <a:ext cx="8584619" cy="1021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0"/>
              </a:lnSpc>
            </a:pPr>
            <a:r>
              <a:rPr lang="en-US" sz="3075">
                <a:solidFill>
                  <a:srgbClr val="8F5908"/>
                </a:solidFill>
                <a:latin typeface="TAN Mon Cheri"/>
                <a:ea typeface="TAN Mon Cheri"/>
                <a:cs typeface="TAN Mon Cheri"/>
                <a:sym typeface="TAN Mon Cheri"/>
              </a:rPr>
              <a:t>Consejos para mantener la función cognitiva en el envejecimiento: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818572" y="2332239"/>
            <a:ext cx="11161513" cy="4917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6908" indent="-433454" lvl="1">
              <a:lnSpc>
                <a:spcPts val="5621"/>
              </a:lnSpc>
              <a:buFont typeface="Arial"/>
              <a:buChar char="•"/>
            </a:pPr>
            <a:r>
              <a:rPr lang="en-US" sz="4015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Mantener una dieta saludable.</a:t>
            </a:r>
          </a:p>
          <a:p>
            <a:pPr algn="l" marL="866908" indent="-433454" lvl="1">
              <a:lnSpc>
                <a:spcPts val="5621"/>
              </a:lnSpc>
              <a:buFont typeface="Arial"/>
              <a:buChar char="•"/>
            </a:pPr>
            <a:r>
              <a:rPr lang="en-US" sz="4015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Realizar ejercicio físico regular.</a:t>
            </a:r>
          </a:p>
          <a:p>
            <a:pPr algn="l" marL="866908" indent="-433454" lvl="1">
              <a:lnSpc>
                <a:spcPts val="5621"/>
              </a:lnSpc>
              <a:buFont typeface="Arial"/>
              <a:buChar char="•"/>
            </a:pPr>
            <a:r>
              <a:rPr lang="en-US" sz="4015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Dormir lo suficiente.</a:t>
            </a:r>
          </a:p>
          <a:p>
            <a:pPr algn="l" marL="866908" indent="-433454" lvl="1">
              <a:lnSpc>
                <a:spcPts val="5621"/>
              </a:lnSpc>
              <a:buFont typeface="Arial"/>
              <a:buChar char="•"/>
            </a:pPr>
            <a:r>
              <a:rPr lang="en-US" sz="4015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Mantener una vida social activa.</a:t>
            </a:r>
          </a:p>
          <a:p>
            <a:pPr algn="l" marL="866908" indent="-433454" lvl="1">
              <a:lnSpc>
                <a:spcPts val="5621"/>
              </a:lnSpc>
              <a:buFont typeface="Arial"/>
              <a:buChar char="•"/>
            </a:pPr>
            <a:r>
              <a:rPr lang="en-US" sz="4015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Aprender cosas nuevas.</a:t>
            </a:r>
          </a:p>
          <a:p>
            <a:pPr algn="l" marL="866908" indent="-433454" lvl="1">
              <a:lnSpc>
                <a:spcPts val="5621"/>
              </a:lnSpc>
              <a:buFont typeface="Arial"/>
              <a:buChar char="•"/>
            </a:pPr>
            <a:r>
              <a:rPr lang="en-US" sz="4015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Controlar las enfermedades crónicas.</a:t>
            </a:r>
          </a:p>
          <a:p>
            <a:pPr algn="l" marL="866908" indent="-433454" lvl="1">
              <a:lnSpc>
                <a:spcPts val="5621"/>
              </a:lnSpc>
              <a:buFont typeface="Arial"/>
              <a:buChar char="•"/>
            </a:pPr>
            <a:r>
              <a:rPr lang="en-US" sz="4015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Evitar el consumo de alcohol y tabaco.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99939" y="7836408"/>
            <a:ext cx="12888123" cy="1965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3"/>
              </a:lnSpc>
            </a:pPr>
            <a:r>
              <a:rPr lang="en-US" sz="3738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La función cognitiva es un aspecto esencial de la vida y es importante cuidarla en todas las etapas de la vida, especialmente en el envejecimiento.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773782">
            <a:off x="-2636533" y="-3185942"/>
            <a:ext cx="7273962" cy="6996229"/>
          </a:xfrm>
          <a:custGeom>
            <a:avLst/>
            <a:gdLst/>
            <a:ahLst/>
            <a:cxnLst/>
            <a:rect r="r" b="b" t="t" l="l"/>
            <a:pathLst>
              <a:path h="6996229" w="7273962">
                <a:moveTo>
                  <a:pt x="0" y="0"/>
                </a:moveTo>
                <a:lnTo>
                  <a:pt x="7273961" y="0"/>
                </a:lnTo>
                <a:lnTo>
                  <a:pt x="7273961" y="6996229"/>
                </a:lnTo>
                <a:lnTo>
                  <a:pt x="0" y="6996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53143" y="2680250"/>
            <a:ext cx="10867464" cy="8180236"/>
          </a:xfrm>
          <a:custGeom>
            <a:avLst/>
            <a:gdLst/>
            <a:ahLst/>
            <a:cxnLst/>
            <a:rect r="r" b="b" t="t" l="l"/>
            <a:pathLst>
              <a:path h="8180236" w="10867464">
                <a:moveTo>
                  <a:pt x="0" y="0"/>
                </a:moveTo>
                <a:lnTo>
                  <a:pt x="10867464" y="0"/>
                </a:lnTo>
                <a:lnTo>
                  <a:pt x="10867464" y="8180236"/>
                </a:lnTo>
                <a:lnTo>
                  <a:pt x="0" y="81802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500603">
            <a:off x="13721959" y="6774752"/>
            <a:ext cx="6462252" cy="6286009"/>
          </a:xfrm>
          <a:custGeom>
            <a:avLst/>
            <a:gdLst/>
            <a:ahLst/>
            <a:cxnLst/>
            <a:rect r="r" b="b" t="t" l="l"/>
            <a:pathLst>
              <a:path h="6286009" w="6462252">
                <a:moveTo>
                  <a:pt x="0" y="0"/>
                </a:moveTo>
                <a:lnTo>
                  <a:pt x="6462251" y="0"/>
                </a:lnTo>
                <a:lnTo>
                  <a:pt x="6462251" y="6286009"/>
                </a:lnTo>
                <a:lnTo>
                  <a:pt x="0" y="62860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514321" y="1678501"/>
            <a:ext cx="7342311" cy="5895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74"/>
              </a:lnSpc>
            </a:pPr>
            <a:r>
              <a:rPr lang="en-US" b="true" sz="7499" spc="74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SALUD Y BIENESTAR EN LA TERCERA EDAD</a:t>
            </a:r>
          </a:p>
          <a:p>
            <a:pPr algn="l">
              <a:lnSpc>
                <a:spcPts val="9374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0224899" y="628415"/>
            <a:ext cx="6364003" cy="9186881"/>
          </a:xfrm>
          <a:custGeom>
            <a:avLst/>
            <a:gdLst/>
            <a:ahLst/>
            <a:cxnLst/>
            <a:rect r="r" b="b" t="t" l="l"/>
            <a:pathLst>
              <a:path h="9186881" w="6364003">
                <a:moveTo>
                  <a:pt x="6364003" y="0"/>
                </a:moveTo>
                <a:lnTo>
                  <a:pt x="0" y="0"/>
                </a:lnTo>
                <a:lnTo>
                  <a:pt x="0" y="9186881"/>
                </a:lnTo>
                <a:lnTo>
                  <a:pt x="6364003" y="9186881"/>
                </a:lnTo>
                <a:lnTo>
                  <a:pt x="63640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94389" y="-194389"/>
            <a:ext cx="9851465" cy="10648009"/>
            <a:chOff x="0" y="0"/>
            <a:chExt cx="4270789" cy="46161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0789" cy="4616105"/>
            </a:xfrm>
            <a:custGeom>
              <a:avLst/>
              <a:gdLst/>
              <a:ahLst/>
              <a:cxnLst/>
              <a:rect r="r" b="b" t="t" l="l"/>
              <a:pathLst>
                <a:path h="4616105" w="4270789">
                  <a:moveTo>
                    <a:pt x="0" y="0"/>
                  </a:moveTo>
                  <a:lnTo>
                    <a:pt x="4270789" y="0"/>
                  </a:lnTo>
                  <a:lnTo>
                    <a:pt x="4270789" y="4616105"/>
                  </a:lnTo>
                  <a:lnTo>
                    <a:pt x="0" y="4616105"/>
                  </a:lnTo>
                  <a:close/>
                </a:path>
              </a:pathLst>
            </a:custGeom>
            <a:solidFill>
              <a:srgbClr val="CAE7E4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660645" y="1200124"/>
            <a:ext cx="8335786" cy="1061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b="true" sz="6799" spc="67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INTRODUCCIÓN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60645" y="2411121"/>
            <a:ext cx="8335786" cy="4646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19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La salud y el bienestar en la tercera edad son aspectos fundamentales para garantizar una vida plena y activa. A medida que las personas envejecen, es crucial enfocarse en mantener tanto la salud física como la mental.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8245086">
            <a:off x="16504259" y="-2151092"/>
            <a:ext cx="4857299" cy="4724827"/>
          </a:xfrm>
          <a:custGeom>
            <a:avLst/>
            <a:gdLst/>
            <a:ahLst/>
            <a:cxnLst/>
            <a:rect r="r" b="b" t="t" l="l"/>
            <a:pathLst>
              <a:path h="4724827" w="4857299">
                <a:moveTo>
                  <a:pt x="0" y="0"/>
                </a:moveTo>
                <a:lnTo>
                  <a:pt x="4857299" y="0"/>
                </a:lnTo>
                <a:lnTo>
                  <a:pt x="4857299" y="4724827"/>
                </a:lnTo>
                <a:lnTo>
                  <a:pt x="0" y="47248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-1720299" y="8394107"/>
            <a:ext cx="4761888" cy="4580071"/>
          </a:xfrm>
          <a:custGeom>
            <a:avLst/>
            <a:gdLst/>
            <a:ahLst/>
            <a:cxnLst/>
            <a:rect r="r" b="b" t="t" l="l"/>
            <a:pathLst>
              <a:path h="4580071" w="4761888">
                <a:moveTo>
                  <a:pt x="0" y="0"/>
                </a:moveTo>
                <a:lnTo>
                  <a:pt x="4761888" y="0"/>
                </a:lnTo>
                <a:lnTo>
                  <a:pt x="4761888" y="4580070"/>
                </a:lnTo>
                <a:lnTo>
                  <a:pt x="0" y="4580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52776" y="1028700"/>
            <a:ext cx="7817064" cy="8348320"/>
          </a:xfrm>
          <a:custGeom>
            <a:avLst/>
            <a:gdLst/>
            <a:ahLst/>
            <a:cxnLst/>
            <a:rect r="r" b="b" t="t" l="l"/>
            <a:pathLst>
              <a:path h="8348320" w="7817064">
                <a:moveTo>
                  <a:pt x="0" y="0"/>
                </a:moveTo>
                <a:lnTo>
                  <a:pt x="7817064" y="0"/>
                </a:lnTo>
                <a:lnTo>
                  <a:pt x="7817064" y="8348320"/>
                </a:lnTo>
                <a:lnTo>
                  <a:pt x="0" y="8348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473440" y="-263814"/>
            <a:ext cx="9092259" cy="10814628"/>
            <a:chOff x="0" y="0"/>
            <a:chExt cx="3941659" cy="468833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41659" cy="4688337"/>
            </a:xfrm>
            <a:custGeom>
              <a:avLst/>
              <a:gdLst/>
              <a:ahLst/>
              <a:cxnLst/>
              <a:rect r="r" b="b" t="t" l="l"/>
              <a:pathLst>
                <a:path h="4688337" w="3941659">
                  <a:moveTo>
                    <a:pt x="0" y="0"/>
                  </a:moveTo>
                  <a:lnTo>
                    <a:pt x="3941659" y="0"/>
                  </a:lnTo>
                  <a:lnTo>
                    <a:pt x="3941659" y="4688337"/>
                  </a:lnTo>
                  <a:lnTo>
                    <a:pt x="0" y="4688337"/>
                  </a:lnTo>
                  <a:close/>
                </a:path>
              </a:pathLst>
            </a:custGeom>
            <a:solidFill>
              <a:srgbClr val="CAE7E4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063788" y="173327"/>
            <a:ext cx="7839823" cy="3214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b="true" sz="6799" spc="67">
                <a:solidFill>
                  <a:srgbClr val="1C7378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1. ENVEJECIMIENTO SALUDABLE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063788" y="3787849"/>
            <a:ext cx="6161942" cy="5528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85"/>
              </a:lnSpc>
            </a:pPr>
            <a:r>
              <a:rPr lang="en-US" sz="2847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El envejecimiento saludable implica optimizar las oportunidades para mantener y mejorar la salud física y mental, así como la independencia. Esto incluye:</a:t>
            </a:r>
          </a:p>
          <a:p>
            <a:pPr algn="just" marL="614693" indent="-307347" lvl="1">
              <a:lnSpc>
                <a:spcPts val="3985"/>
              </a:lnSpc>
              <a:buFont typeface="Arial"/>
              <a:buChar char="•"/>
            </a:pPr>
            <a:r>
              <a:rPr lang="en-US" sz="2847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Prevención de enfermedades: Realizar chequeos médicos regulares y vacunaciones.</a:t>
            </a:r>
          </a:p>
          <a:p>
            <a:pPr algn="just" marL="614693" indent="-307347" lvl="1">
              <a:lnSpc>
                <a:spcPts val="3985"/>
              </a:lnSpc>
              <a:buFont typeface="Arial"/>
              <a:buChar char="•"/>
            </a:pPr>
            <a:r>
              <a:rPr lang="en-US" sz="2847">
                <a:solidFill>
                  <a:srgbClr val="1C7378"/>
                </a:solidFill>
                <a:latin typeface="Proxima Nova"/>
                <a:ea typeface="Proxima Nova"/>
                <a:cs typeface="Proxima Nova"/>
                <a:sym typeface="Proxima Nova"/>
              </a:rPr>
              <a:t>Estilo de vida activo: Fomentar la actividad física regular, como caminar, nadar o practicar yoga.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7998369">
            <a:off x="-2068242" y="-2362414"/>
            <a:ext cx="4857299" cy="4724827"/>
          </a:xfrm>
          <a:custGeom>
            <a:avLst/>
            <a:gdLst/>
            <a:ahLst/>
            <a:cxnLst/>
            <a:rect r="r" b="b" t="t" l="l"/>
            <a:pathLst>
              <a:path h="4724827" w="4857299">
                <a:moveTo>
                  <a:pt x="0" y="0"/>
                </a:moveTo>
                <a:lnTo>
                  <a:pt x="4857299" y="0"/>
                </a:lnTo>
                <a:lnTo>
                  <a:pt x="4857299" y="4724828"/>
                </a:lnTo>
                <a:lnTo>
                  <a:pt x="0" y="47248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400000">
            <a:off x="15336184" y="7559290"/>
            <a:ext cx="5134853" cy="4938795"/>
          </a:xfrm>
          <a:custGeom>
            <a:avLst/>
            <a:gdLst/>
            <a:ahLst/>
            <a:cxnLst/>
            <a:rect r="r" b="b" t="t" l="l"/>
            <a:pathLst>
              <a:path h="4938795" w="5134853">
                <a:moveTo>
                  <a:pt x="0" y="0"/>
                </a:moveTo>
                <a:lnTo>
                  <a:pt x="5134854" y="0"/>
                </a:lnTo>
                <a:lnTo>
                  <a:pt x="5134854" y="4938795"/>
                </a:lnTo>
                <a:lnTo>
                  <a:pt x="0" y="4938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DAGZYQ3jCYM</dc:identifier>
  <dcterms:modified xsi:type="dcterms:W3CDTF">2011-08-01T06:04:30Z</dcterms:modified>
  <cp:revision>1</cp:revision>
  <dc:title>DESARROLLO FÍSICO Y ENVEJECIMIENTO</dc:title>
</cp:coreProperties>
</file>