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ppt/changesInfos/changesInfo1.xml" ContentType="application/vnd.ms-powerpoint.changesinfo+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3"/>
  </p:notesMasterIdLst>
  <p:sldIdLst>
    <p:sldId id="337" r:id="rId2"/>
    <p:sldId id="338" r:id="rId3"/>
    <p:sldId id="341" r:id="rId4"/>
    <p:sldId id="339" r:id="rId5"/>
    <p:sldId id="346" r:id="rId6"/>
    <p:sldId id="342" r:id="rId7"/>
    <p:sldId id="347" r:id="rId8"/>
    <p:sldId id="340" r:id="rId9"/>
    <p:sldId id="348" r:id="rId10"/>
    <p:sldId id="343" r:id="rId11"/>
    <p:sldId id="344"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E6D3572-8B96-5054-AEDD-49A37FDE7BC7}" v="2" dt="2023-10-16T19:12:22.56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4" d="100"/>
          <a:sy n="64" d="100"/>
        </p:scale>
        <p:origin x="90" y="18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19"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Usuario invitado" userId="S::urn:spo:anon#5d99173fc23da4764e790077acbcb3f05ab90de34d0966dfccf206d324178fdc::" providerId="AD" clId="Web-{3E6D3572-8B96-5054-AEDD-49A37FDE7BC7}"/>
    <pc:docChg chg="modSld">
      <pc:chgData name="Usuario invitado" userId="S::urn:spo:anon#5d99173fc23da4764e790077acbcb3f05ab90de34d0966dfccf206d324178fdc::" providerId="AD" clId="Web-{3E6D3572-8B96-5054-AEDD-49A37FDE7BC7}" dt="2023-10-16T19:12:22.562" v="1" actId="20577"/>
      <pc:docMkLst>
        <pc:docMk/>
      </pc:docMkLst>
      <pc:sldChg chg="modSp">
        <pc:chgData name="Usuario invitado" userId="S::urn:spo:anon#5d99173fc23da4764e790077acbcb3f05ab90de34d0966dfccf206d324178fdc::" providerId="AD" clId="Web-{3E6D3572-8B96-5054-AEDD-49A37FDE7BC7}" dt="2023-10-16T19:12:22.562" v="1" actId="20577"/>
        <pc:sldMkLst>
          <pc:docMk/>
          <pc:sldMk cId="3685921221" sldId="344"/>
        </pc:sldMkLst>
        <pc:spChg chg="mod">
          <ac:chgData name="Usuario invitado" userId="S::urn:spo:anon#5d99173fc23da4764e790077acbcb3f05ab90de34d0966dfccf206d324178fdc::" providerId="AD" clId="Web-{3E6D3572-8B96-5054-AEDD-49A37FDE7BC7}" dt="2023-10-16T19:12:22.562" v="1" actId="20577"/>
          <ac:spMkLst>
            <pc:docMk/>
            <pc:sldMk cId="3685921221" sldId="344"/>
            <ac:spMk id="5" creationId="{129C1A4F-5C09-4CBA-ABB0-1DEAE7BA4822}"/>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ES"/>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1DF56D9-AF07-4870-9496-1597D93E8534}" type="datetimeFigureOut">
              <a:rPr lang="es-ES" smtClean="0"/>
              <a:t>02/04/2024</a:t>
            </a:fld>
            <a:endParaRPr lang="es-ES"/>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s-ES"/>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ES"/>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5A9C3B1-512C-44DF-A265-093CF597EED9}" type="slidenum">
              <a:rPr lang="es-ES" smtClean="0"/>
              <a:t>‹Nº›</a:t>
            </a:fld>
            <a:endParaRPr lang="es-ES"/>
          </a:p>
        </p:txBody>
      </p:sp>
    </p:spTree>
    <p:extLst>
      <p:ext uri="{BB962C8B-B14F-4D97-AF65-F5344CB8AC3E}">
        <p14:creationId xmlns:p14="http://schemas.microsoft.com/office/powerpoint/2010/main" val="32257724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s-ES"/>
              <a:t>Haga clic para modificar el estilo de título del patrón</a:t>
            </a:r>
            <a:endParaRPr lang="en-US"/>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a:t>Haga clic para modificar el estilo de subtítulo del patrón</a:t>
            </a:r>
            <a:endParaRPr lang="en-US"/>
          </a:p>
        </p:txBody>
      </p:sp>
      <p:sp>
        <p:nvSpPr>
          <p:cNvPr id="4" name="Date Placeholder 3"/>
          <p:cNvSpPr>
            <a:spLocks noGrp="1"/>
          </p:cNvSpPr>
          <p:nvPr>
            <p:ph type="dt" sz="half" idx="10"/>
          </p:nvPr>
        </p:nvSpPr>
        <p:spPr/>
        <p:txBody>
          <a:bodyPr/>
          <a:lstStyle/>
          <a:p>
            <a:fld id="{EBE882E2-8956-4342-981B-10D003273BD2}" type="datetimeFigureOut">
              <a:rPr lang="es-ES" smtClean="0"/>
              <a:t>02/04/2024</a:t>
            </a:fld>
            <a:endParaRPr lang="es-ES"/>
          </a:p>
        </p:txBody>
      </p:sp>
      <p:sp>
        <p:nvSpPr>
          <p:cNvPr id="5" name="Footer Placeholder 4"/>
          <p:cNvSpPr>
            <a:spLocks noGrp="1"/>
          </p:cNvSpPr>
          <p:nvPr>
            <p:ph type="ftr" sz="quarter" idx="11"/>
          </p:nvPr>
        </p:nvSpPr>
        <p:spPr/>
        <p:txBody>
          <a:bodyPr/>
          <a:lstStyle/>
          <a:p>
            <a:endParaRPr lang="es-ES"/>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75430EAF-F706-4FE9-8154-0EDA6DB7CAB9}" type="slidenum">
              <a:rPr lang="es-ES" smtClean="0"/>
              <a:t>‹Nº›</a:t>
            </a:fld>
            <a:endParaRPr lang="es-ES"/>
          </a:p>
        </p:txBody>
      </p:sp>
    </p:spTree>
    <p:extLst>
      <p:ext uri="{BB962C8B-B14F-4D97-AF65-F5344CB8AC3E}">
        <p14:creationId xmlns:p14="http://schemas.microsoft.com/office/powerpoint/2010/main" val="28520748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s-ES"/>
              <a:t>Haga clic para modificar el estilo de título del patrón</a:t>
            </a:r>
            <a:endParaRPr lang="en-US"/>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EBE882E2-8956-4342-981B-10D003273BD2}" type="datetimeFigureOut">
              <a:rPr lang="es-ES" smtClean="0"/>
              <a:t>02/04/2024</a:t>
            </a:fld>
            <a:endParaRPr lang="es-ES"/>
          </a:p>
        </p:txBody>
      </p:sp>
      <p:sp>
        <p:nvSpPr>
          <p:cNvPr id="5" name="Footer Placeholder 4"/>
          <p:cNvSpPr>
            <a:spLocks noGrp="1"/>
          </p:cNvSpPr>
          <p:nvPr>
            <p:ph type="ftr" sz="quarter" idx="11"/>
          </p:nvPr>
        </p:nvSpPr>
        <p:spPr/>
        <p:txBody>
          <a:bodyPr/>
          <a:lstStyle/>
          <a:p>
            <a:endParaRPr lang="es-E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75430EAF-F706-4FE9-8154-0EDA6DB7CAB9}" type="slidenum">
              <a:rPr lang="es-ES" smtClean="0"/>
              <a:t>‹Nº›</a:t>
            </a:fld>
            <a:endParaRPr lang="es-ES"/>
          </a:p>
        </p:txBody>
      </p:sp>
    </p:spTree>
    <p:extLst>
      <p:ext uri="{BB962C8B-B14F-4D97-AF65-F5344CB8AC3E}">
        <p14:creationId xmlns:p14="http://schemas.microsoft.com/office/powerpoint/2010/main" val="39624538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s-ES"/>
              <a:t>Haga clic para modificar el estilo de título del patrón</a:t>
            </a:r>
            <a:endParaRPr lang="en-US"/>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Haga clic para modificar los estilos de texto del patrón</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EBE882E2-8956-4342-981B-10D003273BD2}" type="datetimeFigureOut">
              <a:rPr lang="es-ES" smtClean="0"/>
              <a:t>02/04/2024</a:t>
            </a:fld>
            <a:endParaRPr lang="es-ES"/>
          </a:p>
        </p:txBody>
      </p:sp>
      <p:sp>
        <p:nvSpPr>
          <p:cNvPr id="5" name="Footer Placeholder 4"/>
          <p:cNvSpPr>
            <a:spLocks noGrp="1"/>
          </p:cNvSpPr>
          <p:nvPr>
            <p:ph type="ftr" sz="quarter" idx="11"/>
          </p:nvPr>
        </p:nvSpPr>
        <p:spPr/>
        <p:txBody>
          <a:bodyPr/>
          <a:lstStyle/>
          <a:p>
            <a:endParaRPr lang="es-ES"/>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75430EAF-F706-4FE9-8154-0EDA6DB7CAB9}" type="slidenum">
              <a:rPr lang="es-ES" smtClean="0"/>
              <a:t>‹Nº›</a:t>
            </a:fld>
            <a:endParaRPr lang="es-ES"/>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a:ln w="3175" cmpd="sng">
                  <a:noFill/>
                </a:ln>
                <a:solidFill>
                  <a:schemeClr val="accent1"/>
                </a:solidFill>
                <a:effectLst/>
                <a:latin typeface="Arial"/>
              </a:rPr>
              <a:t>”</a:t>
            </a:r>
          </a:p>
        </p:txBody>
      </p:sp>
    </p:spTree>
    <p:extLst>
      <p:ext uri="{BB962C8B-B14F-4D97-AF65-F5344CB8AC3E}">
        <p14:creationId xmlns:p14="http://schemas.microsoft.com/office/powerpoint/2010/main" val="388790560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s-ES"/>
              <a:t>Haga clic para modificar el estilo de título del patrón</a:t>
            </a:r>
            <a:endParaRPr lang="en-US"/>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s-ES"/>
              <a:t>Haga clic para modificar los estilos de texto del patrón</a:t>
            </a:r>
          </a:p>
        </p:txBody>
      </p:sp>
      <p:sp>
        <p:nvSpPr>
          <p:cNvPr id="5" name="Date Placeholder 4"/>
          <p:cNvSpPr>
            <a:spLocks noGrp="1"/>
          </p:cNvSpPr>
          <p:nvPr>
            <p:ph type="dt" sz="half" idx="10"/>
          </p:nvPr>
        </p:nvSpPr>
        <p:spPr/>
        <p:txBody>
          <a:bodyPr/>
          <a:lstStyle/>
          <a:p>
            <a:fld id="{EBE882E2-8956-4342-981B-10D003273BD2}" type="datetimeFigureOut">
              <a:rPr lang="es-ES" smtClean="0"/>
              <a:t>02/04/2024</a:t>
            </a:fld>
            <a:endParaRPr lang="es-ES"/>
          </a:p>
        </p:txBody>
      </p:sp>
      <p:sp>
        <p:nvSpPr>
          <p:cNvPr id="6" name="Footer Placeholder 5"/>
          <p:cNvSpPr>
            <a:spLocks noGrp="1"/>
          </p:cNvSpPr>
          <p:nvPr>
            <p:ph type="ftr" sz="quarter" idx="11"/>
          </p:nvPr>
        </p:nvSpPr>
        <p:spPr/>
        <p:txBody>
          <a:bodyPr/>
          <a:lstStyle/>
          <a:p>
            <a:endParaRPr lang="es-E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75430EAF-F706-4FE9-8154-0EDA6DB7CAB9}" type="slidenum">
              <a:rPr lang="es-ES" smtClean="0"/>
              <a:t>‹Nº›</a:t>
            </a:fld>
            <a:endParaRPr lang="es-ES"/>
          </a:p>
        </p:txBody>
      </p:sp>
    </p:spTree>
    <p:extLst>
      <p:ext uri="{BB962C8B-B14F-4D97-AF65-F5344CB8AC3E}">
        <p14:creationId xmlns:p14="http://schemas.microsoft.com/office/powerpoint/2010/main" val="369072266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itar la tarjeta de nombre">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s-ES"/>
              <a:t>Haga clic para modificar el estilo de título del patrón</a:t>
            </a:r>
            <a:endParaRPr lang="en-US"/>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Haga clic para modificar los estilos de texto del patrón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s-ES"/>
              <a:t>Haga clic para modificar los estilos de texto del patrón</a:t>
            </a:r>
          </a:p>
        </p:txBody>
      </p:sp>
      <p:sp>
        <p:nvSpPr>
          <p:cNvPr id="5" name="Date Placeholder 4"/>
          <p:cNvSpPr>
            <a:spLocks noGrp="1"/>
          </p:cNvSpPr>
          <p:nvPr>
            <p:ph type="dt" sz="half" idx="10"/>
          </p:nvPr>
        </p:nvSpPr>
        <p:spPr/>
        <p:txBody>
          <a:bodyPr/>
          <a:lstStyle/>
          <a:p>
            <a:fld id="{EBE882E2-8956-4342-981B-10D003273BD2}" type="datetimeFigureOut">
              <a:rPr lang="es-ES" smtClean="0"/>
              <a:t>02/04/2024</a:t>
            </a:fld>
            <a:endParaRPr lang="es-ES"/>
          </a:p>
        </p:txBody>
      </p:sp>
      <p:sp>
        <p:nvSpPr>
          <p:cNvPr id="6" name="Footer Placeholder 5"/>
          <p:cNvSpPr>
            <a:spLocks noGrp="1"/>
          </p:cNvSpPr>
          <p:nvPr>
            <p:ph type="ftr" sz="quarter" idx="11"/>
          </p:nvPr>
        </p:nvSpPr>
        <p:spPr/>
        <p:txBody>
          <a:bodyPr/>
          <a:lstStyle/>
          <a:p>
            <a:endParaRPr lang="es-ES"/>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75430EAF-F706-4FE9-8154-0EDA6DB7CAB9}" type="slidenum">
              <a:rPr lang="es-ES" smtClean="0"/>
              <a:t>‹Nº›</a:t>
            </a:fld>
            <a:endParaRPr lang="es-ES"/>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a:ln w="3175" cmpd="sng">
                  <a:noFill/>
                </a:ln>
                <a:solidFill>
                  <a:schemeClr val="accent1"/>
                </a:solidFill>
                <a:effectLst/>
                <a:latin typeface="Arial"/>
              </a:rPr>
              <a:t>”</a:t>
            </a:r>
          </a:p>
        </p:txBody>
      </p:sp>
    </p:spTree>
    <p:extLst>
      <p:ext uri="{BB962C8B-B14F-4D97-AF65-F5344CB8AC3E}">
        <p14:creationId xmlns:p14="http://schemas.microsoft.com/office/powerpoint/2010/main" val="168425979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dadero o falso">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s-ES"/>
              <a:t>Haga clic para modificar el estilo de título del patrón</a:t>
            </a:r>
            <a:endParaRPr lang="en-US"/>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Haga clic para modificar los estilos de texto del patrón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s-ES"/>
              <a:t>Haga clic para modificar los estilos de texto del patrón</a:t>
            </a:r>
          </a:p>
        </p:txBody>
      </p:sp>
      <p:sp>
        <p:nvSpPr>
          <p:cNvPr id="5" name="Date Placeholder 4"/>
          <p:cNvSpPr>
            <a:spLocks noGrp="1"/>
          </p:cNvSpPr>
          <p:nvPr>
            <p:ph type="dt" sz="half" idx="10"/>
          </p:nvPr>
        </p:nvSpPr>
        <p:spPr/>
        <p:txBody>
          <a:bodyPr/>
          <a:lstStyle/>
          <a:p>
            <a:fld id="{EBE882E2-8956-4342-981B-10D003273BD2}" type="datetimeFigureOut">
              <a:rPr lang="es-ES" smtClean="0"/>
              <a:t>02/04/2024</a:t>
            </a:fld>
            <a:endParaRPr lang="es-ES"/>
          </a:p>
        </p:txBody>
      </p:sp>
      <p:sp>
        <p:nvSpPr>
          <p:cNvPr id="6" name="Footer Placeholder 5"/>
          <p:cNvSpPr>
            <a:spLocks noGrp="1"/>
          </p:cNvSpPr>
          <p:nvPr>
            <p:ph type="ftr" sz="quarter" idx="11"/>
          </p:nvPr>
        </p:nvSpPr>
        <p:spPr/>
        <p:txBody>
          <a:bodyPr/>
          <a:lstStyle/>
          <a:p>
            <a:endParaRPr lang="es-E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75430EAF-F706-4FE9-8154-0EDA6DB7CAB9}" type="slidenum">
              <a:rPr lang="es-ES" smtClean="0"/>
              <a:t>‹Nº›</a:t>
            </a:fld>
            <a:endParaRPr lang="es-ES"/>
          </a:p>
        </p:txBody>
      </p:sp>
    </p:spTree>
    <p:extLst>
      <p:ext uri="{BB962C8B-B14F-4D97-AF65-F5344CB8AC3E}">
        <p14:creationId xmlns:p14="http://schemas.microsoft.com/office/powerpoint/2010/main" val="138977142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a:p>
        </p:txBody>
      </p:sp>
      <p:sp>
        <p:nvSpPr>
          <p:cNvPr id="3" name="Vertical Text Placeholder 2"/>
          <p:cNvSpPr>
            <a:spLocks noGrp="1"/>
          </p:cNvSpPr>
          <p:nvPr>
            <p:ph type="body" orient="vert" idx="1"/>
          </p:nvPr>
        </p:nvSpPr>
        <p:spPr/>
        <p:txBody>
          <a:bodyPr vert="eaVert" ancho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4" name="Date Placeholder 3"/>
          <p:cNvSpPr>
            <a:spLocks noGrp="1"/>
          </p:cNvSpPr>
          <p:nvPr>
            <p:ph type="dt" sz="half" idx="10"/>
          </p:nvPr>
        </p:nvSpPr>
        <p:spPr/>
        <p:txBody>
          <a:bodyPr/>
          <a:lstStyle/>
          <a:p>
            <a:fld id="{EBE882E2-8956-4342-981B-10D003273BD2}" type="datetimeFigureOut">
              <a:rPr lang="es-ES" smtClean="0"/>
              <a:t>02/04/2024</a:t>
            </a:fld>
            <a:endParaRPr lang="es-ES"/>
          </a:p>
        </p:txBody>
      </p:sp>
      <p:sp>
        <p:nvSpPr>
          <p:cNvPr id="5" name="Footer Placeholder 4"/>
          <p:cNvSpPr>
            <a:spLocks noGrp="1"/>
          </p:cNvSpPr>
          <p:nvPr>
            <p:ph type="ftr" sz="quarter" idx="11"/>
          </p:nvPr>
        </p:nvSpPr>
        <p:spPr/>
        <p:txBody>
          <a:bodyPr/>
          <a:lstStyle/>
          <a:p>
            <a:endParaRPr lang="es-E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75430EAF-F706-4FE9-8154-0EDA6DB7CAB9}" type="slidenum">
              <a:rPr lang="es-ES" smtClean="0"/>
              <a:t>‹Nº›</a:t>
            </a:fld>
            <a:endParaRPr lang="es-ES"/>
          </a:p>
        </p:txBody>
      </p:sp>
    </p:spTree>
    <p:extLst>
      <p:ext uri="{BB962C8B-B14F-4D97-AF65-F5344CB8AC3E}">
        <p14:creationId xmlns:p14="http://schemas.microsoft.com/office/powerpoint/2010/main" val="385466876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s-ES"/>
              <a:t>Haga clic para modificar el estilo de título del patrón</a:t>
            </a:r>
            <a:endParaRPr lang="en-US"/>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4" name="Date Placeholder 3"/>
          <p:cNvSpPr>
            <a:spLocks noGrp="1"/>
          </p:cNvSpPr>
          <p:nvPr>
            <p:ph type="dt" sz="half" idx="10"/>
          </p:nvPr>
        </p:nvSpPr>
        <p:spPr/>
        <p:txBody>
          <a:bodyPr/>
          <a:lstStyle/>
          <a:p>
            <a:fld id="{EBE882E2-8956-4342-981B-10D003273BD2}" type="datetimeFigureOut">
              <a:rPr lang="es-ES" smtClean="0"/>
              <a:t>02/04/2024</a:t>
            </a:fld>
            <a:endParaRPr lang="es-ES"/>
          </a:p>
        </p:txBody>
      </p:sp>
      <p:sp>
        <p:nvSpPr>
          <p:cNvPr id="5" name="Footer Placeholder 4"/>
          <p:cNvSpPr>
            <a:spLocks noGrp="1"/>
          </p:cNvSpPr>
          <p:nvPr>
            <p:ph type="ftr" sz="quarter" idx="11"/>
          </p:nvPr>
        </p:nvSpPr>
        <p:spPr/>
        <p:txBody>
          <a:bodyPr/>
          <a:lstStyle/>
          <a:p>
            <a:endParaRPr lang="es-E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75430EAF-F706-4FE9-8154-0EDA6DB7CAB9}" type="slidenum">
              <a:rPr lang="es-ES" smtClean="0"/>
              <a:t>‹Nº›</a:t>
            </a:fld>
            <a:endParaRPr lang="es-ES"/>
          </a:p>
        </p:txBody>
      </p:sp>
    </p:spTree>
    <p:extLst>
      <p:ext uri="{BB962C8B-B14F-4D97-AF65-F5344CB8AC3E}">
        <p14:creationId xmlns:p14="http://schemas.microsoft.com/office/powerpoint/2010/main" val="4675323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s-ES"/>
              <a:t>Haga clic para modificar el estilo de título del patrón</a:t>
            </a:r>
            <a:endParaRPr lang="en-US"/>
          </a:p>
        </p:txBody>
      </p:sp>
      <p:sp>
        <p:nvSpPr>
          <p:cNvPr id="3" name="Content Placeholder 2"/>
          <p:cNvSpPr>
            <a:spLocks noGrp="1"/>
          </p:cNvSpPr>
          <p:nvPr>
            <p:ph idx="1"/>
          </p:nvPr>
        </p:nvSpPr>
        <p:spPr>
          <a:xfrm>
            <a:off x="2589212" y="2133600"/>
            <a:ext cx="8915400" cy="3777622"/>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4" name="Date Placeholder 3"/>
          <p:cNvSpPr>
            <a:spLocks noGrp="1"/>
          </p:cNvSpPr>
          <p:nvPr>
            <p:ph type="dt" sz="half" idx="10"/>
          </p:nvPr>
        </p:nvSpPr>
        <p:spPr/>
        <p:txBody>
          <a:bodyPr/>
          <a:lstStyle/>
          <a:p>
            <a:fld id="{EBE882E2-8956-4342-981B-10D003273BD2}" type="datetimeFigureOut">
              <a:rPr lang="es-ES" smtClean="0"/>
              <a:t>02/04/2024</a:t>
            </a:fld>
            <a:endParaRPr lang="es-ES"/>
          </a:p>
        </p:txBody>
      </p:sp>
      <p:sp>
        <p:nvSpPr>
          <p:cNvPr id="5" name="Footer Placeholder 4"/>
          <p:cNvSpPr>
            <a:spLocks noGrp="1"/>
          </p:cNvSpPr>
          <p:nvPr>
            <p:ph type="ftr" sz="quarter" idx="11"/>
          </p:nvPr>
        </p:nvSpPr>
        <p:spPr/>
        <p:txBody>
          <a:bodyPr/>
          <a:lstStyle/>
          <a:p>
            <a:endParaRPr lang="es-E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75430EAF-F706-4FE9-8154-0EDA6DB7CAB9}" type="slidenum">
              <a:rPr lang="es-ES" smtClean="0"/>
              <a:t>‹Nº›</a:t>
            </a:fld>
            <a:endParaRPr lang="es-ES"/>
          </a:p>
        </p:txBody>
      </p:sp>
    </p:spTree>
    <p:extLst>
      <p:ext uri="{BB962C8B-B14F-4D97-AF65-F5344CB8AC3E}">
        <p14:creationId xmlns:p14="http://schemas.microsoft.com/office/powerpoint/2010/main" val="20047591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s-ES"/>
              <a:t>Haga clic para modificar el estilo de título del patrón</a:t>
            </a:r>
            <a:endParaRPr lang="en-US"/>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EBE882E2-8956-4342-981B-10D003273BD2}" type="datetimeFigureOut">
              <a:rPr lang="es-ES" smtClean="0"/>
              <a:t>02/04/2024</a:t>
            </a:fld>
            <a:endParaRPr lang="es-ES"/>
          </a:p>
        </p:txBody>
      </p:sp>
      <p:sp>
        <p:nvSpPr>
          <p:cNvPr id="5" name="Footer Placeholder 4"/>
          <p:cNvSpPr>
            <a:spLocks noGrp="1"/>
          </p:cNvSpPr>
          <p:nvPr>
            <p:ph type="ftr" sz="quarter" idx="11"/>
          </p:nvPr>
        </p:nvSpPr>
        <p:spPr/>
        <p:txBody>
          <a:bodyPr/>
          <a:lstStyle/>
          <a:p>
            <a:endParaRPr lang="es-E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75430EAF-F706-4FE9-8154-0EDA6DB7CAB9}" type="slidenum">
              <a:rPr lang="es-ES" smtClean="0"/>
              <a:t>‹Nº›</a:t>
            </a:fld>
            <a:endParaRPr lang="es-ES"/>
          </a:p>
        </p:txBody>
      </p:sp>
    </p:spTree>
    <p:extLst>
      <p:ext uri="{BB962C8B-B14F-4D97-AF65-F5344CB8AC3E}">
        <p14:creationId xmlns:p14="http://schemas.microsoft.com/office/powerpoint/2010/main" val="33335645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s-ES"/>
              <a:t>Haga clic para modificar el estilo de título del patrón</a:t>
            </a:r>
            <a:endParaRPr lang="en-US"/>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5" name="Date Placeholder 4"/>
          <p:cNvSpPr>
            <a:spLocks noGrp="1"/>
          </p:cNvSpPr>
          <p:nvPr>
            <p:ph type="dt" sz="half" idx="10"/>
          </p:nvPr>
        </p:nvSpPr>
        <p:spPr/>
        <p:txBody>
          <a:bodyPr/>
          <a:lstStyle/>
          <a:p>
            <a:fld id="{EBE882E2-8956-4342-981B-10D003273BD2}" type="datetimeFigureOut">
              <a:rPr lang="es-ES" smtClean="0"/>
              <a:t>02/04/2024</a:t>
            </a:fld>
            <a:endParaRPr lang="es-ES"/>
          </a:p>
        </p:txBody>
      </p:sp>
      <p:sp>
        <p:nvSpPr>
          <p:cNvPr id="6" name="Footer Placeholder 5"/>
          <p:cNvSpPr>
            <a:spLocks noGrp="1"/>
          </p:cNvSpPr>
          <p:nvPr>
            <p:ph type="ftr" sz="quarter" idx="11"/>
          </p:nvPr>
        </p:nvSpPr>
        <p:spPr/>
        <p:txBody>
          <a:bodyPr/>
          <a:lstStyle/>
          <a:p>
            <a:endParaRPr lang="es-ES"/>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75430EAF-F706-4FE9-8154-0EDA6DB7CAB9}" type="slidenum">
              <a:rPr lang="es-ES" smtClean="0"/>
              <a:t>‹Nº›</a:t>
            </a:fld>
            <a:endParaRPr lang="es-ES"/>
          </a:p>
        </p:txBody>
      </p:sp>
    </p:spTree>
    <p:extLst>
      <p:ext uri="{BB962C8B-B14F-4D97-AF65-F5344CB8AC3E}">
        <p14:creationId xmlns:p14="http://schemas.microsoft.com/office/powerpoint/2010/main" val="5688320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s-ES"/>
              <a:t>Haga clic para modificar el estilo de título del patrón</a:t>
            </a:r>
            <a:endParaRPr lang="en-US"/>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7" name="Date Placeholder 6"/>
          <p:cNvSpPr>
            <a:spLocks noGrp="1"/>
          </p:cNvSpPr>
          <p:nvPr>
            <p:ph type="dt" sz="half" idx="10"/>
          </p:nvPr>
        </p:nvSpPr>
        <p:spPr/>
        <p:txBody>
          <a:bodyPr/>
          <a:lstStyle/>
          <a:p>
            <a:fld id="{EBE882E2-8956-4342-981B-10D003273BD2}" type="datetimeFigureOut">
              <a:rPr lang="es-ES" smtClean="0"/>
              <a:t>02/04/2024</a:t>
            </a:fld>
            <a:endParaRPr lang="es-ES"/>
          </a:p>
        </p:txBody>
      </p:sp>
      <p:sp>
        <p:nvSpPr>
          <p:cNvPr id="8" name="Footer Placeholder 7"/>
          <p:cNvSpPr>
            <a:spLocks noGrp="1"/>
          </p:cNvSpPr>
          <p:nvPr>
            <p:ph type="ftr" sz="quarter" idx="11"/>
          </p:nvPr>
        </p:nvSpPr>
        <p:spPr/>
        <p:txBody>
          <a:bodyPr/>
          <a:lstStyle/>
          <a:p>
            <a:endParaRPr lang="es-ES"/>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75430EAF-F706-4FE9-8154-0EDA6DB7CAB9}" type="slidenum">
              <a:rPr lang="es-ES" smtClean="0"/>
              <a:t>‹Nº›</a:t>
            </a:fld>
            <a:endParaRPr lang="es-ES"/>
          </a:p>
        </p:txBody>
      </p:sp>
    </p:spTree>
    <p:extLst>
      <p:ext uri="{BB962C8B-B14F-4D97-AF65-F5344CB8AC3E}">
        <p14:creationId xmlns:p14="http://schemas.microsoft.com/office/powerpoint/2010/main" val="12877355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a:p>
        </p:txBody>
      </p:sp>
      <p:sp>
        <p:nvSpPr>
          <p:cNvPr id="3" name="Date Placeholder 2"/>
          <p:cNvSpPr>
            <a:spLocks noGrp="1"/>
          </p:cNvSpPr>
          <p:nvPr>
            <p:ph type="dt" sz="half" idx="10"/>
          </p:nvPr>
        </p:nvSpPr>
        <p:spPr/>
        <p:txBody>
          <a:bodyPr/>
          <a:lstStyle/>
          <a:p>
            <a:fld id="{EBE882E2-8956-4342-981B-10D003273BD2}" type="datetimeFigureOut">
              <a:rPr lang="es-ES" smtClean="0"/>
              <a:t>02/04/2024</a:t>
            </a:fld>
            <a:endParaRPr lang="es-ES"/>
          </a:p>
        </p:txBody>
      </p:sp>
      <p:sp>
        <p:nvSpPr>
          <p:cNvPr id="4" name="Footer Placeholder 3"/>
          <p:cNvSpPr>
            <a:spLocks noGrp="1"/>
          </p:cNvSpPr>
          <p:nvPr>
            <p:ph type="ftr" sz="quarter" idx="11"/>
          </p:nvPr>
        </p:nvSpPr>
        <p:spPr/>
        <p:txBody>
          <a:bodyPr/>
          <a:lstStyle/>
          <a:p>
            <a:endParaRPr lang="es-ES"/>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75430EAF-F706-4FE9-8154-0EDA6DB7CAB9}" type="slidenum">
              <a:rPr lang="es-ES" smtClean="0"/>
              <a:t>‹Nº›</a:t>
            </a:fld>
            <a:endParaRPr lang="es-ES"/>
          </a:p>
        </p:txBody>
      </p:sp>
    </p:spTree>
    <p:extLst>
      <p:ext uri="{BB962C8B-B14F-4D97-AF65-F5344CB8AC3E}">
        <p14:creationId xmlns:p14="http://schemas.microsoft.com/office/powerpoint/2010/main" val="1916969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BE882E2-8956-4342-981B-10D003273BD2}" type="datetimeFigureOut">
              <a:rPr lang="es-ES" smtClean="0"/>
              <a:t>02/04/2024</a:t>
            </a:fld>
            <a:endParaRPr lang="es-ES"/>
          </a:p>
        </p:txBody>
      </p:sp>
      <p:sp>
        <p:nvSpPr>
          <p:cNvPr id="3" name="Footer Placeholder 2"/>
          <p:cNvSpPr>
            <a:spLocks noGrp="1"/>
          </p:cNvSpPr>
          <p:nvPr>
            <p:ph type="ftr" sz="quarter" idx="11"/>
          </p:nvPr>
        </p:nvSpPr>
        <p:spPr/>
        <p:txBody>
          <a:bodyPr/>
          <a:lstStyle/>
          <a:p>
            <a:endParaRPr lang="es-ES"/>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75430EAF-F706-4FE9-8154-0EDA6DB7CAB9}" type="slidenum">
              <a:rPr lang="es-ES" smtClean="0"/>
              <a:t>‹Nº›</a:t>
            </a:fld>
            <a:endParaRPr lang="es-ES"/>
          </a:p>
        </p:txBody>
      </p:sp>
    </p:spTree>
    <p:extLst>
      <p:ext uri="{BB962C8B-B14F-4D97-AF65-F5344CB8AC3E}">
        <p14:creationId xmlns:p14="http://schemas.microsoft.com/office/powerpoint/2010/main" val="29235123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s-ES"/>
              <a:t>Haga clic para modificar el estilo de título del patrón</a:t>
            </a:r>
            <a:endParaRPr lang="en-US"/>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EBE882E2-8956-4342-981B-10D003273BD2}" type="datetimeFigureOut">
              <a:rPr lang="es-ES" smtClean="0"/>
              <a:t>02/04/2024</a:t>
            </a:fld>
            <a:endParaRPr lang="es-ES"/>
          </a:p>
        </p:txBody>
      </p:sp>
      <p:sp>
        <p:nvSpPr>
          <p:cNvPr id="6" name="Footer Placeholder 5"/>
          <p:cNvSpPr>
            <a:spLocks noGrp="1"/>
          </p:cNvSpPr>
          <p:nvPr>
            <p:ph type="ftr" sz="quarter" idx="11"/>
          </p:nvPr>
        </p:nvSpPr>
        <p:spPr/>
        <p:txBody>
          <a:bodyPr/>
          <a:lstStyle/>
          <a:p>
            <a:endParaRPr lang="es-ES"/>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75430EAF-F706-4FE9-8154-0EDA6DB7CAB9}" type="slidenum">
              <a:rPr lang="es-ES" smtClean="0"/>
              <a:t>‹Nº›</a:t>
            </a:fld>
            <a:endParaRPr lang="es-ES"/>
          </a:p>
        </p:txBody>
      </p:sp>
    </p:spTree>
    <p:extLst>
      <p:ext uri="{BB962C8B-B14F-4D97-AF65-F5344CB8AC3E}">
        <p14:creationId xmlns:p14="http://schemas.microsoft.com/office/powerpoint/2010/main" val="42635509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s-ES"/>
              <a:t>Haga clic para modificar el estilo de título del patrón</a:t>
            </a:r>
            <a:endParaRPr lang="en-US"/>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a:t>Haga clic en el icono para agregar una imagen</a:t>
            </a:r>
            <a:endParaRPr lang="en-US"/>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EBE882E2-8956-4342-981B-10D003273BD2}" type="datetimeFigureOut">
              <a:rPr lang="es-ES" smtClean="0"/>
              <a:t>02/04/2024</a:t>
            </a:fld>
            <a:endParaRPr lang="es-ES"/>
          </a:p>
        </p:txBody>
      </p:sp>
      <p:sp>
        <p:nvSpPr>
          <p:cNvPr id="6" name="Footer Placeholder 5"/>
          <p:cNvSpPr>
            <a:spLocks noGrp="1"/>
          </p:cNvSpPr>
          <p:nvPr>
            <p:ph type="ftr" sz="quarter" idx="11"/>
          </p:nvPr>
        </p:nvSpPr>
        <p:spPr/>
        <p:txBody>
          <a:bodyPr/>
          <a:lstStyle/>
          <a:p>
            <a:endParaRPr lang="es-E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75430EAF-F706-4FE9-8154-0EDA6DB7CAB9}" type="slidenum">
              <a:rPr lang="es-ES" smtClean="0"/>
              <a:t>‹Nº›</a:t>
            </a:fld>
            <a:endParaRPr lang="es-ES"/>
          </a:p>
        </p:txBody>
      </p:sp>
    </p:spTree>
    <p:extLst>
      <p:ext uri="{BB962C8B-B14F-4D97-AF65-F5344CB8AC3E}">
        <p14:creationId xmlns:p14="http://schemas.microsoft.com/office/powerpoint/2010/main" val="35580224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s-ES"/>
              <a:t>Haga clic para modificar el estilo de título del patrón</a:t>
            </a:r>
            <a:endParaRPr lang="en-US"/>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EBE882E2-8956-4342-981B-10D003273BD2}" type="datetimeFigureOut">
              <a:rPr lang="es-ES" smtClean="0"/>
              <a:t>02/04/2024</a:t>
            </a:fld>
            <a:endParaRPr lang="es-ES"/>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s-ES"/>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75430EAF-F706-4FE9-8154-0EDA6DB7CAB9}" type="slidenum">
              <a:rPr lang="es-ES" smtClean="0"/>
              <a:t>‹Nº›</a:t>
            </a:fld>
            <a:endParaRPr lang="es-ES"/>
          </a:p>
        </p:txBody>
      </p:sp>
    </p:spTree>
    <p:extLst>
      <p:ext uri="{BB962C8B-B14F-4D97-AF65-F5344CB8AC3E}">
        <p14:creationId xmlns:p14="http://schemas.microsoft.com/office/powerpoint/2010/main" val="211845019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5D68556-DE4F-4E26-95E1-BA617FB5F611}"/>
              </a:ext>
            </a:extLst>
          </p:cNvPr>
          <p:cNvSpPr>
            <a:spLocks noGrp="1"/>
          </p:cNvSpPr>
          <p:nvPr>
            <p:ph type="title"/>
          </p:nvPr>
        </p:nvSpPr>
        <p:spPr>
          <a:xfrm>
            <a:off x="1886342" y="2809461"/>
            <a:ext cx="8911687" cy="1589029"/>
          </a:xfrm>
        </p:spPr>
        <p:txBody>
          <a:bodyPr>
            <a:normAutofit/>
          </a:bodyPr>
          <a:lstStyle/>
          <a:p>
            <a:pPr algn="ctr"/>
            <a:r>
              <a:rPr lang="es-ES" sz="4400" b="1"/>
              <a:t>PSICOLOGÍA DEL DESARROLLO I</a:t>
            </a:r>
          </a:p>
        </p:txBody>
      </p:sp>
    </p:spTree>
    <p:extLst>
      <p:ext uri="{BB962C8B-B14F-4D97-AF65-F5344CB8AC3E}">
        <p14:creationId xmlns:p14="http://schemas.microsoft.com/office/powerpoint/2010/main" val="54946041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ítulo 4">
            <a:extLst>
              <a:ext uri="{FF2B5EF4-FFF2-40B4-BE49-F238E27FC236}">
                <a16:creationId xmlns:a16="http://schemas.microsoft.com/office/drawing/2014/main" id="{129C1A4F-5C09-4CBA-ABB0-1DEAE7BA4822}"/>
              </a:ext>
            </a:extLst>
          </p:cNvPr>
          <p:cNvSpPr>
            <a:spLocks noGrp="1"/>
          </p:cNvSpPr>
          <p:nvPr>
            <p:ph type="subTitle" idx="1"/>
          </p:nvPr>
        </p:nvSpPr>
        <p:spPr>
          <a:xfrm>
            <a:off x="1498600" y="931793"/>
            <a:ext cx="9436653" cy="5375413"/>
          </a:xfrm>
        </p:spPr>
        <p:txBody>
          <a:bodyPr>
            <a:normAutofit lnSpcReduction="10000"/>
          </a:bodyPr>
          <a:lstStyle/>
          <a:p>
            <a:pPr algn="just"/>
            <a:r>
              <a:rPr lang="es-ES">
                <a:solidFill>
                  <a:schemeClr val="tx1"/>
                </a:solidFill>
              </a:rPr>
              <a:t>	</a:t>
            </a:r>
            <a:r>
              <a:rPr lang="es-ES" b="1" u="sng">
                <a:solidFill>
                  <a:schemeClr val="tx1"/>
                </a:solidFill>
              </a:rPr>
              <a:t>APORTES:</a:t>
            </a:r>
          </a:p>
          <a:p>
            <a:pPr marL="285750" indent="-285750" algn="just">
              <a:buFont typeface="Arial" panose="020B0604020202020204" pitchFamily="34" charset="0"/>
              <a:buChar char="•"/>
            </a:pPr>
            <a:r>
              <a:rPr lang="es-ES">
                <a:solidFill>
                  <a:schemeClr val="tx1"/>
                </a:solidFill>
              </a:rPr>
              <a:t>John Locke 1632-1704 Filósofo inglés precursor del conductismo. Consideraba al lactante como un “tablero en blanco” sobre el cual los padres y maestros pueden “escribir” para crear el tipo de persona que desean.</a:t>
            </a:r>
          </a:p>
          <a:p>
            <a:pPr marL="285750" indent="-285750" algn="just">
              <a:buFont typeface="Arial" panose="020B0604020202020204" pitchFamily="34" charset="0"/>
              <a:buChar char="•"/>
            </a:pPr>
            <a:r>
              <a:rPr lang="es-ES">
                <a:solidFill>
                  <a:schemeClr val="tx1"/>
                </a:solidFill>
              </a:rPr>
              <a:t>Jean-Jacques Rousseau 1712-1778 Filósofo francés que creía que el desarrollo ocurre de manera natural en una serie de etapas predestinadas e internamente reguladas. Consideraba a los niños como “nobles salvajes” que nacen buenos y cuyas distorsiones se deben sólo a los ambientes represivos.</a:t>
            </a:r>
          </a:p>
          <a:p>
            <a:pPr marL="285750" indent="-285750" algn="just">
              <a:buFont typeface="Arial" panose="020B0604020202020204" pitchFamily="34" charset="0"/>
              <a:buChar char="•"/>
            </a:pPr>
            <a:r>
              <a:rPr lang="es-ES">
                <a:solidFill>
                  <a:schemeClr val="tx1"/>
                </a:solidFill>
              </a:rPr>
              <a:t>Charles Darwin 1809-1882 Naturalista inglés que originó la teoría de la evolución, la cual sostiene que todas las especies se desarrollan por medio de la selección natural (la reproducción de los individuos más aptos para sobrevivir por medio de adaptación al ambiente). </a:t>
            </a:r>
          </a:p>
          <a:p>
            <a:pPr marL="285750" indent="-285750" algn="just">
              <a:buFont typeface="Arial" panose="020B0604020202020204" pitchFamily="34" charset="0"/>
              <a:buChar char="•"/>
            </a:pPr>
            <a:r>
              <a:rPr lang="es-ES">
                <a:solidFill>
                  <a:schemeClr val="tx1"/>
                </a:solidFill>
              </a:rPr>
              <a:t>G. Stanley Hall 1844-1924 Psicólogo estadounidense llamado el “padre del movimiento para el estudio infantil”. Escribió el primer libro acerca de la adolescencia. </a:t>
            </a:r>
          </a:p>
          <a:p>
            <a:pPr marL="285750" indent="-285750" algn="just">
              <a:buFont typeface="Arial" panose="020B0604020202020204" pitchFamily="34" charset="0"/>
              <a:buChar char="•"/>
            </a:pPr>
            <a:r>
              <a:rPr lang="es-ES">
                <a:solidFill>
                  <a:schemeClr val="tx1"/>
                </a:solidFill>
              </a:rPr>
              <a:t>Alfred Binet 1857-1911 Psicólogo francés que desarrolló la primera prueba individual de inteligencia, la escala Binet-</a:t>
            </a:r>
            <a:r>
              <a:rPr lang="es-ES" err="1">
                <a:solidFill>
                  <a:schemeClr val="tx1"/>
                </a:solidFill>
              </a:rPr>
              <a:t>Simon</a:t>
            </a:r>
            <a:r>
              <a:rPr lang="es-ES">
                <a:solidFill>
                  <a:schemeClr val="tx1"/>
                </a:solidFill>
              </a:rPr>
              <a:t>, en colaboración con Théodore </a:t>
            </a:r>
            <a:r>
              <a:rPr lang="es-ES" err="1">
                <a:solidFill>
                  <a:schemeClr val="tx1"/>
                </a:solidFill>
              </a:rPr>
              <a:t>Simon</a:t>
            </a:r>
            <a:r>
              <a:rPr lang="es-ES">
                <a:solidFill>
                  <a:schemeClr val="tx1"/>
                </a:solidFill>
              </a:rPr>
              <a:t>. </a:t>
            </a:r>
          </a:p>
          <a:p>
            <a:pPr algn="just"/>
            <a:endParaRPr lang="es-ES">
              <a:solidFill>
                <a:schemeClr val="tx1"/>
              </a:solidFill>
            </a:endParaRPr>
          </a:p>
        </p:txBody>
      </p:sp>
    </p:spTree>
    <p:extLst>
      <p:ext uri="{BB962C8B-B14F-4D97-AF65-F5344CB8AC3E}">
        <p14:creationId xmlns:p14="http://schemas.microsoft.com/office/powerpoint/2010/main" val="28494864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ítulo 4">
            <a:extLst>
              <a:ext uri="{FF2B5EF4-FFF2-40B4-BE49-F238E27FC236}">
                <a16:creationId xmlns:a16="http://schemas.microsoft.com/office/drawing/2014/main" id="{129C1A4F-5C09-4CBA-ABB0-1DEAE7BA4822}"/>
              </a:ext>
            </a:extLst>
          </p:cNvPr>
          <p:cNvSpPr>
            <a:spLocks noGrp="1"/>
          </p:cNvSpPr>
          <p:nvPr>
            <p:ph type="subTitle" idx="1"/>
          </p:nvPr>
        </p:nvSpPr>
        <p:spPr>
          <a:xfrm>
            <a:off x="1473200" y="939800"/>
            <a:ext cx="9982199" cy="5105400"/>
          </a:xfrm>
        </p:spPr>
        <p:txBody>
          <a:bodyPr>
            <a:normAutofit/>
          </a:bodyPr>
          <a:lstStyle/>
          <a:p>
            <a:pPr marL="285750" indent="-285750" algn="just">
              <a:buFont typeface="Arial" panose="020B0604020202020204" pitchFamily="34" charset="0"/>
              <a:buChar char="•"/>
            </a:pPr>
            <a:r>
              <a:rPr lang="es-ES">
                <a:solidFill>
                  <a:schemeClr val="tx1"/>
                </a:solidFill>
              </a:rPr>
              <a:t>John Dewey 1859-1952 Filósofo y educador estadounidense que consideraba a la psicología del desarrollo como una herramienta para fomentar los valores socialmente deseables. Inició el estudio de los niños en su entorno social.</a:t>
            </a:r>
          </a:p>
          <a:p>
            <a:pPr marL="285750" indent="-285750" algn="just">
              <a:buFont typeface="Arial" panose="020B0604020202020204" pitchFamily="34" charset="0"/>
              <a:buChar char="•"/>
            </a:pPr>
            <a:r>
              <a:rPr lang="es-ES">
                <a:solidFill>
                  <a:schemeClr val="tx1"/>
                </a:solidFill>
              </a:rPr>
              <a:t>James Mark Baldwin 1861-1934 Psicólogo estadounidense que ayudó a organizar la psicología como ciencia. Fundó revistas científicas y facultades universitarias de psicología. Destacó la interacción entre naturaleza y crianza.</a:t>
            </a:r>
          </a:p>
          <a:p>
            <a:pPr marL="285750" indent="-285750" algn="just">
              <a:buFont typeface="Arial" panose="020B0604020202020204" pitchFamily="34" charset="0"/>
              <a:buChar char="•"/>
            </a:pPr>
            <a:r>
              <a:rPr lang="es-ES" err="1">
                <a:solidFill>
                  <a:schemeClr val="tx1"/>
                </a:solidFill>
              </a:rPr>
              <a:t>Maria</a:t>
            </a:r>
            <a:r>
              <a:rPr lang="es-ES">
                <a:solidFill>
                  <a:schemeClr val="tx1"/>
                </a:solidFill>
              </a:rPr>
              <a:t> Montessori 1870-1952 Médica y educadora italiana que desarrolló el método de educación temprana en la infancia, basado en la elección propia de actividades dentro de un ambiente cuidadosamente preparado, que alienta el progreso ordenado desde las tareas simples hasta las complejas. </a:t>
            </a:r>
          </a:p>
          <a:p>
            <a:pPr marL="285750" indent="-285750" algn="just">
              <a:buFont typeface="Arial" panose="020B0604020202020204" pitchFamily="34" charset="0"/>
              <a:buChar char="•"/>
            </a:pPr>
            <a:r>
              <a:rPr lang="es-ES">
                <a:solidFill>
                  <a:schemeClr val="tx1"/>
                </a:solidFill>
              </a:rPr>
              <a:t>John B. Watson 1878-1958 Psicólogo estadounidense llamado el “padre del conductismo moderno”. No encontraba límite para la capacidad de entrenamiento de los seres humanos.</a:t>
            </a:r>
          </a:p>
          <a:p>
            <a:pPr marL="285750" indent="-285750" algn="just">
              <a:buFont typeface="Arial" panose="020B0604020202020204" pitchFamily="34" charset="0"/>
              <a:buChar char="•"/>
            </a:pPr>
            <a:r>
              <a:rPr lang="es-ES">
                <a:solidFill>
                  <a:schemeClr val="tx1"/>
                </a:solidFill>
              </a:rPr>
              <a:t>Arnold Gesell 1880-1961 Psicólogo estadounidense que realizó estudios sobre las etapas normativas en el desarrollo. Enfatizó la interdependencia de los dominios del desarrollo.</a:t>
            </a:r>
          </a:p>
        </p:txBody>
      </p:sp>
    </p:spTree>
    <p:extLst>
      <p:ext uri="{BB962C8B-B14F-4D97-AF65-F5344CB8AC3E}">
        <p14:creationId xmlns:p14="http://schemas.microsoft.com/office/powerpoint/2010/main" val="36859212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ítulo 2">
            <a:extLst>
              <a:ext uri="{FF2B5EF4-FFF2-40B4-BE49-F238E27FC236}">
                <a16:creationId xmlns:a16="http://schemas.microsoft.com/office/drawing/2014/main" id="{BE9D36BB-B7AD-4836-AD49-25E8DB9328DA}"/>
              </a:ext>
            </a:extLst>
          </p:cNvPr>
          <p:cNvSpPr>
            <a:spLocks noGrp="1"/>
          </p:cNvSpPr>
          <p:nvPr>
            <p:ph type="title"/>
          </p:nvPr>
        </p:nvSpPr>
        <p:spPr>
          <a:xfrm>
            <a:off x="1565564" y="2022765"/>
            <a:ext cx="9573491" cy="2521526"/>
          </a:xfrm>
        </p:spPr>
        <p:txBody>
          <a:bodyPr>
            <a:normAutofit/>
          </a:bodyPr>
          <a:lstStyle/>
          <a:p>
            <a:pPr algn="ctr"/>
            <a:r>
              <a:rPr lang="es-ES" b="1"/>
              <a:t>UNIDAD 1</a:t>
            </a:r>
            <a:br>
              <a:rPr lang="es-ES" b="1"/>
            </a:br>
            <a:r>
              <a:rPr lang="es-ES" b="1"/>
              <a:t/>
            </a:r>
            <a:br>
              <a:rPr lang="es-ES" b="1"/>
            </a:br>
            <a:r>
              <a:rPr lang="es-ES" b="1"/>
              <a:t>G</a:t>
            </a:r>
            <a:r>
              <a:rPr lang="es-EC" b="1"/>
              <a:t>ENERALIDADES DE LA PSICOLOGÍA DEL DESARROLLO</a:t>
            </a:r>
            <a:endParaRPr lang="es-ES" b="1"/>
          </a:p>
        </p:txBody>
      </p:sp>
    </p:spTree>
    <p:extLst>
      <p:ext uri="{BB962C8B-B14F-4D97-AF65-F5344CB8AC3E}">
        <p14:creationId xmlns:p14="http://schemas.microsoft.com/office/powerpoint/2010/main" val="39454434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ítulo 2">
            <a:extLst>
              <a:ext uri="{FF2B5EF4-FFF2-40B4-BE49-F238E27FC236}">
                <a16:creationId xmlns:a16="http://schemas.microsoft.com/office/drawing/2014/main" id="{BE9D36BB-B7AD-4836-AD49-25E8DB9328DA}"/>
              </a:ext>
            </a:extLst>
          </p:cNvPr>
          <p:cNvSpPr>
            <a:spLocks noGrp="1"/>
          </p:cNvSpPr>
          <p:nvPr>
            <p:ph type="title"/>
          </p:nvPr>
        </p:nvSpPr>
        <p:spPr>
          <a:xfrm>
            <a:off x="1565564" y="2022765"/>
            <a:ext cx="9573491" cy="2521526"/>
          </a:xfrm>
        </p:spPr>
        <p:txBody>
          <a:bodyPr>
            <a:normAutofit/>
          </a:bodyPr>
          <a:lstStyle/>
          <a:p>
            <a:pPr algn="ctr"/>
            <a:r>
              <a:rPr lang="es-ES" b="1" dirty="0"/>
              <a:t>TEMA 1</a:t>
            </a:r>
            <a:br>
              <a:rPr lang="es-ES" b="1" dirty="0"/>
            </a:br>
            <a:r>
              <a:rPr lang="es-ES" b="1" dirty="0"/>
              <a:t/>
            </a:r>
            <a:br>
              <a:rPr lang="es-ES" b="1" dirty="0"/>
            </a:br>
            <a:r>
              <a:rPr lang="es-EC" b="1" dirty="0"/>
              <a:t>Introducción</a:t>
            </a:r>
            <a:endParaRPr lang="es-ES" b="1" dirty="0"/>
          </a:p>
        </p:txBody>
      </p:sp>
    </p:spTree>
    <p:extLst>
      <p:ext uri="{BB962C8B-B14F-4D97-AF65-F5344CB8AC3E}">
        <p14:creationId xmlns:p14="http://schemas.microsoft.com/office/powerpoint/2010/main" val="33681062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ítulo 3">
            <a:extLst>
              <a:ext uri="{FF2B5EF4-FFF2-40B4-BE49-F238E27FC236}">
                <a16:creationId xmlns:a16="http://schemas.microsoft.com/office/drawing/2014/main" id="{45AB26AB-1333-4E22-9077-DC8115A440F0}"/>
              </a:ext>
            </a:extLst>
          </p:cNvPr>
          <p:cNvSpPr>
            <a:spLocks noGrp="1"/>
          </p:cNvSpPr>
          <p:nvPr>
            <p:ph type="subTitle" idx="1"/>
          </p:nvPr>
        </p:nvSpPr>
        <p:spPr>
          <a:xfrm>
            <a:off x="1828800" y="825500"/>
            <a:ext cx="9601200" cy="5702300"/>
          </a:xfrm>
        </p:spPr>
        <p:txBody>
          <a:bodyPr>
            <a:normAutofit fontScale="92500" lnSpcReduction="20000"/>
          </a:bodyPr>
          <a:lstStyle/>
          <a:p>
            <a:pPr algn="just"/>
            <a:r>
              <a:rPr lang="es-ES"/>
              <a:t>	</a:t>
            </a:r>
            <a:r>
              <a:rPr lang="es-ES" b="1" u="sng">
                <a:solidFill>
                  <a:schemeClr val="tx1"/>
                </a:solidFill>
              </a:rPr>
              <a:t>1.2.1. Conceptos básicos y ámbitos del desarrollo</a:t>
            </a:r>
            <a:r>
              <a:rPr lang="es-ES">
                <a:solidFill>
                  <a:schemeClr val="tx1"/>
                </a:solidFill>
              </a:rPr>
              <a:t>	</a:t>
            </a:r>
          </a:p>
          <a:p>
            <a:pPr algn="just"/>
            <a:r>
              <a:rPr lang="es-ES">
                <a:solidFill>
                  <a:schemeClr val="tx1"/>
                </a:solidFill>
              </a:rPr>
              <a:t>	</a:t>
            </a:r>
          </a:p>
          <a:p>
            <a:pPr algn="just"/>
            <a:r>
              <a:rPr lang="es-ES">
                <a:solidFill>
                  <a:schemeClr val="tx1"/>
                </a:solidFill>
              </a:rPr>
              <a:t>- El campo del desarrollo infantil se enfoca en el estudio científico de los </a:t>
            </a:r>
            <a:r>
              <a:rPr lang="es-ES" b="1" i="1">
                <a:solidFill>
                  <a:schemeClr val="tx1"/>
                </a:solidFill>
              </a:rPr>
              <a:t>procesos de cambio y estabilidad en los niños</a:t>
            </a:r>
            <a:r>
              <a:rPr lang="es-ES">
                <a:solidFill>
                  <a:schemeClr val="tx1"/>
                </a:solidFill>
              </a:rPr>
              <a:t>. </a:t>
            </a:r>
          </a:p>
          <a:p>
            <a:pPr algn="just"/>
            <a:r>
              <a:rPr lang="es-ES">
                <a:solidFill>
                  <a:schemeClr val="tx1"/>
                </a:solidFill>
              </a:rPr>
              <a:t>- Es importante identificar la manera en que cambian los niños </a:t>
            </a:r>
            <a:r>
              <a:rPr lang="es-ES" b="1" i="1">
                <a:solidFill>
                  <a:schemeClr val="tx1"/>
                </a:solidFill>
              </a:rPr>
              <a:t>desde la concepción hasta la adolescencia</a:t>
            </a:r>
            <a:r>
              <a:rPr lang="es-ES">
                <a:solidFill>
                  <a:schemeClr val="tx1"/>
                </a:solidFill>
              </a:rPr>
              <a:t>, al igual que las características que continúan estables. </a:t>
            </a:r>
          </a:p>
          <a:p>
            <a:pPr algn="just"/>
            <a:r>
              <a:rPr lang="es-ES">
                <a:solidFill>
                  <a:schemeClr val="tx1"/>
                </a:solidFill>
              </a:rPr>
              <a:t>- Existen dos tipos de cambio: </a:t>
            </a:r>
            <a:r>
              <a:rPr lang="es-ES" b="1" i="1">
                <a:solidFill>
                  <a:schemeClr val="tx1"/>
                </a:solidFill>
              </a:rPr>
              <a:t>cuantitativo y cualitativo</a:t>
            </a:r>
            <a:r>
              <a:rPr lang="es-ES">
                <a:solidFill>
                  <a:schemeClr val="tx1"/>
                </a:solidFill>
              </a:rPr>
              <a:t>. </a:t>
            </a:r>
          </a:p>
          <a:p>
            <a:pPr algn="just"/>
            <a:r>
              <a:rPr lang="es-ES">
                <a:solidFill>
                  <a:schemeClr val="tx1"/>
                </a:solidFill>
              </a:rPr>
              <a:t>- </a:t>
            </a:r>
            <a:r>
              <a:rPr lang="es-ES" b="1" i="1">
                <a:solidFill>
                  <a:schemeClr val="tx1"/>
                </a:solidFill>
              </a:rPr>
              <a:t>Los cambios cuantitativos </a:t>
            </a:r>
            <a:r>
              <a:rPr lang="es-ES">
                <a:solidFill>
                  <a:schemeClr val="tx1"/>
                </a:solidFill>
              </a:rPr>
              <a:t>se relacionan con el número o la cantidad, como la estatura, el peso, la amplitud de vocabulario o la frecuencia de comunicación. </a:t>
            </a:r>
          </a:p>
          <a:p>
            <a:pPr algn="just"/>
            <a:r>
              <a:rPr lang="es-ES">
                <a:solidFill>
                  <a:schemeClr val="tx1"/>
                </a:solidFill>
              </a:rPr>
              <a:t>- Es primordialmente </a:t>
            </a:r>
            <a:r>
              <a:rPr lang="es-ES" b="1" i="1">
                <a:solidFill>
                  <a:schemeClr val="tx1"/>
                </a:solidFill>
              </a:rPr>
              <a:t>continuo a lo largo de la infancia</a:t>
            </a:r>
            <a:r>
              <a:rPr lang="es-ES">
                <a:solidFill>
                  <a:schemeClr val="tx1"/>
                </a:solidFill>
              </a:rPr>
              <a:t>. </a:t>
            </a:r>
          </a:p>
          <a:p>
            <a:pPr algn="just"/>
            <a:r>
              <a:rPr lang="es-ES">
                <a:solidFill>
                  <a:schemeClr val="tx1"/>
                </a:solidFill>
              </a:rPr>
              <a:t>- </a:t>
            </a:r>
            <a:r>
              <a:rPr lang="es-ES" b="1" i="1">
                <a:solidFill>
                  <a:schemeClr val="tx1"/>
                </a:solidFill>
              </a:rPr>
              <a:t>El cambio cualitativo </a:t>
            </a:r>
            <a:r>
              <a:rPr lang="es-ES">
                <a:solidFill>
                  <a:schemeClr val="tx1"/>
                </a:solidFill>
              </a:rPr>
              <a:t>es el relacionado con el </a:t>
            </a:r>
            <a:r>
              <a:rPr lang="es-ES" b="1" i="1">
                <a:solidFill>
                  <a:schemeClr val="tx1"/>
                </a:solidFill>
              </a:rPr>
              <a:t>tipo, estructura u organización</a:t>
            </a:r>
            <a:r>
              <a:rPr lang="es-ES">
                <a:solidFill>
                  <a:schemeClr val="tx1"/>
                </a:solidFill>
              </a:rPr>
              <a:t>. Este cambio es discontinuo; se identifica por el surgimiento de nuevos fenómenos que no se pueden anticipar con facilidad con base en el funcionamiento previo. </a:t>
            </a:r>
          </a:p>
          <a:p>
            <a:pPr algn="just"/>
            <a:r>
              <a:rPr lang="es-ES">
                <a:solidFill>
                  <a:schemeClr val="tx1"/>
                </a:solidFill>
              </a:rPr>
              <a:t>Un ejemplo es el cambio de un niño no verbal a uno que comprende palabras y puede utilizarlas para comunicarse. </a:t>
            </a:r>
          </a:p>
          <a:p>
            <a:pPr algn="just"/>
            <a:r>
              <a:rPr lang="es-ES">
                <a:solidFill>
                  <a:schemeClr val="tx1"/>
                </a:solidFill>
              </a:rPr>
              <a:t>- Junto con este tipo de cambios, la mayoría de las personas muestran una estabilidad o constancia subyacente en aspectos de su personalidad y comportamiento. Por ejemplo, cerca de 10 a 15% de los niños son consistentemente tímidos y otro 10 a 15% son muy audaces. Aunque diversas influencias pueden modificar estos rasgos, tienden a persistir en grado moderado, en especial en los niños situados en uno u otro extremo.</a:t>
            </a:r>
          </a:p>
        </p:txBody>
      </p:sp>
    </p:spTree>
    <p:extLst>
      <p:ext uri="{BB962C8B-B14F-4D97-AF65-F5344CB8AC3E}">
        <p14:creationId xmlns:p14="http://schemas.microsoft.com/office/powerpoint/2010/main" val="37692001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ítulo 3">
            <a:extLst>
              <a:ext uri="{FF2B5EF4-FFF2-40B4-BE49-F238E27FC236}">
                <a16:creationId xmlns:a16="http://schemas.microsoft.com/office/drawing/2014/main" id="{45AB26AB-1333-4E22-9077-DC8115A440F0}"/>
              </a:ext>
            </a:extLst>
          </p:cNvPr>
          <p:cNvSpPr>
            <a:spLocks noGrp="1"/>
          </p:cNvSpPr>
          <p:nvPr>
            <p:ph type="subTitle" idx="1"/>
          </p:nvPr>
        </p:nvSpPr>
        <p:spPr>
          <a:xfrm>
            <a:off x="1828800" y="1485900"/>
            <a:ext cx="9601200" cy="4762500"/>
          </a:xfrm>
        </p:spPr>
        <p:txBody>
          <a:bodyPr>
            <a:normAutofit/>
          </a:bodyPr>
          <a:lstStyle/>
          <a:p>
            <a:pPr algn="just"/>
            <a:r>
              <a:rPr lang="es-ES"/>
              <a:t>	</a:t>
            </a:r>
            <a:r>
              <a:rPr lang="es-ES" b="1" u="sng">
                <a:solidFill>
                  <a:schemeClr val="tx1"/>
                </a:solidFill>
              </a:rPr>
              <a:t>1.2.2. </a:t>
            </a:r>
            <a:r>
              <a:rPr lang="es-EC" b="1" u="sng">
                <a:solidFill>
                  <a:schemeClr val="tx1"/>
                </a:solidFill>
              </a:rPr>
              <a:t>Características del desarrollo</a:t>
            </a:r>
            <a:endParaRPr lang="es-ES" b="1" u="sng">
              <a:solidFill>
                <a:schemeClr val="tx1"/>
              </a:solidFill>
            </a:endParaRPr>
          </a:p>
          <a:p>
            <a:pPr algn="just"/>
            <a:endParaRPr lang="es-ES">
              <a:solidFill>
                <a:schemeClr val="tx1"/>
              </a:solidFill>
            </a:endParaRPr>
          </a:p>
          <a:p>
            <a:pPr algn="just"/>
            <a:r>
              <a:rPr lang="es-ES">
                <a:solidFill>
                  <a:schemeClr val="tx1"/>
                </a:solidFill>
              </a:rPr>
              <a:t>	</a:t>
            </a:r>
            <a:r>
              <a:rPr lang="es-ES" b="1" u="sng">
                <a:solidFill>
                  <a:schemeClr val="tx1"/>
                </a:solidFill>
              </a:rPr>
              <a:t>Dominios del desarrollo </a:t>
            </a:r>
          </a:p>
          <a:p>
            <a:pPr algn="just"/>
            <a:r>
              <a:rPr lang="es-ES">
                <a:solidFill>
                  <a:schemeClr val="tx1"/>
                </a:solidFill>
              </a:rPr>
              <a:t>- Con propósitos de estudio, los científicos del desarrollo distinguen tres dominios: desarrollo </a:t>
            </a:r>
            <a:r>
              <a:rPr lang="es-ES" b="1" i="1">
                <a:solidFill>
                  <a:schemeClr val="tx1"/>
                </a:solidFill>
              </a:rPr>
              <a:t>físico</a:t>
            </a:r>
            <a:r>
              <a:rPr lang="es-ES">
                <a:solidFill>
                  <a:schemeClr val="tx1"/>
                </a:solidFill>
              </a:rPr>
              <a:t>, desarrollo </a:t>
            </a:r>
            <a:r>
              <a:rPr lang="es-ES" b="1" i="1">
                <a:solidFill>
                  <a:schemeClr val="tx1"/>
                </a:solidFill>
              </a:rPr>
              <a:t>cognitivo</a:t>
            </a:r>
            <a:r>
              <a:rPr lang="es-ES">
                <a:solidFill>
                  <a:schemeClr val="tx1"/>
                </a:solidFill>
              </a:rPr>
              <a:t> y desarrollo </a:t>
            </a:r>
            <a:r>
              <a:rPr lang="es-ES" b="1" i="1">
                <a:solidFill>
                  <a:schemeClr val="tx1"/>
                </a:solidFill>
              </a:rPr>
              <a:t>psicosocial</a:t>
            </a:r>
            <a:r>
              <a:rPr lang="es-ES">
                <a:solidFill>
                  <a:schemeClr val="tx1"/>
                </a:solidFill>
              </a:rPr>
              <a:t>. </a:t>
            </a:r>
          </a:p>
          <a:p>
            <a:pPr algn="just"/>
            <a:r>
              <a:rPr lang="es-ES">
                <a:solidFill>
                  <a:schemeClr val="tx1"/>
                </a:solidFill>
              </a:rPr>
              <a:t>- Estos dominios están interrelacionados (</a:t>
            </a:r>
            <a:r>
              <a:rPr lang="es-ES" err="1">
                <a:solidFill>
                  <a:schemeClr val="tx1"/>
                </a:solidFill>
              </a:rPr>
              <a:t>Diamond</a:t>
            </a:r>
            <a:r>
              <a:rPr lang="es-ES">
                <a:solidFill>
                  <a:schemeClr val="tx1"/>
                </a:solidFill>
              </a:rPr>
              <a:t>, 2007). </a:t>
            </a:r>
          </a:p>
          <a:p>
            <a:pPr algn="just"/>
            <a:r>
              <a:rPr lang="es-ES">
                <a:solidFill>
                  <a:schemeClr val="tx1"/>
                </a:solidFill>
              </a:rPr>
              <a:t>- </a:t>
            </a:r>
            <a:r>
              <a:rPr lang="es-ES" b="1">
                <a:solidFill>
                  <a:schemeClr val="tx1"/>
                </a:solidFill>
              </a:rPr>
              <a:t>D. físico</a:t>
            </a:r>
            <a:r>
              <a:rPr lang="es-ES">
                <a:solidFill>
                  <a:schemeClr val="tx1"/>
                </a:solidFill>
              </a:rPr>
              <a:t>: El crecimiento del cuerpo y cerebro, el desarrollo de las capacidades sensoriales y de las habilidades motoras, y la salud. </a:t>
            </a:r>
          </a:p>
          <a:p>
            <a:pPr algn="just"/>
            <a:r>
              <a:rPr lang="es-ES">
                <a:solidFill>
                  <a:schemeClr val="tx1"/>
                </a:solidFill>
              </a:rPr>
              <a:t>	- Por ejemplo, un niño que sufre infecciones frecuentes en los oídos quizá desarrolle el lenguaje de manera más lenta que un niño sin este problema físico. </a:t>
            </a:r>
          </a:p>
          <a:p>
            <a:pPr algn="just"/>
            <a:r>
              <a:rPr lang="es-ES">
                <a:solidFill>
                  <a:schemeClr val="tx1"/>
                </a:solidFill>
              </a:rPr>
              <a:t>- Durante la pubertad, los cambios fisiológicos y hormonales sustanciales afectan el desarrollo del sentido del </a:t>
            </a:r>
            <a:r>
              <a:rPr lang="es-ES" err="1">
                <a:solidFill>
                  <a:schemeClr val="tx1"/>
                </a:solidFill>
              </a:rPr>
              <a:t>self</a:t>
            </a:r>
            <a:r>
              <a:rPr lang="es-ES">
                <a:solidFill>
                  <a:schemeClr val="tx1"/>
                </a:solidFill>
              </a:rPr>
              <a:t>.</a:t>
            </a:r>
          </a:p>
        </p:txBody>
      </p:sp>
    </p:spTree>
    <p:extLst>
      <p:ext uri="{BB962C8B-B14F-4D97-AF65-F5344CB8AC3E}">
        <p14:creationId xmlns:p14="http://schemas.microsoft.com/office/powerpoint/2010/main" val="20286201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ítulo 3">
            <a:extLst>
              <a:ext uri="{FF2B5EF4-FFF2-40B4-BE49-F238E27FC236}">
                <a16:creationId xmlns:a16="http://schemas.microsoft.com/office/drawing/2014/main" id="{45AB26AB-1333-4E22-9077-DC8115A440F0}"/>
              </a:ext>
            </a:extLst>
          </p:cNvPr>
          <p:cNvSpPr>
            <a:spLocks noGrp="1"/>
          </p:cNvSpPr>
          <p:nvPr>
            <p:ph type="subTitle" idx="1"/>
          </p:nvPr>
        </p:nvSpPr>
        <p:spPr>
          <a:xfrm>
            <a:off x="2705100" y="1746250"/>
            <a:ext cx="7835900" cy="3365500"/>
          </a:xfrm>
        </p:spPr>
        <p:txBody>
          <a:bodyPr>
            <a:normAutofit/>
          </a:bodyPr>
          <a:lstStyle/>
          <a:p>
            <a:pPr algn="just"/>
            <a:r>
              <a:rPr lang="es-ES" b="1">
                <a:solidFill>
                  <a:schemeClr val="tx1"/>
                </a:solidFill>
              </a:rPr>
              <a:t>-</a:t>
            </a:r>
            <a:r>
              <a:rPr lang="es-ES">
                <a:solidFill>
                  <a:schemeClr val="tx1"/>
                </a:solidFill>
              </a:rPr>
              <a:t> </a:t>
            </a:r>
            <a:r>
              <a:rPr lang="es-ES" b="1">
                <a:solidFill>
                  <a:schemeClr val="tx1"/>
                </a:solidFill>
              </a:rPr>
              <a:t>D cognitivo: </a:t>
            </a:r>
            <a:r>
              <a:rPr lang="es-ES">
                <a:solidFill>
                  <a:schemeClr val="tx1"/>
                </a:solidFill>
              </a:rPr>
              <a:t>Tiene que ver con el cambio y la estabilidad en las capacidades mentales, como el aprendizaje, memoria, lenguaje, pensamiento, razonamiento moral y creatividad. </a:t>
            </a:r>
          </a:p>
          <a:p>
            <a:pPr algn="just"/>
            <a:r>
              <a:rPr lang="es-ES">
                <a:solidFill>
                  <a:schemeClr val="tx1"/>
                </a:solidFill>
              </a:rPr>
              <a:t>- Los avances cognitivos se relacionan con el </a:t>
            </a:r>
            <a:r>
              <a:rPr lang="es-ES" b="1" i="1">
                <a:solidFill>
                  <a:schemeClr val="tx1"/>
                </a:solidFill>
              </a:rPr>
              <a:t>crecimiento físico, social y emocional</a:t>
            </a:r>
            <a:r>
              <a:rPr lang="es-ES">
                <a:solidFill>
                  <a:schemeClr val="tx1"/>
                </a:solidFill>
              </a:rPr>
              <a:t>. La capacidad para hablar depende del desarrollo físico de la boca y el cerebro. </a:t>
            </a:r>
          </a:p>
          <a:p>
            <a:pPr algn="just"/>
            <a:r>
              <a:rPr lang="es-ES">
                <a:solidFill>
                  <a:schemeClr val="tx1"/>
                </a:solidFill>
              </a:rPr>
              <a:t>	- Ejemplo: Un niño que tiene dificultad para expresarse en palabras puede producir reacciones negativas en los demás, lo cual afecta su popularidad y sentido de autoestima. </a:t>
            </a:r>
          </a:p>
          <a:p>
            <a:pPr algn="just"/>
            <a:endParaRPr lang="es-ES">
              <a:solidFill>
                <a:schemeClr val="tx1"/>
              </a:solidFill>
            </a:endParaRPr>
          </a:p>
        </p:txBody>
      </p:sp>
    </p:spTree>
    <p:extLst>
      <p:ext uri="{BB962C8B-B14F-4D97-AF65-F5344CB8AC3E}">
        <p14:creationId xmlns:p14="http://schemas.microsoft.com/office/powerpoint/2010/main" val="4957807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ítulo 3">
            <a:extLst>
              <a:ext uri="{FF2B5EF4-FFF2-40B4-BE49-F238E27FC236}">
                <a16:creationId xmlns:a16="http://schemas.microsoft.com/office/drawing/2014/main" id="{45AB26AB-1333-4E22-9077-DC8115A440F0}"/>
              </a:ext>
            </a:extLst>
          </p:cNvPr>
          <p:cNvSpPr>
            <a:spLocks noGrp="1"/>
          </p:cNvSpPr>
          <p:nvPr>
            <p:ph type="subTitle" idx="1"/>
          </p:nvPr>
        </p:nvSpPr>
        <p:spPr>
          <a:xfrm>
            <a:off x="2514600" y="1663700"/>
            <a:ext cx="7886700" cy="3238500"/>
          </a:xfrm>
        </p:spPr>
        <p:txBody>
          <a:bodyPr>
            <a:normAutofit/>
          </a:bodyPr>
          <a:lstStyle/>
          <a:p>
            <a:pPr algn="just"/>
            <a:r>
              <a:rPr lang="es-ES" b="1">
                <a:solidFill>
                  <a:schemeClr val="tx1"/>
                </a:solidFill>
              </a:rPr>
              <a:t>- D. psicosocial: </a:t>
            </a:r>
            <a:r>
              <a:rPr lang="es-ES">
                <a:solidFill>
                  <a:schemeClr val="tx1"/>
                </a:solidFill>
              </a:rPr>
              <a:t>Consiste en el cambio y la estabilidad en la personalidad, emociones y relaciones sociales, </a:t>
            </a:r>
            <a:r>
              <a:rPr lang="es-ES" b="1" i="1">
                <a:solidFill>
                  <a:schemeClr val="tx1"/>
                </a:solidFill>
              </a:rPr>
              <a:t>afecta el funcionamiento cognitivo y físico</a:t>
            </a:r>
            <a:r>
              <a:rPr lang="es-ES">
                <a:solidFill>
                  <a:schemeClr val="tx1"/>
                </a:solidFill>
              </a:rPr>
              <a:t>. </a:t>
            </a:r>
          </a:p>
          <a:p>
            <a:pPr algn="just"/>
            <a:r>
              <a:rPr lang="es-ES">
                <a:solidFill>
                  <a:schemeClr val="tx1"/>
                </a:solidFill>
              </a:rPr>
              <a:t>	-Ejemplo: La ansiedad relacionada con presentar un examen puede empeorar el desempeño. </a:t>
            </a:r>
          </a:p>
          <a:p>
            <a:pPr algn="just"/>
            <a:r>
              <a:rPr lang="es-ES">
                <a:solidFill>
                  <a:schemeClr val="tx1"/>
                </a:solidFill>
              </a:rPr>
              <a:t>- El apoyo social puede ayudar a los niños a lidiar con los efectos del estrés en la salud física y mental. </a:t>
            </a:r>
          </a:p>
          <a:p>
            <a:pPr algn="just"/>
            <a:r>
              <a:rPr lang="es-ES">
                <a:solidFill>
                  <a:schemeClr val="tx1"/>
                </a:solidFill>
              </a:rPr>
              <a:t>- Las capacidades físicas y cognitivas afectan el desarrollo psicosocial al contribuir a la autoestima y la aceptación social. </a:t>
            </a:r>
          </a:p>
          <a:p>
            <a:pPr algn="just"/>
            <a:endParaRPr lang="es-ES">
              <a:solidFill>
                <a:schemeClr val="tx1"/>
              </a:solidFill>
            </a:endParaRPr>
          </a:p>
        </p:txBody>
      </p:sp>
    </p:spTree>
    <p:extLst>
      <p:ext uri="{BB962C8B-B14F-4D97-AF65-F5344CB8AC3E}">
        <p14:creationId xmlns:p14="http://schemas.microsoft.com/office/powerpoint/2010/main" val="1239567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ítulo 4">
            <a:extLst>
              <a:ext uri="{FF2B5EF4-FFF2-40B4-BE49-F238E27FC236}">
                <a16:creationId xmlns:a16="http://schemas.microsoft.com/office/drawing/2014/main" id="{129C1A4F-5C09-4CBA-ABB0-1DEAE7BA4822}"/>
              </a:ext>
            </a:extLst>
          </p:cNvPr>
          <p:cNvSpPr>
            <a:spLocks noGrp="1"/>
          </p:cNvSpPr>
          <p:nvPr>
            <p:ph type="subTitle" idx="1"/>
          </p:nvPr>
        </p:nvSpPr>
        <p:spPr>
          <a:xfrm>
            <a:off x="1808371" y="1267239"/>
            <a:ext cx="9062830" cy="4943061"/>
          </a:xfrm>
        </p:spPr>
        <p:txBody>
          <a:bodyPr>
            <a:normAutofit/>
          </a:bodyPr>
          <a:lstStyle/>
          <a:p>
            <a:pPr algn="just"/>
            <a:r>
              <a:rPr lang="es-ES">
                <a:solidFill>
                  <a:schemeClr val="tx1"/>
                </a:solidFill>
              </a:rPr>
              <a:t>	</a:t>
            </a:r>
            <a:r>
              <a:rPr lang="es-EC" b="1" u="sng">
                <a:solidFill>
                  <a:schemeClr val="tx1"/>
                </a:solidFill>
              </a:rPr>
              <a:t>1.2.3. Antecedentes históricos</a:t>
            </a:r>
            <a:endParaRPr lang="es-ES" b="1" u="sng">
              <a:solidFill>
                <a:schemeClr val="tx1"/>
              </a:solidFill>
            </a:endParaRPr>
          </a:p>
          <a:p>
            <a:pPr algn="just"/>
            <a:r>
              <a:rPr lang="es-ES">
                <a:solidFill>
                  <a:schemeClr val="tx1"/>
                </a:solidFill>
              </a:rPr>
              <a:t>	</a:t>
            </a:r>
            <a:r>
              <a:rPr lang="es-ES" b="1" u="sng">
                <a:solidFill>
                  <a:schemeClr val="tx1"/>
                </a:solidFill>
              </a:rPr>
              <a:t>Primeros enfoques </a:t>
            </a:r>
          </a:p>
          <a:p>
            <a:pPr algn="just"/>
            <a:r>
              <a:rPr lang="es-ES">
                <a:solidFill>
                  <a:schemeClr val="tx1"/>
                </a:solidFill>
              </a:rPr>
              <a:t>- Los precursores del estudio científico del desarrollo en la infancia fueron las </a:t>
            </a:r>
            <a:r>
              <a:rPr lang="es-ES" b="1" i="1">
                <a:solidFill>
                  <a:schemeClr val="tx1"/>
                </a:solidFill>
              </a:rPr>
              <a:t>biografías del bebé</a:t>
            </a:r>
            <a:r>
              <a:rPr lang="es-ES">
                <a:solidFill>
                  <a:schemeClr val="tx1"/>
                </a:solidFill>
              </a:rPr>
              <a:t>, diarios que se llevaban para registrar el desarrollo temprano de un solo niño. </a:t>
            </a:r>
          </a:p>
          <a:p>
            <a:pPr algn="just"/>
            <a:r>
              <a:rPr lang="es-ES">
                <a:solidFill>
                  <a:schemeClr val="tx1"/>
                </a:solidFill>
              </a:rPr>
              <a:t>- Un diario publicado en 1787 contenía las observaciones del filósofo alemán Dietrich </a:t>
            </a:r>
            <a:r>
              <a:rPr lang="es-ES" err="1">
                <a:solidFill>
                  <a:schemeClr val="tx1"/>
                </a:solidFill>
              </a:rPr>
              <a:t>Tiedemann</a:t>
            </a:r>
            <a:r>
              <a:rPr lang="es-ES">
                <a:solidFill>
                  <a:schemeClr val="tx1"/>
                </a:solidFill>
              </a:rPr>
              <a:t> (1787-1897) acerca del desarrollo </a:t>
            </a:r>
            <a:r>
              <a:rPr lang="es-ES" b="1" i="1">
                <a:solidFill>
                  <a:schemeClr val="tx1"/>
                </a:solidFill>
              </a:rPr>
              <a:t>sensorial, motor, de lenguaje y cognitivo</a:t>
            </a:r>
            <a:r>
              <a:rPr lang="es-ES">
                <a:solidFill>
                  <a:schemeClr val="tx1"/>
                </a:solidFill>
              </a:rPr>
              <a:t> de su hijo recién nacido. </a:t>
            </a:r>
          </a:p>
          <a:p>
            <a:pPr algn="just"/>
            <a:r>
              <a:rPr lang="es-ES">
                <a:solidFill>
                  <a:schemeClr val="tx1"/>
                </a:solidFill>
              </a:rPr>
              <a:t>- Un error típico, producto de la naturaleza especulativa de tales observaciones, fue la conclusión incorrecta de </a:t>
            </a:r>
            <a:r>
              <a:rPr lang="es-ES" err="1">
                <a:solidFill>
                  <a:schemeClr val="tx1"/>
                </a:solidFill>
              </a:rPr>
              <a:t>Tiedemann</a:t>
            </a:r>
            <a:r>
              <a:rPr lang="es-ES">
                <a:solidFill>
                  <a:schemeClr val="tx1"/>
                </a:solidFill>
              </a:rPr>
              <a:t> quien, luego de observar al lactante chupetear con más frecuencia un trozo de tela dulce atado alrededor del dedo de su nodriza, señaló que el </a:t>
            </a:r>
            <a:r>
              <a:rPr lang="es-ES" b="1" i="1">
                <a:solidFill>
                  <a:schemeClr val="tx1"/>
                </a:solidFill>
              </a:rPr>
              <a:t>chupeteo parecía ser “adquirido y no instintivo</a:t>
            </a:r>
            <a:r>
              <a:rPr lang="es-ES">
                <a:solidFill>
                  <a:schemeClr val="tx1"/>
                </a:solidFill>
              </a:rPr>
              <a:t>” (Murchison y Langer, 1927, p. 206). </a:t>
            </a:r>
          </a:p>
        </p:txBody>
      </p:sp>
    </p:spTree>
    <p:extLst>
      <p:ext uri="{BB962C8B-B14F-4D97-AF65-F5344CB8AC3E}">
        <p14:creationId xmlns:p14="http://schemas.microsoft.com/office/powerpoint/2010/main" val="34832829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ítulo 4">
            <a:extLst>
              <a:ext uri="{FF2B5EF4-FFF2-40B4-BE49-F238E27FC236}">
                <a16:creationId xmlns:a16="http://schemas.microsoft.com/office/drawing/2014/main" id="{129C1A4F-5C09-4CBA-ABB0-1DEAE7BA4822}"/>
              </a:ext>
            </a:extLst>
          </p:cNvPr>
          <p:cNvSpPr>
            <a:spLocks noGrp="1"/>
          </p:cNvSpPr>
          <p:nvPr>
            <p:ph type="subTitle" idx="1"/>
          </p:nvPr>
        </p:nvSpPr>
        <p:spPr>
          <a:xfrm>
            <a:off x="2110685" y="1358899"/>
            <a:ext cx="7970630" cy="4739861"/>
          </a:xfrm>
        </p:spPr>
        <p:txBody>
          <a:bodyPr>
            <a:normAutofit/>
          </a:bodyPr>
          <a:lstStyle/>
          <a:p>
            <a:pPr algn="just"/>
            <a:r>
              <a:rPr lang="es-ES">
                <a:solidFill>
                  <a:schemeClr val="tx1"/>
                </a:solidFill>
              </a:rPr>
              <a:t>- Fue Charles Darwin, el creador de la teoría de la evolución, el primero en enfatizar la </a:t>
            </a:r>
            <a:r>
              <a:rPr lang="es-ES" b="1" i="1">
                <a:solidFill>
                  <a:schemeClr val="tx1"/>
                </a:solidFill>
              </a:rPr>
              <a:t>naturaleza de desarrollo del comportamiento infantil</a:t>
            </a:r>
            <a:r>
              <a:rPr lang="es-ES">
                <a:solidFill>
                  <a:schemeClr val="tx1"/>
                </a:solidFill>
              </a:rPr>
              <a:t>. </a:t>
            </a:r>
          </a:p>
          <a:p>
            <a:pPr algn="just"/>
            <a:r>
              <a:rPr lang="es-ES">
                <a:solidFill>
                  <a:schemeClr val="tx1"/>
                </a:solidFill>
              </a:rPr>
              <a:t>- En 1877, cuando pensaba que los seres humanos podrían comprenderse a sí mismos estudiando sus orígenes —como especie y como individuos—, Darwin publicó las notas acerca del desarrollo </a:t>
            </a:r>
            <a:r>
              <a:rPr lang="es-ES" b="1" i="1">
                <a:solidFill>
                  <a:schemeClr val="tx1"/>
                </a:solidFill>
              </a:rPr>
              <a:t>sensorial, cognitivo y emocional </a:t>
            </a:r>
            <a:r>
              <a:rPr lang="es-ES">
                <a:solidFill>
                  <a:schemeClr val="tx1"/>
                </a:solidFill>
              </a:rPr>
              <a:t>de su hijo </a:t>
            </a:r>
            <a:r>
              <a:rPr lang="es-ES" err="1">
                <a:solidFill>
                  <a:schemeClr val="tx1"/>
                </a:solidFill>
              </a:rPr>
              <a:t>Doddy</a:t>
            </a:r>
            <a:r>
              <a:rPr lang="es-ES">
                <a:solidFill>
                  <a:schemeClr val="tx1"/>
                </a:solidFill>
              </a:rPr>
              <a:t> durante sus primeros 12 meses de vida (Keegan y </a:t>
            </a:r>
            <a:r>
              <a:rPr lang="es-ES" err="1">
                <a:solidFill>
                  <a:schemeClr val="tx1"/>
                </a:solidFill>
              </a:rPr>
              <a:t>Gruber</a:t>
            </a:r>
            <a:r>
              <a:rPr lang="es-ES">
                <a:solidFill>
                  <a:schemeClr val="tx1"/>
                </a:solidFill>
              </a:rPr>
              <a:t>, 1985; véase el Encuadre, al inicio del capítulo 7). </a:t>
            </a:r>
          </a:p>
          <a:p>
            <a:pPr algn="just"/>
            <a:r>
              <a:rPr lang="es-ES">
                <a:solidFill>
                  <a:schemeClr val="tx1"/>
                </a:solidFill>
              </a:rPr>
              <a:t>- El diario de Darwin dio respetabilidad científica a las biografías del bebé; en las siguientes tres décadas se publicaron cerca de 30 biografías adicionales (Dennis, 1936).</a:t>
            </a:r>
          </a:p>
        </p:txBody>
      </p:sp>
    </p:spTree>
    <p:extLst>
      <p:ext uri="{BB962C8B-B14F-4D97-AF65-F5344CB8AC3E}">
        <p14:creationId xmlns:p14="http://schemas.microsoft.com/office/powerpoint/2010/main" val="2565602442"/>
      </p:ext>
    </p:extLst>
  </p:cSld>
  <p:clrMapOvr>
    <a:masterClrMapping/>
  </p:clrMapOvr>
</p:sld>
</file>

<file path=ppt/theme/theme1.xml><?xml version="1.0" encoding="utf-8"?>
<a:theme xmlns:a="http://schemas.openxmlformats.org/drawingml/2006/main" name="Espiral">
  <a:themeElements>
    <a:clrScheme name="Espiral">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Espiral">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Espiral">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0</TotalTime>
  <Words>1188</Words>
  <Application>Microsoft Office PowerPoint</Application>
  <PresentationFormat>Panorámica</PresentationFormat>
  <Paragraphs>47</Paragraphs>
  <Slides>11</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11</vt:i4>
      </vt:variant>
    </vt:vector>
  </HeadingPairs>
  <TitlesOfParts>
    <vt:vector size="16" baseType="lpstr">
      <vt:lpstr>Arial</vt:lpstr>
      <vt:lpstr>Calibri</vt:lpstr>
      <vt:lpstr>Century Gothic</vt:lpstr>
      <vt:lpstr>Wingdings 3</vt:lpstr>
      <vt:lpstr>Espiral</vt:lpstr>
      <vt:lpstr>PSICOLOGÍA DEL DESARROLLO I</vt:lpstr>
      <vt:lpstr>UNIDAD 1  GENERALIDADES DE LA PSICOLOGÍA DEL DESARROLLO</vt:lpstr>
      <vt:lpstr>TEMA 1  Introducción</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PSICOLOGÍA APLICADA A LA ODONTOLOGÍA</dc:title>
  <dc:creator>Hp</dc:creator>
  <cp:lastModifiedBy>UNACH</cp:lastModifiedBy>
  <cp:revision>3</cp:revision>
  <dcterms:created xsi:type="dcterms:W3CDTF">2020-05-20T17:15:24Z</dcterms:created>
  <dcterms:modified xsi:type="dcterms:W3CDTF">2024-04-02T12:54:06Z</dcterms:modified>
</cp:coreProperties>
</file>