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74" r:id="rId7"/>
    <p:sldId id="273" r:id="rId8"/>
    <p:sldId id="261" r:id="rId9"/>
    <p:sldId id="262" r:id="rId10"/>
    <p:sldId id="263" r:id="rId11"/>
    <p:sldId id="264" r:id="rId12"/>
    <p:sldId id="265" r:id="rId13"/>
  </p:sldIdLst>
  <p:sldSz cx="14630400" cy="8229600"/>
  <p:notesSz cx="8229600" cy="146304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83" d="100"/>
          <a:sy n="83" d="100"/>
        </p:scale>
        <p:origin x="-4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74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12AAB-D4FE-5F68-9861-79A40CAF2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BD57B3-4089-D080-27F2-05AE4F4A8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DF5343-C32B-D362-2185-9C19B49A2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7B40-9C06-4E32-AE68-C334267CEB64}" type="datetimeFigureOut">
              <a:rPr lang="es-EC" smtClean="0"/>
              <a:t>26/4/2025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050A2C-4109-A13B-821C-192DF6C1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C81302-4E12-FA76-D76E-AE779DE0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9140A-ABD5-464D-8474-D28D8A5B70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4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Números Cuánticos y Estructura Atómica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números cuánticos describen el estado de un electrón en un átomo. Son como coordenadas que especifican energía, forma orbital, orientación espacial y espín del electrón.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4D4D51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5491639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467112"/>
            <a:ext cx="237303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kern="0" spc="-36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por Mely Guevara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9585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Ejemplos de Configuración Electrónica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53571"/>
            <a:ext cx="7556421" cy="4280059"/>
          </a:xfrm>
          <a:prstGeom prst="roundRect">
            <a:avLst>
              <a:gd name="adj" fmla="val 2226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5" name="Shape 2"/>
          <p:cNvSpPr/>
          <p:nvPr/>
        </p:nvSpPr>
        <p:spPr>
          <a:xfrm>
            <a:off x="801410" y="2861191"/>
            <a:ext cx="7540347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6" name="Text 3"/>
          <p:cNvSpPr/>
          <p:nvPr/>
        </p:nvSpPr>
        <p:spPr>
          <a:xfrm>
            <a:off x="1029057" y="3004899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Elemento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3546038" y="3004899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059210" y="3004899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Configuración Electrónica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801410" y="3874413"/>
            <a:ext cx="7540347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0" name="Text 7"/>
          <p:cNvSpPr/>
          <p:nvPr/>
        </p:nvSpPr>
        <p:spPr>
          <a:xfrm>
            <a:off x="1029057" y="4018121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Hidrógeno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3546038" y="4018121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059210" y="4018121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1s¹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801410" y="4524732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4" name="Text 11"/>
          <p:cNvSpPr/>
          <p:nvPr/>
        </p:nvSpPr>
        <p:spPr>
          <a:xfrm>
            <a:off x="1029057" y="4668441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Helio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3546038" y="4668441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6059210" y="4668441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1s²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801410" y="5175052"/>
            <a:ext cx="7540347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8" name="Text 15"/>
          <p:cNvSpPr/>
          <p:nvPr/>
        </p:nvSpPr>
        <p:spPr>
          <a:xfrm>
            <a:off x="1029057" y="5318760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Litio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3546038" y="5318760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6059210" y="5318760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1s²2s¹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801410" y="5825371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22" name="Text 19"/>
          <p:cNvSpPr/>
          <p:nvPr/>
        </p:nvSpPr>
        <p:spPr>
          <a:xfrm>
            <a:off x="1029057" y="5969079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Oxígeno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3546038" y="5969079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8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6059210" y="5969079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1s²2s²2p⁴</a:t>
            </a:r>
            <a:endParaRPr lang="en-US" sz="1750" dirty="0"/>
          </a:p>
        </p:txBody>
      </p:sp>
      <p:sp>
        <p:nvSpPr>
          <p:cNvPr id="25" name="Shape 22"/>
          <p:cNvSpPr/>
          <p:nvPr/>
        </p:nvSpPr>
        <p:spPr>
          <a:xfrm>
            <a:off x="801410" y="6475690"/>
            <a:ext cx="7540347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26" name="Text 23"/>
          <p:cNvSpPr/>
          <p:nvPr/>
        </p:nvSpPr>
        <p:spPr>
          <a:xfrm>
            <a:off x="1029057" y="6619399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Sodio</a:t>
            </a:r>
            <a:endParaRPr lang="en-US" sz="1750" dirty="0"/>
          </a:p>
        </p:txBody>
      </p:sp>
      <p:sp>
        <p:nvSpPr>
          <p:cNvPr id="27" name="Text 24"/>
          <p:cNvSpPr/>
          <p:nvPr/>
        </p:nvSpPr>
        <p:spPr>
          <a:xfrm>
            <a:off x="3546038" y="6619399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11</a:t>
            </a:r>
            <a:endParaRPr lang="en-US" sz="1750" dirty="0"/>
          </a:p>
        </p:txBody>
      </p:sp>
      <p:sp>
        <p:nvSpPr>
          <p:cNvPr id="28" name="Text 25"/>
          <p:cNvSpPr/>
          <p:nvPr/>
        </p:nvSpPr>
        <p:spPr>
          <a:xfrm>
            <a:off x="6059210" y="6619399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1s²2s²2p⁶3s¹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8857"/>
            <a:ext cx="968513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Aplicaciones en Ciencia y Tecnología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491264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321498"/>
            <a:ext cx="31782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Espectroscopia Atómica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811917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Cada elemento tiene un espectro único. Se </a:t>
            </a:r>
            <a:r>
              <a:rPr lang="en-US" sz="1750" kern="0" spc="-36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usa</a:t>
            </a: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en análisis químico, astrofísica y desarrollo tecnológico.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491264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321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Láseres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812036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Aplicaciones en medicina, </a:t>
            </a:r>
            <a:r>
              <a:rPr lang="en-US" sz="1750" kern="0" spc="-36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comunicaciones</a:t>
            </a: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industria e investigación científica.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491264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321498"/>
            <a:ext cx="29737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Resonancia Magnética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811917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Imágenes médicas detalladas basadas en propiedades magnéticas de </a:t>
            </a:r>
            <a:r>
              <a:rPr lang="en-US" sz="1750" kern="0" spc="-36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núcleos</a:t>
            </a: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6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atómicos</a:t>
            </a: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7132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Aplicaciones en la Vida Cotidiana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829044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6790373" y="28290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Radioisótopos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3319463"/>
            <a:ext cx="70462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Usados en datación radiométrica, medicina nuclear, agricultura e industria.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4272082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8" name="Text 5"/>
          <p:cNvSpPr/>
          <p:nvPr/>
        </p:nvSpPr>
        <p:spPr>
          <a:xfrm>
            <a:off x="7130534" y="4272082"/>
            <a:ext cx="52013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Materiales con Propiedades Específicas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762500"/>
            <a:ext cx="6706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configuración electrónica determina conductividad, magnetismo y luminiscencia.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5715119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1" name="Text 8"/>
          <p:cNvSpPr/>
          <p:nvPr/>
        </p:nvSpPr>
        <p:spPr>
          <a:xfrm>
            <a:off x="7470815" y="5715119"/>
            <a:ext cx="42227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Desarrollo de Nuevos Materiales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6205538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Crucial para diseñar superconductores, nanomateriales y polímeros avanzados.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7399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Número Cuántico Principal (n)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48686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7017306" y="3486864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Nivel de energía principal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4331613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Indica la energía del electrón y su distancia </a:t>
            </a:r>
            <a:r>
              <a:rPr lang="en-US" sz="1750" kern="0" spc="-36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promedio</a:t>
            </a: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al.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48686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8" name="Text 5"/>
          <p:cNvSpPr/>
          <p:nvPr/>
        </p:nvSpPr>
        <p:spPr>
          <a:xfrm>
            <a:off x="10908983" y="3486864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Valores enteros positivos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908983" y="4331613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Toma valores n = 1 a 7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90228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5944791"/>
            <a:ext cx="340162" cy="425291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017306" y="59022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Asociación con letras</a:t>
            </a:r>
            <a:endParaRPr lang="en-US" sz="2200" dirty="0"/>
          </a:p>
        </p:txBody>
      </p:sp>
      <p:sp>
        <p:nvSpPr>
          <p:cNvPr id="13" name="Text 9"/>
          <p:cNvSpPr/>
          <p:nvPr/>
        </p:nvSpPr>
        <p:spPr>
          <a:xfrm>
            <a:off x="7017306" y="639270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 identifican como: n=1 (K), n=2 (L), n=3 (M), n=4 (N).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07594"/>
            <a:ext cx="769560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Número Cuántico Azimutal (l)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200394" y="4087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Forma del orbital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191"/>
            <a:ext cx="424184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Describe la forma del orbital atómico e </a:t>
            </a:r>
            <a:r>
              <a:rPr lang="en-US" sz="1750" kern="0" spc="-36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influye</a:t>
            </a: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6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</a:t>
            </a: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la energía.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274231" y="4412456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083" y="4536400"/>
            <a:ext cx="255151" cy="3189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481304" y="31805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Valores posibles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481304" y="3670935"/>
            <a:ext cx="43553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Toma valores enteros desde 0 hasta 3.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7910393" y="2890361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2" name="Text 7"/>
          <p:cNvSpPr/>
          <p:nvPr/>
        </p:nvSpPr>
        <p:spPr>
          <a:xfrm>
            <a:off x="8066246" y="3014305"/>
            <a:ext cx="255151" cy="318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000" b="1" kern="0" spc="-54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000" dirty="0"/>
          </a:p>
        </p:txBody>
      </p:sp>
      <p:sp>
        <p:nvSpPr>
          <p:cNvPr id="13" name="Text 8"/>
          <p:cNvSpPr/>
          <p:nvPr/>
        </p:nvSpPr>
        <p:spPr>
          <a:xfrm>
            <a:off x="9481304" y="49950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Tipos de orbitales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9481304" y="5485448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l=0 (s, esférico), l=1 (p, dos lóbulos), l=2 (d, cuatro lóbulos), l=3 (f).</a:t>
            </a:r>
            <a:endParaRPr lang="en-US" sz="175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7910393" y="593443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6246" y="6058376"/>
            <a:ext cx="255151" cy="3189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4013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Número Cuántico Magnético (m)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797850"/>
            <a:ext cx="1134070" cy="16698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30246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Orientación espacial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3515082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Describe cómo se orienta el orbital en relación con un campo magnético.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467701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6945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Rango de valores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518493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Toma valores enteros </a:t>
            </a:r>
            <a:r>
              <a:rPr lang="en-US" sz="1750" kern="0" spc="-36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desde</a:t>
            </a: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-3 hasta +3, incluyendo el 0.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828586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60554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Número de orbitales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54581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Indica cuántos orbitales hay en cada subnivel energético.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7882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Número Cuántico de </a:t>
            </a:r>
            <a:r>
              <a:rPr lang="en-US" sz="4450" b="1" kern="0" spc="-134" dirty="0" err="1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Espín</a:t>
            </a:r>
            <a:r>
              <a:rPr lang="en-US" sz="4450" b="1" kern="0" spc="-134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(s)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836545"/>
            <a:ext cx="3664863" cy="2402324"/>
          </a:xfrm>
          <a:prstGeom prst="roundRect">
            <a:avLst>
              <a:gd name="adj" fmla="val 3966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6514624" y="3070979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Momento angular intrínseco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915728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Describe el comportamiento del electrón como si girara sobre su propio eje.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836545"/>
            <a:ext cx="3664863" cy="2402324"/>
          </a:xfrm>
          <a:prstGeom prst="roundRect">
            <a:avLst>
              <a:gd name="adj" fmla="val 3966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8" name="Text 5"/>
          <p:cNvSpPr/>
          <p:nvPr/>
        </p:nvSpPr>
        <p:spPr>
          <a:xfrm>
            <a:off x="10406301" y="30709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Valores posibles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561398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Solo puede tomar dos valores: +1/2 (espín "arriba" o ↑) y -1/2 (espín "abajo" o ↓).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465683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1" name="Text 8"/>
          <p:cNvSpPr/>
          <p:nvPr/>
        </p:nvSpPr>
        <p:spPr>
          <a:xfrm>
            <a:off x="6514624" y="5700117"/>
            <a:ext cx="284821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Principio de exclusión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190536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puede haber dos electrones con los cuatro números cuánticos iguales.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CC342DA2-BA0E-B714-2B41-B528AC8ABBE3}"/>
              </a:ext>
            </a:extLst>
          </p:cNvPr>
          <p:cNvSpPr txBox="1">
            <a:spLocks/>
          </p:cNvSpPr>
          <p:nvPr/>
        </p:nvSpPr>
        <p:spPr>
          <a:xfrm>
            <a:off x="854545" y="1054370"/>
            <a:ext cx="10316002" cy="5426734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>
                <a:solidFill>
                  <a:schemeClr val="bg1"/>
                </a:solidFill>
                <a:latin typeface="Inter Bold"/>
              </a:rPr>
              <a:t>NÚMEROS CUÁNTICOS</a:t>
            </a:r>
            <a:r>
              <a:rPr lang="es-MX" dirty="0">
                <a:solidFill>
                  <a:schemeClr val="bg1"/>
                </a:solidFill>
                <a:latin typeface="Inter Bold"/>
              </a:rPr>
              <a:t>:</a:t>
            </a:r>
          </a:p>
          <a:p>
            <a:pPr marL="0" indent="0">
              <a:buFont typeface="Arial" pitchFamily="34" charset="0"/>
              <a:buNone/>
            </a:pPr>
            <a:endParaRPr lang="es-EC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9B9696F-EA55-3903-63F3-DD89043AF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509042"/>
              </p:ext>
            </p:extLst>
          </p:nvPr>
        </p:nvGraphicFramePr>
        <p:xfrm>
          <a:off x="3523555" y="2047545"/>
          <a:ext cx="7583288" cy="4603806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895822">
                  <a:extLst>
                    <a:ext uri="{9D8B030D-6E8A-4147-A177-3AD203B41FA5}">
                      <a16:colId xmlns:a16="http://schemas.microsoft.com/office/drawing/2014/main" val="2777377206"/>
                    </a:ext>
                  </a:extLst>
                </a:gridCol>
                <a:gridCol w="1895822">
                  <a:extLst>
                    <a:ext uri="{9D8B030D-6E8A-4147-A177-3AD203B41FA5}">
                      <a16:colId xmlns:a16="http://schemas.microsoft.com/office/drawing/2014/main" val="2588571545"/>
                    </a:ext>
                  </a:extLst>
                </a:gridCol>
                <a:gridCol w="1895822">
                  <a:extLst>
                    <a:ext uri="{9D8B030D-6E8A-4147-A177-3AD203B41FA5}">
                      <a16:colId xmlns:a16="http://schemas.microsoft.com/office/drawing/2014/main" val="294269391"/>
                    </a:ext>
                  </a:extLst>
                </a:gridCol>
                <a:gridCol w="1895822">
                  <a:extLst>
                    <a:ext uri="{9D8B030D-6E8A-4147-A177-3AD203B41FA5}">
                      <a16:colId xmlns:a16="http://schemas.microsoft.com/office/drawing/2014/main" val="503303795"/>
                    </a:ext>
                  </a:extLst>
                </a:gridCol>
              </a:tblGrid>
              <a:tr h="1050986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/>
                        <a:t>n</a:t>
                      </a:r>
                      <a:endParaRPr lang="es-EC" sz="2200" dirty="0"/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/>
                        <a:t>Principal</a:t>
                      </a:r>
                      <a:endParaRPr lang="es-EC" sz="2200" dirty="0"/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/>
                        <a:t>1 a 7 </a:t>
                      </a:r>
                      <a:endParaRPr lang="es-EC" sz="2200" dirty="0"/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Nivel de energ</a:t>
                      </a:r>
                      <a:r>
                        <a:rPr lang="es-EC" sz="2200" dirty="0"/>
                        <a:t>ía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1174740683"/>
                  </a:ext>
                </a:extLst>
              </a:tr>
              <a:tr h="1426464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/>
                        <a:t>l</a:t>
                      </a:r>
                      <a:endParaRPr lang="es-EC" sz="2200" dirty="0"/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/>
                        <a:t>Secundario o azimutal</a:t>
                      </a:r>
                      <a:endParaRPr lang="es-EC" sz="2200" dirty="0"/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/>
                        <a:t>s </a:t>
                      </a:r>
                      <a:r>
                        <a:rPr lang="en-US" sz="2200" dirty="0"/>
                        <a:t>= 0</a:t>
                      </a:r>
                    </a:p>
                    <a:p>
                      <a:pPr algn="ctr"/>
                      <a:r>
                        <a:rPr lang="en-US" sz="2200" dirty="0"/>
                        <a:t>p =1</a:t>
                      </a:r>
                    </a:p>
                    <a:p>
                      <a:pPr algn="ctr"/>
                      <a:r>
                        <a:rPr lang="en-US" sz="2200" dirty="0"/>
                        <a:t>d =2</a:t>
                      </a:r>
                    </a:p>
                    <a:p>
                      <a:pPr algn="ctr"/>
                      <a:r>
                        <a:rPr lang="en-US" sz="2200" dirty="0"/>
                        <a:t>f = 3</a:t>
                      </a:r>
                      <a:endParaRPr lang="es-EC" sz="2200" dirty="0"/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200" dirty="0"/>
                        <a:t>Subnivel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3879860575"/>
                  </a:ext>
                </a:extLst>
              </a:tr>
              <a:tr h="1050986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/>
                        <a:t>m</a:t>
                      </a:r>
                      <a:endParaRPr lang="es-EC" sz="2200" dirty="0"/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/>
                        <a:t>Magnético</a:t>
                      </a:r>
                      <a:endParaRPr lang="es-EC" sz="2200" dirty="0"/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-3 a +3</a:t>
                      </a:r>
                      <a:endParaRPr lang="es-EC" sz="2200" dirty="0"/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200" dirty="0"/>
                        <a:t>Orientación del orbital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3244643973"/>
                  </a:ext>
                </a:extLst>
              </a:tr>
              <a:tr h="1050986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/>
                        <a:t>s</a:t>
                      </a:r>
                      <a:endParaRPr lang="es-EC" sz="2200" dirty="0"/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/>
                        <a:t>Spin</a:t>
                      </a:r>
                      <a:endParaRPr lang="es-EC" sz="2200" dirty="0"/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+1/2 o -1/2</a:t>
                      </a:r>
                      <a:endParaRPr lang="es-EC" sz="2200" dirty="0"/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200" dirty="0"/>
                        <a:t>Giro del electrón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2449591299"/>
                  </a:ext>
                </a:extLst>
              </a:tr>
            </a:tbl>
          </a:graphicData>
        </a:graphic>
      </p:graphicFrame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35A3961A-0E9C-CAD2-654A-86E26E9C0D9C}"/>
              </a:ext>
            </a:extLst>
          </p:cNvPr>
          <p:cNvSpPr txBox="1">
            <a:spLocks/>
          </p:cNvSpPr>
          <p:nvPr/>
        </p:nvSpPr>
        <p:spPr>
          <a:xfrm>
            <a:off x="1192475" y="6998894"/>
            <a:ext cx="11459600" cy="129126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160" b="1" dirty="0">
                <a:solidFill>
                  <a:schemeClr val="bg1"/>
                </a:solidFill>
                <a:latin typeface="Inter Bold"/>
              </a:rPr>
              <a:t>LOS SIGUIENTES ELEMENTOS PRESENTAN EXCEPCIONES EN SU CONFIGURACIÓN ELECTRÓNICA</a:t>
            </a:r>
            <a:endParaRPr lang="es-EC" sz="2160" b="1" dirty="0">
              <a:solidFill>
                <a:schemeClr val="bg1"/>
              </a:solidFill>
              <a:latin typeface="Inter Bold"/>
            </a:endParaRPr>
          </a:p>
        </p:txBody>
      </p:sp>
    </p:spTree>
    <p:extLst>
      <p:ext uri="{BB962C8B-B14F-4D97-AF65-F5344CB8AC3E}">
        <p14:creationId xmlns:p14="http://schemas.microsoft.com/office/powerpoint/2010/main" val="12023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A6BDB6A-DEBD-71A1-5835-14772E378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72" y="0"/>
            <a:ext cx="14152457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58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678132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Configuración Electrónica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34176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Distribución de electrones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693312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Describe cómo se organizan los electrones en niveles y subniveles.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2A1999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894892" y="449663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kern="0" spc="-67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5"/>
          <p:cNvSpPr/>
          <p:nvPr/>
        </p:nvSpPr>
        <p:spPr>
          <a:xfrm>
            <a:off x="6433304" y="4269343"/>
            <a:ext cx="33344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Principios fundamentales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6433304" y="4759762"/>
            <a:ext cx="453294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Aufbau, Exclusión de Pauli y Regla de Hund.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2A1999"/>
          </a:solidFill>
          <a:ln/>
        </p:spPr>
        <p:txBody>
          <a:bodyPr/>
          <a:lstStyle/>
          <a:p>
            <a:endParaRPr lang="es-EC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509272" y="5632966"/>
            <a:ext cx="44467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Base del comportamiento químico</a:t>
            </a:r>
            <a:endParaRPr lang="en-US" sz="2200" dirty="0"/>
          </a:p>
        </p:txBody>
      </p:sp>
      <p:sp>
        <p:nvSpPr>
          <p:cNvPr id="16" name="Text 9"/>
          <p:cNvSpPr/>
          <p:nvPr/>
        </p:nvSpPr>
        <p:spPr>
          <a:xfrm>
            <a:off x="7509272" y="6123384"/>
            <a:ext cx="600670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Determina las propiedades y reactividad de los elementos.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6460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8066" y="3128724"/>
            <a:ext cx="5129213" cy="641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kern="0" spc="-12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Notación y Reglas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303770" y="4077533"/>
            <a:ext cx="22860" cy="3590211"/>
          </a:xfrm>
          <a:prstGeom prst="roundRect">
            <a:avLst>
              <a:gd name="adj" fmla="val 376954"/>
            </a:avLst>
          </a:prstGeom>
          <a:solidFill>
            <a:srgbClr val="2A1999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5" name="Shape 2"/>
          <p:cNvSpPr/>
          <p:nvPr/>
        </p:nvSpPr>
        <p:spPr>
          <a:xfrm>
            <a:off x="6491823" y="4527590"/>
            <a:ext cx="615434" cy="22860"/>
          </a:xfrm>
          <a:prstGeom prst="roundRect">
            <a:avLst>
              <a:gd name="adj" fmla="val 376954"/>
            </a:avLst>
          </a:prstGeom>
          <a:solidFill>
            <a:srgbClr val="2A1999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6" name="Shape 3"/>
          <p:cNvSpPr/>
          <p:nvPr/>
        </p:nvSpPr>
        <p:spPr>
          <a:xfrm>
            <a:off x="7084397" y="4308277"/>
            <a:ext cx="461605" cy="461605"/>
          </a:xfrm>
          <a:prstGeom prst="roundRect">
            <a:avLst>
              <a:gd name="adj" fmla="val 18668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7" name="Text 4"/>
          <p:cNvSpPr/>
          <p:nvPr/>
        </p:nvSpPr>
        <p:spPr>
          <a:xfrm>
            <a:off x="7161312" y="4346674"/>
            <a:ext cx="307658" cy="3846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kern="0" spc="-73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3724751" y="4282678"/>
            <a:ext cx="256460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kern="0" spc="-6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Principio de Aufbau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718066" y="4726186"/>
            <a:ext cx="5571292" cy="656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electrones ocupan primero los orbitales de menor energía disponible.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523143" y="5553313"/>
            <a:ext cx="615434" cy="22860"/>
          </a:xfrm>
          <a:prstGeom prst="roundRect">
            <a:avLst>
              <a:gd name="adj" fmla="val 376954"/>
            </a:avLst>
          </a:prstGeom>
          <a:solidFill>
            <a:srgbClr val="2A1999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1" name="Shape 8"/>
          <p:cNvSpPr/>
          <p:nvPr/>
        </p:nvSpPr>
        <p:spPr>
          <a:xfrm>
            <a:off x="7084397" y="5334000"/>
            <a:ext cx="461605" cy="461605"/>
          </a:xfrm>
          <a:prstGeom prst="roundRect">
            <a:avLst>
              <a:gd name="adj" fmla="val 18668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2" name="Text 9"/>
          <p:cNvSpPr/>
          <p:nvPr/>
        </p:nvSpPr>
        <p:spPr>
          <a:xfrm>
            <a:off x="7161312" y="5372398"/>
            <a:ext cx="307658" cy="3846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kern="0" spc="-73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8341042" y="5308402"/>
            <a:ext cx="3561398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6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Principio de Exclusión de Pauli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8341042" y="5751909"/>
            <a:ext cx="5571292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Máximo dos electrones por orbital con espines opuestos.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6491823" y="6476524"/>
            <a:ext cx="615434" cy="22860"/>
          </a:xfrm>
          <a:prstGeom prst="roundRect">
            <a:avLst>
              <a:gd name="adj" fmla="val 376954"/>
            </a:avLst>
          </a:prstGeom>
          <a:solidFill>
            <a:srgbClr val="2A1999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6" name="Shape 13"/>
          <p:cNvSpPr/>
          <p:nvPr/>
        </p:nvSpPr>
        <p:spPr>
          <a:xfrm>
            <a:off x="7084397" y="6257211"/>
            <a:ext cx="461605" cy="461605"/>
          </a:xfrm>
          <a:prstGeom prst="roundRect">
            <a:avLst>
              <a:gd name="adj" fmla="val 18668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17" name="Text 14"/>
          <p:cNvSpPr/>
          <p:nvPr/>
        </p:nvSpPr>
        <p:spPr>
          <a:xfrm>
            <a:off x="7161312" y="6295608"/>
            <a:ext cx="307658" cy="3846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kern="0" spc="-73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3724751" y="6231612"/>
            <a:ext cx="256460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kern="0" spc="-6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Regla de Hund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718066" y="6675120"/>
            <a:ext cx="5571292" cy="656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electrones se distribuyen individualmente antes de aparearse.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3196</TotalTime>
  <Words>562</Words>
  <Application>Microsoft Office PowerPoint</Application>
  <PresentationFormat>Personalizado</PresentationFormat>
  <Paragraphs>114</Paragraphs>
  <Slides>12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Inter</vt:lpstr>
      <vt:lpstr>Inter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Mely Guevara</cp:lastModifiedBy>
  <cp:revision>2</cp:revision>
  <dcterms:created xsi:type="dcterms:W3CDTF">2025-04-21T21:12:09Z</dcterms:created>
  <dcterms:modified xsi:type="dcterms:W3CDTF">2025-04-27T04:30:22Z</dcterms:modified>
</cp:coreProperties>
</file>