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0" r:id="rId5"/>
    <p:sldId id="258" r:id="rId6"/>
    <p:sldId id="261" r:id="rId7"/>
    <p:sldId id="270" r:id="rId8"/>
    <p:sldId id="281" r:id="rId9"/>
    <p:sldId id="279" r:id="rId10"/>
    <p:sldId id="263" r:id="rId11"/>
    <p:sldId id="274" r:id="rId12"/>
    <p:sldId id="272" r:id="rId13"/>
    <p:sldId id="264" r:id="rId14"/>
    <p:sldId id="276" r:id="rId15"/>
    <p:sldId id="266" r:id="rId16"/>
    <p:sldId id="275" r:id="rId17"/>
    <p:sldId id="278" r:id="rId18"/>
    <p:sldId id="267" r:id="rId19"/>
    <p:sldId id="277" r:id="rId20"/>
    <p:sldId id="262" r:id="rId21"/>
    <p:sldId id="271" r:id="rId22"/>
    <p:sldId id="280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43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781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128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13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1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174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239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558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475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85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782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E1D05E-E83A-41AD-8489-2C5393DD4A49}" type="datetimeFigureOut">
              <a:rPr lang="es-EC" smtClean="0"/>
              <a:t>1/7/2024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8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NOUN CLAUSES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b="1" dirty="0">
                <a:solidFill>
                  <a:schemeClr val="tx1"/>
                </a:solidFill>
              </a:rPr>
              <a:t>READING FOR PLEASURE </a:t>
            </a:r>
            <a:r>
              <a:rPr lang="es-EC" b="1" dirty="0" err="1">
                <a:solidFill>
                  <a:schemeClr val="tx1"/>
                </a:solidFill>
              </a:rPr>
              <a:t>unit</a:t>
            </a:r>
            <a:r>
              <a:rPr lang="es-EC" b="1" dirty="0">
                <a:solidFill>
                  <a:schemeClr val="tx1"/>
                </a:solidFill>
              </a:rPr>
              <a:t> 4</a:t>
            </a:r>
          </a:p>
        </p:txBody>
      </p:sp>
      <p:pic>
        <p:nvPicPr>
          <p:cNvPr id="1026" name="Picture 2" descr="Tabloids 'worse for vocabulary than not reading a paper' - BBC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61" y="758952"/>
            <a:ext cx="3708087" cy="20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NOUN CLAUSES: EMBEDDED QUESTIONS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9855" y="180175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b="1" dirty="0"/>
              <a:t>1. YES / NO </a:t>
            </a:r>
            <a:r>
              <a:rPr lang="es-EC" sz="2400" b="1" dirty="0" err="1"/>
              <a:t>QUESTIONS</a:t>
            </a:r>
            <a:r>
              <a:rPr lang="es-EC" sz="2400" b="1" dirty="0"/>
              <a:t>                   </a:t>
            </a:r>
            <a:r>
              <a:rPr lang="es-EC" sz="2400" b="1" dirty="0" err="1"/>
              <a:t>IF</a:t>
            </a:r>
            <a:r>
              <a:rPr lang="es-EC" sz="2400" b="1" dirty="0"/>
              <a:t> 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>
              <a:buFontTx/>
              <a:buChar char="-"/>
            </a:pPr>
            <a:r>
              <a:rPr lang="es-EC" sz="2400" dirty="0"/>
              <a:t>  </a:t>
            </a:r>
            <a:r>
              <a:rPr lang="es-EC" sz="2400" dirty="0" err="1"/>
              <a:t>Is</a:t>
            </a:r>
            <a:r>
              <a:rPr lang="es-EC" sz="2400" dirty="0"/>
              <a:t> </a:t>
            </a:r>
            <a:r>
              <a:rPr lang="es-EC" sz="2400" dirty="0" err="1"/>
              <a:t>that</a:t>
            </a:r>
            <a:r>
              <a:rPr lang="es-EC" sz="2400" dirty="0"/>
              <a:t> magazine </a:t>
            </a:r>
            <a:r>
              <a:rPr lang="es-EC" sz="2400" dirty="0" err="1"/>
              <a:t>interesting</a:t>
            </a:r>
            <a:r>
              <a:rPr lang="es-EC" sz="2400" dirty="0"/>
              <a:t>?	</a:t>
            </a:r>
            <a:r>
              <a:rPr lang="es-EC" sz="2400" dirty="0" err="1"/>
              <a:t>Tell</a:t>
            </a:r>
            <a:r>
              <a:rPr lang="es-EC" sz="2400" dirty="0"/>
              <a:t> me </a:t>
            </a:r>
            <a:r>
              <a:rPr lang="es-EC" sz="2400" dirty="0" err="1">
                <a:solidFill>
                  <a:srgbClr val="FF0000"/>
                </a:solidFill>
              </a:rPr>
              <a:t>if</a:t>
            </a:r>
            <a:r>
              <a:rPr lang="es-EC" sz="2400" dirty="0"/>
              <a:t> </a:t>
            </a:r>
            <a:r>
              <a:rPr lang="es-EC" sz="2400" u="sng" dirty="0" err="1"/>
              <a:t>that</a:t>
            </a:r>
            <a:r>
              <a:rPr lang="es-EC" sz="2400" u="sng" dirty="0"/>
              <a:t> magazine</a:t>
            </a:r>
            <a:r>
              <a:rPr lang="es-EC" sz="2400" dirty="0"/>
              <a:t>  </a:t>
            </a:r>
            <a:r>
              <a:rPr lang="es-EC" sz="2400" u="sng" dirty="0" err="1"/>
              <a:t>is</a:t>
            </a:r>
            <a:r>
              <a:rPr lang="es-EC" sz="2400" dirty="0"/>
              <a:t>    </a:t>
            </a:r>
            <a:r>
              <a:rPr lang="es-EC" sz="2400" u="sng" dirty="0" err="1"/>
              <a:t>interesting</a:t>
            </a:r>
            <a:r>
              <a:rPr lang="es-EC" sz="2400" dirty="0"/>
              <a:t>.</a:t>
            </a:r>
          </a:p>
          <a:p>
            <a:pPr marL="0" indent="0">
              <a:buNone/>
            </a:pPr>
            <a:r>
              <a:rPr lang="es-EC" sz="2400" dirty="0"/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C" sz="2400" dirty="0"/>
              <a:t>                                                                                         </a:t>
            </a:r>
            <a:r>
              <a:rPr lang="es-EC" sz="2400" dirty="0" err="1"/>
              <a:t>subject</a:t>
            </a:r>
            <a:r>
              <a:rPr lang="es-EC" sz="2400" dirty="0"/>
              <a:t>       </a:t>
            </a:r>
            <a:r>
              <a:rPr lang="es-EC" sz="2400" dirty="0" err="1"/>
              <a:t>verb</a:t>
            </a:r>
            <a:r>
              <a:rPr lang="es-EC" sz="2400" dirty="0"/>
              <a:t>     </a:t>
            </a:r>
            <a:r>
              <a:rPr lang="es-EC" sz="2400" dirty="0" err="1"/>
              <a:t>object</a:t>
            </a:r>
            <a:endParaRPr lang="es-EC" sz="2400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7547020" y="4275785"/>
            <a:ext cx="0" cy="631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8654604" y="4301543"/>
            <a:ext cx="0" cy="605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9749309" y="4275784"/>
            <a:ext cx="12879" cy="631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TV Week Magazine Subscription | Magsh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80" y="1737360"/>
            <a:ext cx="1369038" cy="19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4031088" y="18017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2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618186"/>
            <a:ext cx="10058400" cy="5250908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/>
              <a:t>SMALL </a:t>
            </a:r>
            <a:r>
              <a:rPr lang="es-EC" sz="2400" b="1" dirty="0" err="1"/>
              <a:t>EXPRESSIONS</a:t>
            </a:r>
            <a:r>
              <a:rPr lang="es-EC" sz="2400" b="1" dirty="0"/>
              <a:t> </a:t>
            </a:r>
            <a:r>
              <a:rPr lang="es-EC" sz="2400" b="1" dirty="0" err="1"/>
              <a:t>TO</a:t>
            </a:r>
            <a:r>
              <a:rPr lang="es-EC" sz="2400" b="1" dirty="0"/>
              <a:t> </a:t>
            </a:r>
            <a:r>
              <a:rPr lang="es-EC" sz="2400" b="1" dirty="0" err="1"/>
              <a:t>START</a:t>
            </a:r>
            <a:r>
              <a:rPr lang="es-EC" sz="2400" b="1" dirty="0"/>
              <a:t> </a:t>
            </a:r>
            <a:r>
              <a:rPr lang="es-EC" sz="2400" b="1" dirty="0" err="1"/>
              <a:t>EMBEDDED</a:t>
            </a:r>
            <a:r>
              <a:rPr lang="es-EC" sz="2400" b="1" dirty="0"/>
              <a:t> </a:t>
            </a:r>
            <a:r>
              <a:rPr lang="es-EC" sz="2400" b="1" dirty="0" err="1"/>
              <a:t>QUESTIONS</a:t>
            </a:r>
            <a:endParaRPr lang="es-ES" sz="2400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38810" t="23290" r="19204" b="25069"/>
          <a:stretch/>
        </p:blipFill>
        <p:spPr>
          <a:xfrm>
            <a:off x="2994553" y="1326523"/>
            <a:ext cx="6263853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1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2" t="3077" r="21000" b="57558"/>
          <a:stretch/>
        </p:blipFill>
        <p:spPr>
          <a:xfrm>
            <a:off x="1506828" y="1390919"/>
            <a:ext cx="9516805" cy="28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4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5916" y="759854"/>
            <a:ext cx="10058400" cy="5366818"/>
          </a:xfrm>
        </p:spPr>
        <p:txBody>
          <a:bodyPr/>
          <a:lstStyle/>
          <a:p>
            <a:pPr marL="0" indent="0">
              <a:buNone/>
            </a:pPr>
            <a:r>
              <a:rPr lang="es-EC" sz="2400" dirty="0"/>
              <a:t>- </a:t>
            </a:r>
            <a:r>
              <a:rPr lang="es-EC" sz="2400" dirty="0" err="1"/>
              <a:t>Does</a:t>
            </a:r>
            <a:r>
              <a:rPr lang="es-EC" sz="2400" dirty="0"/>
              <a:t> Julia </a:t>
            </a:r>
            <a:r>
              <a:rPr lang="es-EC" sz="2400" dirty="0" err="1"/>
              <a:t>write</a:t>
            </a:r>
            <a:r>
              <a:rPr lang="es-EC" sz="2400" dirty="0"/>
              <a:t> </a:t>
            </a:r>
            <a:r>
              <a:rPr lang="es-EC" sz="2400" dirty="0" err="1"/>
              <a:t>poems</a:t>
            </a:r>
            <a:r>
              <a:rPr lang="es-EC" sz="2400" dirty="0"/>
              <a:t>?		I </a:t>
            </a:r>
            <a:r>
              <a:rPr lang="es-EC" sz="2400" dirty="0" err="1"/>
              <a:t>want</a:t>
            </a:r>
            <a:r>
              <a:rPr lang="es-EC" sz="2400" dirty="0"/>
              <a:t>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know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if</a:t>
            </a:r>
            <a:r>
              <a:rPr lang="es-EC" sz="2400" dirty="0"/>
              <a:t> </a:t>
            </a:r>
            <a:r>
              <a:rPr lang="es-EC" sz="2400" u="sng" dirty="0"/>
              <a:t>Julia</a:t>
            </a:r>
            <a:r>
              <a:rPr lang="es-EC" sz="2400" dirty="0"/>
              <a:t> </a:t>
            </a:r>
            <a:r>
              <a:rPr lang="es-EC" sz="2400" u="sng" dirty="0" err="1"/>
              <a:t>write</a:t>
            </a:r>
            <a:r>
              <a:rPr lang="es-EC" sz="2400" u="sng" dirty="0" err="1">
                <a:solidFill>
                  <a:srgbClr val="FF0000"/>
                </a:solidFill>
              </a:rPr>
              <a:t>s</a:t>
            </a:r>
            <a:r>
              <a:rPr lang="es-EC" sz="2400" dirty="0"/>
              <a:t> </a:t>
            </a:r>
            <a:r>
              <a:rPr lang="es-EC" sz="2400" u="sng" dirty="0" err="1"/>
              <a:t>poems</a:t>
            </a:r>
            <a:r>
              <a:rPr lang="es-EC" sz="2400" dirty="0"/>
              <a:t>.</a:t>
            </a:r>
          </a:p>
          <a:p>
            <a:r>
              <a:rPr lang="es-EC" sz="2400" dirty="0"/>
              <a:t>                                                                                                    S         V          O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/>
              <a:t>- </a:t>
            </a:r>
            <a:r>
              <a:rPr lang="es-EC" sz="2400" dirty="0" err="1"/>
              <a:t>Did</a:t>
            </a:r>
            <a:r>
              <a:rPr lang="es-EC" sz="2400" dirty="0"/>
              <a:t> Richard </a:t>
            </a:r>
            <a:r>
              <a:rPr lang="es-EC" sz="2400" dirty="0" err="1"/>
              <a:t>like</a:t>
            </a:r>
            <a:r>
              <a:rPr lang="es-EC" sz="2400" dirty="0"/>
              <a:t>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article</a:t>
            </a:r>
            <a:r>
              <a:rPr lang="es-EC" sz="2400" dirty="0"/>
              <a:t>?		</a:t>
            </a:r>
            <a:r>
              <a:rPr lang="es-EC" sz="2400" dirty="0" err="1"/>
              <a:t>I’d</a:t>
            </a:r>
            <a:r>
              <a:rPr lang="es-EC" sz="2400" dirty="0"/>
              <a:t> </a:t>
            </a:r>
            <a:r>
              <a:rPr lang="es-EC" sz="2400" dirty="0" err="1"/>
              <a:t>like</a:t>
            </a:r>
            <a:r>
              <a:rPr lang="es-EC" sz="2400" dirty="0"/>
              <a:t>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know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if</a:t>
            </a:r>
            <a:r>
              <a:rPr lang="es-EC" sz="2400" dirty="0"/>
              <a:t> </a:t>
            </a:r>
            <a:r>
              <a:rPr lang="es-EC" sz="2400" u="sng" dirty="0"/>
              <a:t>Richard</a:t>
            </a:r>
            <a:r>
              <a:rPr lang="es-EC" sz="2400" dirty="0"/>
              <a:t> </a:t>
            </a:r>
            <a:r>
              <a:rPr lang="es-EC" sz="2400" u="sng" dirty="0" err="1"/>
              <a:t>like</a:t>
            </a:r>
            <a:r>
              <a:rPr lang="es-EC" sz="2400" u="sng" dirty="0" err="1">
                <a:solidFill>
                  <a:srgbClr val="FF0000"/>
                </a:solidFill>
              </a:rPr>
              <a:t>d</a:t>
            </a:r>
            <a:r>
              <a:rPr lang="es-EC" sz="2400" dirty="0"/>
              <a:t> </a:t>
            </a:r>
            <a:r>
              <a:rPr lang="es-EC" sz="2400" u="sng" dirty="0" err="1"/>
              <a:t>the</a:t>
            </a:r>
            <a:r>
              <a:rPr lang="es-EC" sz="2400" u="sng" dirty="0"/>
              <a:t> </a:t>
            </a:r>
            <a:r>
              <a:rPr lang="es-EC" sz="2400" u="sng" dirty="0" err="1"/>
              <a:t>article</a:t>
            </a:r>
            <a:r>
              <a:rPr lang="es-EC" sz="2400" dirty="0"/>
              <a:t>.</a:t>
            </a:r>
          </a:p>
          <a:p>
            <a:r>
              <a:rPr lang="es-EC" sz="2400" dirty="0"/>
              <a:t>                                                                                                       S           V          O</a:t>
            </a:r>
          </a:p>
          <a:p>
            <a:endParaRPr lang="es-EC" sz="2400" dirty="0"/>
          </a:p>
          <a:p>
            <a:r>
              <a:rPr lang="es-EC" sz="2400" dirty="0"/>
              <a:t>- </a:t>
            </a:r>
            <a:r>
              <a:rPr lang="es-EC" sz="2400" dirty="0" err="1"/>
              <a:t>Have</a:t>
            </a:r>
            <a:r>
              <a:rPr lang="es-EC" sz="2400" dirty="0"/>
              <a:t>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/>
              <a:t>finished</a:t>
            </a:r>
            <a:r>
              <a:rPr lang="es-EC" sz="2400" dirty="0"/>
              <a:t> </a:t>
            </a:r>
            <a:r>
              <a:rPr lang="es-EC" sz="2400" dirty="0" err="1"/>
              <a:t>that</a:t>
            </a:r>
            <a:r>
              <a:rPr lang="es-EC" sz="2400" dirty="0"/>
              <a:t> </a:t>
            </a:r>
            <a:r>
              <a:rPr lang="es-EC" sz="2400" dirty="0" err="1"/>
              <a:t>book</a:t>
            </a:r>
            <a:r>
              <a:rPr lang="es-EC" sz="2400" dirty="0"/>
              <a:t>?      </a:t>
            </a:r>
          </a:p>
          <a:p>
            <a:r>
              <a:rPr lang="es-EC" sz="2400" dirty="0"/>
              <a:t>                                                     </a:t>
            </a:r>
            <a:r>
              <a:rPr lang="es-EC" sz="2400" dirty="0" err="1"/>
              <a:t>Could</a:t>
            </a:r>
            <a:r>
              <a:rPr lang="es-EC" sz="2400" dirty="0"/>
              <a:t>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/>
              <a:t>tell</a:t>
            </a:r>
            <a:r>
              <a:rPr lang="es-EC" sz="2400" dirty="0"/>
              <a:t> me </a:t>
            </a:r>
            <a:r>
              <a:rPr lang="es-EC" sz="2400" dirty="0" err="1">
                <a:solidFill>
                  <a:srgbClr val="FF0000"/>
                </a:solidFill>
              </a:rPr>
              <a:t>if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u="sng" dirty="0" err="1"/>
              <a:t>you</a:t>
            </a:r>
            <a:r>
              <a:rPr lang="es-EC" sz="2400" dirty="0"/>
              <a:t> </a:t>
            </a:r>
            <a:r>
              <a:rPr lang="es-EC" sz="2400" u="sng" dirty="0" err="1"/>
              <a:t>have</a:t>
            </a:r>
            <a:r>
              <a:rPr lang="es-EC" sz="2400" u="sng" dirty="0"/>
              <a:t> </a:t>
            </a:r>
            <a:r>
              <a:rPr lang="es-EC" sz="2400" u="sng" dirty="0" err="1"/>
              <a:t>finished</a:t>
            </a:r>
            <a:r>
              <a:rPr lang="es-EC" sz="2400" dirty="0"/>
              <a:t> </a:t>
            </a:r>
            <a:r>
              <a:rPr lang="es-EC" sz="2400" u="sng" dirty="0" err="1"/>
              <a:t>that</a:t>
            </a:r>
            <a:r>
              <a:rPr lang="es-EC" sz="2400" u="sng" dirty="0"/>
              <a:t> </a:t>
            </a:r>
            <a:r>
              <a:rPr lang="es-EC" sz="2400" u="sng" dirty="0" err="1"/>
              <a:t>book</a:t>
            </a:r>
            <a:r>
              <a:rPr lang="es-EC" sz="2400" dirty="0"/>
              <a:t>?</a:t>
            </a:r>
          </a:p>
          <a:p>
            <a:r>
              <a:rPr lang="es-EC" sz="2400" dirty="0"/>
              <a:t>                                                                                            S               V                O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830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321972"/>
            <a:ext cx="10058400" cy="5547122"/>
          </a:xfrm>
        </p:spPr>
        <p:txBody>
          <a:bodyPr/>
          <a:lstStyle/>
          <a:p>
            <a:r>
              <a:rPr lang="es-EC" sz="2400" b="1" dirty="0" err="1"/>
              <a:t>Examples</a:t>
            </a:r>
            <a:r>
              <a:rPr lang="es-EC" sz="2400" b="1" dirty="0"/>
              <a:t> </a:t>
            </a:r>
            <a:r>
              <a:rPr lang="es-EC" sz="2400" b="1" dirty="0" err="1"/>
              <a:t>to</a:t>
            </a:r>
            <a:r>
              <a:rPr lang="es-EC" sz="2400" b="1" dirty="0"/>
              <a:t> </a:t>
            </a:r>
            <a:r>
              <a:rPr lang="es-EC" sz="2400" b="1" dirty="0" err="1"/>
              <a:t>practice</a:t>
            </a:r>
            <a:r>
              <a:rPr lang="es-EC" sz="2400" b="1" dirty="0"/>
              <a:t>   </a:t>
            </a:r>
            <a:r>
              <a:rPr lang="es-EC" sz="2400" b="1" dirty="0" err="1"/>
              <a:t>IF</a:t>
            </a:r>
            <a:r>
              <a:rPr lang="es-EC" sz="2400" b="1" dirty="0"/>
              <a:t> </a:t>
            </a:r>
          </a:p>
          <a:p>
            <a:endParaRPr lang="es-ES" sz="24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69475"/>
              </p:ext>
            </p:extLst>
          </p:nvPr>
        </p:nvGraphicFramePr>
        <p:xfrm>
          <a:off x="1197734" y="1081824"/>
          <a:ext cx="9957946" cy="4787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5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878">
                <a:tc>
                  <a:txBody>
                    <a:bodyPr/>
                    <a:lstStyle/>
                    <a:p>
                      <a:r>
                        <a:rPr lang="es-EC" dirty="0" err="1"/>
                        <a:t>DIRECT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QUESTION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/>
                        <a:t>EMBEDDED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QUESTIONS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878">
                <a:tc>
                  <a:txBody>
                    <a:bodyPr/>
                    <a:lstStyle/>
                    <a:p>
                      <a:r>
                        <a:rPr lang="es-EC" dirty="0"/>
                        <a:t>Are </a:t>
                      </a:r>
                      <a:r>
                        <a:rPr lang="es-EC" dirty="0" err="1"/>
                        <a:t>the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students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procastinators</a:t>
                      </a:r>
                      <a:r>
                        <a:rPr lang="es-EC" dirty="0"/>
                        <a:t>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78">
                <a:tc>
                  <a:txBody>
                    <a:bodyPr/>
                    <a:lstStyle/>
                    <a:p>
                      <a:r>
                        <a:rPr lang="es-EC" dirty="0" err="1"/>
                        <a:t>Does</a:t>
                      </a:r>
                      <a:r>
                        <a:rPr lang="es-EC" dirty="0"/>
                        <a:t> Guillermo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help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people</a:t>
                      </a:r>
                      <a:r>
                        <a:rPr lang="es-EC" baseline="0" dirty="0"/>
                        <a:t>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78">
                <a:tc>
                  <a:txBody>
                    <a:bodyPr/>
                    <a:lstStyle/>
                    <a:p>
                      <a:r>
                        <a:rPr lang="es-EC" dirty="0" err="1"/>
                        <a:t>Did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you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present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the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last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homework</a:t>
                      </a:r>
                      <a:r>
                        <a:rPr lang="es-EC" baseline="0" dirty="0"/>
                        <a:t>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78">
                <a:tc>
                  <a:txBody>
                    <a:bodyPr/>
                    <a:lstStyle/>
                    <a:p>
                      <a:r>
                        <a:rPr lang="es-EC" dirty="0" err="1"/>
                        <a:t>Will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professors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take</a:t>
                      </a:r>
                      <a:r>
                        <a:rPr lang="es-EC" baseline="0" dirty="0"/>
                        <a:t> Oral </a:t>
                      </a:r>
                      <a:r>
                        <a:rPr lang="es-EC" baseline="0" dirty="0" err="1"/>
                        <a:t>Lessons</a:t>
                      </a:r>
                      <a:r>
                        <a:rPr lang="es-EC" baseline="0" dirty="0"/>
                        <a:t>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878">
                <a:tc>
                  <a:txBody>
                    <a:bodyPr/>
                    <a:lstStyle/>
                    <a:p>
                      <a:r>
                        <a:rPr lang="es-EC" dirty="0" err="1"/>
                        <a:t>Have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people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read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books</a:t>
                      </a:r>
                      <a:r>
                        <a:rPr lang="es-EC" baseline="0" dirty="0"/>
                        <a:t> in English?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38810" t="23290" r="19204" b="25069"/>
          <a:stretch/>
        </p:blipFill>
        <p:spPr>
          <a:xfrm>
            <a:off x="9858993" y="-369112"/>
            <a:ext cx="3882765" cy="27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0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26287"/>
          </a:xfrm>
        </p:spPr>
        <p:txBody>
          <a:bodyPr>
            <a:normAutofit/>
          </a:bodyPr>
          <a:lstStyle/>
          <a:p>
            <a:r>
              <a:rPr lang="es-EC" dirty="0" err="1"/>
              <a:t>NOUN</a:t>
            </a:r>
            <a:r>
              <a:rPr lang="es-EC" dirty="0"/>
              <a:t> </a:t>
            </a:r>
            <a:r>
              <a:rPr lang="es-EC" dirty="0" err="1"/>
              <a:t>CLAUSES</a:t>
            </a:r>
            <a:r>
              <a:rPr lang="es-EC" dirty="0"/>
              <a:t> </a:t>
            </a:r>
            <a:r>
              <a:rPr lang="es-EC" dirty="0" err="1"/>
              <a:t>EMBEDDED</a:t>
            </a:r>
            <a:r>
              <a:rPr lang="es-EC" dirty="0"/>
              <a:t> </a:t>
            </a:r>
            <a:r>
              <a:rPr lang="es-EC" dirty="0" err="1"/>
              <a:t>QUESTIONS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C" sz="2600" b="1" dirty="0"/>
              <a:t>2. </a:t>
            </a:r>
            <a:r>
              <a:rPr lang="es-EC" sz="2600" b="1" dirty="0" err="1"/>
              <a:t>INFORMATION</a:t>
            </a:r>
            <a:r>
              <a:rPr lang="es-EC" sz="2600" b="1" dirty="0"/>
              <a:t> </a:t>
            </a:r>
            <a:r>
              <a:rPr lang="es-EC" sz="2600" b="1" dirty="0" err="1"/>
              <a:t>QUESTIONS</a:t>
            </a:r>
            <a:r>
              <a:rPr lang="es-EC" sz="2600" b="1" dirty="0"/>
              <a:t>: </a:t>
            </a:r>
            <a:r>
              <a:rPr lang="es-EC" sz="2600" b="1" dirty="0" err="1"/>
              <a:t>WHERE</a:t>
            </a:r>
            <a:r>
              <a:rPr lang="es-EC" sz="2600" b="1" dirty="0"/>
              <a:t>, </a:t>
            </a:r>
            <a:r>
              <a:rPr lang="es-EC" sz="2600" b="1" dirty="0" err="1"/>
              <a:t>WHEN</a:t>
            </a:r>
            <a:r>
              <a:rPr lang="es-EC" sz="2600" b="1" dirty="0"/>
              <a:t>, </a:t>
            </a:r>
            <a:r>
              <a:rPr lang="es-EC" sz="2600" b="1" dirty="0" err="1"/>
              <a:t>WHY</a:t>
            </a:r>
            <a:r>
              <a:rPr lang="es-EC" sz="2600" b="1" dirty="0"/>
              <a:t>, </a:t>
            </a:r>
            <a:r>
              <a:rPr lang="es-EC" sz="2600" b="1" dirty="0" err="1"/>
              <a:t>HOW</a:t>
            </a:r>
            <a:r>
              <a:rPr lang="es-EC" sz="2600" b="1" dirty="0"/>
              <a:t>, </a:t>
            </a:r>
            <a:r>
              <a:rPr lang="es-EC" sz="2600" b="1" dirty="0" err="1"/>
              <a:t>WHO</a:t>
            </a:r>
            <a:r>
              <a:rPr lang="es-EC" sz="2600" b="1" dirty="0"/>
              <a:t>, </a:t>
            </a:r>
            <a:r>
              <a:rPr lang="es-EC" sz="2600" b="1" dirty="0" err="1"/>
              <a:t>WHOSE</a:t>
            </a:r>
            <a:r>
              <a:rPr lang="es-EC" sz="2600" b="1" dirty="0"/>
              <a:t>, etc.</a:t>
            </a:r>
          </a:p>
          <a:p>
            <a:r>
              <a:rPr lang="es-EC" sz="3200" dirty="0"/>
              <a:t>- </a:t>
            </a:r>
            <a:r>
              <a:rPr lang="es-EC" sz="3200" dirty="0" err="1">
                <a:solidFill>
                  <a:srgbClr val="FF0000"/>
                </a:solidFill>
              </a:rPr>
              <a:t>Where</a:t>
            </a:r>
            <a:r>
              <a:rPr lang="es-EC" sz="3200" dirty="0"/>
              <a:t> are </a:t>
            </a:r>
            <a:r>
              <a:rPr lang="es-EC" sz="3200" dirty="0" err="1"/>
              <a:t>you</a:t>
            </a:r>
            <a:r>
              <a:rPr lang="es-EC" sz="3200" dirty="0"/>
              <a:t> </a:t>
            </a:r>
            <a:r>
              <a:rPr lang="es-EC" sz="3200" dirty="0" err="1"/>
              <a:t>from</a:t>
            </a:r>
            <a:r>
              <a:rPr lang="es-EC" sz="3200" dirty="0"/>
              <a:t>? </a:t>
            </a:r>
          </a:p>
          <a:p>
            <a:r>
              <a:rPr lang="es-EC" sz="3200" dirty="0"/>
              <a:t>                                           I </a:t>
            </a:r>
            <a:r>
              <a:rPr lang="es-EC" sz="3200" dirty="0" err="1"/>
              <a:t>wonder</a:t>
            </a:r>
            <a:r>
              <a:rPr lang="es-EC" sz="3200" dirty="0"/>
              <a:t> </a:t>
            </a:r>
            <a:r>
              <a:rPr lang="es-EC" sz="3200" dirty="0" err="1">
                <a:solidFill>
                  <a:srgbClr val="FF0000"/>
                </a:solidFill>
              </a:rPr>
              <a:t>where</a:t>
            </a:r>
            <a:r>
              <a:rPr lang="es-EC" sz="3200" dirty="0"/>
              <a:t> </a:t>
            </a:r>
            <a:r>
              <a:rPr lang="es-EC" sz="3200" u="sng" dirty="0" err="1"/>
              <a:t>you</a:t>
            </a:r>
            <a:r>
              <a:rPr lang="es-EC" sz="3200" dirty="0"/>
              <a:t> </a:t>
            </a:r>
            <a:r>
              <a:rPr lang="es-EC" sz="3200" u="sng" dirty="0"/>
              <a:t>are</a:t>
            </a:r>
            <a:r>
              <a:rPr lang="es-EC" sz="3200" dirty="0"/>
              <a:t> </a:t>
            </a:r>
            <a:r>
              <a:rPr lang="es-EC" sz="3200" dirty="0" err="1"/>
              <a:t>from</a:t>
            </a:r>
            <a:r>
              <a:rPr lang="es-EC" sz="3200" dirty="0"/>
              <a:t>.</a:t>
            </a:r>
          </a:p>
          <a:p>
            <a:r>
              <a:rPr lang="es-EC" sz="3200" dirty="0"/>
              <a:t>                                                                           S    V     </a:t>
            </a:r>
            <a:r>
              <a:rPr lang="es-EC" sz="3200" dirty="0" err="1"/>
              <a:t>Obj</a:t>
            </a:r>
            <a:r>
              <a:rPr lang="es-EC" sz="3200" dirty="0"/>
              <a:t>.</a:t>
            </a:r>
          </a:p>
          <a:p>
            <a:r>
              <a:rPr lang="es-EC" sz="3200" dirty="0"/>
              <a:t>- </a:t>
            </a:r>
            <a:r>
              <a:rPr lang="es-EC" sz="3200" dirty="0" err="1">
                <a:solidFill>
                  <a:srgbClr val="FF0000"/>
                </a:solidFill>
              </a:rPr>
              <a:t>When</a:t>
            </a:r>
            <a:r>
              <a:rPr lang="es-EC" sz="3200" dirty="0">
                <a:solidFill>
                  <a:srgbClr val="FF0000"/>
                </a:solidFill>
              </a:rPr>
              <a:t> </a:t>
            </a:r>
            <a:r>
              <a:rPr lang="es-EC" sz="3200" dirty="0"/>
              <a:t>do </a:t>
            </a:r>
            <a:r>
              <a:rPr lang="es-EC" sz="3200" dirty="0" err="1"/>
              <a:t>we</a:t>
            </a:r>
            <a:r>
              <a:rPr lang="es-EC" sz="3200" dirty="0"/>
              <a:t> </a:t>
            </a:r>
            <a:r>
              <a:rPr lang="es-EC" sz="3200" dirty="0" err="1"/>
              <a:t>have</a:t>
            </a:r>
            <a:r>
              <a:rPr lang="es-EC" sz="3200" dirty="0"/>
              <a:t> English </a:t>
            </a:r>
            <a:r>
              <a:rPr lang="es-EC" sz="3200" dirty="0" err="1"/>
              <a:t>class</a:t>
            </a:r>
            <a:r>
              <a:rPr lang="es-EC" sz="3200" dirty="0"/>
              <a:t>?</a:t>
            </a:r>
          </a:p>
          <a:p>
            <a:r>
              <a:rPr lang="es-EC" sz="3200" dirty="0"/>
              <a:t>                                   </a:t>
            </a:r>
            <a:r>
              <a:rPr lang="es-EC" sz="3200" dirty="0" err="1"/>
              <a:t>I’m</a:t>
            </a:r>
            <a:r>
              <a:rPr lang="es-EC" sz="3200" dirty="0"/>
              <a:t> </a:t>
            </a:r>
            <a:r>
              <a:rPr lang="es-EC" sz="3200" dirty="0" err="1"/>
              <a:t>not</a:t>
            </a:r>
            <a:r>
              <a:rPr lang="es-EC" sz="3200" dirty="0"/>
              <a:t> </a:t>
            </a:r>
            <a:r>
              <a:rPr lang="es-EC" sz="3200" dirty="0" err="1"/>
              <a:t>sure</a:t>
            </a:r>
            <a:r>
              <a:rPr lang="es-EC" sz="3200" dirty="0"/>
              <a:t> </a:t>
            </a:r>
            <a:r>
              <a:rPr lang="es-EC" sz="3200" dirty="0" err="1">
                <a:solidFill>
                  <a:srgbClr val="FF0000"/>
                </a:solidFill>
              </a:rPr>
              <a:t>when</a:t>
            </a:r>
            <a:r>
              <a:rPr lang="es-EC" sz="3200" dirty="0"/>
              <a:t> </a:t>
            </a:r>
            <a:r>
              <a:rPr lang="es-EC" sz="3200" u="sng" dirty="0" err="1"/>
              <a:t>we</a:t>
            </a:r>
            <a:r>
              <a:rPr lang="es-EC" sz="3200" dirty="0"/>
              <a:t> </a:t>
            </a:r>
            <a:r>
              <a:rPr lang="es-EC" sz="3200" u="sng" dirty="0" err="1"/>
              <a:t>have</a:t>
            </a:r>
            <a:r>
              <a:rPr lang="es-EC" sz="3200" dirty="0"/>
              <a:t> English </a:t>
            </a:r>
            <a:r>
              <a:rPr lang="es-EC" sz="3200" dirty="0" err="1"/>
              <a:t>class</a:t>
            </a:r>
            <a:r>
              <a:rPr lang="es-EC" sz="3200" dirty="0"/>
              <a:t>.</a:t>
            </a:r>
          </a:p>
          <a:p>
            <a:r>
              <a:rPr lang="es-EC" sz="3200" dirty="0"/>
              <a:t>                                                                      S       V        </a:t>
            </a:r>
            <a:r>
              <a:rPr lang="es-EC" sz="3200" dirty="0" err="1"/>
              <a:t>Obj</a:t>
            </a:r>
            <a:r>
              <a:rPr lang="es-EC" sz="3200" dirty="0"/>
              <a:t>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88653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618186"/>
            <a:ext cx="10058400" cy="5250908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/>
              <a:t>SMALL </a:t>
            </a:r>
            <a:r>
              <a:rPr lang="es-EC" sz="2400" b="1" dirty="0" err="1"/>
              <a:t>EXPRESSIONS</a:t>
            </a:r>
            <a:r>
              <a:rPr lang="es-EC" sz="2400" b="1" dirty="0"/>
              <a:t> </a:t>
            </a:r>
            <a:r>
              <a:rPr lang="es-EC" sz="2400" b="1" dirty="0" err="1"/>
              <a:t>TO</a:t>
            </a:r>
            <a:r>
              <a:rPr lang="es-EC" sz="2400" b="1" dirty="0"/>
              <a:t> </a:t>
            </a:r>
            <a:r>
              <a:rPr lang="es-EC" sz="2400" b="1" dirty="0" err="1"/>
              <a:t>START</a:t>
            </a:r>
            <a:r>
              <a:rPr lang="es-EC" sz="2400" b="1" dirty="0"/>
              <a:t> </a:t>
            </a:r>
            <a:r>
              <a:rPr lang="es-EC" sz="2400" b="1" dirty="0" err="1"/>
              <a:t>EMBEDDED</a:t>
            </a:r>
            <a:r>
              <a:rPr lang="es-EC" sz="2400" b="1" dirty="0"/>
              <a:t> </a:t>
            </a:r>
            <a:r>
              <a:rPr lang="es-EC" sz="2400" b="1" dirty="0" err="1"/>
              <a:t>QUESTIONS</a:t>
            </a:r>
            <a:endParaRPr lang="es-ES" sz="2400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38810" t="23290" r="19204" b="25069"/>
          <a:stretch/>
        </p:blipFill>
        <p:spPr>
          <a:xfrm>
            <a:off x="2994553" y="1326523"/>
            <a:ext cx="6263853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35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2" t="42034" r="2413" b="25069"/>
          <a:stretch/>
        </p:blipFill>
        <p:spPr>
          <a:xfrm>
            <a:off x="1609859" y="2150773"/>
            <a:ext cx="9694601" cy="2253802"/>
          </a:xfrm>
          <a:prstGeom prst="rect">
            <a:avLst/>
          </a:prstGeom>
        </p:spPr>
      </p:pic>
      <p:pic>
        <p:nvPicPr>
          <p:cNvPr id="3" name="Marcador de contenido 3"/>
          <p:cNvPicPr>
            <a:picLocks noChangeAspect="1"/>
          </p:cNvPicPr>
          <p:nvPr/>
        </p:nvPicPr>
        <p:blipFill rotWithShape="1">
          <a:blip r:embed="rId2"/>
          <a:srcRect l="5992" t="3726" r="2413" b="82422"/>
          <a:stretch/>
        </p:blipFill>
        <p:spPr>
          <a:xfrm>
            <a:off x="1609859" y="669702"/>
            <a:ext cx="9694601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9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85615"/>
              </p:ext>
            </p:extLst>
          </p:nvPr>
        </p:nvGraphicFramePr>
        <p:xfrm>
          <a:off x="1136650" y="644523"/>
          <a:ext cx="10058400" cy="433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638">
                <a:tc>
                  <a:txBody>
                    <a:bodyPr/>
                    <a:lstStyle/>
                    <a:p>
                      <a:r>
                        <a:rPr lang="es-EC" sz="2400" dirty="0" err="1"/>
                        <a:t>DIRECT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QUESTIONS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 err="1"/>
                        <a:t>EMBEDDED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QUESTIONS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232">
                <a:tc>
                  <a:txBody>
                    <a:bodyPr/>
                    <a:lstStyle/>
                    <a:p>
                      <a:r>
                        <a:rPr lang="es-EC" sz="2400" dirty="0"/>
                        <a:t>- </a:t>
                      </a:r>
                      <a:r>
                        <a:rPr lang="es-EC" sz="2400" dirty="0" err="1"/>
                        <a:t>What</a:t>
                      </a:r>
                      <a:r>
                        <a:rPr lang="es-EC" sz="2400" dirty="0"/>
                        <a:t> time </a:t>
                      </a:r>
                      <a:r>
                        <a:rPr lang="es-EC" sz="2400" dirty="0" err="1"/>
                        <a:t>did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students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upload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the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homework</a:t>
                      </a:r>
                      <a:r>
                        <a:rPr lang="es-EC" sz="2400" dirty="0"/>
                        <a:t>?</a:t>
                      </a:r>
                    </a:p>
                    <a:p>
                      <a:endParaRPr lang="es-EC" sz="2400" dirty="0"/>
                    </a:p>
                    <a:p>
                      <a:r>
                        <a:rPr lang="es-EC" sz="2400" dirty="0"/>
                        <a:t>	</a:t>
                      </a:r>
                      <a:endParaRPr lang="es-ES" sz="2400" dirty="0"/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/>
                        <a:t>I </a:t>
                      </a:r>
                      <a:r>
                        <a:rPr lang="es-EC" sz="2000" dirty="0" err="1"/>
                        <a:t>can’t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remember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what</a:t>
                      </a:r>
                      <a:r>
                        <a:rPr lang="es-EC" sz="2000" dirty="0">
                          <a:solidFill>
                            <a:srgbClr val="FF0000"/>
                          </a:solidFill>
                        </a:rPr>
                        <a:t> time </a:t>
                      </a:r>
                      <a:r>
                        <a:rPr lang="es-EC" sz="2000" dirty="0" err="1"/>
                        <a:t>students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upload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ed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the</a:t>
                      </a:r>
                      <a:r>
                        <a:rPr lang="es-EC" sz="2000" baseline="0" dirty="0"/>
                        <a:t> </a:t>
                      </a:r>
                      <a:r>
                        <a:rPr lang="es-EC" sz="2000" dirty="0" err="1"/>
                        <a:t>homework</a:t>
                      </a:r>
                      <a:r>
                        <a:rPr lang="es-EC" sz="2000" dirty="0"/>
                        <a:t>.                                     S              V           </a:t>
                      </a:r>
                      <a:r>
                        <a:rPr lang="es-EC" sz="2000" dirty="0" err="1"/>
                        <a:t>Obj</a:t>
                      </a:r>
                      <a:r>
                        <a:rPr lang="es-EC" sz="2000" dirty="0"/>
                        <a:t>.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1232">
                <a:tc>
                  <a:txBody>
                    <a:bodyPr/>
                    <a:lstStyle/>
                    <a:p>
                      <a:r>
                        <a:rPr lang="es-EC" sz="2400" dirty="0"/>
                        <a:t>- </a:t>
                      </a:r>
                      <a:r>
                        <a:rPr lang="es-EC" sz="2400" dirty="0" err="1"/>
                        <a:t>Why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have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the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professors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sent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projects</a:t>
                      </a:r>
                      <a:r>
                        <a:rPr lang="es-EC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I </a:t>
                      </a:r>
                      <a:r>
                        <a:rPr lang="es-EC" sz="2000" dirty="0" err="1"/>
                        <a:t>don´t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know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why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the</a:t>
                      </a:r>
                      <a:r>
                        <a:rPr lang="es-EC" sz="2000" dirty="0"/>
                        <a:t> </a:t>
                      </a:r>
                      <a:r>
                        <a:rPr lang="es-EC" sz="2000" u="sng" dirty="0" err="1"/>
                        <a:t>professors</a:t>
                      </a:r>
                      <a:r>
                        <a:rPr lang="es-EC" sz="2000" dirty="0"/>
                        <a:t> </a:t>
                      </a:r>
                      <a:r>
                        <a:rPr lang="es-EC" sz="2000" u="sng" dirty="0" err="1"/>
                        <a:t>have</a:t>
                      </a:r>
                      <a:r>
                        <a:rPr lang="es-EC" sz="2000" u="sng" dirty="0"/>
                        <a:t> </a:t>
                      </a:r>
                      <a:r>
                        <a:rPr lang="es-EC" sz="2000" u="sng" dirty="0" err="1"/>
                        <a:t>sent</a:t>
                      </a:r>
                      <a:r>
                        <a:rPr lang="es-EC" sz="2000" u="sng" dirty="0"/>
                        <a:t> </a:t>
                      </a:r>
                      <a:r>
                        <a:rPr lang="es-EC" sz="2000" u="sng" dirty="0" err="1"/>
                        <a:t>projects</a:t>
                      </a:r>
                      <a:r>
                        <a:rPr lang="es-EC" sz="2000" dirty="0"/>
                        <a:t>.</a:t>
                      </a:r>
                    </a:p>
                    <a:p>
                      <a:r>
                        <a:rPr lang="es-EC" sz="2000" dirty="0"/>
                        <a:t>                                              S	</a:t>
                      </a:r>
                      <a:r>
                        <a:rPr lang="es-EC" sz="2000" baseline="0" dirty="0"/>
                        <a:t>   </a:t>
                      </a:r>
                      <a:r>
                        <a:rPr lang="es-EC" sz="2000" dirty="0"/>
                        <a:t>V            </a:t>
                      </a:r>
                      <a:r>
                        <a:rPr lang="es-EC" sz="2000" dirty="0" err="1"/>
                        <a:t>Obj</a:t>
                      </a:r>
                      <a:r>
                        <a:rPr lang="es-EC" sz="2000" dirty="0"/>
                        <a:t>.</a:t>
                      </a:r>
                      <a:endParaRPr lang="es-ES" sz="2000" dirty="0"/>
                    </a:p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Marcador de contenido 3"/>
          <p:cNvPicPr>
            <a:picLocks noChangeAspect="1"/>
          </p:cNvPicPr>
          <p:nvPr/>
        </p:nvPicPr>
        <p:blipFill rotWithShape="1">
          <a:blip r:embed="rId2"/>
          <a:srcRect l="38810" t="23290" r="19204" b="25069"/>
          <a:stretch/>
        </p:blipFill>
        <p:spPr>
          <a:xfrm>
            <a:off x="11351761" y="354168"/>
            <a:ext cx="4024433" cy="28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321972"/>
            <a:ext cx="10058400" cy="5547122"/>
          </a:xfrm>
        </p:spPr>
        <p:txBody>
          <a:bodyPr/>
          <a:lstStyle/>
          <a:p>
            <a:r>
              <a:rPr lang="es-EC" sz="2400" b="1" dirty="0" err="1"/>
              <a:t>Examples</a:t>
            </a:r>
            <a:r>
              <a:rPr lang="es-EC" sz="2400" b="1" dirty="0"/>
              <a:t> </a:t>
            </a:r>
            <a:r>
              <a:rPr lang="es-EC" sz="2400" b="1" dirty="0" err="1"/>
              <a:t>to</a:t>
            </a:r>
            <a:r>
              <a:rPr lang="es-EC" sz="2400" b="1" dirty="0"/>
              <a:t> </a:t>
            </a:r>
            <a:r>
              <a:rPr lang="es-EC" sz="2400" b="1" dirty="0" err="1"/>
              <a:t>practice</a:t>
            </a:r>
            <a:endParaRPr lang="es-EC" sz="2400" b="1" dirty="0"/>
          </a:p>
          <a:p>
            <a:endParaRPr lang="es-EC" sz="2400" b="1" dirty="0"/>
          </a:p>
          <a:p>
            <a:endParaRPr lang="es-EC" sz="2400" b="1" dirty="0"/>
          </a:p>
          <a:p>
            <a:endParaRPr lang="es-ES" sz="24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22428"/>
              </p:ext>
            </p:extLst>
          </p:nvPr>
        </p:nvGraphicFramePr>
        <p:xfrm>
          <a:off x="1004550" y="719666"/>
          <a:ext cx="10393252" cy="4992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131">
                <a:tc>
                  <a:txBody>
                    <a:bodyPr/>
                    <a:lstStyle/>
                    <a:p>
                      <a:r>
                        <a:rPr lang="es-EC" dirty="0" err="1"/>
                        <a:t>DIRECT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QUESTIONS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/>
                        <a:t>EMBEDDED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QUESTIONS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984">
                <a:tc>
                  <a:txBody>
                    <a:bodyPr/>
                    <a:lstStyle/>
                    <a:p>
                      <a:r>
                        <a:rPr lang="es-EC" sz="2400" dirty="0" err="1"/>
                        <a:t>Whose</a:t>
                      </a:r>
                      <a:r>
                        <a:rPr lang="es-EC" sz="2400" dirty="0"/>
                        <a:t> magazine </a:t>
                      </a:r>
                      <a:r>
                        <a:rPr lang="es-EC" sz="2400" dirty="0" err="1"/>
                        <a:t>is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this</a:t>
                      </a:r>
                      <a:r>
                        <a:rPr lang="es-EC" sz="2400" dirty="0"/>
                        <a:t>?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984">
                <a:tc>
                  <a:txBody>
                    <a:bodyPr/>
                    <a:lstStyle/>
                    <a:p>
                      <a:r>
                        <a:rPr lang="es-EC" sz="2400" dirty="0" err="1"/>
                        <a:t>How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did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you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get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that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book</a:t>
                      </a:r>
                      <a:r>
                        <a:rPr lang="es-EC" sz="2400" dirty="0"/>
                        <a:t>?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984">
                <a:tc>
                  <a:txBody>
                    <a:bodyPr/>
                    <a:lstStyle/>
                    <a:p>
                      <a:r>
                        <a:rPr lang="es-EC" sz="2400" dirty="0" err="1"/>
                        <a:t>When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will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people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live</a:t>
                      </a:r>
                      <a:r>
                        <a:rPr lang="es-EC" sz="2400" dirty="0"/>
                        <a:t> in </a:t>
                      </a:r>
                      <a:r>
                        <a:rPr lang="es-EC" sz="2400" dirty="0" err="1"/>
                        <a:t>peace</a:t>
                      </a:r>
                      <a:r>
                        <a:rPr lang="es-EC" sz="2400" dirty="0"/>
                        <a:t>?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984">
                <a:tc>
                  <a:txBody>
                    <a:bodyPr/>
                    <a:lstStyle/>
                    <a:p>
                      <a:r>
                        <a:rPr lang="es-EC" sz="2400" dirty="0" err="1"/>
                        <a:t>Why</a:t>
                      </a:r>
                      <a:r>
                        <a:rPr lang="es-EC" sz="2400" dirty="0"/>
                        <a:t> has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Pauline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traveled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to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Europe</a:t>
                      </a:r>
                      <a:r>
                        <a:rPr lang="es-EC" sz="2400" baseline="0" dirty="0"/>
                        <a:t>?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38810" t="23290" r="19204" b="25069"/>
          <a:stretch/>
        </p:blipFill>
        <p:spPr>
          <a:xfrm>
            <a:off x="10383482" y="0"/>
            <a:ext cx="4355018" cy="30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037" y="631066"/>
            <a:ext cx="10434463" cy="6049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  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 </a:t>
            </a:r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30" t="3301" r="30864" b="47404"/>
          <a:stretch/>
        </p:blipFill>
        <p:spPr>
          <a:xfrm>
            <a:off x="1931834" y="901521"/>
            <a:ext cx="7997779" cy="34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515155"/>
            <a:ext cx="10058400" cy="53539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C" dirty="0"/>
              <a:t> EXTRA </a:t>
            </a:r>
            <a:r>
              <a:rPr lang="es-EC" dirty="0" err="1"/>
              <a:t>GRAMMAR</a:t>
            </a:r>
            <a:r>
              <a:rPr lang="es-EC" dirty="0"/>
              <a:t> POINT.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/>
              <a:t>Short </a:t>
            </a:r>
            <a:r>
              <a:rPr lang="es-EC" sz="2400" dirty="0" err="1"/>
              <a:t>answers</a:t>
            </a:r>
            <a:r>
              <a:rPr lang="es-EC" sz="2400" dirty="0"/>
              <a:t> </a:t>
            </a:r>
            <a:r>
              <a:rPr lang="es-EC" sz="2400" dirty="0" err="1"/>
              <a:t>by</a:t>
            </a:r>
            <a:r>
              <a:rPr lang="es-EC" sz="2400" dirty="0"/>
              <a:t> </a:t>
            </a:r>
            <a:r>
              <a:rPr lang="es-EC" sz="2400" dirty="0" err="1"/>
              <a:t>using</a:t>
            </a:r>
            <a:r>
              <a:rPr lang="es-EC" sz="2400" dirty="0"/>
              <a:t> </a:t>
            </a:r>
            <a:r>
              <a:rPr lang="es-EC" sz="2400" dirty="0">
                <a:solidFill>
                  <a:srgbClr val="FF0000"/>
                </a:solidFill>
              </a:rPr>
              <a:t>SO</a:t>
            </a:r>
            <a:r>
              <a:rPr lang="es-EC" sz="2400" dirty="0"/>
              <a:t>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replace</a:t>
            </a:r>
            <a:r>
              <a:rPr lang="es-EC" sz="2400" dirty="0"/>
              <a:t> a </a:t>
            </a:r>
            <a:r>
              <a:rPr lang="es-EC" sz="2400" dirty="0" err="1"/>
              <a:t>noun</a:t>
            </a:r>
            <a:r>
              <a:rPr lang="es-EC" sz="2400" dirty="0"/>
              <a:t> </a:t>
            </a:r>
            <a:r>
              <a:rPr lang="es-EC" sz="2400" dirty="0" err="1"/>
              <a:t>clause</a:t>
            </a:r>
            <a:r>
              <a:rPr lang="es-EC" sz="2400" dirty="0"/>
              <a:t> </a:t>
            </a:r>
            <a:r>
              <a:rPr lang="es-EC" sz="2400" dirty="0" err="1"/>
              <a:t>after</a:t>
            </a:r>
            <a:r>
              <a:rPr lang="es-EC" sz="2400" dirty="0"/>
              <a:t>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verbs</a:t>
            </a:r>
            <a:r>
              <a:rPr lang="es-EC" sz="2400" dirty="0"/>
              <a:t>:</a:t>
            </a:r>
          </a:p>
          <a:p>
            <a:pPr marL="0" indent="0">
              <a:buNone/>
            </a:pPr>
            <a:r>
              <a:rPr lang="es-EC" sz="2400" dirty="0"/>
              <a:t>     </a:t>
            </a:r>
            <a:r>
              <a:rPr lang="es-EC" sz="2400" b="1" dirty="0"/>
              <a:t>THINK, BELIEVE, GUESS, HOPE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  - </a:t>
            </a:r>
            <a:r>
              <a:rPr lang="es-EC" sz="2400" dirty="0" err="1"/>
              <a:t>Question</a:t>
            </a:r>
            <a:r>
              <a:rPr lang="es-EC" sz="2400" dirty="0"/>
              <a:t>: 		</a:t>
            </a:r>
            <a:r>
              <a:rPr lang="es-EC" sz="2400" dirty="0" err="1"/>
              <a:t>Did</a:t>
            </a:r>
            <a:r>
              <a:rPr lang="es-EC" sz="2400" dirty="0"/>
              <a:t> J.K. </a:t>
            </a:r>
            <a:r>
              <a:rPr lang="es-EC" sz="2400" dirty="0" err="1"/>
              <a:t>Rowling</a:t>
            </a:r>
            <a:r>
              <a:rPr lang="es-EC" sz="2400" dirty="0"/>
              <a:t> </a:t>
            </a:r>
            <a:r>
              <a:rPr lang="es-EC" sz="2400" dirty="0" err="1"/>
              <a:t>write</a:t>
            </a:r>
            <a:r>
              <a:rPr lang="es-EC" sz="2400" dirty="0"/>
              <a:t> a new </a:t>
            </a:r>
            <a:r>
              <a:rPr lang="es-EC" sz="2400" dirty="0" err="1"/>
              <a:t>book</a:t>
            </a:r>
            <a:r>
              <a:rPr lang="es-EC" sz="2400" dirty="0"/>
              <a:t>?</a:t>
            </a:r>
          </a:p>
          <a:p>
            <a:pPr marL="0" indent="0">
              <a:buNone/>
            </a:pPr>
            <a:r>
              <a:rPr lang="es-EC" sz="2400" dirty="0"/>
              <a:t>   </a:t>
            </a:r>
          </a:p>
          <a:p>
            <a:pPr marL="0" indent="0">
              <a:buNone/>
            </a:pPr>
            <a:r>
              <a:rPr lang="es-EC" sz="2400" dirty="0"/>
              <a:t>  - </a:t>
            </a:r>
            <a:r>
              <a:rPr lang="es-EC" sz="2400" dirty="0" err="1"/>
              <a:t>Affirmatives</a:t>
            </a:r>
            <a:r>
              <a:rPr lang="es-EC" sz="2400" dirty="0"/>
              <a:t>: 	I </a:t>
            </a:r>
            <a:r>
              <a:rPr lang="es-EC" sz="2400" dirty="0" err="1"/>
              <a:t>think</a:t>
            </a:r>
            <a:r>
              <a:rPr lang="es-EC" sz="2400" dirty="0"/>
              <a:t> so / I </a:t>
            </a:r>
            <a:r>
              <a:rPr lang="es-EC" sz="2400" dirty="0" err="1"/>
              <a:t>believe</a:t>
            </a:r>
            <a:r>
              <a:rPr lang="es-EC" sz="2400" dirty="0"/>
              <a:t> so / I </a:t>
            </a:r>
            <a:r>
              <a:rPr lang="es-EC" sz="2400" dirty="0" err="1"/>
              <a:t>guess</a:t>
            </a:r>
            <a:r>
              <a:rPr lang="es-EC" sz="2400" dirty="0"/>
              <a:t> so / I hope so </a:t>
            </a:r>
          </a:p>
          <a:p>
            <a:pPr marL="0" indent="0">
              <a:buNone/>
            </a:pPr>
            <a:r>
              <a:rPr lang="es-EC" sz="2400" dirty="0"/>
              <a:t>  </a:t>
            </a:r>
          </a:p>
          <a:p>
            <a:pPr marL="0" indent="0">
              <a:buNone/>
            </a:pPr>
            <a:r>
              <a:rPr lang="es-EC" sz="2400" dirty="0"/>
              <a:t> - </a:t>
            </a:r>
            <a:r>
              <a:rPr lang="es-EC" sz="2400" dirty="0" err="1"/>
              <a:t>Negatives</a:t>
            </a:r>
            <a:r>
              <a:rPr lang="es-EC" sz="2400" dirty="0"/>
              <a:t>:                  I </a:t>
            </a:r>
            <a:r>
              <a:rPr lang="es-EC" sz="2400" dirty="0" err="1"/>
              <a:t>don’t</a:t>
            </a:r>
            <a:r>
              <a:rPr lang="es-EC" sz="2400" dirty="0"/>
              <a:t> </a:t>
            </a:r>
            <a:r>
              <a:rPr lang="es-EC" sz="2400" dirty="0" err="1"/>
              <a:t>think</a:t>
            </a:r>
            <a:r>
              <a:rPr lang="es-EC" sz="2400" dirty="0"/>
              <a:t> so / I </a:t>
            </a:r>
            <a:r>
              <a:rPr lang="es-EC" sz="2400" dirty="0" err="1"/>
              <a:t>don´t</a:t>
            </a:r>
            <a:r>
              <a:rPr lang="es-EC" sz="2400" dirty="0"/>
              <a:t> </a:t>
            </a:r>
            <a:r>
              <a:rPr lang="es-EC" sz="2400" dirty="0" err="1"/>
              <a:t>believe</a:t>
            </a:r>
            <a:r>
              <a:rPr lang="es-EC" sz="2400" dirty="0"/>
              <a:t> so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		             I </a:t>
            </a:r>
            <a:r>
              <a:rPr lang="es-EC" sz="2400" dirty="0" err="1"/>
              <a:t>guess</a:t>
            </a:r>
            <a:r>
              <a:rPr lang="es-EC" sz="2400" dirty="0"/>
              <a:t> </a:t>
            </a:r>
            <a:r>
              <a:rPr lang="es-EC" sz="2400" dirty="0" err="1"/>
              <a:t>not</a:t>
            </a:r>
            <a:r>
              <a:rPr lang="es-EC" sz="2400" dirty="0"/>
              <a:t> / I hope </a:t>
            </a:r>
            <a:r>
              <a:rPr lang="es-EC" sz="2400" dirty="0" err="1"/>
              <a:t>not</a:t>
            </a:r>
            <a:r>
              <a:rPr lang="es-EC" sz="2400" dirty="0"/>
              <a:t> </a:t>
            </a:r>
          </a:p>
        </p:txBody>
      </p:sp>
      <p:pic>
        <p:nvPicPr>
          <p:cNvPr id="4" name="Picture 6" descr="La travesía de J.K. Rowling para publicar Harry Potter - AS U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3"/>
          <a:stretch/>
        </p:blipFill>
        <p:spPr bwMode="auto">
          <a:xfrm>
            <a:off x="9701815" y="1777285"/>
            <a:ext cx="1889061" cy="21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034" y="502276"/>
            <a:ext cx="10627646" cy="53668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C" dirty="0"/>
              <a:t> Extra </a:t>
            </a:r>
            <a:r>
              <a:rPr lang="es-EC" dirty="0" err="1"/>
              <a:t>emple</a:t>
            </a:r>
            <a:r>
              <a:rPr lang="es-EC" dirty="0"/>
              <a:t> </a:t>
            </a:r>
            <a:r>
              <a:rPr lang="es-EC" dirty="0" err="1"/>
              <a:t>with</a:t>
            </a:r>
            <a:r>
              <a:rPr lang="es-EC" dirty="0"/>
              <a:t> </a:t>
            </a:r>
            <a:r>
              <a:rPr lang="es-EC" dirty="0">
                <a:solidFill>
                  <a:srgbClr val="FF0000"/>
                </a:solidFill>
              </a:rPr>
              <a:t>SO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replace</a:t>
            </a:r>
            <a:r>
              <a:rPr lang="es-EC" dirty="0"/>
              <a:t> a </a:t>
            </a:r>
            <a:r>
              <a:rPr lang="es-EC" dirty="0" err="1"/>
              <a:t>noun</a:t>
            </a:r>
            <a:r>
              <a:rPr lang="es-EC" dirty="0"/>
              <a:t> </a:t>
            </a:r>
            <a:r>
              <a:rPr lang="es-EC" dirty="0" err="1"/>
              <a:t>clause</a:t>
            </a:r>
            <a:r>
              <a:rPr lang="es-EC" dirty="0"/>
              <a:t> </a:t>
            </a:r>
            <a:r>
              <a:rPr lang="es-EC" dirty="0" err="1"/>
              <a:t>after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verbs</a:t>
            </a:r>
            <a:r>
              <a:rPr lang="es-EC" dirty="0"/>
              <a:t>:</a:t>
            </a:r>
          </a:p>
          <a:p>
            <a:pPr marL="0" indent="0">
              <a:buNone/>
            </a:pPr>
            <a:r>
              <a:rPr lang="es-EC" dirty="0"/>
              <a:t>     </a:t>
            </a:r>
            <a:r>
              <a:rPr lang="es-EC" dirty="0" err="1"/>
              <a:t>THINK</a:t>
            </a:r>
            <a:r>
              <a:rPr lang="es-EC" dirty="0"/>
              <a:t>, </a:t>
            </a:r>
            <a:r>
              <a:rPr lang="es-EC" dirty="0" err="1"/>
              <a:t>BELIEVE</a:t>
            </a:r>
            <a:r>
              <a:rPr lang="es-EC" dirty="0"/>
              <a:t>, </a:t>
            </a:r>
            <a:r>
              <a:rPr lang="es-EC" dirty="0" err="1"/>
              <a:t>GUESS</a:t>
            </a:r>
            <a:r>
              <a:rPr lang="es-EC" dirty="0"/>
              <a:t>, HOPE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  - </a:t>
            </a:r>
            <a:r>
              <a:rPr lang="es-EC" dirty="0" err="1"/>
              <a:t>Question</a:t>
            </a:r>
            <a:r>
              <a:rPr lang="es-EC" dirty="0"/>
              <a:t>: 	 </a:t>
            </a:r>
            <a:r>
              <a:rPr lang="es-EC" dirty="0" err="1"/>
              <a:t>Teacher</a:t>
            </a:r>
            <a:r>
              <a:rPr lang="es-EC" dirty="0"/>
              <a:t>, do </a:t>
            </a: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think</a:t>
            </a:r>
            <a:r>
              <a:rPr lang="es-EC" dirty="0"/>
              <a:t> I </a:t>
            </a:r>
            <a:r>
              <a:rPr lang="es-EC" dirty="0" err="1"/>
              <a:t>will</a:t>
            </a:r>
            <a:r>
              <a:rPr lang="es-EC" dirty="0"/>
              <a:t> </a:t>
            </a:r>
            <a:r>
              <a:rPr lang="es-EC" dirty="0" err="1"/>
              <a:t>approve</a:t>
            </a:r>
            <a:r>
              <a:rPr lang="es-EC" dirty="0"/>
              <a:t> </a:t>
            </a:r>
            <a:r>
              <a:rPr lang="es-EC" dirty="0" err="1"/>
              <a:t>this</a:t>
            </a:r>
            <a:r>
              <a:rPr lang="es-EC" dirty="0"/>
              <a:t> </a:t>
            </a:r>
            <a:r>
              <a:rPr lang="es-EC" dirty="0" err="1"/>
              <a:t>level</a:t>
            </a:r>
            <a:r>
              <a:rPr lang="es-EC" dirty="0"/>
              <a:t>?</a:t>
            </a:r>
          </a:p>
          <a:p>
            <a:pPr marL="0" indent="0">
              <a:buNone/>
            </a:pPr>
            <a:r>
              <a:rPr lang="es-EC" dirty="0"/>
              <a:t>   </a:t>
            </a:r>
          </a:p>
          <a:p>
            <a:pPr marL="0" indent="0">
              <a:buNone/>
            </a:pPr>
            <a:r>
              <a:rPr lang="es-EC" dirty="0"/>
              <a:t>  - </a:t>
            </a:r>
            <a:r>
              <a:rPr lang="es-EC" dirty="0" err="1"/>
              <a:t>Affirmatives</a:t>
            </a:r>
            <a:r>
              <a:rPr lang="es-EC" dirty="0"/>
              <a:t>: 	 I </a:t>
            </a:r>
            <a:r>
              <a:rPr lang="es-EC" dirty="0" err="1"/>
              <a:t>think</a:t>
            </a:r>
            <a:r>
              <a:rPr lang="es-EC" dirty="0"/>
              <a:t> so / I </a:t>
            </a:r>
            <a:r>
              <a:rPr lang="es-EC" dirty="0" err="1"/>
              <a:t>believe</a:t>
            </a:r>
            <a:r>
              <a:rPr lang="es-EC" dirty="0"/>
              <a:t> so / I </a:t>
            </a:r>
            <a:r>
              <a:rPr lang="es-EC" dirty="0" err="1"/>
              <a:t>guess</a:t>
            </a:r>
            <a:r>
              <a:rPr lang="es-EC" dirty="0"/>
              <a:t> so / I hope so </a:t>
            </a:r>
          </a:p>
          <a:p>
            <a:pPr marL="0" indent="0">
              <a:buNone/>
            </a:pPr>
            <a:r>
              <a:rPr lang="es-EC" dirty="0"/>
              <a:t>  </a:t>
            </a:r>
          </a:p>
          <a:p>
            <a:pPr marL="0" indent="0">
              <a:buNone/>
            </a:pPr>
            <a:r>
              <a:rPr lang="es-EC" dirty="0"/>
              <a:t> - </a:t>
            </a:r>
            <a:r>
              <a:rPr lang="es-EC" dirty="0" err="1"/>
              <a:t>Negatives</a:t>
            </a:r>
            <a:r>
              <a:rPr lang="es-EC" dirty="0"/>
              <a:t>:                  I </a:t>
            </a:r>
            <a:r>
              <a:rPr lang="es-EC" dirty="0" err="1"/>
              <a:t>don’t</a:t>
            </a:r>
            <a:r>
              <a:rPr lang="es-EC" dirty="0"/>
              <a:t> </a:t>
            </a:r>
            <a:r>
              <a:rPr lang="es-EC" dirty="0" err="1"/>
              <a:t>think</a:t>
            </a:r>
            <a:r>
              <a:rPr lang="es-EC" dirty="0"/>
              <a:t> so / I </a:t>
            </a:r>
            <a:r>
              <a:rPr lang="es-EC" dirty="0" err="1"/>
              <a:t>don´t</a:t>
            </a:r>
            <a:r>
              <a:rPr lang="es-EC" dirty="0"/>
              <a:t> </a:t>
            </a:r>
            <a:r>
              <a:rPr lang="es-EC" dirty="0" err="1"/>
              <a:t>believe</a:t>
            </a:r>
            <a:r>
              <a:rPr lang="es-EC" dirty="0"/>
              <a:t> so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		             I </a:t>
            </a:r>
            <a:r>
              <a:rPr lang="es-EC" dirty="0" err="1"/>
              <a:t>guess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/ I hope </a:t>
            </a:r>
            <a:r>
              <a:rPr lang="es-EC" dirty="0" err="1"/>
              <a:t>not</a:t>
            </a:r>
            <a:endParaRPr lang="es-EC" dirty="0"/>
          </a:p>
          <a:p>
            <a:endParaRPr lang="es-ES" dirty="0"/>
          </a:p>
        </p:txBody>
      </p:sp>
      <p:pic>
        <p:nvPicPr>
          <p:cNvPr id="1026" name="Picture 2" descr="Teacher talking with student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4" y="330334"/>
            <a:ext cx="2962142" cy="31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47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592428"/>
            <a:ext cx="10058400" cy="52766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dirty="0"/>
              <a:t>Do </a:t>
            </a: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think</a:t>
            </a:r>
            <a:r>
              <a:rPr lang="es-EC" dirty="0"/>
              <a:t> </a:t>
            </a:r>
            <a:r>
              <a:rPr lang="es-EC" dirty="0" err="1"/>
              <a:t>that</a:t>
            </a:r>
            <a:r>
              <a:rPr lang="es-EC" dirty="0"/>
              <a:t> </a:t>
            </a:r>
            <a:r>
              <a:rPr lang="es-EC" dirty="0" err="1"/>
              <a:t>pandemic</a:t>
            </a:r>
            <a:r>
              <a:rPr lang="es-EC" dirty="0"/>
              <a:t> </a:t>
            </a:r>
            <a:r>
              <a:rPr lang="es-EC" dirty="0" err="1"/>
              <a:t>will</a:t>
            </a:r>
            <a:r>
              <a:rPr lang="es-EC" dirty="0"/>
              <a:t> </a:t>
            </a:r>
            <a:r>
              <a:rPr lang="es-EC" dirty="0" err="1"/>
              <a:t>finish</a:t>
            </a:r>
            <a:r>
              <a:rPr lang="es-EC" dirty="0"/>
              <a:t>? (</a:t>
            </a:r>
            <a:r>
              <a:rPr lang="es-EC" dirty="0" err="1"/>
              <a:t>THINK</a:t>
            </a:r>
            <a:r>
              <a:rPr lang="es-EC" dirty="0"/>
              <a:t>)</a:t>
            </a:r>
          </a:p>
          <a:p>
            <a:pPr marL="0" indent="0">
              <a:buNone/>
            </a:pPr>
            <a:r>
              <a:rPr lang="es-EC" b="1" dirty="0"/>
              <a:t>         I </a:t>
            </a:r>
            <a:r>
              <a:rPr lang="es-EC" b="1" dirty="0" err="1"/>
              <a:t>think</a:t>
            </a:r>
            <a:r>
              <a:rPr lang="es-EC" b="1" dirty="0"/>
              <a:t> so </a:t>
            </a:r>
            <a:r>
              <a:rPr lang="es-EC" dirty="0" err="1"/>
              <a:t>because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vaccine</a:t>
            </a:r>
            <a:r>
              <a:rPr lang="es-EC" dirty="0"/>
              <a:t> </a:t>
            </a:r>
            <a:r>
              <a:rPr lang="es-EC" dirty="0" err="1"/>
              <a:t>is</a:t>
            </a:r>
            <a:r>
              <a:rPr lang="es-EC" dirty="0"/>
              <a:t> </a:t>
            </a:r>
            <a:r>
              <a:rPr lang="es-EC" dirty="0" err="1"/>
              <a:t>important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finish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pandemic</a:t>
            </a:r>
            <a:r>
              <a:rPr lang="es-EC" dirty="0"/>
              <a:t>.</a:t>
            </a:r>
          </a:p>
          <a:p>
            <a:pPr marL="0" indent="0">
              <a:buNone/>
            </a:pPr>
            <a:r>
              <a:rPr lang="es-EC" dirty="0"/>
              <a:t>        </a:t>
            </a:r>
          </a:p>
          <a:p>
            <a:pPr marL="0" indent="0">
              <a:buNone/>
            </a:pPr>
            <a:r>
              <a:rPr lang="es-EC" dirty="0"/>
              <a:t>         </a:t>
            </a:r>
            <a:r>
              <a:rPr lang="es-EC" b="1" dirty="0"/>
              <a:t>I </a:t>
            </a:r>
            <a:r>
              <a:rPr lang="es-EC" b="1" dirty="0" err="1"/>
              <a:t>don’t</a:t>
            </a:r>
            <a:r>
              <a:rPr lang="es-EC" b="1" dirty="0"/>
              <a:t> </a:t>
            </a:r>
            <a:r>
              <a:rPr lang="es-EC" b="1" dirty="0" err="1"/>
              <a:t>think</a:t>
            </a:r>
            <a:r>
              <a:rPr lang="es-EC" b="1" dirty="0"/>
              <a:t> so </a:t>
            </a:r>
            <a:r>
              <a:rPr lang="es-EC" dirty="0" err="1"/>
              <a:t>because</a:t>
            </a:r>
            <a:r>
              <a:rPr lang="es-EC" dirty="0"/>
              <a:t> </a:t>
            </a:r>
            <a:r>
              <a:rPr lang="es-EC" dirty="0" err="1"/>
              <a:t>people</a:t>
            </a:r>
            <a:r>
              <a:rPr lang="es-EC" dirty="0"/>
              <a:t> are </a:t>
            </a:r>
            <a:r>
              <a:rPr lang="es-EC" dirty="0" err="1"/>
              <a:t>very</a:t>
            </a:r>
            <a:r>
              <a:rPr lang="es-EC" dirty="0"/>
              <a:t> </a:t>
            </a:r>
            <a:r>
              <a:rPr lang="es-EC" dirty="0" err="1"/>
              <a:t>irresponsible</a:t>
            </a:r>
            <a:r>
              <a:rPr lang="es-EC" dirty="0"/>
              <a:t>.</a:t>
            </a:r>
          </a:p>
          <a:p>
            <a:pPr marL="457200" indent="-457200">
              <a:buAutoNum type="arabicPeriod" startAt="2"/>
            </a:pPr>
            <a:r>
              <a:rPr lang="es-EC" dirty="0" err="1"/>
              <a:t>Will</a:t>
            </a:r>
            <a:r>
              <a:rPr lang="es-EC" dirty="0"/>
              <a:t> </a:t>
            </a:r>
            <a:r>
              <a:rPr lang="es-EC" dirty="0" err="1"/>
              <a:t>professors</a:t>
            </a:r>
            <a:r>
              <a:rPr lang="es-EC" dirty="0"/>
              <a:t> </a:t>
            </a:r>
            <a:r>
              <a:rPr lang="es-EC" dirty="0" err="1"/>
              <a:t>help</a:t>
            </a:r>
            <a:r>
              <a:rPr lang="es-EC" dirty="0"/>
              <a:t> </a:t>
            </a:r>
            <a:r>
              <a:rPr lang="es-EC" dirty="0" err="1"/>
              <a:t>students</a:t>
            </a:r>
            <a:r>
              <a:rPr lang="es-EC" dirty="0"/>
              <a:t>?  (</a:t>
            </a:r>
            <a:r>
              <a:rPr lang="es-EC" dirty="0" err="1"/>
              <a:t>BELIEVE</a:t>
            </a:r>
            <a:r>
              <a:rPr lang="es-EC" dirty="0"/>
              <a:t>)</a:t>
            </a:r>
          </a:p>
          <a:p>
            <a:pPr marL="457200" indent="-457200">
              <a:buAutoNum type="arabicPeriod" startAt="3"/>
            </a:pPr>
            <a:r>
              <a:rPr lang="es-EC" dirty="0" err="1"/>
              <a:t>Did</a:t>
            </a:r>
            <a:r>
              <a:rPr lang="es-EC" dirty="0"/>
              <a:t> Peter </a:t>
            </a:r>
            <a:r>
              <a:rPr lang="es-EC" dirty="0" err="1"/>
              <a:t>write</a:t>
            </a:r>
            <a:r>
              <a:rPr lang="es-EC" dirty="0"/>
              <a:t> </a:t>
            </a:r>
            <a:r>
              <a:rPr lang="es-EC" dirty="0" err="1"/>
              <a:t>poems</a:t>
            </a:r>
            <a:r>
              <a:rPr lang="es-EC" dirty="0"/>
              <a:t> in English? (</a:t>
            </a:r>
            <a:r>
              <a:rPr lang="es-EC" dirty="0" err="1"/>
              <a:t>GUESS</a:t>
            </a:r>
            <a:r>
              <a:rPr lang="es-EC" dirty="0"/>
              <a:t>)</a:t>
            </a:r>
          </a:p>
          <a:p>
            <a:pPr marL="457200" indent="-457200">
              <a:buAutoNum type="arabicPeriod" startAt="4"/>
            </a:pPr>
            <a:r>
              <a:rPr lang="es-EC" dirty="0"/>
              <a:t>Will Jonathan be in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party</a:t>
            </a:r>
            <a:r>
              <a:rPr lang="es-EC" dirty="0"/>
              <a:t>?  (HOPE)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457200" indent="-457200">
              <a:buAutoNum type="arabicPeriod" startAt="3"/>
            </a:pPr>
            <a:endParaRPr lang="es-EC" dirty="0"/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318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730" y="772733"/>
            <a:ext cx="10058400" cy="5238029"/>
          </a:xfrm>
        </p:spPr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S" dirty="0"/>
          </a:p>
        </p:txBody>
      </p:sp>
      <p:pic>
        <p:nvPicPr>
          <p:cNvPr id="1026" name="Picture 2" descr="Harry Potter and the Philosopher's Stone (Harry Potter Book 1) b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76" y="772732"/>
            <a:ext cx="3373237" cy="47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3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553792"/>
            <a:ext cx="10058400" cy="531530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en-US" u="sng" dirty="0"/>
          </a:p>
          <a:p>
            <a:pPr>
              <a:buFontTx/>
              <a:buChar char="-"/>
            </a:pPr>
            <a:endParaRPr lang="en-US" u="sng" dirty="0"/>
          </a:p>
          <a:p>
            <a:pPr>
              <a:buFontTx/>
              <a:buChar char="-"/>
            </a:pPr>
            <a:endParaRPr lang="en-US" u="sng" dirty="0"/>
          </a:p>
          <a:p>
            <a:pPr>
              <a:buFontTx/>
              <a:buChar char="-"/>
            </a:pPr>
            <a:endParaRPr lang="en-US" u="sng" dirty="0"/>
          </a:p>
          <a:p>
            <a:pPr>
              <a:buFontTx/>
              <a:buChar char="-"/>
            </a:pPr>
            <a:endParaRPr lang="en-US" u="sng" dirty="0"/>
          </a:p>
          <a:p>
            <a:pPr>
              <a:buFontTx/>
              <a:buChar char="-"/>
            </a:pPr>
            <a:endParaRPr lang="en-US" u="sng" dirty="0"/>
          </a:p>
          <a:p>
            <a:pPr algn="ctr">
              <a:buFontTx/>
              <a:buChar char="-"/>
            </a:pPr>
            <a:r>
              <a:rPr lang="es-EC" sz="1600" dirty="0">
                <a:solidFill>
                  <a:srgbClr val="4D5156"/>
                </a:solidFill>
                <a:latin typeface="arial" panose="020B0604020202020204" pitchFamily="34" charset="0"/>
              </a:rPr>
              <a:t>Joanne </a:t>
            </a:r>
            <a:r>
              <a:rPr lang="es-EC" sz="1600" dirty="0" err="1">
                <a:solidFill>
                  <a:srgbClr val="4D5156"/>
                </a:solidFill>
                <a:latin typeface="arial" panose="020B0604020202020204" pitchFamily="34" charset="0"/>
              </a:rPr>
              <a:t>Kathleen</a:t>
            </a:r>
            <a:r>
              <a:rPr lang="es-EC" sz="1600" dirty="0">
                <a:solidFill>
                  <a:srgbClr val="4D5156"/>
                </a:solidFill>
                <a:latin typeface="arial" panose="020B0604020202020204" pitchFamily="34" charset="0"/>
              </a:rPr>
              <a:t> </a:t>
            </a:r>
            <a:r>
              <a:rPr lang="es-EC" sz="1600" b="1" dirty="0" err="1">
                <a:solidFill>
                  <a:srgbClr val="5F6368"/>
                </a:solidFill>
                <a:latin typeface="arial" panose="020B0604020202020204" pitchFamily="34" charset="0"/>
              </a:rPr>
              <a:t>Rowling</a:t>
            </a:r>
            <a:endParaRPr lang="es-EC" sz="1600" dirty="0"/>
          </a:p>
          <a:p>
            <a:pPr marL="0" indent="0" algn="ctr">
              <a:buNone/>
            </a:pPr>
            <a:r>
              <a:rPr lang="en-US" sz="2400" dirty="0"/>
              <a:t> </a:t>
            </a:r>
            <a:r>
              <a:rPr lang="en-US" sz="2400" u="sng" dirty="0"/>
              <a:t>I didn´t </a:t>
            </a:r>
            <a:r>
              <a:rPr lang="en-US" sz="2400" u="sng" dirty="0">
                <a:solidFill>
                  <a:srgbClr val="FF0000"/>
                </a:solidFill>
              </a:rPr>
              <a:t>know</a:t>
            </a:r>
            <a:r>
              <a:rPr lang="en-US" sz="2400" u="sng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that  </a:t>
            </a:r>
            <a:r>
              <a:rPr lang="en-US" sz="2400" u="sng" dirty="0"/>
              <a:t>J.K. Rowling</a:t>
            </a:r>
            <a:r>
              <a:rPr lang="en-US" sz="2400" dirty="0"/>
              <a:t>   </a:t>
            </a:r>
            <a:r>
              <a:rPr lang="en-US" sz="2400" u="sng" dirty="0"/>
              <a:t>wrote</a:t>
            </a:r>
            <a:r>
              <a:rPr lang="en-US" sz="2400" dirty="0"/>
              <a:t> “</a:t>
            </a:r>
            <a:r>
              <a:rPr lang="en-US" sz="2400" u="sng" dirty="0"/>
              <a:t>Harry Potter</a:t>
            </a:r>
            <a:r>
              <a:rPr lang="en-US" sz="2400" dirty="0"/>
              <a:t>”.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                             subject          verb      object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</a:t>
            </a:r>
            <a:r>
              <a:rPr lang="en-US" dirty="0"/>
              <a:t>SENTENCE</a:t>
            </a:r>
          </a:p>
        </p:txBody>
      </p:sp>
      <p:pic>
        <p:nvPicPr>
          <p:cNvPr id="4" name="Picture 6" descr="La travesía de J.K. Rowling para publicar Harry Potter - AS U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48" y="717205"/>
            <a:ext cx="4105464" cy="23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/>
          <p:cNvCxnSpPr/>
          <p:nvPr/>
        </p:nvCxnSpPr>
        <p:spPr>
          <a:xfrm>
            <a:off x="5859887" y="3863660"/>
            <a:ext cx="0" cy="57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7225048" y="3805704"/>
            <a:ext cx="0" cy="69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8384146" y="3805703"/>
            <a:ext cx="0" cy="69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5280338" y="5280338"/>
            <a:ext cx="3528811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8822028" y="4945487"/>
            <a:ext cx="0" cy="33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5280338" y="4945487"/>
            <a:ext cx="0" cy="3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79" y="669701"/>
            <a:ext cx="10249007" cy="5199393"/>
          </a:xfrm>
        </p:spPr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sz="2400" dirty="0"/>
          </a:p>
          <a:p>
            <a:pPr marL="0" indent="0" algn="ctr">
              <a:buNone/>
            </a:pPr>
            <a:r>
              <a:rPr lang="en-US" sz="2400" u="sng" dirty="0"/>
              <a:t>I </a:t>
            </a:r>
            <a:r>
              <a:rPr lang="en-US" sz="2400" u="sng" dirty="0">
                <a:solidFill>
                  <a:srgbClr val="FF0000"/>
                </a:solidFill>
              </a:rPr>
              <a:t>think</a:t>
            </a:r>
            <a:r>
              <a:rPr lang="en-US" sz="2400" u="sng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that</a:t>
            </a:r>
            <a:r>
              <a:rPr lang="en-US" sz="2400" dirty="0"/>
              <a:t> “</a:t>
            </a:r>
            <a:r>
              <a:rPr lang="en-US" sz="2400" u="sng" dirty="0"/>
              <a:t>Harry Potter” books</a:t>
            </a:r>
            <a:r>
              <a:rPr lang="en-US" sz="2400" dirty="0"/>
              <a:t>   </a:t>
            </a:r>
            <a:r>
              <a:rPr lang="en-US" sz="2400" u="sng" dirty="0"/>
              <a:t>are</a:t>
            </a:r>
            <a:r>
              <a:rPr lang="en-US" sz="2400" dirty="0"/>
              <a:t>     </a:t>
            </a:r>
            <a:r>
              <a:rPr lang="en-US" sz="2400" u="sng" dirty="0"/>
              <a:t>fantastic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subject                 verb      object</a:t>
            </a:r>
            <a:endParaRPr lang="es-EC" sz="2400" dirty="0"/>
          </a:p>
          <a:p>
            <a:r>
              <a:rPr lang="es-EC" dirty="0"/>
              <a:t>                                                                                             SENTENCE</a:t>
            </a:r>
          </a:p>
        </p:txBody>
      </p:sp>
      <p:pic>
        <p:nvPicPr>
          <p:cNvPr id="4" name="Picture 2" descr="Eres de Gryffindor o Slytherin? Descúbrelo en la exposición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24" y="1030309"/>
            <a:ext cx="3525684" cy="237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4752304" y="4597758"/>
            <a:ext cx="12879" cy="23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4765183" y="4829577"/>
            <a:ext cx="4481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9234152" y="4597758"/>
            <a:ext cx="25758" cy="23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759854"/>
            <a:ext cx="10058400" cy="5109240"/>
          </a:xfrm>
        </p:spPr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pPr algn="ctr"/>
            <a:r>
              <a:rPr lang="es-EC" sz="2400" dirty="0"/>
              <a:t>- I am </a:t>
            </a:r>
            <a:r>
              <a:rPr lang="es-EC" sz="2400" u="sng" dirty="0" err="1">
                <a:solidFill>
                  <a:srgbClr val="FF0000"/>
                </a:solidFill>
              </a:rPr>
              <a:t>surprised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that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there</a:t>
            </a:r>
            <a:r>
              <a:rPr lang="es-EC" sz="2400" dirty="0"/>
              <a:t> are </a:t>
            </a:r>
            <a:r>
              <a:rPr lang="es-EC" sz="2400" dirty="0" err="1"/>
              <a:t>seven</a:t>
            </a:r>
            <a:r>
              <a:rPr lang="es-EC" sz="2400" dirty="0"/>
              <a:t> </a:t>
            </a:r>
            <a:r>
              <a:rPr lang="es-EC" sz="2400" dirty="0" err="1"/>
              <a:t>books</a:t>
            </a:r>
            <a:r>
              <a:rPr lang="es-EC" sz="2400" dirty="0"/>
              <a:t> </a:t>
            </a:r>
            <a:r>
              <a:rPr lang="es-EC" sz="2400" dirty="0" err="1"/>
              <a:t>about</a:t>
            </a:r>
            <a:r>
              <a:rPr lang="es-EC" sz="2400" dirty="0"/>
              <a:t> Harry Potter.</a:t>
            </a:r>
          </a:p>
          <a:p>
            <a:pPr marL="0" indent="0" algn="ctr">
              <a:buNone/>
            </a:pPr>
            <a:r>
              <a:rPr lang="es-EC" sz="2400" dirty="0"/>
              <a:t>                                       SENTENCE</a:t>
            </a:r>
          </a:p>
          <a:p>
            <a:pPr marL="0" indent="0">
              <a:buNone/>
            </a:pPr>
            <a:r>
              <a:rPr lang="es-EC" sz="2400" dirty="0"/>
              <a:t>                              </a:t>
            </a:r>
            <a:r>
              <a:rPr lang="es-EC" sz="2400" dirty="0" err="1"/>
              <a:t>adjective</a:t>
            </a:r>
            <a:endParaRPr lang="es-EC" sz="2400" dirty="0"/>
          </a:p>
        </p:txBody>
      </p:sp>
      <p:pic>
        <p:nvPicPr>
          <p:cNvPr id="4098" name="Picture 2" descr="Listen and download Harry Potter Audiobook FREE full 7 books. Yo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66" y="721342"/>
            <a:ext cx="3760631" cy="27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4893972" y="4250028"/>
            <a:ext cx="0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4906851" y="4494727"/>
            <a:ext cx="5048518" cy="51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9942490" y="4250028"/>
            <a:ext cx="38637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710144" y="4398135"/>
            <a:ext cx="0" cy="534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9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334851"/>
            <a:ext cx="10058400" cy="5534243"/>
          </a:xfrm>
        </p:spPr>
        <p:txBody>
          <a:bodyPr/>
          <a:lstStyle/>
          <a:p>
            <a:r>
              <a:rPr lang="es-EC" dirty="0"/>
              <a:t>                               </a:t>
            </a:r>
          </a:p>
          <a:p>
            <a:endParaRPr lang="es-EC" dirty="0"/>
          </a:p>
          <a:p>
            <a:r>
              <a:rPr lang="es-EC" dirty="0"/>
              <a:t>                               </a:t>
            </a:r>
            <a:r>
              <a:rPr lang="es-EC" sz="2400" b="1" dirty="0"/>
              <a:t>VERBS                                BE(am/</a:t>
            </a:r>
            <a:r>
              <a:rPr lang="es-EC" sz="2400" b="1" dirty="0" err="1"/>
              <a:t>is</a:t>
            </a:r>
            <a:r>
              <a:rPr lang="es-EC" sz="2400" b="1" dirty="0"/>
              <a:t>/are/</a:t>
            </a:r>
            <a:r>
              <a:rPr lang="es-EC" sz="2400" b="1" dirty="0" err="1"/>
              <a:t>was</a:t>
            </a:r>
            <a:r>
              <a:rPr lang="es-EC" sz="2400" b="1" dirty="0"/>
              <a:t>/</a:t>
            </a:r>
            <a:r>
              <a:rPr lang="es-EC" sz="2400" b="1" dirty="0" err="1"/>
              <a:t>were</a:t>
            </a:r>
            <a:r>
              <a:rPr lang="es-EC" sz="2400" b="1" dirty="0"/>
              <a:t>) + ADJECTIVES</a:t>
            </a:r>
            <a:r>
              <a:rPr lang="es-EC" dirty="0"/>
              <a:t>											</a:t>
            </a:r>
            <a:endParaRPr lang="es-ES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69215" t="17807" r="14640" b="60188"/>
          <a:stretch/>
        </p:blipFill>
        <p:spPr>
          <a:xfrm>
            <a:off x="2192981" y="1941468"/>
            <a:ext cx="2813939" cy="2156184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85587" t="17807" r="3548" b="60188"/>
          <a:stretch/>
        </p:blipFill>
        <p:spPr>
          <a:xfrm>
            <a:off x="7554261" y="1941468"/>
            <a:ext cx="1893699" cy="21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334851"/>
            <a:ext cx="10058400" cy="5534243"/>
          </a:xfrm>
        </p:spPr>
        <p:txBody>
          <a:bodyPr/>
          <a:lstStyle/>
          <a:p>
            <a:r>
              <a:rPr lang="es-EC" dirty="0"/>
              <a:t>                                 </a:t>
            </a:r>
            <a:r>
              <a:rPr lang="es-EC" sz="2400" b="1" dirty="0" err="1"/>
              <a:t>VERBS</a:t>
            </a:r>
            <a:r>
              <a:rPr lang="es-EC" sz="2400" b="1" dirty="0"/>
              <a:t>                                BE(am/</a:t>
            </a:r>
            <a:r>
              <a:rPr lang="es-EC" sz="2400" b="1" dirty="0" err="1"/>
              <a:t>is</a:t>
            </a:r>
            <a:r>
              <a:rPr lang="es-EC" sz="2400" b="1" dirty="0"/>
              <a:t>/are/</a:t>
            </a:r>
            <a:r>
              <a:rPr lang="es-EC" sz="2400" b="1" dirty="0" err="1"/>
              <a:t>was</a:t>
            </a:r>
            <a:r>
              <a:rPr lang="es-EC" sz="2400" b="1" dirty="0"/>
              <a:t>/</a:t>
            </a:r>
            <a:r>
              <a:rPr lang="es-EC" sz="2400" b="1" dirty="0" err="1"/>
              <a:t>were</a:t>
            </a:r>
            <a:r>
              <a:rPr lang="es-EC" sz="2400" b="1" dirty="0"/>
              <a:t>) + </a:t>
            </a:r>
            <a:r>
              <a:rPr lang="es-EC" sz="2400" b="1" dirty="0" err="1"/>
              <a:t>ADJECTIVES</a:t>
            </a:r>
            <a:r>
              <a:rPr lang="es-EC" dirty="0"/>
              <a:t>											</a:t>
            </a:r>
            <a:endParaRPr lang="es-ES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69215" t="17807" r="14640" b="60188"/>
          <a:stretch/>
        </p:blipFill>
        <p:spPr>
          <a:xfrm>
            <a:off x="2213301" y="945788"/>
            <a:ext cx="2813939" cy="2156184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85587" t="17807" r="3548" b="60188"/>
          <a:stretch/>
        </p:blipFill>
        <p:spPr>
          <a:xfrm>
            <a:off x="7676181" y="945788"/>
            <a:ext cx="1893699" cy="2156184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8700"/>
              </p:ext>
            </p:extLst>
          </p:nvPr>
        </p:nvGraphicFramePr>
        <p:xfrm>
          <a:off x="837126" y="3361384"/>
          <a:ext cx="10318554" cy="258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9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145">
                <a:tc>
                  <a:txBody>
                    <a:bodyPr/>
                    <a:lstStyle/>
                    <a:p>
                      <a:r>
                        <a:rPr lang="es-EC" dirty="0" err="1"/>
                        <a:t>NOUN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CLAUSES</a:t>
                      </a:r>
                      <a:r>
                        <a:rPr lang="es-EC" baseline="0" dirty="0"/>
                        <a:t> (</a:t>
                      </a:r>
                      <a:r>
                        <a:rPr lang="es-EC" baseline="0" dirty="0" err="1"/>
                        <a:t>VERBS</a:t>
                      </a:r>
                      <a:r>
                        <a:rPr lang="es-EC" baseline="0" dirty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/>
                        <a:t>NOUN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CLAUSES</a:t>
                      </a:r>
                      <a:r>
                        <a:rPr lang="es-EC" dirty="0"/>
                        <a:t> (</a:t>
                      </a:r>
                      <a:r>
                        <a:rPr lang="es-EC" dirty="0" err="1"/>
                        <a:t>ADJECTIVES</a:t>
                      </a:r>
                      <a:r>
                        <a:rPr lang="es-EC" dirty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145">
                <a:tc>
                  <a:txBody>
                    <a:bodyPr/>
                    <a:lstStyle/>
                    <a:p>
                      <a:r>
                        <a:rPr lang="es-EC" sz="2400" dirty="0"/>
                        <a:t>-</a:t>
                      </a:r>
                      <a:r>
                        <a:rPr lang="es-EC" sz="2400" baseline="0" dirty="0"/>
                        <a:t> I </a:t>
                      </a:r>
                      <a:r>
                        <a:rPr lang="es-EC" sz="2400" baseline="0" dirty="0" err="1">
                          <a:solidFill>
                            <a:srgbClr val="FF0000"/>
                          </a:solidFill>
                        </a:rPr>
                        <a:t>think</a:t>
                      </a:r>
                      <a:r>
                        <a:rPr lang="es-EC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rgbClr val="FF0000"/>
                          </a:solidFill>
                        </a:rPr>
                        <a:t>that</a:t>
                      </a:r>
                      <a:r>
                        <a:rPr lang="es-EC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baseline="0" dirty="0"/>
                        <a:t>“Harry Potter” </a:t>
                      </a:r>
                      <a:r>
                        <a:rPr lang="es-EC" sz="2400" baseline="0" dirty="0" err="1"/>
                        <a:t>books</a:t>
                      </a:r>
                      <a:r>
                        <a:rPr lang="es-EC" sz="2400" baseline="0" dirty="0"/>
                        <a:t> are </a:t>
                      </a:r>
                      <a:r>
                        <a:rPr lang="es-EC" sz="2400" baseline="0" dirty="0" err="1"/>
                        <a:t>fantastic</a:t>
                      </a:r>
                      <a:r>
                        <a:rPr lang="es-EC" sz="2400" baseline="0" dirty="0"/>
                        <a:t>.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/>
                        <a:t>- I am </a:t>
                      </a:r>
                      <a:r>
                        <a:rPr lang="es-EC" sz="2400" u="sng" dirty="0" err="1">
                          <a:solidFill>
                            <a:srgbClr val="FF0000"/>
                          </a:solidFill>
                        </a:rPr>
                        <a:t>surprised</a:t>
                      </a:r>
                      <a:r>
                        <a:rPr lang="es-EC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rgbClr val="FF0000"/>
                          </a:solidFill>
                        </a:rPr>
                        <a:t>that</a:t>
                      </a:r>
                      <a:r>
                        <a:rPr lang="es-EC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dirty="0" err="1"/>
                        <a:t>there</a:t>
                      </a:r>
                      <a:r>
                        <a:rPr lang="es-EC" sz="2400" dirty="0"/>
                        <a:t> are </a:t>
                      </a:r>
                      <a:r>
                        <a:rPr lang="es-EC" sz="2400" dirty="0" err="1"/>
                        <a:t>seven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books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about</a:t>
                      </a:r>
                      <a:r>
                        <a:rPr lang="es-EC" sz="2400" dirty="0"/>
                        <a:t> Harry Potter.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145"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145"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45"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78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NOUN</a:t>
            </a:r>
            <a:r>
              <a:rPr lang="es-EC" dirty="0"/>
              <a:t> </a:t>
            </a:r>
            <a:r>
              <a:rPr lang="es-EC" dirty="0" err="1"/>
              <a:t>CLAUSES</a:t>
            </a:r>
            <a:r>
              <a:rPr lang="es-EC" dirty="0"/>
              <a:t>: </a:t>
            </a:r>
            <a:r>
              <a:rPr lang="es-EC" dirty="0" err="1"/>
              <a:t>EMBEDDED</a:t>
            </a:r>
            <a:r>
              <a:rPr lang="es-EC" dirty="0"/>
              <a:t> </a:t>
            </a:r>
            <a:r>
              <a:rPr lang="es-EC" dirty="0" err="1"/>
              <a:t>QUESTIONS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b="1" dirty="0"/>
              <a:t>   </a:t>
            </a:r>
            <a:r>
              <a:rPr lang="es-EC" sz="2800" dirty="0" err="1"/>
              <a:t>They</a:t>
            </a:r>
            <a:r>
              <a:rPr lang="es-EC" sz="2800" dirty="0"/>
              <a:t> are </a:t>
            </a:r>
            <a:r>
              <a:rPr lang="es-EC" sz="2800" dirty="0" err="1"/>
              <a:t>kind</a:t>
            </a:r>
            <a:r>
              <a:rPr lang="es-EC" sz="2800" dirty="0"/>
              <a:t> of </a:t>
            </a:r>
            <a:r>
              <a:rPr lang="es-EC" sz="2800" dirty="0" err="1"/>
              <a:t>Indirect</a:t>
            </a:r>
            <a:r>
              <a:rPr lang="es-EC" sz="2800" dirty="0"/>
              <a:t> </a:t>
            </a:r>
            <a:r>
              <a:rPr lang="es-EC" sz="2800" dirty="0" err="1"/>
              <a:t>Questions</a:t>
            </a:r>
            <a:r>
              <a:rPr lang="es-EC" sz="2800" dirty="0"/>
              <a:t> </a:t>
            </a:r>
            <a:r>
              <a:rPr lang="es-EC" sz="2800" dirty="0" err="1"/>
              <a:t>that</a:t>
            </a:r>
            <a:r>
              <a:rPr lang="es-EC" sz="2800" dirty="0"/>
              <a:t> are </a:t>
            </a:r>
            <a:r>
              <a:rPr lang="es-EC" sz="2800" dirty="0" err="1"/>
              <a:t>included</a:t>
            </a:r>
            <a:r>
              <a:rPr lang="es-EC" sz="2800" dirty="0"/>
              <a:t> in a </a:t>
            </a:r>
            <a:r>
              <a:rPr lang="es-EC" sz="2800" dirty="0" err="1"/>
              <a:t>sentence</a:t>
            </a:r>
            <a:r>
              <a:rPr lang="es-EC" sz="2800" dirty="0"/>
              <a:t>.</a:t>
            </a:r>
          </a:p>
          <a:p>
            <a:endParaRPr lang="es-EC" b="1" dirty="0"/>
          </a:p>
          <a:p>
            <a:r>
              <a:rPr lang="es-EC" b="1" dirty="0"/>
              <a:t>1. YES / NO </a:t>
            </a:r>
            <a:r>
              <a:rPr lang="es-EC" b="1" dirty="0" err="1"/>
              <a:t>QUESTIONS</a:t>
            </a:r>
            <a:r>
              <a:rPr lang="es-EC" b="1" dirty="0"/>
              <a:t>                   			</a:t>
            </a:r>
            <a:r>
              <a:rPr lang="es-EC" sz="2800" b="1" dirty="0" err="1"/>
              <a:t>IF</a:t>
            </a:r>
            <a:r>
              <a:rPr lang="es-EC" sz="2800" b="1" dirty="0"/>
              <a:t> </a:t>
            </a:r>
          </a:p>
          <a:p>
            <a:endParaRPr lang="es-EC" b="1" dirty="0"/>
          </a:p>
          <a:p>
            <a:r>
              <a:rPr lang="es-EC" b="1" dirty="0"/>
              <a:t>2. </a:t>
            </a:r>
            <a:r>
              <a:rPr lang="es-EC" b="1" dirty="0" err="1"/>
              <a:t>INFORMATION</a:t>
            </a:r>
            <a:r>
              <a:rPr lang="es-EC" b="1" dirty="0"/>
              <a:t> </a:t>
            </a:r>
            <a:r>
              <a:rPr lang="es-EC" b="1" dirty="0" err="1"/>
              <a:t>QUESTIONS</a:t>
            </a:r>
            <a:r>
              <a:rPr lang="es-EC" b="1" dirty="0"/>
              <a:t>	                      </a:t>
            </a:r>
            <a:r>
              <a:rPr lang="es-EC" b="1" dirty="0" err="1"/>
              <a:t>WHERE</a:t>
            </a:r>
            <a:r>
              <a:rPr lang="es-EC" b="1" dirty="0"/>
              <a:t>, </a:t>
            </a:r>
            <a:r>
              <a:rPr lang="es-EC" b="1" dirty="0" err="1"/>
              <a:t>WHEN</a:t>
            </a:r>
            <a:r>
              <a:rPr lang="es-EC" b="1" dirty="0"/>
              <a:t>, </a:t>
            </a:r>
            <a:r>
              <a:rPr lang="es-EC" b="1" dirty="0" err="1"/>
              <a:t>WHY</a:t>
            </a:r>
            <a:r>
              <a:rPr lang="es-EC" b="1" dirty="0"/>
              <a:t>, </a:t>
            </a:r>
            <a:r>
              <a:rPr lang="es-EC" b="1" dirty="0" err="1"/>
              <a:t>HOW</a:t>
            </a:r>
            <a:r>
              <a:rPr lang="es-EC" b="1" dirty="0"/>
              <a:t>, </a:t>
            </a:r>
            <a:r>
              <a:rPr lang="es-EC" b="1" dirty="0" err="1"/>
              <a:t>WHO</a:t>
            </a:r>
            <a:r>
              <a:rPr lang="es-EC" b="1" dirty="0"/>
              <a:t>, </a:t>
            </a:r>
            <a:r>
              <a:rPr lang="es-EC" b="1" dirty="0" err="1"/>
              <a:t>WHOSE</a:t>
            </a:r>
            <a:r>
              <a:rPr lang="es-EC" b="1" dirty="0"/>
              <a:t>, etc.</a:t>
            </a:r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4546242" y="28852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4546242" y="38574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5831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2446</TotalTime>
  <Words>755</Words>
  <Application>Microsoft Office PowerPoint</Application>
  <PresentationFormat>Panorámica</PresentationFormat>
  <Paragraphs>138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Retrospección</vt:lpstr>
      <vt:lpstr>NOUN CLAUSES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NOUN CLAUSES: EMBEDDED QUESTIONS</vt:lpstr>
      <vt:lpstr>NOUN CLAUSES: EMBEDDED QUESTIONS</vt:lpstr>
      <vt:lpstr>Presentación de PowerPoint</vt:lpstr>
      <vt:lpstr>Presentación de PowerPoint</vt:lpstr>
      <vt:lpstr>Presentación de PowerPoint</vt:lpstr>
      <vt:lpstr>Presentación de PowerPoint</vt:lpstr>
      <vt:lpstr>NOUN CLAUSES EMBEDDED QUESTIONS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 CLAUSES</dc:title>
  <dc:creator>Aylin Veloz</dc:creator>
  <cp:lastModifiedBy>Marcela González</cp:lastModifiedBy>
  <cp:revision>92</cp:revision>
  <dcterms:created xsi:type="dcterms:W3CDTF">2020-04-30T14:04:28Z</dcterms:created>
  <dcterms:modified xsi:type="dcterms:W3CDTF">2024-07-02T00:44:51Z</dcterms:modified>
</cp:coreProperties>
</file>