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7" d="100"/>
          <a:sy n="77" d="100"/>
        </p:scale>
        <p:origin x="68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Date Placeholder 4"/>
          <p:cNvSpPr>
            <a:spLocks noGrp="1"/>
          </p:cNvSpPr>
          <p:nvPr>
            <p:ph type="dt" sz="half" idx="10"/>
          </p:nvPr>
        </p:nvSpPr>
        <p:spPr/>
        <p:txBody>
          <a:bodyPr/>
          <a:lstStyle/>
          <a:p>
            <a:fld id="{446C117F-5CCF-4837-BE5F-2B92066CAFAF}"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Date Placeholder 4"/>
          <p:cNvSpPr>
            <a:spLocks noGrp="1"/>
          </p:cNvSpPr>
          <p:nvPr>
            <p:ph type="dt" sz="half" idx="10"/>
          </p:nvPr>
        </p:nvSpPr>
        <p:spPr/>
        <p:txBody>
          <a:bodyPr/>
          <a:lstStyle/>
          <a:p>
            <a:fld id="{84EB90BD-B6CE-46B7-997F-7313B992CCDC}"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Date Placeholder 4"/>
          <p:cNvSpPr>
            <a:spLocks noGrp="1"/>
          </p:cNvSpPr>
          <p:nvPr>
            <p:ph type="dt" sz="half" idx="10"/>
          </p:nvPr>
        </p:nvSpPr>
        <p:spPr/>
        <p:txBody>
          <a:bodyPr/>
          <a:lstStyle/>
          <a:p>
            <a:fld id="{CDB9D11F-B188-461D-B23F-39381795C052}"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endParaRPr lang="en-US" sz="7200" dirty="0">
              <a:solidFill>
                <a:schemeClr val="tx1"/>
              </a:solidFill>
              <a:effectLst/>
            </a:endParaRP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endParaRPr lang="en-US" sz="7200" dirty="0">
              <a:solidFill>
                <a:schemeClr val="tx1"/>
              </a:solidFill>
              <a:effectLst/>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Date Placeholder 4"/>
          <p:cNvSpPr>
            <a:spLocks noGrp="1"/>
          </p:cNvSpPr>
          <p:nvPr>
            <p:ph type="dt" sz="half" idx="10"/>
          </p:nvPr>
        </p:nvSpPr>
        <p:spPr/>
        <p:txBody>
          <a:bodyPr/>
          <a:lstStyle/>
          <a:p>
            <a:fld id="{52E6D8D9-55A2-4063-B0F3-121F44549695}"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endParaRPr lang="es-ES" smtClean="0"/>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endParaRPr lang="es-ES" smtClean="0"/>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endParaRPr lang="es-ES" smtClean="0"/>
          </a:p>
        </p:txBody>
      </p:sp>
      <p:sp>
        <p:nvSpPr>
          <p:cNvPr id="3" name="Date Placeholder 2"/>
          <p:cNvSpPr>
            <a:spLocks noGrp="1"/>
          </p:cNvSpPr>
          <p:nvPr>
            <p:ph type="dt" sz="half" idx="10"/>
          </p:nvPr>
        </p:nvSpPr>
        <p:spPr/>
        <p:txBody>
          <a:bodyPr/>
          <a:lstStyle/>
          <a:p>
            <a:fld id="{D4B24536-994D-4021-A283-9F449C0DB509}"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endParaRPr lang="es-ES" smtClean="0"/>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endParaRPr lang="es-ES" smtClean="0"/>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endParaRPr lang="es-ES" smtClean="0"/>
          </a:p>
        </p:txBody>
      </p:sp>
      <p:sp>
        <p:nvSpPr>
          <p:cNvPr id="3" name="Date Placeholder 2"/>
          <p:cNvSpPr>
            <a:spLocks noGrp="1"/>
          </p:cNvSpPr>
          <p:nvPr>
            <p:ph type="dt" sz="half" idx="10"/>
          </p:nvPr>
        </p:nvSpPr>
        <p:spPr/>
        <p:txBody>
          <a:bodyPr/>
          <a:lstStyle/>
          <a:p>
            <a:fld id="{3CBBBB78-C96F-47B7-AB17-D852CA960AC9}"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Date Placeholder 3"/>
          <p:cNvSpPr>
            <a:spLocks noGrp="1"/>
          </p:cNvSpPr>
          <p:nvPr>
            <p:ph type="dt" sz="half" idx="10"/>
          </p:nvPr>
        </p:nvSpPr>
        <p:spPr/>
        <p:txBody>
          <a:bodyPr/>
          <a:lstStyle/>
          <a:p>
            <a:fld id="{30578ACC-22D6-47C1-A373-4FD133E34F3C}"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Content Placeholder 3"/>
          <p:cNvSpPr>
            <a:spLocks noGrp="1"/>
          </p:cNvSpPr>
          <p:nvPr>
            <p:ph sz="half" idx="2"/>
          </p:nvPr>
        </p:nvSpPr>
        <p:spPr>
          <a:xfrm>
            <a:off x="680322" y="3030008"/>
            <a:ext cx="4698355" cy="2906179"/>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Content Placeholder 5"/>
          <p:cNvSpPr>
            <a:spLocks noGrp="1"/>
          </p:cNvSpPr>
          <p:nvPr>
            <p:ph sz="quarter" idx="4"/>
          </p:nvPr>
        </p:nvSpPr>
        <p:spPr>
          <a:xfrm>
            <a:off x="5594123" y="3030008"/>
            <a:ext cx="4700059" cy="2906179"/>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Date Placeholder 4"/>
          <p:cNvSpPr>
            <a:spLocks noGrp="1"/>
          </p:cNvSpPr>
          <p:nvPr>
            <p:ph type="dt" sz="half" idx="10"/>
          </p:nvPr>
        </p:nvSpPr>
        <p:spPr/>
        <p:txBody>
          <a:bodyPr/>
          <a:lstStyle/>
          <a:p>
            <a:fld id="{E331444B-B92B-4E27-8C94-BB93EAF5CB18}"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Date Placeholder 4"/>
          <p:cNvSpPr>
            <a:spLocks noGrp="1"/>
          </p:cNvSpPr>
          <p:nvPr>
            <p:ph type="dt" sz="half" idx="10"/>
          </p:nvPr>
        </p:nvSpPr>
        <p:spPr/>
        <p:txBody>
          <a:bodyPr/>
          <a:lstStyle/>
          <a:p>
            <a:fld id="{363EFA5E-FA76-400D-B3DC-F0BA90E6D10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3.png"/><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8">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61403" y="2733709"/>
            <a:ext cx="8144134" cy="1373070"/>
          </a:xfrm>
        </p:spPr>
        <p:txBody>
          <a:bodyPr/>
          <a:lstStyle/>
          <a:p>
            <a:r>
              <a:rPr lang="es-ES" dirty="0" smtClean="0"/>
              <a:t>INVESTIGACIÓN SEGUNDO SEMESTRE DE EDUCACIÓN INICIAL</a:t>
            </a:r>
            <a:endParaRPr lang="en-US" dirty="0"/>
          </a:p>
        </p:txBody>
      </p:sp>
      <p:sp>
        <p:nvSpPr>
          <p:cNvPr id="3" name="Subtítulo 2"/>
          <p:cNvSpPr>
            <a:spLocks noGrp="1"/>
          </p:cNvSpPr>
          <p:nvPr>
            <p:ph type="subTitle" idx="1"/>
          </p:nvPr>
        </p:nvSpPr>
        <p:spPr/>
        <p:txBody>
          <a:bodyPr/>
          <a:lstStyle/>
          <a:p>
            <a:r>
              <a:rPr lang="es-ES" dirty="0" smtClean="0"/>
              <a:t>13- 12 -2022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dirty="0"/>
              <a:t>Tiende a buscar leyes generales.</a:t>
            </a:r>
            <a:endParaRPr lang="en-US" dirty="0"/>
          </a:p>
        </p:txBody>
      </p:sp>
      <p:sp>
        <p:nvSpPr>
          <p:cNvPr id="3" name="Marcador de contenido 2"/>
          <p:cNvSpPr>
            <a:spLocks noGrp="1"/>
          </p:cNvSpPr>
          <p:nvPr>
            <p:ph idx="1"/>
          </p:nvPr>
        </p:nvSpPr>
        <p:spPr/>
        <p:txBody>
          <a:bodyPr>
            <a:normAutofit/>
          </a:bodyPr>
          <a:lstStyle/>
          <a:p>
            <a:pPr marL="0" indent="0" algn="just">
              <a:buNone/>
            </a:pPr>
            <a:r>
              <a:rPr lang="es-ES" sz="2800" b="1" dirty="0"/>
              <a:t>.</a:t>
            </a:r>
            <a:r>
              <a:rPr lang="es-ES" sz="2800" b="1" dirty="0" smtClean="0"/>
              <a:t> </a:t>
            </a:r>
            <a:r>
              <a:rPr lang="es-ES" sz="2800" dirty="0"/>
              <a:t>La ciencia pretende entender las leyes o principios generales que rigen a los fenómenos. Algunas ciencias, como las matemáticas, persiguen que estas leyes tengan grado de certeza. Otras ciencias, como las naturales o sociales, construyen leyes sujetas a revisión constante. Un ejemplo de ley general en la ciencia es la ley de la gravedad de Newton.</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4000" b="1" dirty="0"/>
              <a:t>Es acumulativa y sistemática.</a:t>
            </a:r>
            <a:endParaRPr lang="en-US" sz="4000" dirty="0"/>
          </a:p>
        </p:txBody>
      </p:sp>
      <p:sp>
        <p:nvSpPr>
          <p:cNvPr id="3" name="Marcador de contenido 2"/>
          <p:cNvSpPr>
            <a:spLocks noGrp="1"/>
          </p:cNvSpPr>
          <p:nvPr>
            <p:ph idx="1"/>
          </p:nvPr>
        </p:nvSpPr>
        <p:spPr/>
        <p:txBody>
          <a:bodyPr/>
          <a:lstStyle/>
          <a:p>
            <a:pPr algn="just"/>
            <a:r>
              <a:rPr lang="es-ES" sz="2800" b="1" dirty="0"/>
              <a:t>Es acumulativa y sistemática.</a:t>
            </a:r>
            <a:r>
              <a:rPr lang="es-ES" sz="2800" dirty="0"/>
              <a:t> La ciencia valora el conocimiento acumulado de las investigaciones previas, es decir, los antecedentes. Estos son siempre un punto de partida, bien como sustento o como cuestionamiento. A la vez, todo nuevo conocimiento pasa a ser parte del acervo científico. Por ejemplo, la teoría heliocéntrica de Copérnico sustituyó a la teoría geocéntrica de Ptolomeo, mientras que las leyes de Kepler sobre las órbitas elípticas perfeccionaron la teoría copernicana</a:t>
            </a:r>
            <a:r>
              <a:rPr lang="es-ES" dirty="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5400" b="1" dirty="0"/>
              <a:t>Es útil.</a:t>
            </a:r>
            <a:endParaRPr lang="en-US" sz="5400" dirty="0"/>
          </a:p>
        </p:txBody>
      </p:sp>
      <p:sp>
        <p:nvSpPr>
          <p:cNvPr id="3" name="Marcador de contenido 2"/>
          <p:cNvSpPr>
            <a:spLocks noGrp="1"/>
          </p:cNvSpPr>
          <p:nvPr>
            <p:ph idx="1"/>
          </p:nvPr>
        </p:nvSpPr>
        <p:spPr/>
        <p:txBody>
          <a:bodyPr/>
          <a:lstStyle/>
          <a:p>
            <a:pPr marL="0" indent="0" algn="just">
              <a:buNone/>
            </a:pPr>
            <a:r>
              <a:rPr lang="es-ES" b="1" dirty="0" smtClean="0"/>
              <a:t> </a:t>
            </a:r>
            <a:r>
              <a:rPr lang="es-ES" sz="3200" dirty="0"/>
              <a:t>Toda ciencia produce conocimiento provechoso, necesario e imprescindible para interpretar la realidad y para estimular el desarrollo humano y social en cualquiera de sus aspectos: cultural, intelectual, tecnológico, industrial, etc. Por ejemplo, la ciencia permitió el descubrimiento de la penicilina y de la electricidad</a:t>
            </a:r>
            <a:r>
              <a:rPr lang="es-ES" dirty="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4800" dirty="0" smtClean="0"/>
              <a:t>TIPOS DE CIENCIA</a:t>
            </a:r>
            <a:endParaRPr lang="en-US" sz="4800" dirty="0"/>
          </a:p>
        </p:txBody>
      </p:sp>
      <p:sp>
        <p:nvSpPr>
          <p:cNvPr id="3" name="Marcador de contenido 2"/>
          <p:cNvSpPr>
            <a:spLocks noGrp="1"/>
          </p:cNvSpPr>
          <p:nvPr>
            <p:ph idx="1"/>
          </p:nvPr>
        </p:nvSpPr>
        <p:spPr/>
        <p:txBody>
          <a:bodyPr>
            <a:normAutofit/>
          </a:bodyPr>
          <a:lstStyle/>
          <a:p>
            <a:pPr algn="just"/>
            <a:r>
              <a:rPr lang="es-ES" sz="3600" dirty="0"/>
              <a:t>En la actualidad, el modelo de clasificación más difundido es el que distingue entre ciencias formales y ciencias fácticas, llamadas en otros modelos “experimentales o empíricas”.</a:t>
            </a:r>
            <a:endParaRPr lang="en-US"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n-US" sz="4800" b="1" dirty="0" err="1"/>
              <a:t>Ciencias</a:t>
            </a:r>
            <a:r>
              <a:rPr lang="en-US" sz="4800" b="1" dirty="0"/>
              <a:t> </a:t>
            </a:r>
            <a:r>
              <a:rPr lang="en-US" sz="4800" b="1" dirty="0" err="1"/>
              <a:t>formales</a:t>
            </a:r>
            <a:br>
              <a:rPr lang="en-US" sz="4800" b="1" dirty="0"/>
            </a:br>
            <a:endParaRPr lang="en-US" sz="4800" dirty="0"/>
          </a:p>
        </p:txBody>
      </p:sp>
      <p:sp>
        <p:nvSpPr>
          <p:cNvPr id="3" name="Marcador de contenido 2"/>
          <p:cNvSpPr>
            <a:spLocks noGrp="1"/>
          </p:cNvSpPr>
          <p:nvPr>
            <p:ph idx="1"/>
          </p:nvPr>
        </p:nvSpPr>
        <p:spPr/>
        <p:txBody>
          <a:bodyPr>
            <a:normAutofit fontScale="92500" lnSpcReduction="10000"/>
          </a:bodyPr>
          <a:lstStyle/>
          <a:p>
            <a:r>
              <a:rPr lang="es-ES" dirty="0"/>
              <a:t>Son aquellas que tienen por objeto de estudio las abstracciones mentales. Reciben este nombre porque no se ocupan de contenidos concretos, sino de los axiomas o conceptos abstractos. El ser humano analiza estas "formas" u "objetos ideales" gracias a la deducción y la inferencia.</a:t>
            </a:r>
            <a:endParaRPr lang="es-ES" dirty="0"/>
          </a:p>
          <a:p>
            <a:r>
              <a:rPr lang="es-ES" dirty="0"/>
              <a:t>Las ciencias formales son analíticas como:</a:t>
            </a:r>
            <a:endParaRPr lang="es-ES" dirty="0"/>
          </a:p>
          <a:p>
            <a:r>
              <a:rPr lang="es-ES" dirty="0"/>
              <a:t>La lógica</a:t>
            </a:r>
            <a:endParaRPr lang="es-ES" dirty="0"/>
          </a:p>
          <a:p>
            <a:r>
              <a:rPr lang="es-ES" dirty="0"/>
              <a:t>La matemática</a:t>
            </a:r>
            <a:endParaRPr lang="es-ES" dirty="0"/>
          </a:p>
          <a:p>
            <a:r>
              <a:rPr lang="es-ES" dirty="0"/>
              <a:t>La estadística</a:t>
            </a:r>
            <a:endParaRPr lang="es-ES" dirty="0"/>
          </a:p>
          <a:p>
            <a:r>
              <a:rPr lang="es-ES" dirty="0"/>
              <a:t>La informática o ciencias de la computación.</a:t>
            </a:r>
            <a:endParaRPr lang="es-E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n-US" sz="4400" b="1" dirty="0" err="1"/>
              <a:t>Ciencias</a:t>
            </a:r>
            <a:r>
              <a:rPr lang="en-US" sz="4400" b="1" dirty="0"/>
              <a:t> </a:t>
            </a:r>
            <a:r>
              <a:rPr lang="en-US" sz="4400" b="1" dirty="0" err="1"/>
              <a:t>fácticas</a:t>
            </a:r>
            <a:br>
              <a:rPr lang="en-US" sz="4400" b="1" dirty="0"/>
            </a:br>
            <a:endParaRPr lang="en-US" sz="4400" dirty="0"/>
          </a:p>
        </p:txBody>
      </p:sp>
      <p:sp>
        <p:nvSpPr>
          <p:cNvPr id="3" name="Marcador de contenido 2"/>
          <p:cNvSpPr>
            <a:spLocks noGrp="1"/>
          </p:cNvSpPr>
          <p:nvPr>
            <p:ph idx="1"/>
          </p:nvPr>
        </p:nvSpPr>
        <p:spPr/>
        <p:txBody>
          <a:bodyPr>
            <a:normAutofit/>
          </a:bodyPr>
          <a:lstStyle/>
          <a:p>
            <a:pPr algn="just"/>
            <a:r>
              <a:rPr lang="es-ES" sz="2800" dirty="0"/>
              <a:t>Las ciencias fácticas son las que estudian hechos naturales, sociales o humanos, según la clasificación de Mario Bunge. Algunos teóricos las llaman ciencias empíricas y experimentales porque pueden ser verificadas en la realidad, ya sea por observación o por experimentación. Se subdividen en ciencias naturales y ciencias sociales y humanas.</a:t>
            </a: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n-US" sz="4400" b="1" dirty="0" err="1"/>
              <a:t>Ciencias</a:t>
            </a:r>
            <a:r>
              <a:rPr lang="en-US" sz="4400" b="1" dirty="0"/>
              <a:t> </a:t>
            </a:r>
            <a:r>
              <a:rPr lang="en-US" sz="4400" b="1" dirty="0" err="1"/>
              <a:t>naturales</a:t>
            </a:r>
            <a:endParaRPr lang="en-US" sz="4400" dirty="0"/>
          </a:p>
        </p:txBody>
      </p:sp>
      <p:sp>
        <p:nvSpPr>
          <p:cNvPr id="3" name="Marcador de contenido 2"/>
          <p:cNvSpPr>
            <a:spLocks noGrp="1"/>
          </p:cNvSpPr>
          <p:nvPr>
            <p:ph idx="1"/>
          </p:nvPr>
        </p:nvSpPr>
        <p:spPr/>
        <p:txBody>
          <a:bodyPr>
            <a:normAutofit fontScale="92500" lnSpcReduction="10000"/>
          </a:bodyPr>
          <a:lstStyle/>
          <a:p>
            <a:r>
              <a:rPr lang="es-ES" dirty="0"/>
              <a:t>Las ciencias naturales son aquellas que describen, ordenan y comparan los fenómenos naturales, es decir, los objetos de la naturaleza y los procesos que tienen lugar en ella. A partir de allí se formulan teorías y leyes generales.</a:t>
            </a:r>
            <a:endParaRPr lang="es-ES" dirty="0"/>
          </a:p>
          <a:p>
            <a:r>
              <a:rPr lang="es-ES" dirty="0"/>
              <a:t>Las ciencias naturales son las siguientes:</a:t>
            </a:r>
            <a:endParaRPr lang="es-ES" dirty="0"/>
          </a:p>
          <a:p>
            <a:r>
              <a:rPr lang="es-ES" dirty="0"/>
              <a:t>Química</a:t>
            </a:r>
            <a:endParaRPr lang="es-ES" dirty="0"/>
          </a:p>
          <a:p>
            <a:r>
              <a:rPr lang="es-ES" dirty="0"/>
              <a:t>Física</a:t>
            </a:r>
            <a:endParaRPr lang="es-ES" dirty="0"/>
          </a:p>
          <a:p>
            <a:r>
              <a:rPr lang="es-ES" dirty="0"/>
              <a:t>Biología</a:t>
            </a:r>
            <a:endParaRPr lang="es-ES" dirty="0"/>
          </a:p>
          <a:p>
            <a:r>
              <a:rPr lang="es-ES" dirty="0"/>
              <a:t>Astronomía</a:t>
            </a:r>
            <a:endParaRPr lang="es-ES" dirty="0"/>
          </a:p>
          <a:p>
            <a:r>
              <a:rPr lang="es-ES" dirty="0"/>
              <a:t>Geología</a:t>
            </a:r>
            <a:endParaRPr lang="es-E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4800" dirty="0" smtClean="0"/>
              <a:t>Ciencias Sociales y Humanas</a:t>
            </a:r>
            <a:endParaRPr lang="en-US" sz="4800" dirty="0"/>
          </a:p>
        </p:txBody>
      </p:sp>
      <p:sp>
        <p:nvSpPr>
          <p:cNvPr id="3" name="Marcador de contenido 2"/>
          <p:cNvSpPr>
            <a:spLocks noGrp="1"/>
          </p:cNvSpPr>
          <p:nvPr>
            <p:ph idx="1"/>
          </p:nvPr>
        </p:nvSpPr>
        <p:spPr/>
        <p:txBody>
          <a:bodyPr>
            <a:normAutofit lnSpcReduction="10000"/>
          </a:bodyPr>
          <a:lstStyle/>
          <a:p>
            <a:pPr algn="just"/>
            <a:r>
              <a:rPr lang="es-ES" sz="2800" dirty="0"/>
              <a:t>Las ciencias sociales y humanas son aquellas que estudian al ser humano y la sociedad. Es decir, estudian de forma sistemática los fenómenos y procesos socioculturales, producto de la actividad del ser humano y su relación con el entorno</a:t>
            </a:r>
            <a:r>
              <a:rPr lang="es-ES" sz="2800" dirty="0" smtClean="0"/>
              <a:t>.</a:t>
            </a:r>
            <a:endParaRPr lang="es-ES" sz="2800" dirty="0" smtClean="0"/>
          </a:p>
          <a:p>
            <a:pPr algn="just"/>
            <a:r>
              <a:rPr lang="es-ES" sz="2800" dirty="0"/>
              <a:t>En este sentido, divide su campo de estudio en diferentes áreas, que pueden abarcar desde las normas de convivencia y los modos de su organización social, hasta las formas de comunicación.</a:t>
            </a: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r>
              <a:rPr lang="es-ES" dirty="0"/>
              <a:t>Son ciencias sociales y humanas las siguientes:</a:t>
            </a:r>
            <a:endParaRPr lang="es-ES" dirty="0"/>
          </a:p>
          <a:p>
            <a:r>
              <a:rPr lang="es-ES" dirty="0"/>
              <a:t>sociología;</a:t>
            </a:r>
            <a:endParaRPr lang="es-ES" dirty="0"/>
          </a:p>
          <a:p>
            <a:r>
              <a:rPr lang="es-ES" dirty="0"/>
              <a:t>economía;</a:t>
            </a:r>
            <a:endParaRPr lang="es-ES" dirty="0"/>
          </a:p>
          <a:p>
            <a:r>
              <a:rPr lang="es-ES" dirty="0"/>
              <a:t>historia;</a:t>
            </a:r>
            <a:endParaRPr lang="es-ES" dirty="0"/>
          </a:p>
          <a:p>
            <a:r>
              <a:rPr lang="es-ES" dirty="0"/>
              <a:t>geografía;</a:t>
            </a:r>
            <a:endParaRPr lang="es-ES" dirty="0"/>
          </a:p>
          <a:p>
            <a:r>
              <a:rPr lang="es-ES" dirty="0"/>
              <a:t>lingüística;</a:t>
            </a:r>
            <a:endParaRPr lang="es-ES" dirty="0"/>
          </a:p>
          <a:p>
            <a:r>
              <a:rPr lang="es-ES" dirty="0"/>
              <a:t>antropología;</a:t>
            </a:r>
            <a:endParaRPr lang="es-ES" dirty="0"/>
          </a:p>
          <a:p>
            <a:r>
              <a:rPr lang="es-ES" dirty="0"/>
              <a:t>psicología.</a:t>
            </a:r>
            <a:endParaRPr lang="es-E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n-US" sz="4800" b="1" dirty="0" err="1"/>
              <a:t>Ciencias</a:t>
            </a:r>
            <a:r>
              <a:rPr lang="en-US" sz="4800" b="1" dirty="0"/>
              <a:t> </a:t>
            </a:r>
            <a:r>
              <a:rPr lang="en-US" sz="4800" b="1" dirty="0" err="1"/>
              <a:t>aplicadas</a:t>
            </a:r>
            <a:br>
              <a:rPr lang="en-US" sz="4800" b="1" dirty="0"/>
            </a:br>
            <a:endParaRPr lang="en-US" sz="4800" dirty="0"/>
          </a:p>
        </p:txBody>
      </p:sp>
      <p:sp>
        <p:nvSpPr>
          <p:cNvPr id="3" name="Marcador de contenido 2"/>
          <p:cNvSpPr>
            <a:spLocks noGrp="1"/>
          </p:cNvSpPr>
          <p:nvPr>
            <p:ph idx="1"/>
          </p:nvPr>
        </p:nvSpPr>
        <p:spPr/>
        <p:txBody>
          <a:bodyPr/>
          <a:lstStyle/>
          <a:p>
            <a:r>
              <a:rPr lang="es-ES" dirty="0"/>
              <a:t>Las ciencias aplicadas son aquellas que utilizan los conocimientos desarrollados por las ciencias formales o las ciencias empíricas y experimentales en ámbitos especializados de interés.</a:t>
            </a:r>
            <a:endParaRPr lang="es-ES" dirty="0"/>
          </a:p>
          <a:p>
            <a:r>
              <a:rPr lang="es-ES" dirty="0"/>
              <a:t>Entre las ciencias aplicadas podemos mencionar las siguientes:</a:t>
            </a:r>
            <a:endParaRPr lang="es-ES" dirty="0"/>
          </a:p>
          <a:p>
            <a:r>
              <a:rPr lang="es-ES" dirty="0"/>
              <a:t>nutrición y dietética;</a:t>
            </a:r>
            <a:endParaRPr lang="es-ES" dirty="0"/>
          </a:p>
          <a:p>
            <a:r>
              <a:rPr lang="es-ES" dirty="0"/>
              <a:t>farmacia;</a:t>
            </a:r>
            <a:endParaRPr lang="es-ES" dirty="0"/>
          </a:p>
          <a:p>
            <a:r>
              <a:rPr lang="es-ES" dirty="0"/>
              <a:t>arqueología;</a:t>
            </a:r>
            <a:endParaRPr lang="es-ES" dirty="0"/>
          </a:p>
          <a:p>
            <a:r>
              <a:rPr lang="es-ES" dirty="0"/>
              <a:t>psicología</a:t>
            </a:r>
            <a:endParaRPr lang="es-E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5400" dirty="0" smtClean="0"/>
              <a:t>QUE ES LA CIENCIA</a:t>
            </a:r>
            <a:endParaRPr lang="en-US" sz="5400" dirty="0"/>
          </a:p>
        </p:txBody>
      </p:sp>
      <p:sp>
        <p:nvSpPr>
          <p:cNvPr id="3" name="Marcador de contenido 2"/>
          <p:cNvSpPr>
            <a:spLocks noGrp="1"/>
          </p:cNvSpPr>
          <p:nvPr>
            <p:ph idx="1"/>
          </p:nvPr>
        </p:nvSpPr>
        <p:spPr/>
        <p:txBody>
          <a:bodyPr/>
          <a:lstStyle/>
          <a:p>
            <a:pPr algn="just"/>
            <a:r>
              <a:rPr lang="es-ES" sz="2800" dirty="0"/>
              <a:t>Rama del saber humano constituida por el conjunto de conocimientos objetivos y verificables sobre una materia determinada que son obtenidos mediante la observación y la experimentación, la explicación de sus principios y causas y la formulación y verificación de hipótesis y se caracteriza, además, por la utilización de una metodología adecuada para el objeto de estudio y la sistematización de los conocimientos</a:t>
            </a:r>
            <a:r>
              <a:rPr lang="es-ES" dirty="0"/>
              <a: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n-US" sz="4800" b="1" dirty="0" err="1"/>
              <a:t>Historia</a:t>
            </a:r>
            <a:r>
              <a:rPr lang="en-US" sz="4800" b="1" dirty="0"/>
              <a:t> de la </a:t>
            </a:r>
            <a:r>
              <a:rPr lang="en-US" sz="4800" b="1" dirty="0" err="1"/>
              <a:t>ciencia</a:t>
            </a:r>
            <a:br>
              <a:rPr lang="en-US" sz="4800" b="1" dirty="0"/>
            </a:br>
            <a:endParaRPr lang="en-US" sz="4800" dirty="0"/>
          </a:p>
        </p:txBody>
      </p:sp>
      <p:sp>
        <p:nvSpPr>
          <p:cNvPr id="3" name="Marcador de contenido 2"/>
          <p:cNvSpPr>
            <a:spLocks noGrp="1"/>
          </p:cNvSpPr>
          <p:nvPr>
            <p:ph idx="1"/>
          </p:nvPr>
        </p:nvSpPr>
        <p:spPr/>
        <p:txBody>
          <a:bodyPr>
            <a:normAutofit/>
          </a:bodyPr>
          <a:lstStyle/>
          <a:p>
            <a:pPr algn="just"/>
            <a:r>
              <a:rPr lang="es-ES" sz="2800" dirty="0"/>
              <a:t>El origen de la ciencia se remonta a la Antigua Grecia, donde se consolida gracias a la filosofía. La filosofía griega tuvo el mérito de separar la comprensión de la naturaleza del pensamiento mítico. Esto dio lugar a áreas diferenciadas como la lógica, la matemática, la física, la geometría, la astronomía, la biología, entre otras. Desde entonces, la ciencia ha evolucionado en su concepto y alcance.</a:t>
            </a: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just"/>
            <a:r>
              <a:rPr lang="es-ES" sz="4400" b="1" dirty="0"/>
              <a:t>Las ciencias en la Edad Antigua</a:t>
            </a:r>
            <a:br>
              <a:rPr lang="es-ES" sz="4400" b="1" dirty="0"/>
            </a:br>
            <a:endParaRPr lang="en-US" sz="4400" dirty="0"/>
          </a:p>
        </p:txBody>
      </p:sp>
      <p:sp>
        <p:nvSpPr>
          <p:cNvPr id="3" name="Marcador de contenido 2"/>
          <p:cNvSpPr>
            <a:spLocks noGrp="1"/>
          </p:cNvSpPr>
          <p:nvPr>
            <p:ph idx="1"/>
          </p:nvPr>
        </p:nvSpPr>
        <p:spPr/>
        <p:txBody>
          <a:bodyPr/>
          <a:lstStyle/>
          <a:p>
            <a:r>
              <a:rPr lang="es-ES" dirty="0"/>
              <a:t>El pensamiento científico griego, cuyo influjo fue dominante hasta el siglo XVI, confiaba en que toda pregunta podía ser respondida mediante el pensamiento racional abstracto. En consecuencia, no experimentaba ni se detenía en evaluar la función social del conocimiento obtenido.</a:t>
            </a:r>
            <a:endParaRPr lang="es-ES" dirty="0"/>
          </a:p>
          <a:p>
            <a:r>
              <a:rPr lang="es-ES" dirty="0"/>
              <a:t>Durante la Edad Media, cuando aún era dominante la influencia del enfoque griego, la preocupación central fue conciliar la ciencia y la fe, al mismo tiempo que desarrollar el ejercicio de la razón (escolástica).</a:t>
            </a:r>
            <a:endParaRPr lang="es-E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S" sz="4000" b="1" dirty="0"/>
              <a:t>El nacimiento de las ciencias modernas</a:t>
            </a:r>
            <a:br>
              <a:rPr lang="es-ES" sz="4000" b="1" dirty="0"/>
            </a:br>
            <a:endParaRPr lang="en-US" sz="4000" dirty="0"/>
          </a:p>
        </p:txBody>
      </p:sp>
      <p:sp>
        <p:nvSpPr>
          <p:cNvPr id="3" name="Marcador de contenido 2"/>
          <p:cNvSpPr>
            <a:spLocks noGrp="1"/>
          </p:cNvSpPr>
          <p:nvPr>
            <p:ph idx="1"/>
          </p:nvPr>
        </p:nvSpPr>
        <p:spPr/>
        <p:txBody>
          <a:bodyPr/>
          <a:lstStyle/>
          <a:p>
            <a:pPr marL="0" indent="0">
              <a:buNone/>
            </a:pPr>
            <a:endParaRPr lang="es-ES" b="1" dirty="0"/>
          </a:p>
          <a:p>
            <a:pPr algn="just"/>
            <a:r>
              <a:rPr lang="es-ES" sz="2800" dirty="0"/>
              <a:t>Todo cambió a partir del siglo XVI. Por un lado, la teoría heliocéntrica de Copérnico, deducida por observación, cuestionó el creacionismo. Más tarde, Galileo refutó la teoría del movimiento de Aristóteles mediante la experimentación.</a:t>
            </a:r>
            <a:endParaRPr lang="es-ES" sz="2800" dirty="0"/>
          </a:p>
          <a:p>
            <a:pPr algn="just"/>
            <a:endParaRPr 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pPr algn="just"/>
            <a:r>
              <a:rPr lang="es-ES" sz="2800" dirty="0"/>
              <a:t>Estos y otros esfuerzos, como los de Kepler, dieron lugar a la llamada Revolución científica, que desembocó en el pensamiento racionalista de Descartes y del empirismo de Francis Bacon, John Locke y David </a:t>
            </a:r>
            <a:r>
              <a:rPr lang="es-ES" sz="2800" dirty="0" err="1"/>
              <a:t>Hume</a:t>
            </a:r>
            <a:r>
              <a:rPr lang="es-ES" sz="2800" dirty="0"/>
              <a:t>.</a:t>
            </a:r>
            <a:endParaRPr lang="es-ES" sz="2800" dirty="0"/>
          </a:p>
          <a:p>
            <a:pPr algn="just"/>
            <a:r>
              <a:rPr lang="es-ES" sz="2800" dirty="0"/>
              <a:t>Así, en la Edad Moderna, la ciencia se separó del pensamiento teológico y del mero ejercicio deductivo y fue vista como una promesa de liberación y progreso sociocultural.</a:t>
            </a:r>
            <a:endParaRPr lang="es-ES" sz="2800" dirty="0"/>
          </a:p>
          <a:p>
            <a:pPr algn="just"/>
            <a:endParaRPr 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S" sz="4000" b="1" dirty="0"/>
              <a:t>Las ciencias en la Edad Contemporánea</a:t>
            </a:r>
            <a:br>
              <a:rPr lang="es-ES" sz="4000" b="1" dirty="0"/>
            </a:br>
            <a:endParaRPr lang="en-US" sz="4000" dirty="0"/>
          </a:p>
        </p:txBody>
      </p:sp>
      <p:sp>
        <p:nvSpPr>
          <p:cNvPr id="3" name="Marcador de contenido 2"/>
          <p:cNvSpPr>
            <a:spLocks noGrp="1"/>
          </p:cNvSpPr>
          <p:nvPr>
            <p:ph idx="1"/>
          </p:nvPr>
        </p:nvSpPr>
        <p:spPr/>
        <p:txBody>
          <a:bodyPr>
            <a:normAutofit/>
          </a:bodyPr>
          <a:lstStyle/>
          <a:p>
            <a:pPr algn="just"/>
            <a:r>
              <a:rPr lang="es-ES" sz="2800" dirty="0"/>
              <a:t>En la Edad Contemporánea, la evolución de la ciencia trajo nuevas teorías y descubrimientos que transformaron el mundo. Además, su alianza con la tecnología, especialmente desde 1870, llevó la revolución industrial a otro nivel</a:t>
            </a:r>
            <a:r>
              <a:rPr lang="es-ES" sz="2800" dirty="0" smtClean="0"/>
              <a:t>.</a:t>
            </a:r>
            <a:endParaRPr lang="es-ES"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pPr algn="just"/>
            <a:r>
              <a:rPr lang="es-ES" sz="2800" dirty="0"/>
              <a:t>Hacia el siglo XX, la ciencia asiste a un proceso de diferenciación y especialización. En el siglo XXI, los límites de la </a:t>
            </a:r>
            <a:r>
              <a:rPr lang="es-ES" sz="2800" dirty="0" err="1"/>
              <a:t>hiperespecialización</a:t>
            </a:r>
            <a:r>
              <a:rPr lang="es-ES" sz="2800" dirty="0"/>
              <a:t> han evidenciado la necesidad de diálogo entre diversas disciplinas, bajo enfoques interdisciplinarios o </a:t>
            </a:r>
            <a:r>
              <a:rPr lang="es-ES" sz="2800" dirty="0" err="1"/>
              <a:t>transdisciplinarios</a:t>
            </a:r>
            <a:r>
              <a:rPr lang="es-ES" sz="2800" dirty="0"/>
              <a:t>.</a:t>
            </a:r>
            <a:endParaRPr lang="es-ES" sz="2800" dirty="0"/>
          </a:p>
          <a:p>
            <a:pPr algn="just"/>
            <a:endParaRPr lang="en-US" sz="2800" dirty="0"/>
          </a:p>
          <a:p>
            <a:pPr algn="just"/>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ES" dirty="0" smtClean="0"/>
              <a:t>Bibliografía</a:t>
            </a:r>
            <a:endParaRPr lang="es-ES" dirty="0" smtClean="0"/>
          </a:p>
          <a:p>
            <a:r>
              <a:rPr lang="es-ES" dirty="0"/>
              <a:t>Revisión científica por Ana </a:t>
            </a:r>
            <a:r>
              <a:rPr lang="es-ES" dirty="0" err="1"/>
              <a:t>Zita</a:t>
            </a:r>
            <a:r>
              <a:rPr lang="es-ES" dirty="0"/>
              <a:t> </a:t>
            </a:r>
            <a:r>
              <a:rPr lang="es-ES" dirty="0" err="1"/>
              <a:t>Fernandes</a:t>
            </a:r>
            <a:endParaRPr lang="es-ES" dirty="0"/>
          </a:p>
          <a:p>
            <a:r>
              <a:rPr lang="es-ES" dirty="0"/>
              <a:t>Doctora en Bioquímica</a:t>
            </a:r>
            <a:endParaRPr lang="es-E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5400" dirty="0" smtClean="0"/>
              <a:t>CIENCIA</a:t>
            </a:r>
            <a:endParaRPr lang="en-US" sz="5400" dirty="0"/>
          </a:p>
        </p:txBody>
      </p:sp>
      <p:sp>
        <p:nvSpPr>
          <p:cNvPr id="3" name="Marcador de contenido 2"/>
          <p:cNvSpPr>
            <a:spLocks noGrp="1"/>
          </p:cNvSpPr>
          <p:nvPr>
            <p:ph idx="1"/>
          </p:nvPr>
        </p:nvSpPr>
        <p:spPr/>
        <p:txBody>
          <a:bodyPr>
            <a:normAutofit/>
          </a:bodyPr>
          <a:lstStyle/>
          <a:p>
            <a:pPr algn="just"/>
            <a:r>
              <a:rPr lang="es-ES" sz="3600" dirty="0"/>
              <a:t>Conjunto de conocimientos obtenidos mediante la observación y el razonamiento , sistemáticamente estructurados y de los </a:t>
            </a:r>
            <a:r>
              <a:rPr lang="es-ES" sz="3600" b="1" dirty="0"/>
              <a:t>que</a:t>
            </a:r>
            <a:r>
              <a:rPr lang="es-ES" sz="3600" dirty="0"/>
              <a:t> se deducen principios y leyes generales con capacidad predictiva y comprobables experimentalmente .</a:t>
            </a: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5400" dirty="0" smtClean="0"/>
              <a:t>CIENCIA</a:t>
            </a:r>
            <a:endParaRPr lang="en-US" sz="5400" dirty="0"/>
          </a:p>
        </p:txBody>
      </p:sp>
      <p:sp>
        <p:nvSpPr>
          <p:cNvPr id="3" name="Marcador de contenido 2"/>
          <p:cNvSpPr>
            <a:spLocks noGrp="1"/>
          </p:cNvSpPr>
          <p:nvPr>
            <p:ph idx="1"/>
          </p:nvPr>
        </p:nvSpPr>
        <p:spPr/>
        <p:txBody>
          <a:bodyPr>
            <a:normAutofit/>
          </a:bodyPr>
          <a:lstStyle/>
          <a:p>
            <a:pPr algn="just"/>
            <a:r>
              <a:rPr lang="es-ES" sz="4000" dirty="0"/>
              <a:t>Se denomina ciencia a todo el conocimiento o saber constituido mediante la observación y el estudio sistemático y razonado de la naturaleza, la sociedad y el pensamiento.</a:t>
            </a:r>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0321" y="753228"/>
            <a:ext cx="9613861" cy="1080938"/>
          </a:xfrm>
        </p:spPr>
        <p:txBody>
          <a:bodyPr>
            <a:normAutofit/>
          </a:bodyPr>
          <a:lstStyle/>
          <a:p>
            <a:pPr algn="ctr"/>
            <a:r>
              <a:rPr lang="es-ES" sz="6000" dirty="0" smtClean="0"/>
              <a:t>OBJETIVO</a:t>
            </a:r>
            <a:endParaRPr lang="en-US" sz="6000" dirty="0"/>
          </a:p>
        </p:txBody>
      </p:sp>
      <p:sp>
        <p:nvSpPr>
          <p:cNvPr id="3" name="Marcador de contenido 2"/>
          <p:cNvSpPr>
            <a:spLocks noGrp="1"/>
          </p:cNvSpPr>
          <p:nvPr>
            <p:ph idx="1"/>
          </p:nvPr>
        </p:nvSpPr>
        <p:spPr/>
        <p:txBody>
          <a:bodyPr>
            <a:normAutofit/>
          </a:bodyPr>
          <a:lstStyle/>
          <a:p>
            <a:pPr algn="just"/>
            <a:r>
              <a:rPr lang="es-ES" sz="3600" dirty="0"/>
              <a:t>El objetivo de la ciencia es descubrir las leyes que rigen los fenómenos de la realidad, comprenderlos y explicarlos. De allí se deriva que la función de la ciencia es describir, explicar y predecir tales fenómenos a fin de mejorar la vida humana.</a:t>
            </a:r>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pPr algn="just"/>
            <a:r>
              <a:rPr lang="es-ES" sz="2800" dirty="0"/>
              <a:t>La ciencia produce conocimiento científico. Este se define como todo saber que ha sido obtenido mediante el método científico, es decir, a través de la observación y el análisis sistemáticos. En consecuencia, el conocimiento científico ofrece conclusiones razonadas y válidas que pueden ser probadas.</a:t>
            </a:r>
            <a:endParaRPr lang="es-ES" sz="2800" dirty="0"/>
          </a:p>
          <a:p>
            <a:pPr algn="just"/>
            <a:r>
              <a:rPr lang="es-ES" sz="2800" dirty="0"/>
              <a:t>La palabra ciencia deriva del latín </a:t>
            </a:r>
            <a:r>
              <a:rPr lang="es-ES" sz="2800" i="1" dirty="0" err="1"/>
              <a:t>scientĭa</a:t>
            </a:r>
            <a:r>
              <a:rPr lang="es-ES" sz="2800" dirty="0"/>
              <a:t>, que significa ‘conocimiento’ o ‘saber’ y, como tal, no se restringe a un área específica.</a:t>
            </a:r>
            <a:endParaRPr lang="es-ES" sz="2800"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Autofit/>
          </a:bodyPr>
          <a:lstStyle/>
          <a:p>
            <a:pPr algn="just"/>
            <a:r>
              <a:rPr lang="es-ES" sz="2800" dirty="0"/>
              <a:t>En este sentido, la ciencia comprende todos los campos de conocimiento y estudio (incluyendo ciencias formales, naturales, sociales y humanas) que conllevan al desarrollo de teorías y métodos particulares para cada área.</a:t>
            </a:r>
            <a:endParaRPr lang="es-ES" sz="2800" dirty="0"/>
          </a:p>
          <a:p>
            <a:pPr algn="just"/>
            <a:r>
              <a:rPr lang="es-ES" sz="2800" dirty="0"/>
              <a:t>La ciencia también está íntimamente relacionada con la tecnología, sobre todo desde la segunda mitad del siglo XIX. De allí la importancia de los estudios científicos destinados a crear o perfeccionar la tecnología.</a:t>
            </a:r>
            <a:endParaRPr lang="es-ES" sz="2800" dirty="0"/>
          </a:p>
          <a:p>
            <a:pPr algn="just"/>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n-US" sz="4800" b="1" dirty="0" err="1"/>
              <a:t>Características</a:t>
            </a:r>
            <a:r>
              <a:rPr lang="en-US" sz="4800" b="1" dirty="0"/>
              <a:t> de la </a:t>
            </a:r>
            <a:r>
              <a:rPr lang="en-US" sz="4800" b="1" dirty="0" err="1"/>
              <a:t>ciencia</a:t>
            </a:r>
            <a:br>
              <a:rPr lang="en-US" sz="4800" b="1" dirty="0"/>
            </a:br>
            <a:endParaRPr lang="en-US" sz="4800" dirty="0"/>
          </a:p>
        </p:txBody>
      </p:sp>
      <p:sp>
        <p:nvSpPr>
          <p:cNvPr id="3" name="Marcador de contenido 2"/>
          <p:cNvSpPr>
            <a:spLocks noGrp="1"/>
          </p:cNvSpPr>
          <p:nvPr>
            <p:ph idx="1"/>
          </p:nvPr>
        </p:nvSpPr>
        <p:spPr/>
        <p:txBody>
          <a:bodyPr>
            <a:normAutofit/>
          </a:bodyPr>
          <a:lstStyle/>
          <a:p>
            <a:pPr algn="just"/>
            <a:r>
              <a:rPr lang="es-ES" sz="3200" dirty="0"/>
              <a:t>Las ciencias son muy diferentes en sus propósitos específicos. Sin embargo, todas comparten en común la búsqueda de leyes generales; principios metodológicos fundamentales; carácter sistemático y utilidad para la civilización. Veamos cada característica por separado.</a:t>
            </a:r>
            <a:endParaRPr 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sz="4000" b="1" dirty="0"/>
              <a:t>Aplica el método científico</a:t>
            </a:r>
            <a:r>
              <a:rPr lang="es-ES" b="1" dirty="0"/>
              <a:t>.</a:t>
            </a:r>
            <a:endParaRPr lang="en-US" dirty="0"/>
          </a:p>
        </p:txBody>
      </p:sp>
      <p:sp>
        <p:nvSpPr>
          <p:cNvPr id="3" name="Marcador de contenido 2"/>
          <p:cNvSpPr>
            <a:spLocks noGrp="1"/>
          </p:cNvSpPr>
          <p:nvPr>
            <p:ph idx="1"/>
          </p:nvPr>
        </p:nvSpPr>
        <p:spPr/>
        <p:txBody>
          <a:bodyPr>
            <a:normAutofit fontScale="92500" lnSpcReduction="20000"/>
          </a:bodyPr>
          <a:lstStyle/>
          <a:p>
            <a:pPr marL="0" indent="0" algn="just">
              <a:buNone/>
            </a:pPr>
            <a:r>
              <a:rPr lang="es-ES" sz="2800" b="1" dirty="0" smtClean="0"/>
              <a:t>. </a:t>
            </a:r>
            <a:r>
              <a:rPr lang="es-ES" sz="2800" dirty="0"/>
              <a:t>La ciencia aplica normas y criterios verificables para estudiar los fenómenos, los cuales se denominan método científico. El método científico se basa en:</a:t>
            </a:r>
            <a:endParaRPr lang="es-ES" sz="2800" dirty="0"/>
          </a:p>
          <a:p>
            <a:pPr algn="just"/>
            <a:r>
              <a:rPr lang="es-ES" sz="2800" dirty="0"/>
              <a:t>observación,</a:t>
            </a:r>
            <a:endParaRPr lang="es-ES" sz="2800" dirty="0"/>
          </a:p>
          <a:p>
            <a:pPr algn="just"/>
            <a:r>
              <a:rPr lang="es-ES" sz="2800" dirty="0"/>
              <a:t>proposición,</a:t>
            </a:r>
            <a:endParaRPr lang="es-ES" sz="2800" dirty="0"/>
          </a:p>
          <a:p>
            <a:pPr algn="just"/>
            <a:r>
              <a:rPr lang="es-ES" sz="2800" dirty="0"/>
              <a:t>formulación de hipótesis,</a:t>
            </a:r>
            <a:endParaRPr lang="es-ES" sz="2800" dirty="0"/>
          </a:p>
          <a:p>
            <a:pPr algn="just"/>
            <a:r>
              <a:rPr lang="es-ES" sz="2800" dirty="0"/>
              <a:t>experimentación,</a:t>
            </a:r>
            <a:endParaRPr lang="es-ES" sz="2800" dirty="0"/>
          </a:p>
          <a:p>
            <a:pPr algn="just"/>
            <a:r>
              <a:rPr lang="es-ES" sz="2800" dirty="0"/>
              <a:t>demostración y</a:t>
            </a:r>
            <a:endParaRPr lang="es-ES" sz="2800" dirty="0"/>
          </a:p>
          <a:p>
            <a:pPr algn="just"/>
            <a:r>
              <a:rPr lang="es-ES" sz="2800" dirty="0"/>
              <a:t>conclusiones.</a:t>
            </a:r>
            <a:endParaRPr lang="es-ES" sz="2800" dirty="0"/>
          </a:p>
          <a:p>
            <a:endParaRPr lang="en-US" dirty="0"/>
          </a:p>
        </p:txBody>
      </p:sp>
    </p:spTree>
  </p:cSld>
  <p:clrMapOvr>
    <a:masterClrMapping/>
  </p:clrMapOvr>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TM04033917[[fn=Berlín]]</Template>
  <TotalTime>0</TotalTime>
  <Words>8236</Words>
  <Application>WPS Presentation</Application>
  <PresentationFormat>Panorámica</PresentationFormat>
  <Paragraphs>141</Paragraphs>
  <Slides>26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26</vt:i4>
      </vt:variant>
    </vt:vector>
  </HeadingPairs>
  <TitlesOfParts>
    <vt:vector size="34" baseType="lpstr">
      <vt:lpstr>Arial</vt:lpstr>
      <vt:lpstr>SimSun</vt:lpstr>
      <vt:lpstr>Wingdings</vt:lpstr>
      <vt:lpstr>Trebuchet MS</vt:lpstr>
      <vt:lpstr>Microsoft YaHei</vt:lpstr>
      <vt:lpstr>Arial Unicode MS</vt:lpstr>
      <vt:lpstr>Calibri</vt:lpstr>
      <vt:lpstr>Berlín</vt:lpstr>
      <vt:lpstr>INVESTIGACIÓN SEGUNDO SEMESTRE DE EDUCACIÓN INICIAL</vt:lpstr>
      <vt:lpstr>QUE ES LA CIENCIA</vt:lpstr>
      <vt:lpstr>CIENCIA</vt:lpstr>
      <vt:lpstr>CIENCIA</vt:lpstr>
      <vt:lpstr>OBJETIVO</vt:lpstr>
      <vt:lpstr>PowerPoint 演示文稿</vt:lpstr>
      <vt:lpstr>PowerPoint 演示文稿</vt:lpstr>
      <vt:lpstr>Características de la ciencia </vt:lpstr>
      <vt:lpstr>Aplica el método científico.</vt:lpstr>
      <vt:lpstr>Tiende a buscar leyes generales.</vt:lpstr>
      <vt:lpstr>Es acumulativa y sistemática.</vt:lpstr>
      <vt:lpstr>Es útil.</vt:lpstr>
      <vt:lpstr>TIPOS DE CIENCIA</vt:lpstr>
      <vt:lpstr>Ciencias formales </vt:lpstr>
      <vt:lpstr>Ciencias fácticas </vt:lpstr>
      <vt:lpstr>Ciencias naturales</vt:lpstr>
      <vt:lpstr>Ciencias Sociales y Humanas</vt:lpstr>
      <vt:lpstr>PowerPoint 演示文稿</vt:lpstr>
      <vt:lpstr>Ciencias aplicadas </vt:lpstr>
      <vt:lpstr>Historia de la ciencia </vt:lpstr>
      <vt:lpstr>Las ciencias en la Edad Antigua </vt:lpstr>
      <vt:lpstr>El nacimiento de las ciencias modernas </vt:lpstr>
      <vt:lpstr>PowerPoint 演示文稿</vt:lpstr>
      <vt:lpstr>Las ciencias en la Edad Contemporánea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INVESTIGACIÓN SEGUNDO SEMESTRE DE EDUCACIÓN INICIAL</dc:title>
  <dc:creator>User</dc:creator>
  <cp:lastModifiedBy>PAULINA</cp:lastModifiedBy>
  <cp:revision>6</cp:revision>
  <dcterms:created xsi:type="dcterms:W3CDTF">2022-12-13T08:10:00Z</dcterms:created>
  <dcterms:modified xsi:type="dcterms:W3CDTF">2024-05-27T20:57:32Z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84C643835F8E436C8740E7E6279C9282_13</vt:lpwstr>
  </property>
  <property fmtid="{D5CDD505-2E9C-101B-9397-08002B2CF9AE}" pid="3" name="KSOProductBuildVer">
    <vt:lpwstr>1033-12.2.0.16909</vt:lpwstr>
  </property>
</Properties>
</file>