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DDDF-9594-49B9-8190-A5C58DC6FBE9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C3D-4559-4C33-8E2C-888AB6CFB5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033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DDDF-9594-49B9-8190-A5C58DC6FBE9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C3D-4559-4C33-8E2C-888AB6CFB5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821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DDDF-9594-49B9-8190-A5C58DC6FBE9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C3D-4559-4C33-8E2C-888AB6CFB5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064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DDDF-9594-49B9-8190-A5C58DC6FBE9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C3D-4559-4C33-8E2C-888AB6CFB5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63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DDDF-9594-49B9-8190-A5C58DC6FBE9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C3D-4559-4C33-8E2C-888AB6CFB5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37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DDDF-9594-49B9-8190-A5C58DC6FBE9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C3D-4559-4C33-8E2C-888AB6CFB5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510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DDDF-9594-49B9-8190-A5C58DC6FBE9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C3D-4559-4C33-8E2C-888AB6CFB5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753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DDDF-9594-49B9-8190-A5C58DC6FBE9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C3D-4559-4C33-8E2C-888AB6CFB5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429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DDDF-9594-49B9-8190-A5C58DC6FBE9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C3D-4559-4C33-8E2C-888AB6CFB5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41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DDDF-9594-49B9-8190-A5C58DC6FBE9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C3D-4559-4C33-8E2C-888AB6CFB5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027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DDDF-9594-49B9-8190-A5C58DC6FBE9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30C3D-4559-4C33-8E2C-888AB6CFB5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89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DDDF-9594-49B9-8190-A5C58DC6FBE9}" type="datetimeFigureOut">
              <a:rPr lang="es-ES" smtClean="0"/>
              <a:t>26/07/2022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30C3D-4559-4C33-8E2C-888AB6CFB5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896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Trastornos por abuso de sustancias 3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275" y="235318"/>
            <a:ext cx="1621677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6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SÍNDROME DE ABSTINENCIA</a:t>
            </a:r>
            <a:r>
              <a:rPr lang="es-ES" sz="3200" dirty="0"/>
              <a:t/>
            </a:r>
            <a:br>
              <a:rPr lang="es-ES" sz="3200" dirty="0"/>
            </a:br>
            <a:r>
              <a:rPr lang="es-ES" sz="3200" b="1" dirty="0"/>
              <a:t>INTENSO Y CARACTERÍSTICO</a:t>
            </a:r>
            <a:r>
              <a:rPr lang="es-ES" sz="3200" dirty="0"/>
              <a:t/>
            </a:r>
            <a:br>
              <a:rPr lang="es-ES" sz="3200" dirty="0"/>
            </a:b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9005" y="1097280"/>
            <a:ext cx="11534503" cy="546027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s-ES" sz="4500" dirty="0"/>
              <a:t>Su ritmo de presentación dependerá de la vida de la sustancia:</a:t>
            </a:r>
          </a:p>
          <a:p>
            <a:pPr marL="0" indent="0">
              <a:buNone/>
            </a:pPr>
            <a:r>
              <a:rPr lang="es-ES" sz="4500" dirty="0" smtClean="0"/>
              <a:t>En </a:t>
            </a:r>
            <a:r>
              <a:rPr lang="es-ES" sz="4500" dirty="0"/>
              <a:t>heroína, entre 6-8 horas, llegando al máximo entre </a:t>
            </a:r>
            <a:r>
              <a:rPr lang="es-ES" sz="4500" dirty="0" smtClean="0"/>
              <a:t>dos-tres días</a:t>
            </a:r>
            <a:r>
              <a:rPr lang="es-ES" sz="4500" dirty="0"/>
              <a:t>; en metadona, 24-36 horas, con duración hasta </a:t>
            </a:r>
            <a:r>
              <a:rPr lang="es-ES" sz="4500" dirty="0" smtClean="0"/>
              <a:t>diez-doce días</a:t>
            </a:r>
            <a:r>
              <a:rPr lang="es-ES" sz="4500" dirty="0"/>
              <a:t>. La </a:t>
            </a:r>
            <a:r>
              <a:rPr lang="es-ES" sz="4500" dirty="0" err="1"/>
              <a:t>meperidina</a:t>
            </a:r>
            <a:r>
              <a:rPr lang="es-ES" sz="4500" dirty="0"/>
              <a:t> produce síndrome de abstinencia más</a:t>
            </a:r>
          </a:p>
          <a:p>
            <a:pPr marL="0" indent="0">
              <a:buNone/>
            </a:pPr>
            <a:r>
              <a:rPr lang="es-ES" sz="4500" dirty="0"/>
              <a:t>rápido </a:t>
            </a:r>
          </a:p>
          <a:p>
            <a:pPr marL="0" indent="0">
              <a:buNone/>
            </a:pPr>
            <a:r>
              <a:rPr lang="es-ES" sz="4500" b="1" dirty="0"/>
              <a:t>Clínica </a:t>
            </a:r>
            <a:endParaRPr lang="es-ES" sz="4500" dirty="0"/>
          </a:p>
          <a:p>
            <a:r>
              <a:rPr lang="es-ES" sz="4500" dirty="0"/>
              <a:t>Sugiere los efectos inversos de la intoxicación: estimulación del</a:t>
            </a:r>
          </a:p>
          <a:p>
            <a:r>
              <a:rPr lang="es-ES" sz="4500" dirty="0"/>
              <a:t>SN autónomo.</a:t>
            </a:r>
          </a:p>
          <a:p>
            <a:r>
              <a:rPr lang="es-ES" sz="4500" dirty="0" smtClean="0"/>
              <a:t> </a:t>
            </a:r>
            <a:r>
              <a:rPr lang="es-ES" sz="4500" dirty="0"/>
              <a:t>Midriasis </a:t>
            </a:r>
          </a:p>
          <a:p>
            <a:r>
              <a:rPr lang="es-ES" sz="4500" dirty="0" smtClean="0"/>
              <a:t>•Dolores </a:t>
            </a:r>
            <a:r>
              <a:rPr lang="es-ES" sz="4500" dirty="0" err="1"/>
              <a:t>osteoarticulares</a:t>
            </a:r>
            <a:r>
              <a:rPr lang="es-ES" sz="4500" dirty="0"/>
              <a:t> y abdominales.</a:t>
            </a:r>
          </a:p>
          <a:p>
            <a:r>
              <a:rPr lang="es-ES" sz="4500" dirty="0" smtClean="0"/>
              <a:t> </a:t>
            </a:r>
            <a:r>
              <a:rPr lang="es-ES" sz="4500" dirty="0"/>
              <a:t>Diarrea y vómitos </a:t>
            </a:r>
          </a:p>
          <a:p>
            <a:r>
              <a:rPr lang="es-ES" sz="4500" dirty="0" smtClean="0"/>
              <a:t> </a:t>
            </a:r>
            <a:r>
              <a:rPr lang="es-ES" sz="4500" dirty="0" err="1"/>
              <a:t>Rinorrea</a:t>
            </a:r>
            <a:r>
              <a:rPr lang="es-ES" sz="4500" dirty="0"/>
              <a:t>, lagrimeo.</a:t>
            </a:r>
          </a:p>
          <a:p>
            <a:r>
              <a:rPr lang="es-ES" sz="4500" dirty="0" smtClean="0"/>
              <a:t> </a:t>
            </a:r>
            <a:r>
              <a:rPr lang="es-ES" sz="4500" dirty="0"/>
              <a:t>Sudación.</a:t>
            </a:r>
          </a:p>
          <a:p>
            <a:r>
              <a:rPr lang="es-ES" sz="4500" dirty="0" smtClean="0"/>
              <a:t> </a:t>
            </a:r>
            <a:r>
              <a:rPr lang="es-ES" sz="4500" dirty="0"/>
              <a:t>Piloerección.</a:t>
            </a:r>
          </a:p>
          <a:p>
            <a:r>
              <a:rPr lang="es-ES" sz="4500" dirty="0" err="1" smtClean="0"/>
              <a:t>Hipertensión,Hipertermia,Hiperpnea</a:t>
            </a:r>
            <a:r>
              <a:rPr lang="es-ES" sz="4500" dirty="0"/>
              <a:t>.</a:t>
            </a:r>
          </a:p>
          <a:p>
            <a:r>
              <a:rPr lang="es-ES" sz="4500" dirty="0" smtClean="0"/>
              <a:t>•Temblor</a:t>
            </a:r>
            <a:r>
              <a:rPr lang="es-ES" sz="4500" dirty="0"/>
              <a:t>.</a:t>
            </a:r>
          </a:p>
          <a:p>
            <a:r>
              <a:rPr lang="es-ES" sz="4500" dirty="0" smtClean="0"/>
              <a:t>•Bostezos </a:t>
            </a:r>
            <a:r>
              <a:rPr lang="es-ES" sz="4500" dirty="0"/>
              <a:t>(signo temprano).</a:t>
            </a:r>
          </a:p>
          <a:p>
            <a:r>
              <a:rPr lang="es-ES" sz="4500" dirty="0" smtClean="0"/>
              <a:t> </a:t>
            </a:r>
            <a:r>
              <a:rPr lang="es-ES" sz="4500" dirty="0"/>
              <a:t>Inquietud psicomotriz, agitación y agresividad.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0833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Tratamiento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4137" y="1825625"/>
            <a:ext cx="10909663" cy="4351338"/>
          </a:xfrm>
        </p:spPr>
        <p:txBody>
          <a:bodyPr/>
          <a:lstStyle/>
          <a:p>
            <a:pPr marL="0" indent="0">
              <a:buNone/>
            </a:pPr>
            <a:r>
              <a:rPr lang="es-ES" b="1" dirty="0" smtClean="0"/>
              <a:t>Sustitutivo </a:t>
            </a:r>
            <a:r>
              <a:rPr lang="es-ES" dirty="0"/>
              <a:t>(de elección): consiste en dar otro opiáceo para retirarlo de forma controlada y progresiva. </a:t>
            </a:r>
            <a:r>
              <a:rPr lang="es-ES" dirty="0" smtClean="0"/>
              <a:t>Los </a:t>
            </a:r>
            <a:r>
              <a:rPr lang="es-ES" dirty="0"/>
              <a:t>más usados son metadona y </a:t>
            </a:r>
            <a:r>
              <a:rPr lang="es-ES" dirty="0" err="1"/>
              <a:t>dextropropoxifeno</a:t>
            </a:r>
            <a:endParaRPr lang="es-ES" dirty="0"/>
          </a:p>
          <a:p>
            <a:pPr marL="0" indent="0">
              <a:buNone/>
            </a:pPr>
            <a:r>
              <a:rPr lang="es-ES" b="1" dirty="0"/>
              <a:t>Sintomático</a:t>
            </a:r>
            <a:r>
              <a:rPr lang="es-ES" dirty="0"/>
              <a:t>: alfa 2 agonista (</a:t>
            </a:r>
            <a:r>
              <a:rPr lang="es-ES" dirty="0" err="1"/>
              <a:t>Clonidina</a:t>
            </a:r>
            <a:r>
              <a:rPr lang="es-ES" dirty="0"/>
              <a:t>). </a:t>
            </a:r>
            <a:endParaRPr lang="es-ES" dirty="0" smtClean="0"/>
          </a:p>
          <a:p>
            <a:r>
              <a:rPr lang="es-ES" dirty="0" smtClean="0"/>
              <a:t>Soporte </a:t>
            </a:r>
            <a:r>
              <a:rPr lang="es-ES" dirty="0"/>
              <a:t>con </a:t>
            </a:r>
            <a:r>
              <a:rPr lang="es-ES" dirty="0" smtClean="0"/>
              <a:t>  </a:t>
            </a:r>
            <a:r>
              <a:rPr lang="es-ES" dirty="0" err="1" smtClean="0"/>
              <a:t>analgésicos,ansiolíticos</a:t>
            </a:r>
            <a:r>
              <a:rPr lang="es-ES" dirty="0"/>
              <a:t>, antieméticos.</a:t>
            </a:r>
          </a:p>
          <a:p>
            <a:r>
              <a:rPr lang="es-ES" dirty="0"/>
              <a:t>El tratamiento de la abstinencia debe hacerse siempre en un medio controlado y bajo supervisión Nunca en urgencias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4898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DEPENDENCIA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b="1" dirty="0" smtClean="0"/>
              <a:t>Trastornos </a:t>
            </a:r>
            <a:r>
              <a:rPr lang="es-ES" b="1" dirty="0"/>
              <a:t>asociados a la dependencia</a:t>
            </a:r>
            <a:endParaRPr lang="es-ES" dirty="0"/>
          </a:p>
          <a:p>
            <a:r>
              <a:rPr lang="es-ES" dirty="0" smtClean="0"/>
              <a:t> </a:t>
            </a:r>
            <a:r>
              <a:rPr lang="es-ES" dirty="0"/>
              <a:t>Estreñimiento.</a:t>
            </a:r>
          </a:p>
          <a:p>
            <a:r>
              <a:rPr lang="es-ES" dirty="0" smtClean="0"/>
              <a:t> </a:t>
            </a:r>
            <a:r>
              <a:rPr lang="es-ES" dirty="0"/>
              <a:t>Síndrome nefrótico: GNF focal y segmentaria con depósitos de </a:t>
            </a:r>
            <a:r>
              <a:rPr lang="es-ES" dirty="0" err="1"/>
              <a:t>IgM</a:t>
            </a:r>
            <a:r>
              <a:rPr lang="es-ES" dirty="0"/>
              <a:t> y C3.</a:t>
            </a:r>
          </a:p>
          <a:p>
            <a:r>
              <a:rPr lang="es-ES" dirty="0" smtClean="0"/>
              <a:t> </a:t>
            </a:r>
            <a:r>
              <a:rPr lang="es-ES" dirty="0"/>
              <a:t>Efectos neurotóxicos por los adulterantes: neuropatía periférica, </a:t>
            </a:r>
            <a:r>
              <a:rPr lang="es-ES" dirty="0" err="1"/>
              <a:t>mielopatía</a:t>
            </a:r>
            <a:r>
              <a:rPr lang="es-ES" dirty="0"/>
              <a:t>.</a:t>
            </a:r>
          </a:p>
          <a:p>
            <a:r>
              <a:rPr lang="es-ES" dirty="0" smtClean="0"/>
              <a:t>Efectos </a:t>
            </a:r>
            <a:r>
              <a:rPr lang="es-ES" dirty="0"/>
              <a:t>derivados del uso de vía intravenosa: infecciones locales y sistémicas, abscesos locales y diseminados, </a:t>
            </a:r>
            <a:r>
              <a:rPr lang="es-ES" dirty="0" err="1"/>
              <a:t>valvulopatías</a:t>
            </a:r>
            <a:r>
              <a:rPr lang="es-ES" dirty="0"/>
              <a:t>, embolismos sépticos.</a:t>
            </a:r>
          </a:p>
          <a:p>
            <a:r>
              <a:rPr lang="es-ES" dirty="0"/>
              <a:t>La mortalidad de la dependencia de opiáceos es alta: 25% a los 10-20 años de iniciada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4966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Tratamiento de la dependencia de opiáceos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</a:t>
            </a:r>
            <a:r>
              <a:rPr lang="es-ES" dirty="0"/>
              <a:t>todos los casos se usan medidas de </a:t>
            </a:r>
            <a:r>
              <a:rPr lang="es-ES" b="1" dirty="0"/>
              <a:t>psicoterapia </a:t>
            </a:r>
            <a:r>
              <a:rPr lang="es-ES" dirty="0"/>
              <a:t>de apoyo e intervenciones </a:t>
            </a:r>
            <a:r>
              <a:rPr lang="es-ES" b="1" dirty="0"/>
              <a:t>sociales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dirty="0" smtClean="0"/>
              <a:t>Puede </a:t>
            </a:r>
            <a:r>
              <a:rPr lang="es-ES" dirty="0"/>
              <a:t>efectuarse ambulatoriamente o en algunos casos indicar el paso por Comunidades Terapéuticas, donde se trabaja sobre todo motivación y refuerzo de la abstinencia</a:t>
            </a:r>
          </a:p>
          <a:p>
            <a:r>
              <a:rPr lang="es-ES" b="1" dirty="0"/>
              <a:t>Consumo de opiáceos </a:t>
            </a:r>
            <a:r>
              <a:rPr lang="en-US" b="1" dirty="0"/>
              <a:t>→ </a:t>
            </a:r>
            <a:r>
              <a:rPr lang="es-ES" b="1" dirty="0"/>
              <a:t>cese del consumo </a:t>
            </a:r>
            <a:r>
              <a:rPr lang="en-US" b="1" dirty="0"/>
              <a:t>→ </a:t>
            </a:r>
            <a:r>
              <a:rPr lang="es-ES" b="1" dirty="0"/>
              <a:t>síndrome de abstinencia (tratamiento sintomático con </a:t>
            </a:r>
            <a:r>
              <a:rPr lang="es-ES" b="1" dirty="0" err="1"/>
              <a:t>clonidina</a:t>
            </a:r>
            <a:r>
              <a:rPr lang="es-ES" b="1" dirty="0"/>
              <a:t>)</a:t>
            </a:r>
            <a:endParaRPr lang="es-ES" dirty="0"/>
          </a:p>
          <a:p>
            <a:r>
              <a:rPr lang="es-ES" b="1" dirty="0"/>
              <a:t> </a:t>
            </a:r>
            <a:r>
              <a:rPr lang="en-US" b="1" dirty="0"/>
              <a:t>→ </a:t>
            </a:r>
            <a:r>
              <a:rPr lang="es-ES" b="1" dirty="0" err="1"/>
              <a:t>naltrexona</a:t>
            </a:r>
            <a:r>
              <a:rPr lang="es-ES" b="1" dirty="0"/>
              <a:t> </a:t>
            </a:r>
            <a:r>
              <a:rPr lang="en-US" b="1" dirty="0"/>
              <a:t>→ </a:t>
            </a:r>
            <a:r>
              <a:rPr lang="es-ES" b="1" dirty="0"/>
              <a:t>tras varias recaídas </a:t>
            </a:r>
            <a:r>
              <a:rPr lang="en-US" b="1" dirty="0"/>
              <a:t>→ </a:t>
            </a:r>
            <a:r>
              <a:rPr lang="es-ES" b="1" dirty="0"/>
              <a:t>metadona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0623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3600" dirty="0"/>
              <a:t>Características diferenciales del consumo de alcohol y opiáceos.</a:t>
            </a:r>
            <a:br>
              <a:rPr lang="es-ES" sz="3600" dirty="0"/>
            </a:br>
            <a:r>
              <a:rPr lang="es-ES" dirty="0"/>
              <a:t> </a:t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40990"/>
              </p:ext>
            </p:extLst>
          </p:nvPr>
        </p:nvGraphicFramePr>
        <p:xfrm>
          <a:off x="992776" y="1227909"/>
          <a:ext cx="9993086" cy="5589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0258">
                  <a:extLst>
                    <a:ext uri="{9D8B030D-6E8A-4147-A177-3AD203B41FA5}">
                      <a16:colId xmlns:a16="http://schemas.microsoft.com/office/drawing/2014/main" val="2995498365"/>
                    </a:ext>
                  </a:extLst>
                </a:gridCol>
                <a:gridCol w="3331414">
                  <a:extLst>
                    <a:ext uri="{9D8B030D-6E8A-4147-A177-3AD203B41FA5}">
                      <a16:colId xmlns:a16="http://schemas.microsoft.com/office/drawing/2014/main" val="2686064973"/>
                    </a:ext>
                  </a:extLst>
                </a:gridCol>
                <a:gridCol w="3331414">
                  <a:extLst>
                    <a:ext uri="{9D8B030D-6E8A-4147-A177-3AD203B41FA5}">
                      <a16:colId xmlns:a16="http://schemas.microsoft.com/office/drawing/2014/main" val="1742321489"/>
                    </a:ext>
                  </a:extLst>
                </a:gridCol>
              </a:tblGrid>
              <a:tr h="418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 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ALCOHOL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OPIÁCEOS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613002"/>
                  </a:ext>
                </a:extLst>
              </a:tr>
              <a:tr h="696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INTOXICACIÓN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AGUDA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Depresión SNC + miosis + EAP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Tratamiento: naloxona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964173"/>
                  </a:ext>
                </a:extLst>
              </a:tr>
              <a:tr h="31350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SÍNDROME DE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ABSTINENCIA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Hiperactividad SNA + midriasis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560032"/>
                  </a:ext>
                </a:extLst>
              </a:tr>
              <a:tr h="18984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Delirium tremens: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zoopsias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Tratamiento: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err="1">
                          <a:effectLst/>
                        </a:rPr>
                        <a:t>clordiacepóxido</a:t>
                      </a:r>
                      <a:endParaRPr lang="es-ES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Puede ser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ambulatorio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Bostezos: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signo precoz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Tratamiento: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err="1">
                          <a:effectLst/>
                        </a:rPr>
                        <a:t>clonidina</a:t>
                      </a:r>
                      <a:endParaRPr lang="es-ES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Ingreso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5008399"/>
                  </a:ext>
                </a:extLst>
              </a:tr>
              <a:tr h="1271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DESHABITUACIÓN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• Aversivos:</a:t>
                      </a:r>
                      <a:endParaRPr lang="es-ES" sz="2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disulfiram.</a:t>
                      </a:r>
                      <a:endParaRPr lang="es-ES" sz="2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• Anti craving:</a:t>
                      </a:r>
                      <a:endParaRPr lang="es-ES" sz="2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naltrexona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Antagonistas: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err="1">
                          <a:effectLst/>
                        </a:rPr>
                        <a:t>naltrexona</a:t>
                      </a:r>
                      <a:r>
                        <a:rPr lang="es-ES" sz="2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Tras varias recaídas: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metadona.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133310"/>
                  </a:ext>
                </a:extLst>
              </a:tr>
              <a:tr h="627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COMPLICACIONES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Síntomas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neurológicos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GNSF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0371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030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dirty="0"/>
              <a:t>Opiáceos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68880"/>
            <a:ext cx="10515600" cy="4389119"/>
          </a:xfrm>
        </p:spPr>
        <p:txBody>
          <a:bodyPr/>
          <a:lstStyle/>
          <a:p>
            <a:pPr marL="0" indent="0">
              <a:buNone/>
            </a:pPr>
            <a:r>
              <a:rPr lang="es-ES" b="1" i="1" dirty="0"/>
              <a:t>Heroína                                           </a:t>
            </a:r>
            <a:r>
              <a:rPr lang="es-ES" b="1" i="1" dirty="0" smtClean="0"/>
              <a:t>                                          Metadona </a:t>
            </a:r>
            <a:endParaRPr lang="es-ES" dirty="0"/>
          </a:p>
          <a:p>
            <a:r>
              <a:rPr lang="es-ES" dirty="0"/>
              <a:t>Presentan una acción depresora del SNC.</a:t>
            </a:r>
          </a:p>
          <a:p>
            <a:r>
              <a:rPr lang="es-ES" dirty="0"/>
              <a:t>Son sustancias de origen vegetal derivadas de la adormidera.</a:t>
            </a:r>
          </a:p>
          <a:p>
            <a:r>
              <a:rPr lang="es-ES" dirty="0"/>
              <a:t>Han tenido y conservan numerosos usos médicos: analgésicos, anestésicos, en edema agudo de pulmón, antidiarreicos, antitusígenos.</a:t>
            </a:r>
          </a:p>
          <a:p>
            <a:r>
              <a:rPr lang="es-ES" dirty="0"/>
              <a:t> Contraindicados en cólico biliar por contraer el esfínter de </a:t>
            </a:r>
            <a:r>
              <a:rPr lang="es-ES" dirty="0" err="1"/>
              <a:t>Oddi</a:t>
            </a:r>
            <a:r>
              <a:rPr lang="es-ES" dirty="0"/>
              <a:t> </a:t>
            </a:r>
          </a:p>
          <a:p>
            <a:r>
              <a:rPr lang="es-ES" dirty="0"/>
              <a:t>Son drogas de abuso causantes de una importante morbimortalidad.</a:t>
            </a:r>
          </a:p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548640"/>
            <a:ext cx="2688771" cy="165898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9051" y="679270"/>
            <a:ext cx="2614749" cy="1272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53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Mecanismo de acción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</a:t>
            </a:r>
            <a:r>
              <a:rPr lang="es-ES" dirty="0"/>
              <a:t>opiáceos se unen a receptores específicos (opioides) en el SNC.</a:t>
            </a:r>
          </a:p>
          <a:p>
            <a:r>
              <a:rPr lang="es-ES" dirty="0"/>
              <a:t>Producen la liberación de endorfinas, sustancias opioides endógenas.</a:t>
            </a:r>
          </a:p>
          <a:p>
            <a:r>
              <a:rPr lang="es-ES" dirty="0"/>
              <a:t>El receptor MU es el más implicado en la dependencia</a:t>
            </a:r>
          </a:p>
          <a:p>
            <a:r>
              <a:rPr lang="es-ES" dirty="0" smtClean="0"/>
              <a:t>Además </a:t>
            </a:r>
            <a:r>
              <a:rPr lang="es-ES" dirty="0"/>
              <a:t>de estas acciones, los opioides endógenos se relacionan con el llamado sistema cerebral de recompensa, circuito activado en situaciones gratificantes</a:t>
            </a:r>
          </a:p>
        </p:txBody>
      </p:sp>
    </p:spTree>
    <p:extLst>
      <p:ext uri="{BB962C8B-B14F-4D97-AF65-F5344CB8AC3E}">
        <p14:creationId xmlns:p14="http://schemas.microsoft.com/office/powerpoint/2010/main" val="586953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437" y="469629"/>
            <a:ext cx="11599818" cy="836658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600" dirty="0"/>
              <a:t>Según la acción sobre los receptores, los opiáceos se dividen en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895206"/>
              </p:ext>
            </p:extLst>
          </p:nvPr>
        </p:nvGraphicFramePr>
        <p:xfrm>
          <a:off x="600890" y="1306287"/>
          <a:ext cx="10752912" cy="5211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8228">
                  <a:extLst>
                    <a:ext uri="{9D8B030D-6E8A-4147-A177-3AD203B41FA5}">
                      <a16:colId xmlns:a16="http://schemas.microsoft.com/office/drawing/2014/main" val="1960196935"/>
                    </a:ext>
                  </a:extLst>
                </a:gridCol>
                <a:gridCol w="2688228">
                  <a:extLst>
                    <a:ext uri="{9D8B030D-6E8A-4147-A177-3AD203B41FA5}">
                      <a16:colId xmlns:a16="http://schemas.microsoft.com/office/drawing/2014/main" val="3757769417"/>
                    </a:ext>
                  </a:extLst>
                </a:gridCol>
                <a:gridCol w="2688228">
                  <a:extLst>
                    <a:ext uri="{9D8B030D-6E8A-4147-A177-3AD203B41FA5}">
                      <a16:colId xmlns:a16="http://schemas.microsoft.com/office/drawing/2014/main" val="1799292140"/>
                    </a:ext>
                  </a:extLst>
                </a:gridCol>
                <a:gridCol w="2688228">
                  <a:extLst>
                    <a:ext uri="{9D8B030D-6E8A-4147-A177-3AD203B41FA5}">
                      <a16:colId xmlns:a16="http://schemas.microsoft.com/office/drawing/2014/main" val="337667399"/>
                    </a:ext>
                  </a:extLst>
                </a:gridCol>
              </a:tblGrid>
              <a:tr h="1246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AGONISTAS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PUROS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AGONISTAS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PARCIALES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ANTAGONISTAS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AGONISTAS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ANTAGONISTAS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PUROS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830115"/>
                  </a:ext>
                </a:extLst>
              </a:tr>
              <a:tr h="3964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Morfina.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Heroína.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Metadona.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Codeína.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</a:t>
                      </a:r>
                      <a:r>
                        <a:rPr lang="es-ES" sz="2000" dirty="0" err="1">
                          <a:effectLst/>
                        </a:rPr>
                        <a:t>Meperidina</a:t>
                      </a:r>
                      <a:r>
                        <a:rPr lang="es-ES" sz="2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</a:t>
                      </a:r>
                      <a:r>
                        <a:rPr lang="es-ES" sz="2000" dirty="0" err="1">
                          <a:effectLst/>
                        </a:rPr>
                        <a:t>Dextropropoxifeno</a:t>
                      </a:r>
                      <a:r>
                        <a:rPr lang="es-ES" sz="2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</a:t>
                      </a:r>
                      <a:r>
                        <a:rPr lang="es-ES" sz="2000" dirty="0" err="1">
                          <a:effectLst/>
                        </a:rPr>
                        <a:t>Loperamida</a:t>
                      </a:r>
                      <a:r>
                        <a:rPr lang="es-ES" sz="2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</a:t>
                      </a:r>
                      <a:r>
                        <a:rPr lang="es-ES" sz="2000" dirty="0" err="1">
                          <a:effectLst/>
                        </a:rPr>
                        <a:t>Fentanilo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</a:t>
                      </a:r>
                      <a:r>
                        <a:rPr lang="es-ES" sz="2000" dirty="0" err="1">
                          <a:effectLst/>
                        </a:rPr>
                        <a:t>Buprenorfina</a:t>
                      </a:r>
                      <a:r>
                        <a:rPr lang="es-ES" sz="2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</a:t>
                      </a:r>
                      <a:r>
                        <a:rPr lang="es-ES" sz="2000" dirty="0" err="1">
                          <a:effectLst/>
                        </a:rPr>
                        <a:t>Tramadol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</a:t>
                      </a:r>
                      <a:r>
                        <a:rPr lang="es-ES" sz="2000" dirty="0" err="1">
                          <a:effectLst/>
                        </a:rPr>
                        <a:t>Pentazocina</a:t>
                      </a:r>
                      <a:r>
                        <a:rPr lang="es-ES" sz="2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</a:t>
                      </a:r>
                      <a:r>
                        <a:rPr lang="es-ES" sz="2000" dirty="0" err="1">
                          <a:effectLst/>
                        </a:rPr>
                        <a:t>Nalorfina</a:t>
                      </a:r>
                      <a:r>
                        <a:rPr lang="es-ES" sz="2000" dirty="0">
                          <a:effectLst/>
                        </a:rPr>
                        <a:t>.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</a:t>
                      </a:r>
                      <a:r>
                        <a:rPr lang="es-ES" sz="2000" dirty="0" err="1">
                          <a:effectLst/>
                        </a:rPr>
                        <a:t>Naloxona</a:t>
                      </a:r>
                      <a:endParaRPr lang="es-ES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(uso en intoxicaciones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agudas 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coma).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</a:t>
                      </a:r>
                      <a:r>
                        <a:rPr lang="es-ES" sz="2000" dirty="0" err="1">
                          <a:effectLst/>
                        </a:rPr>
                        <a:t>Naltrexona</a:t>
                      </a:r>
                      <a:endParaRPr lang="es-ES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(uso en deshabituación).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352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96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Tipos de opiáceos.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Los </a:t>
            </a:r>
            <a:r>
              <a:rPr lang="es-ES" b="1" dirty="0"/>
              <a:t>agonistas puros </a:t>
            </a:r>
            <a:r>
              <a:rPr lang="es-ES" dirty="0"/>
              <a:t>serán capaces de reproducir los efectos naturales y los de la intoxicación.</a:t>
            </a:r>
          </a:p>
          <a:p>
            <a:r>
              <a:rPr lang="es-ES" dirty="0"/>
              <a:t>Los </a:t>
            </a:r>
            <a:r>
              <a:rPr lang="es-ES" b="1" dirty="0"/>
              <a:t>agonistas parciales </a:t>
            </a:r>
            <a:r>
              <a:rPr lang="es-ES" dirty="0"/>
              <a:t>ocupan el receptor sin dar lugar a los efectos de la intoxicación y sí, aunque en menor grado, a los analgésicos.</a:t>
            </a:r>
          </a:p>
          <a:p>
            <a:r>
              <a:rPr lang="es-ES" dirty="0"/>
              <a:t>Los </a:t>
            </a:r>
            <a:r>
              <a:rPr lang="es-ES" b="1" dirty="0"/>
              <a:t>antagonistas/agonistas </a:t>
            </a:r>
            <a:r>
              <a:rPr lang="es-ES" dirty="0"/>
              <a:t>se comportan como tales según las dosis usadas.</a:t>
            </a:r>
          </a:p>
          <a:p>
            <a:r>
              <a:rPr lang="es-ES" dirty="0"/>
              <a:t>Los </a:t>
            </a:r>
            <a:r>
              <a:rPr lang="es-ES" b="1" dirty="0"/>
              <a:t>antagonistas </a:t>
            </a:r>
            <a:r>
              <a:rPr lang="es-ES" dirty="0"/>
              <a:t>serán capaces de bloquear el receptor desplazando del mismo a los agonistas, anulando por tanto la acción de éstos, tanto en intoxicaciones como en consumo terapéutico.</a:t>
            </a:r>
          </a:p>
          <a:p>
            <a:r>
              <a:rPr lang="es-ES" dirty="0"/>
              <a:t>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8909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Características del consumo de opiáceos</a:t>
            </a:r>
            <a:br>
              <a:rPr lang="es-ES" dirty="0"/>
            </a:br>
            <a:r>
              <a:rPr lang="es-ES" b="1" dirty="0"/>
              <a:t> 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767227"/>
              </p:ext>
            </p:extLst>
          </p:nvPr>
        </p:nvGraphicFramePr>
        <p:xfrm>
          <a:off x="522514" y="1319348"/>
          <a:ext cx="10831286" cy="5133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0846">
                  <a:extLst>
                    <a:ext uri="{9D8B030D-6E8A-4147-A177-3AD203B41FA5}">
                      <a16:colId xmlns:a16="http://schemas.microsoft.com/office/drawing/2014/main" val="3893492835"/>
                    </a:ext>
                  </a:extLst>
                </a:gridCol>
                <a:gridCol w="3609594">
                  <a:extLst>
                    <a:ext uri="{9D8B030D-6E8A-4147-A177-3AD203B41FA5}">
                      <a16:colId xmlns:a16="http://schemas.microsoft.com/office/drawing/2014/main" val="80002904"/>
                    </a:ext>
                  </a:extLst>
                </a:gridCol>
                <a:gridCol w="3610846">
                  <a:extLst>
                    <a:ext uri="{9D8B030D-6E8A-4147-A177-3AD203B41FA5}">
                      <a16:colId xmlns:a16="http://schemas.microsoft.com/office/drawing/2014/main" val="296703886"/>
                    </a:ext>
                  </a:extLst>
                </a:gridCol>
              </a:tblGrid>
              <a:tr h="477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 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CLÍNICA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TRATAMIENTO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3607990"/>
                  </a:ext>
                </a:extLst>
              </a:tr>
              <a:tr h="1432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INTOXICACIÓN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Miosis.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</a:t>
                      </a:r>
                      <a:r>
                        <a:rPr lang="es-ES" sz="2000" dirty="0" err="1">
                          <a:effectLst/>
                        </a:rPr>
                        <a:t>Depr</a:t>
                      </a:r>
                      <a:r>
                        <a:rPr lang="es-ES" sz="2000" dirty="0">
                          <a:effectLst/>
                        </a:rPr>
                        <a:t>. </a:t>
                      </a:r>
                      <a:r>
                        <a:rPr lang="es-ES" sz="2000" dirty="0" err="1">
                          <a:effectLst/>
                        </a:rPr>
                        <a:t>resp</a:t>
                      </a:r>
                      <a:r>
                        <a:rPr lang="es-ES" sz="2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Alteración de la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conciencia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Naloxona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intravenosa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1815168"/>
                  </a:ext>
                </a:extLst>
              </a:tr>
              <a:tr h="1790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ABSTINENCIA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Midriasis.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• Como una gripe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(</a:t>
                      </a:r>
                      <a:r>
                        <a:rPr lang="es-ES" sz="2000" dirty="0" err="1">
                          <a:effectLst/>
                        </a:rPr>
                        <a:t>rinorrea</a:t>
                      </a:r>
                      <a:r>
                        <a:rPr lang="es-ES" sz="2000" dirty="0">
                          <a:effectLst/>
                        </a:rPr>
                        <a:t>, dolor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muscular, molestias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G.I.).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Sustitutivo: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metadona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+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Sintomático: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err="1">
                          <a:effectLst/>
                        </a:rPr>
                        <a:t>clonidina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3640822"/>
                  </a:ext>
                </a:extLst>
              </a:tr>
              <a:tr h="71633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DEPENDENCIA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(DESHABITUACIÓN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 </a:t>
                      </a:r>
                      <a:endParaRPr lang="es-E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↓ </a:t>
                      </a:r>
                      <a:r>
                        <a:rPr lang="es-ES" sz="2000" dirty="0">
                          <a:effectLst/>
                        </a:rPr>
                        <a:t>exigencia: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metadona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7010538"/>
                  </a:ext>
                </a:extLst>
              </a:tr>
              <a:tr h="71633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↑ </a:t>
                      </a:r>
                      <a:r>
                        <a:rPr lang="es-ES" sz="2000" dirty="0">
                          <a:effectLst/>
                        </a:rPr>
                        <a:t>exigencia: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 err="1">
                          <a:effectLst/>
                        </a:rPr>
                        <a:t>naltrexona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7694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848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INTOXICACIÓN AGUDA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Puede </a:t>
            </a:r>
            <a:r>
              <a:rPr lang="es-ES" dirty="0"/>
              <a:t>darse en el contexto de sobredosis por administración</a:t>
            </a:r>
          </a:p>
          <a:p>
            <a:pPr marL="0" indent="0">
              <a:buNone/>
            </a:pPr>
            <a:r>
              <a:rPr lang="es-ES" dirty="0"/>
              <a:t>errónea (droga más pura de lo habitual) o como tentativa suicida.</a:t>
            </a:r>
          </a:p>
          <a:p>
            <a:r>
              <a:rPr lang="es-ES" b="1" dirty="0"/>
              <a:t>Clínica)</a:t>
            </a:r>
            <a:endParaRPr lang="es-ES" dirty="0"/>
          </a:p>
          <a:p>
            <a:r>
              <a:rPr lang="es-ES" dirty="0"/>
              <a:t>Fundamentalmente depresora.</a:t>
            </a:r>
          </a:p>
          <a:p>
            <a:r>
              <a:rPr lang="es-ES" dirty="0" smtClean="0"/>
              <a:t> </a:t>
            </a:r>
            <a:r>
              <a:rPr lang="es-ES" dirty="0"/>
              <a:t>Miosis.</a:t>
            </a:r>
          </a:p>
          <a:p>
            <a:r>
              <a:rPr lang="es-ES" dirty="0" smtClean="0"/>
              <a:t>Depresión </a:t>
            </a:r>
            <a:r>
              <a:rPr lang="es-ES" dirty="0"/>
              <a:t>del nivel de conciencia, desde somnolencia a coma.</a:t>
            </a:r>
          </a:p>
          <a:p>
            <a:r>
              <a:rPr lang="es-ES" dirty="0" smtClean="0"/>
              <a:t> </a:t>
            </a:r>
            <a:r>
              <a:rPr lang="es-ES" dirty="0"/>
              <a:t>Depresión respiratoria, que puede ser fatal.</a:t>
            </a:r>
          </a:p>
          <a:p>
            <a:r>
              <a:rPr lang="es-ES" dirty="0" smtClean="0"/>
              <a:t> </a:t>
            </a:r>
            <a:r>
              <a:rPr lang="es-ES" dirty="0"/>
              <a:t>Bradicardia e hipotensión.</a:t>
            </a:r>
          </a:p>
          <a:p>
            <a:r>
              <a:rPr lang="es-ES" dirty="0" smtClean="0"/>
              <a:t> </a:t>
            </a:r>
            <a:r>
              <a:rPr lang="es-ES" dirty="0"/>
              <a:t>Edema agudo de pulmón.</a:t>
            </a:r>
          </a:p>
          <a:p>
            <a:r>
              <a:rPr lang="es-ES" dirty="0" smtClean="0"/>
              <a:t> </a:t>
            </a:r>
            <a:r>
              <a:rPr lang="es-ES" dirty="0"/>
              <a:t>Hipotermia.</a:t>
            </a:r>
          </a:p>
          <a:p>
            <a:r>
              <a:rPr lang="es-ES" dirty="0" smtClean="0"/>
              <a:t> </a:t>
            </a:r>
            <a:r>
              <a:rPr lang="es-ES" dirty="0"/>
              <a:t>Rubefacción facial.</a:t>
            </a:r>
          </a:p>
          <a:p>
            <a:pPr marL="0" indent="0">
              <a:buNone/>
            </a:pPr>
            <a:r>
              <a:rPr lang="es-ES" dirty="0"/>
              <a:t>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2120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Tratamiento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De </a:t>
            </a:r>
            <a:r>
              <a:rPr lang="es-ES" dirty="0"/>
              <a:t>elección, </a:t>
            </a:r>
            <a:r>
              <a:rPr lang="es-ES" b="1" dirty="0" err="1"/>
              <a:t>naloxona</a:t>
            </a:r>
            <a:r>
              <a:rPr lang="es-ES" dirty="0"/>
              <a:t>: antagonista de vida media corta.</a:t>
            </a:r>
          </a:p>
          <a:p>
            <a:r>
              <a:rPr lang="es-ES" dirty="0"/>
              <a:t>Administración preferentemente por vía intravenosa o intramuscular (más lenta absorción), acción rápida</a:t>
            </a:r>
            <a:r>
              <a:rPr lang="es-ES" b="1" dirty="0"/>
              <a:t>)</a:t>
            </a:r>
            <a:r>
              <a:rPr lang="es-ES" dirty="0"/>
              <a:t>.</a:t>
            </a:r>
          </a:p>
          <a:p>
            <a:r>
              <a:rPr lang="es-ES" dirty="0"/>
              <a:t>Medidas de soporte vital.</a:t>
            </a:r>
          </a:p>
          <a:p>
            <a:r>
              <a:rPr lang="es-ES" dirty="0"/>
              <a:t>En caso de sobredosis de </a:t>
            </a:r>
            <a:r>
              <a:rPr lang="es-ES" dirty="0" err="1"/>
              <a:t>buprenorfina</a:t>
            </a:r>
            <a:r>
              <a:rPr lang="es-ES" dirty="0"/>
              <a:t> (rara), estimulación respiratoria, pues la </a:t>
            </a:r>
            <a:r>
              <a:rPr lang="es-ES" dirty="0" err="1"/>
              <a:t>naloxona</a:t>
            </a:r>
            <a:r>
              <a:rPr lang="es-ES" dirty="0"/>
              <a:t> no antagoniza su acción.</a:t>
            </a:r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1764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069" y="365125"/>
            <a:ext cx="11586754" cy="1325563"/>
          </a:xfrm>
        </p:spPr>
        <p:txBody>
          <a:bodyPr>
            <a:noAutofit/>
          </a:bodyPr>
          <a:lstStyle/>
          <a:p>
            <a:r>
              <a:rPr lang="es-ES" sz="3200" dirty="0"/>
              <a:t>Alteración pupilar en el consumo de opiáceos y estimulantes del SNC</a:t>
            </a:r>
            <a:br>
              <a:rPr lang="es-ES" sz="3200" dirty="0"/>
            </a:br>
            <a:endParaRPr lang="es-ES" sz="32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026154"/>
              </p:ext>
            </p:extLst>
          </p:nvPr>
        </p:nvGraphicFramePr>
        <p:xfrm>
          <a:off x="2011680" y="1690688"/>
          <a:ext cx="6828790" cy="4148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6000">
                  <a:extLst>
                    <a:ext uri="{9D8B030D-6E8A-4147-A177-3AD203B41FA5}">
                      <a16:colId xmlns:a16="http://schemas.microsoft.com/office/drawing/2014/main" val="604067098"/>
                    </a:ext>
                  </a:extLst>
                </a:gridCol>
                <a:gridCol w="2276000">
                  <a:extLst>
                    <a:ext uri="{9D8B030D-6E8A-4147-A177-3AD203B41FA5}">
                      <a16:colId xmlns:a16="http://schemas.microsoft.com/office/drawing/2014/main" val="1010395202"/>
                    </a:ext>
                  </a:extLst>
                </a:gridCol>
                <a:gridCol w="2276790">
                  <a:extLst>
                    <a:ext uri="{9D8B030D-6E8A-4147-A177-3AD203B41FA5}">
                      <a16:colId xmlns:a16="http://schemas.microsoft.com/office/drawing/2014/main" val="1632251380"/>
                    </a:ext>
                  </a:extLst>
                </a:gridCol>
              </a:tblGrid>
              <a:tr h="1382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 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INTOXICACIÓN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ABSTINENCIA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9720005"/>
                  </a:ext>
                </a:extLst>
              </a:tr>
              <a:tr h="1382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OPIÁCEOS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Miosis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Midriasis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4705684"/>
                  </a:ext>
                </a:extLst>
              </a:tr>
              <a:tr h="1382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ESTIMULANTES</a:t>
                      </a:r>
                      <a:endParaRPr lang="es-E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Midriasis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Miosis</a:t>
                      </a:r>
                      <a:endParaRPr lang="es-E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086387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483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876</Words>
  <Application>Microsoft Office PowerPoint</Application>
  <PresentationFormat>Panorámica</PresentationFormat>
  <Paragraphs>174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Tema de Office</vt:lpstr>
      <vt:lpstr>Trastornos por abuso de sustancias 3 </vt:lpstr>
      <vt:lpstr>Opiáceos </vt:lpstr>
      <vt:lpstr>Mecanismo de acción </vt:lpstr>
      <vt:lpstr>Según la acción sobre los receptores, los opiáceos se dividen en </vt:lpstr>
      <vt:lpstr>Tipos de opiáceos. </vt:lpstr>
      <vt:lpstr>Características del consumo de opiáceos  </vt:lpstr>
      <vt:lpstr>INTOXICACIÓN AGUDA </vt:lpstr>
      <vt:lpstr>Tratamiento  </vt:lpstr>
      <vt:lpstr>Alteración pupilar en el consumo de opiáceos y estimulantes del SNC </vt:lpstr>
      <vt:lpstr>SÍNDROME DE ABSTINENCIA INTENSO Y CARACTERÍSTICO </vt:lpstr>
      <vt:lpstr>Tratamiento </vt:lpstr>
      <vt:lpstr>DEPENDENCIA </vt:lpstr>
      <vt:lpstr>Tratamiento de la dependencia de opiáceos </vt:lpstr>
      <vt:lpstr>Características diferenciales del consumo de alcohol y opiáceos. 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Trastornos por abuso de sustancias 3</dc:title>
  <dc:creator>INTEL</dc:creator>
  <cp:lastModifiedBy>INTEL</cp:lastModifiedBy>
  <cp:revision>7</cp:revision>
  <dcterms:created xsi:type="dcterms:W3CDTF">2022-07-26T21:32:21Z</dcterms:created>
  <dcterms:modified xsi:type="dcterms:W3CDTF">2022-07-26T23:07:12Z</dcterms:modified>
</cp:coreProperties>
</file>