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0" r:id="rId3"/>
    <p:sldId id="257" r:id="rId4"/>
    <p:sldId id="258" r:id="rId5"/>
    <p:sldId id="259" r:id="rId6"/>
    <p:sldId id="311" r:id="rId7"/>
    <p:sldId id="260" r:id="rId8"/>
    <p:sldId id="306" r:id="rId9"/>
    <p:sldId id="279" r:id="rId10"/>
    <p:sldId id="269" r:id="rId11"/>
    <p:sldId id="307" r:id="rId12"/>
    <p:sldId id="261" r:id="rId13"/>
    <p:sldId id="263" r:id="rId14"/>
    <p:sldId id="264" r:id="rId15"/>
    <p:sldId id="308" r:id="rId16"/>
    <p:sldId id="313" r:id="rId17"/>
    <p:sldId id="265" r:id="rId18"/>
    <p:sldId id="309" r:id="rId19"/>
    <p:sldId id="301" r:id="rId20"/>
    <p:sldId id="266" r:id="rId21"/>
    <p:sldId id="280" r:id="rId22"/>
    <p:sldId id="267" r:id="rId23"/>
    <p:sldId id="302" r:id="rId24"/>
    <p:sldId id="268" r:id="rId25"/>
    <p:sldId id="262" r:id="rId26"/>
    <p:sldId id="281" r:id="rId27"/>
    <p:sldId id="270" r:id="rId28"/>
    <p:sldId id="282" r:id="rId29"/>
    <p:sldId id="271" r:id="rId30"/>
    <p:sldId id="283" r:id="rId31"/>
    <p:sldId id="272" r:id="rId32"/>
    <p:sldId id="284" r:id="rId33"/>
    <p:sldId id="273" r:id="rId34"/>
    <p:sldId id="285" r:id="rId35"/>
    <p:sldId id="274" r:id="rId36"/>
    <p:sldId id="286" r:id="rId37"/>
    <p:sldId id="275" r:id="rId38"/>
    <p:sldId id="276" r:id="rId39"/>
    <p:sldId id="290" r:id="rId40"/>
    <p:sldId id="312" r:id="rId41"/>
    <p:sldId id="277" r:id="rId42"/>
    <p:sldId id="278" r:id="rId43"/>
    <p:sldId id="287" r:id="rId44"/>
    <p:sldId id="288" r:id="rId45"/>
    <p:sldId id="289" r:id="rId46"/>
    <p:sldId id="291" r:id="rId47"/>
    <p:sldId id="303" r:id="rId48"/>
    <p:sldId id="292" r:id="rId49"/>
    <p:sldId id="298" r:id="rId50"/>
    <p:sldId id="293" r:id="rId51"/>
    <p:sldId id="304" r:id="rId52"/>
    <p:sldId id="294" r:id="rId53"/>
    <p:sldId id="295" r:id="rId54"/>
    <p:sldId id="297" r:id="rId55"/>
    <p:sldId id="305" r:id="rId56"/>
    <p:sldId id="296" r:id="rId57"/>
    <p:sldId id="299" r:id="rId58"/>
    <p:sldId id="30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1/19/2021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COMUNICACIÓN Y TRABAJO EN EQUIPO</a:t>
            </a:r>
            <a:endParaRPr lang="es-EC" dirty="0"/>
          </a:p>
        </p:txBody>
      </p:sp>
      <p:sp>
        <p:nvSpPr>
          <p:cNvPr id="3" name="Subtítulo 2"/>
          <p:cNvSpPr>
            <a:spLocks noGrp="1"/>
          </p:cNvSpPr>
          <p:nvPr>
            <p:ph type="subTitle" idx="1"/>
          </p:nvPr>
        </p:nvSpPr>
        <p:spPr/>
        <p:txBody>
          <a:bodyPr/>
          <a:lstStyle/>
          <a:p>
            <a:r>
              <a:rPr lang="es-MX" dirty="0" smtClean="0"/>
              <a:t>LIC ELISA CURAY </a:t>
            </a:r>
          </a:p>
          <a:p>
            <a:r>
              <a:rPr lang="es-MX" dirty="0" smtClean="0"/>
              <a:t>DOCENTE</a:t>
            </a:r>
            <a:endParaRPr lang="es-EC" dirty="0"/>
          </a:p>
        </p:txBody>
      </p:sp>
    </p:spTree>
    <p:extLst>
      <p:ext uri="{BB962C8B-B14F-4D97-AF65-F5344CB8AC3E}">
        <p14:creationId xmlns:p14="http://schemas.microsoft.com/office/powerpoint/2010/main" val="4052709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46976"/>
            <a:ext cx="10363826" cy="5422004"/>
          </a:xfrm>
        </p:spPr>
        <p:txBody>
          <a:bodyPr>
            <a:normAutofit/>
          </a:bodyPr>
          <a:lstStyle/>
          <a:p>
            <a:pPr marL="0" indent="0">
              <a:buNone/>
            </a:pPr>
            <a:endParaRPr lang="es-MX" sz="2800" dirty="0" smtClean="0">
              <a:latin typeface="Times New Roman" panose="02020603050405020304" pitchFamily="18" charset="0"/>
              <a:cs typeface="Times New Roman" panose="02020603050405020304" pitchFamily="18" charset="0"/>
            </a:endParaRPr>
          </a:p>
          <a:p>
            <a:pPr marL="0" indent="0">
              <a:buNone/>
            </a:pPr>
            <a:endParaRPr lang="es-MX" sz="2800" dirty="0">
              <a:latin typeface="Times New Roman" panose="02020603050405020304" pitchFamily="18" charset="0"/>
              <a:cs typeface="Times New Roman" panose="02020603050405020304" pitchFamily="18" charset="0"/>
            </a:endParaRPr>
          </a:p>
          <a:p>
            <a:pPr marL="0" indent="0" algn="just">
              <a:buNone/>
            </a:pPr>
            <a:r>
              <a:rPr lang="es-MX" sz="3600" dirty="0" smtClean="0">
                <a:latin typeface="Times New Roman" panose="02020603050405020304" pitchFamily="18" charset="0"/>
                <a:cs typeface="Times New Roman" panose="02020603050405020304" pitchFamily="18" charset="0"/>
              </a:rPr>
              <a:t>Para que la comunicación sea efectiva se requiere de otro elemento adicional conocido como retroalimentación, que es la respuesta del receptor, que comprende el mensaje enviado</a:t>
            </a:r>
            <a:endParaRPr lang="es-EC"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26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7583" y="1970468"/>
            <a:ext cx="3799268" cy="64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BUENA COMUNICACIÓN</a:t>
            </a:r>
            <a:endParaRPr lang="es-EC" dirty="0"/>
          </a:p>
        </p:txBody>
      </p:sp>
      <p:sp>
        <p:nvSpPr>
          <p:cNvPr id="5" name="Rectángulo 4"/>
          <p:cNvSpPr/>
          <p:nvPr/>
        </p:nvSpPr>
        <p:spPr>
          <a:xfrm>
            <a:off x="6130344" y="1365162"/>
            <a:ext cx="2640169" cy="1532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Incrementa </a:t>
            </a:r>
            <a:r>
              <a:rPr lang="es-MX" dirty="0">
                <a:latin typeface="Times New Roman" panose="02020603050405020304" pitchFamily="18" charset="0"/>
                <a:cs typeface="Times New Roman" panose="02020603050405020304" pitchFamily="18" charset="0"/>
              </a:rPr>
              <a:t>la seguridad del entorno del </a:t>
            </a:r>
            <a:r>
              <a:rPr lang="es-MX" dirty="0" err="1">
                <a:latin typeface="Times New Roman" panose="02020603050405020304" pitchFamily="18" charset="0"/>
                <a:cs typeface="Times New Roman" panose="02020603050405020304" pitchFamily="18" charset="0"/>
              </a:rPr>
              <a:t>pte</a:t>
            </a:r>
            <a:endParaRPr lang="es-EC" dirty="0"/>
          </a:p>
        </p:txBody>
      </p:sp>
      <p:sp>
        <p:nvSpPr>
          <p:cNvPr id="6" name="Flecha derecha 5"/>
          <p:cNvSpPr/>
          <p:nvPr/>
        </p:nvSpPr>
        <p:spPr>
          <a:xfrm flipV="1">
            <a:off x="5022761" y="2137893"/>
            <a:ext cx="991673" cy="309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1107583" y="4353059"/>
            <a:ext cx="3696237" cy="682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Times New Roman" panose="02020603050405020304" pitchFamily="18" charset="0"/>
                <a:cs typeface="Times New Roman" panose="02020603050405020304" pitchFamily="18" charset="0"/>
              </a:rPr>
              <a:t>MALA COMUNICACIÓN</a:t>
            </a:r>
            <a:endParaRPr lang="es-EC" dirty="0">
              <a:latin typeface="Times New Roman" panose="02020603050405020304" pitchFamily="18" charset="0"/>
              <a:cs typeface="Times New Roman" panose="02020603050405020304" pitchFamily="18" charset="0"/>
            </a:endParaRPr>
          </a:p>
        </p:txBody>
      </p:sp>
      <p:sp>
        <p:nvSpPr>
          <p:cNvPr id="9" name="Flecha derecha 8"/>
          <p:cNvSpPr/>
          <p:nvPr/>
        </p:nvSpPr>
        <p:spPr>
          <a:xfrm>
            <a:off x="5022761" y="4443211"/>
            <a:ext cx="785611" cy="360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6130344" y="3786390"/>
            <a:ext cx="2807594" cy="176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Times New Roman" panose="02020603050405020304" pitchFamily="18" charset="0"/>
                <a:cs typeface="Times New Roman" panose="02020603050405020304" pitchFamily="18" charset="0"/>
              </a:rPr>
              <a:t>G</a:t>
            </a:r>
            <a:r>
              <a:rPr lang="es-MX" dirty="0" smtClean="0">
                <a:latin typeface="Times New Roman" panose="02020603050405020304" pitchFamily="18" charset="0"/>
                <a:cs typeface="Times New Roman" panose="02020603050405020304" pitchFamily="18" charset="0"/>
              </a:rPr>
              <a:t>enera </a:t>
            </a:r>
            <a:r>
              <a:rPr lang="es-MX" dirty="0">
                <a:latin typeface="Times New Roman" panose="02020603050405020304" pitchFamily="18" charset="0"/>
                <a:cs typeface="Times New Roman" panose="02020603050405020304" pitchFamily="18" charset="0"/>
              </a:rPr>
              <a:t>una mala atención del </a:t>
            </a:r>
            <a:r>
              <a:rPr lang="es-MX" dirty="0" err="1">
                <a:latin typeface="Times New Roman" panose="02020603050405020304" pitchFamily="18" charset="0"/>
                <a:cs typeface="Times New Roman" panose="02020603050405020304" pitchFamily="18" charset="0"/>
              </a:rPr>
              <a:t>pte</a:t>
            </a:r>
            <a:r>
              <a:rPr lang="es-MX" dirty="0">
                <a:latin typeface="Times New Roman" panose="02020603050405020304" pitchFamily="18" charset="0"/>
                <a:cs typeface="Times New Roman" panose="02020603050405020304" pitchFamily="18" charset="0"/>
              </a:rPr>
              <a:t>, errores, conflictos y estrés</a:t>
            </a:r>
            <a:endParaRPr lang="es-EC" dirty="0"/>
          </a:p>
        </p:txBody>
      </p:sp>
    </p:spTree>
    <p:extLst>
      <p:ext uri="{BB962C8B-B14F-4D97-AF65-F5344CB8AC3E}">
        <p14:creationId xmlns:p14="http://schemas.microsoft.com/office/powerpoint/2010/main" val="340196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82580"/>
            <a:ext cx="10363826" cy="5602310"/>
          </a:xfrm>
        </p:spPr>
        <p:txBody>
          <a:bodyPr>
            <a:normAutofit/>
          </a:bodyPr>
          <a:lstStyle/>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endParaRPr lang="es-EC" sz="2800" dirty="0" smtClean="0">
              <a:latin typeface="Times New Roman" panose="02020603050405020304" pitchFamily="18" charset="0"/>
              <a:cs typeface="Times New Roman" panose="02020603050405020304" pitchFamily="18" charset="0"/>
            </a:endParaRPr>
          </a:p>
          <a:p>
            <a:pPr marL="0" indent="0" algn="just">
              <a:buNone/>
            </a:pPr>
            <a:r>
              <a:rPr lang="es-EC" sz="3600" dirty="0" smtClean="0">
                <a:latin typeface="Times New Roman" panose="02020603050405020304" pitchFamily="18" charset="0"/>
                <a:cs typeface="Times New Roman" panose="02020603050405020304" pitchFamily="18" charset="0"/>
              </a:rPr>
              <a:t>La </a:t>
            </a:r>
            <a:r>
              <a:rPr lang="es-EC" sz="3600" b="1" dirty="0">
                <a:latin typeface="Times New Roman" panose="02020603050405020304" pitchFamily="18" charset="0"/>
                <a:cs typeface="Times New Roman" panose="02020603050405020304" pitchFamily="18" charset="0"/>
              </a:rPr>
              <a:t>seguridad</a:t>
            </a:r>
            <a:r>
              <a:rPr lang="es-EC" sz="3600" dirty="0">
                <a:latin typeface="Times New Roman" panose="02020603050405020304" pitchFamily="18" charset="0"/>
                <a:cs typeface="Times New Roman" panose="02020603050405020304" pitchFamily="18" charset="0"/>
              </a:rPr>
              <a:t> en el quirófano requiere una participación multidisciplinaria. Los cirujanos, anestesistas, enfermeros, deben trabajar juntos para brindar la atención más segura posible</a:t>
            </a:r>
          </a:p>
        </p:txBody>
      </p:sp>
    </p:spTree>
    <p:extLst>
      <p:ext uri="{BB962C8B-B14F-4D97-AF65-F5344CB8AC3E}">
        <p14:creationId xmlns:p14="http://schemas.microsoft.com/office/powerpoint/2010/main" val="230407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72732"/>
            <a:ext cx="10363826" cy="5499279"/>
          </a:xfrm>
        </p:spPr>
        <p:txBody>
          <a:bodyPr>
            <a:normAutofit/>
          </a:bodyPr>
          <a:lstStyle/>
          <a:p>
            <a:pPr marL="0" indent="0">
              <a:buNone/>
            </a:pPr>
            <a:endParaRPr lang="es-EC" sz="2800" dirty="0" smtClean="0">
              <a:latin typeface="Times New Roman" panose="02020603050405020304" pitchFamily="18" charset="0"/>
              <a:cs typeface="Times New Roman" panose="02020603050405020304" pitchFamily="18" charset="0"/>
            </a:endParaRPr>
          </a:p>
          <a:p>
            <a:pPr marL="0" indent="0" algn="just">
              <a:buNone/>
            </a:pPr>
            <a:endParaRPr lang="es-EC" sz="2800" dirty="0" smtClean="0">
              <a:latin typeface="Times New Roman" panose="02020603050405020304" pitchFamily="18" charset="0"/>
              <a:cs typeface="Times New Roman" panose="02020603050405020304" pitchFamily="18" charset="0"/>
            </a:endParaRPr>
          </a:p>
          <a:p>
            <a:pPr marL="0" indent="0" algn="just">
              <a:buNone/>
            </a:pPr>
            <a:r>
              <a:rPr lang="es-EC" sz="3200" dirty="0" smtClean="0">
                <a:latin typeface="Times New Roman" panose="02020603050405020304" pitchFamily="18" charset="0"/>
                <a:cs typeface="Times New Roman" panose="02020603050405020304" pitchFamily="18" charset="0"/>
              </a:rPr>
              <a:t>cuando </a:t>
            </a:r>
            <a:r>
              <a:rPr lang="es-EC" sz="3200" dirty="0">
                <a:latin typeface="Times New Roman" panose="02020603050405020304" pitchFamily="18" charset="0"/>
                <a:cs typeface="Times New Roman" panose="02020603050405020304" pitchFamily="18" charset="0"/>
              </a:rPr>
              <a:t>el personal quirúrgico no se comunica eficientemente puede perderse, olvidarse o malinterpretarse información crítica que pone en peligro la seguridad del </a:t>
            </a:r>
            <a:r>
              <a:rPr lang="es-EC" sz="3200" dirty="0" smtClean="0">
                <a:latin typeface="Times New Roman" panose="02020603050405020304" pitchFamily="18" charset="0"/>
                <a:cs typeface="Times New Roman" panose="02020603050405020304" pitchFamily="18" charset="0"/>
              </a:rPr>
              <a:t>paciente</a:t>
            </a:r>
          </a:p>
        </p:txBody>
      </p:sp>
    </p:spTree>
    <p:extLst>
      <p:ext uri="{BB962C8B-B14F-4D97-AF65-F5344CB8AC3E}">
        <p14:creationId xmlns:p14="http://schemas.microsoft.com/office/powerpoint/2010/main" val="277491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72732"/>
            <a:ext cx="10363826" cy="5512158"/>
          </a:xfrm>
        </p:spPr>
        <p:txBody>
          <a:bodyPr>
            <a:normAutofit/>
          </a:bodyPr>
          <a:lstStyle/>
          <a:p>
            <a:pPr marL="0" indent="0">
              <a:buNone/>
            </a:pPr>
            <a:endParaRPr lang="es-EC" sz="2800" dirty="0" smtClean="0">
              <a:latin typeface="Times New Roman" panose="02020603050405020304" pitchFamily="18" charset="0"/>
              <a:cs typeface="Times New Roman" panose="02020603050405020304" pitchFamily="18" charset="0"/>
            </a:endParaRPr>
          </a:p>
          <a:p>
            <a:pPr marL="0" indent="0" algn="just">
              <a:buNone/>
            </a:pPr>
            <a:r>
              <a:rPr lang="es-EC" sz="3200" dirty="0" smtClean="0">
                <a:latin typeface="Times New Roman" panose="02020603050405020304" pitchFamily="18" charset="0"/>
                <a:cs typeface="Times New Roman" panose="02020603050405020304" pitchFamily="18" charset="0"/>
              </a:rPr>
              <a:t>Para </a:t>
            </a:r>
            <a:r>
              <a:rPr lang="es-EC" sz="3200" dirty="0">
                <a:latin typeface="Times New Roman" panose="02020603050405020304" pitchFamily="18" charset="0"/>
                <a:cs typeface="Times New Roman" panose="02020603050405020304" pitchFamily="18" charset="0"/>
              </a:rPr>
              <a:t>que una comunicación sea efectiva la misma debe </a:t>
            </a:r>
            <a:r>
              <a:rPr lang="es-EC" sz="3200" dirty="0" smtClean="0">
                <a:latin typeface="Times New Roman" panose="02020603050405020304" pitchFamily="18" charset="0"/>
                <a:cs typeface="Times New Roman" panose="02020603050405020304" pitchFamily="18" charset="0"/>
              </a:rPr>
              <a:t>ser: </a:t>
            </a:r>
          </a:p>
          <a:p>
            <a:pPr marL="0" indent="0" algn="just">
              <a:buNone/>
            </a:pPr>
            <a:endParaRPr lang="es-EC" sz="3200" dirty="0" smtClean="0">
              <a:latin typeface="Times New Roman" panose="02020603050405020304" pitchFamily="18" charset="0"/>
              <a:cs typeface="Times New Roman" panose="02020603050405020304" pitchFamily="18" charset="0"/>
            </a:endParaRPr>
          </a:p>
          <a:p>
            <a:pPr algn="just"/>
            <a:r>
              <a:rPr lang="es-EC" sz="3200" dirty="0" smtClean="0">
                <a:latin typeface="Times New Roman" panose="02020603050405020304" pitchFamily="18" charset="0"/>
                <a:cs typeface="Times New Roman" panose="02020603050405020304" pitchFamily="18" charset="0"/>
              </a:rPr>
              <a:t>Completa</a:t>
            </a:r>
          </a:p>
          <a:p>
            <a:pPr algn="just"/>
            <a:r>
              <a:rPr lang="es-EC" sz="3200" dirty="0" smtClean="0">
                <a:latin typeface="Times New Roman" panose="02020603050405020304" pitchFamily="18" charset="0"/>
                <a:cs typeface="Times New Roman" panose="02020603050405020304" pitchFamily="18" charset="0"/>
              </a:rPr>
              <a:t>precisa</a:t>
            </a:r>
            <a:r>
              <a:rPr lang="es-EC" sz="3200" dirty="0">
                <a:latin typeface="Times New Roman" panose="02020603050405020304" pitchFamily="18" charset="0"/>
                <a:cs typeface="Times New Roman" panose="02020603050405020304" pitchFamily="18" charset="0"/>
              </a:rPr>
              <a:t>, no ambigua </a:t>
            </a:r>
          </a:p>
          <a:p>
            <a:pPr algn="just"/>
            <a:r>
              <a:rPr lang="es-EC" sz="3200" dirty="0" smtClean="0">
                <a:latin typeface="Times New Roman" panose="02020603050405020304" pitchFamily="18" charset="0"/>
                <a:cs typeface="Times New Roman" panose="02020603050405020304" pitchFamily="18" charset="0"/>
              </a:rPr>
              <a:t>claramente comprendida</a:t>
            </a: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60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34096"/>
            <a:ext cx="10363826" cy="5331853"/>
          </a:xfrm>
        </p:spPr>
        <p:txBody>
          <a:bodyPr>
            <a:normAutofit/>
          </a:bodyPr>
          <a:lstStyle/>
          <a:p>
            <a:pPr marL="0" indent="0" algn="just">
              <a:buNone/>
            </a:pPr>
            <a:endParaRPr lang="es-EC" sz="3600" dirty="0" smtClean="0">
              <a:latin typeface="Times New Roman" panose="02020603050405020304" pitchFamily="18" charset="0"/>
              <a:cs typeface="Times New Roman" panose="02020603050405020304" pitchFamily="18" charset="0"/>
            </a:endParaRPr>
          </a:p>
          <a:p>
            <a:pPr marL="0" indent="0" algn="just">
              <a:buNone/>
            </a:pPr>
            <a:r>
              <a:rPr lang="es-EC" sz="3600" dirty="0" smtClean="0">
                <a:latin typeface="Times New Roman" panose="02020603050405020304" pitchFamily="18" charset="0"/>
                <a:cs typeface="Times New Roman" panose="02020603050405020304" pitchFamily="18" charset="0"/>
              </a:rPr>
              <a:t>la </a:t>
            </a:r>
            <a:r>
              <a:rPr lang="es-EC" sz="3600" dirty="0">
                <a:latin typeface="Times New Roman" panose="02020603050405020304" pitchFamily="18" charset="0"/>
                <a:cs typeface="Times New Roman" panose="02020603050405020304" pitchFamily="18" charset="0"/>
              </a:rPr>
              <a:t>seguridad del paciente requiere de un abordaje en el cual individuos con diferente formación trabajen juntos, compartan información y coordinen sus esfuerzos para brindar una atención óptima</a:t>
            </a:r>
            <a:endParaRPr lang="es-EC" sz="3600" dirty="0"/>
          </a:p>
        </p:txBody>
      </p:sp>
    </p:spTree>
    <p:extLst>
      <p:ext uri="{BB962C8B-B14F-4D97-AF65-F5344CB8AC3E}">
        <p14:creationId xmlns:p14="http://schemas.microsoft.com/office/powerpoint/2010/main" val="18447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importancia de la cultura de la seguridad en un quirófano | Cluster  Salud | AméricaEconomía"/>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399" y="1058090"/>
            <a:ext cx="10593977" cy="488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5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56824"/>
            <a:ext cx="10363826" cy="5537914"/>
          </a:xfrm>
        </p:spPr>
        <p:txBody>
          <a:bodyPr>
            <a:noAutofit/>
          </a:bodyPr>
          <a:lstStyle/>
          <a:p>
            <a:pPr marL="0" indent="0" algn="just">
              <a:buNone/>
            </a:pPr>
            <a:endParaRPr lang="es-EC" sz="2800" dirty="0" smtClean="0">
              <a:latin typeface="Times New Roman" panose="02020603050405020304" pitchFamily="18" charset="0"/>
              <a:cs typeface="Times New Roman" panose="02020603050405020304" pitchFamily="18" charset="0"/>
            </a:endParaRPr>
          </a:p>
          <a:p>
            <a:pPr marL="0" indent="0" algn="just">
              <a:buNone/>
            </a:pPr>
            <a:r>
              <a:rPr lang="es-EC" sz="2800" dirty="0" smtClean="0">
                <a:latin typeface="Times New Roman" panose="02020603050405020304" pitchFamily="18" charset="0"/>
                <a:cs typeface="Times New Roman" panose="02020603050405020304" pitchFamily="18" charset="0"/>
              </a:rPr>
              <a:t>Los </a:t>
            </a:r>
            <a:r>
              <a:rPr lang="es-EC" sz="2800" dirty="0">
                <a:latin typeface="Times New Roman" panose="02020603050405020304" pitchFamily="18" charset="0"/>
                <a:cs typeface="Times New Roman" panose="02020603050405020304" pitchFamily="18" charset="0"/>
              </a:rPr>
              <a:t>equipos altamente efectivos se caracterizan por la confianza, el respeto y la </a:t>
            </a:r>
            <a:r>
              <a:rPr lang="es-EC" sz="2800" dirty="0" smtClean="0">
                <a:latin typeface="Times New Roman" panose="02020603050405020304" pitchFamily="18" charset="0"/>
                <a:cs typeface="Times New Roman" panose="02020603050405020304" pitchFamily="18" charset="0"/>
              </a:rPr>
              <a:t>colaboración</a:t>
            </a:r>
          </a:p>
          <a:p>
            <a:pPr marL="0" indent="0" algn="ctr">
              <a:buNone/>
            </a:pPr>
            <a:r>
              <a:rPr lang="es-EC" sz="3200" b="1" dirty="0" smtClean="0">
                <a:solidFill>
                  <a:srgbClr val="FF0000"/>
                </a:solidFill>
                <a:latin typeface="Times New Roman" panose="02020603050405020304" pitchFamily="18" charset="0"/>
                <a:cs typeface="Times New Roman" panose="02020603050405020304" pitchFamily="18" charset="0"/>
              </a:rPr>
              <a:t>COMUNICACIÓN </a:t>
            </a:r>
            <a:r>
              <a:rPr lang="es-EC" sz="3200" b="1" dirty="0">
                <a:solidFill>
                  <a:srgbClr val="FF0000"/>
                </a:solidFill>
                <a:latin typeface="Times New Roman" panose="02020603050405020304" pitchFamily="18" charset="0"/>
                <a:cs typeface="Times New Roman" panose="02020603050405020304" pitchFamily="18" charset="0"/>
              </a:rPr>
              <a:t>CON EL PACIENTE </a:t>
            </a:r>
            <a:r>
              <a:rPr lang="es-EC" sz="3200" b="1" dirty="0" smtClean="0">
                <a:solidFill>
                  <a:srgbClr val="FF0000"/>
                </a:solidFill>
                <a:latin typeface="Times New Roman" panose="02020603050405020304" pitchFamily="18" charset="0"/>
                <a:cs typeface="Times New Roman" panose="02020603050405020304" pitchFamily="18" charset="0"/>
              </a:rPr>
              <a:t>QUIRÚRGICO</a:t>
            </a:r>
          </a:p>
          <a:p>
            <a:pPr marL="0" indent="0" algn="just">
              <a:buNone/>
            </a:pPr>
            <a:r>
              <a:rPr lang="es-EC" sz="2800" dirty="0">
                <a:latin typeface="Times New Roman" panose="02020603050405020304" pitchFamily="18" charset="0"/>
                <a:cs typeface="Times New Roman" panose="02020603050405020304" pitchFamily="18" charset="0"/>
              </a:rPr>
              <a:t>Generalmente la comunicación entre el paciente y el equipo quirúrgico es pobre. Los pacientes suelen quejarse del poco tiempo que dispusieron para hablar con el cirujano (menos todavía con el anestesista</a:t>
            </a:r>
            <a:r>
              <a:rPr lang="es-EC" sz="2800" dirty="0" smtClean="0">
                <a:latin typeface="Times New Roman" panose="02020603050405020304" pitchFamily="18" charset="0"/>
                <a:cs typeface="Times New Roman" panose="02020603050405020304" pitchFamily="18" charset="0"/>
              </a:rPr>
              <a:t>) </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69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837127"/>
            <a:ext cx="10363826" cy="5164427"/>
          </a:xfrm>
        </p:spPr>
        <p:txBody>
          <a:bodyPr>
            <a:normAutofit/>
          </a:bodyPr>
          <a:lstStyle/>
          <a:p>
            <a:pPr algn="just"/>
            <a:endParaRPr lang="es-EC" sz="3200" dirty="0" smtClean="0">
              <a:latin typeface="Times New Roman" panose="02020603050405020304" pitchFamily="18" charset="0"/>
              <a:cs typeface="Times New Roman" panose="02020603050405020304" pitchFamily="18" charset="0"/>
            </a:endParaRPr>
          </a:p>
          <a:p>
            <a:pPr algn="just"/>
            <a:r>
              <a:rPr lang="es-EC" sz="3200" dirty="0" smtClean="0">
                <a:latin typeface="Times New Roman" panose="02020603050405020304" pitchFamily="18" charset="0"/>
                <a:cs typeface="Times New Roman" panose="02020603050405020304" pitchFamily="18" charset="0"/>
              </a:rPr>
              <a:t>que </a:t>
            </a:r>
            <a:r>
              <a:rPr lang="es-EC" sz="3200" dirty="0">
                <a:latin typeface="Times New Roman" panose="02020603050405020304" pitchFamily="18" charset="0"/>
                <a:cs typeface="Times New Roman" panose="02020603050405020304" pitchFamily="18" charset="0"/>
              </a:rPr>
              <a:t>les quedaron preguntas por hacer y que muchas veces sólo tienen una idea vaga del procedimiento que se va a realizar y de lo que va a ocurrir en quirófano</a:t>
            </a:r>
            <a:endParaRPr lang="es-EC" sz="3200" dirty="0"/>
          </a:p>
        </p:txBody>
      </p:sp>
    </p:spTree>
    <p:extLst>
      <p:ext uri="{BB962C8B-B14F-4D97-AF65-F5344CB8AC3E}">
        <p14:creationId xmlns:p14="http://schemas.microsoft.com/office/powerpoint/2010/main" val="118330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378039" y="682581"/>
            <a:ext cx="9517488" cy="5460642"/>
          </a:xfrm>
          <a:prstGeom prst="rect">
            <a:avLst/>
          </a:prstGeom>
        </p:spPr>
      </p:pic>
    </p:spTree>
    <p:extLst>
      <p:ext uri="{BB962C8B-B14F-4D97-AF65-F5344CB8AC3E}">
        <p14:creationId xmlns:p14="http://schemas.microsoft.com/office/powerpoint/2010/main" val="422314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Carreta - ¿A quién tienes en tu equipo? (HD) - YouTube"/>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4689" t="-3037" r="5450" b="-7523"/>
          <a:stretch/>
        </p:blipFill>
        <p:spPr bwMode="auto">
          <a:xfrm>
            <a:off x="1946366" y="483326"/>
            <a:ext cx="8229600" cy="569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22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53792"/>
            <a:ext cx="10363826" cy="5731098"/>
          </a:xfrm>
        </p:spPr>
        <p:txBody>
          <a:bodyPr/>
          <a:lstStyle/>
          <a:p>
            <a:pPr marL="0" indent="0" algn="just">
              <a:buNone/>
            </a:pPr>
            <a:endParaRPr lang="es-EC" sz="2800" dirty="0" smtClean="0">
              <a:latin typeface="Times New Roman" panose="02020603050405020304" pitchFamily="18" charset="0"/>
              <a:cs typeface="Times New Roman" panose="02020603050405020304" pitchFamily="18" charset="0"/>
            </a:endParaRPr>
          </a:p>
          <a:p>
            <a:pPr marL="0" indent="0" algn="just">
              <a:buNone/>
            </a:pPr>
            <a:r>
              <a:rPr lang="es-EC" sz="2800" dirty="0" smtClean="0">
                <a:latin typeface="Times New Roman" panose="02020603050405020304" pitchFamily="18" charset="0"/>
                <a:cs typeface="Times New Roman" panose="02020603050405020304" pitchFamily="18" charset="0"/>
              </a:rPr>
              <a:t>El </a:t>
            </a:r>
            <a:r>
              <a:rPr lang="es-EC" sz="2800" dirty="0">
                <a:latin typeface="Times New Roman" panose="02020603050405020304" pitchFamily="18" charset="0"/>
                <a:cs typeface="Times New Roman" panose="02020603050405020304" pitchFamily="18" charset="0"/>
              </a:rPr>
              <a:t>día de la cirugía las enfermeras aparecen apuradas para completar la evaluación preoperatoria, sin detenerse mucho a considerar las preocupaciones y preguntas del paciente. </a:t>
            </a:r>
            <a:endParaRPr lang="es-EC" dirty="0"/>
          </a:p>
        </p:txBody>
      </p:sp>
      <p:sp>
        <p:nvSpPr>
          <p:cNvPr id="4" name="AutoShape 4" descr="Páginas de Actuacion_enfermeria_bloque_quirurgico-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Imagen 4"/>
          <p:cNvPicPr>
            <a:picLocks noChangeAspect="1"/>
          </p:cNvPicPr>
          <p:nvPr/>
        </p:nvPicPr>
        <p:blipFill>
          <a:blip r:embed="rId2"/>
          <a:stretch>
            <a:fillRect/>
          </a:stretch>
        </p:blipFill>
        <p:spPr>
          <a:xfrm>
            <a:off x="4417454" y="3490175"/>
            <a:ext cx="3129565" cy="3181081"/>
          </a:xfrm>
          <a:prstGeom prst="rect">
            <a:avLst/>
          </a:prstGeom>
        </p:spPr>
      </p:pic>
    </p:spTree>
    <p:extLst>
      <p:ext uri="{BB962C8B-B14F-4D97-AF65-F5344CB8AC3E}">
        <p14:creationId xmlns:p14="http://schemas.microsoft.com/office/powerpoint/2010/main" val="138712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95459"/>
            <a:ext cx="10363826" cy="5512157"/>
          </a:xfrm>
        </p:spPr>
        <p:txBody>
          <a:bodyPr>
            <a:normAutofit/>
          </a:bodyPr>
          <a:lstStyle/>
          <a:p>
            <a:pPr marL="0" indent="0" algn="just">
              <a:buNone/>
            </a:pPr>
            <a:endParaRPr lang="es-EC" sz="3200" dirty="0" smtClean="0">
              <a:latin typeface="Times New Roman" panose="02020603050405020304" pitchFamily="18" charset="0"/>
              <a:cs typeface="Times New Roman" panose="02020603050405020304" pitchFamily="18" charset="0"/>
            </a:endParaRPr>
          </a:p>
          <a:p>
            <a:pPr marL="0" indent="0" algn="just">
              <a:buNone/>
            </a:pPr>
            <a:r>
              <a:rPr lang="es-EC" sz="3200" dirty="0" smtClean="0">
                <a:latin typeface="Times New Roman" panose="02020603050405020304" pitchFamily="18" charset="0"/>
                <a:cs typeface="Times New Roman" panose="02020603050405020304" pitchFamily="18" charset="0"/>
              </a:rPr>
              <a:t>A </a:t>
            </a:r>
            <a:r>
              <a:rPr lang="es-EC" sz="3200" dirty="0">
                <a:latin typeface="Times New Roman" panose="02020603050405020304" pitchFamily="18" charset="0"/>
                <a:cs typeface="Times New Roman" panose="02020603050405020304" pitchFamily="18" charset="0"/>
              </a:rPr>
              <a:t>muchos se les hace firmar un formulario de consentimiento "como una formalidad administrativa </a:t>
            </a:r>
            <a:r>
              <a:rPr lang="es-EC" sz="3200" dirty="0" smtClean="0">
                <a:latin typeface="Times New Roman" panose="02020603050405020304" pitchFamily="18" charset="0"/>
                <a:cs typeface="Times New Roman" panose="02020603050405020304" pitchFamily="18" charset="0"/>
              </a:rPr>
              <a:t>más" </a:t>
            </a:r>
            <a:r>
              <a:rPr lang="es-EC" sz="3200" dirty="0">
                <a:latin typeface="Times New Roman" panose="02020603050405020304" pitchFamily="18" charset="0"/>
                <a:cs typeface="Times New Roman" panose="02020603050405020304" pitchFamily="18" charset="0"/>
              </a:rPr>
              <a:t>que, hecho de esta forma, tampoco ayuda a afianzar la relación y muchas veces aumenta los temores</a:t>
            </a:r>
          </a:p>
        </p:txBody>
      </p:sp>
    </p:spTree>
    <p:extLst>
      <p:ext uri="{BB962C8B-B14F-4D97-AF65-F5344CB8AC3E}">
        <p14:creationId xmlns:p14="http://schemas.microsoft.com/office/powerpoint/2010/main" val="3511091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901522"/>
            <a:ext cx="10363826" cy="5383368"/>
          </a:xfrm>
        </p:spPr>
        <p:txBody>
          <a:bodyPr>
            <a:normAutofit/>
          </a:bodyPr>
          <a:lstStyle/>
          <a:p>
            <a:pPr marL="0" indent="0" algn="just">
              <a:buNone/>
            </a:pPr>
            <a:endParaRPr lang="es-EC" sz="2800" dirty="0" smtClean="0">
              <a:latin typeface="Times New Roman" panose="02020603050405020304" pitchFamily="18" charset="0"/>
              <a:cs typeface="Times New Roman" panose="02020603050405020304" pitchFamily="18" charset="0"/>
            </a:endParaRPr>
          </a:p>
          <a:p>
            <a:pPr marL="0" indent="0" algn="just">
              <a:buNone/>
            </a:pPr>
            <a:r>
              <a:rPr lang="es-EC" sz="2800" dirty="0" smtClean="0">
                <a:latin typeface="Times New Roman" panose="02020603050405020304" pitchFamily="18" charset="0"/>
                <a:cs typeface="Times New Roman" panose="02020603050405020304" pitchFamily="18" charset="0"/>
              </a:rPr>
              <a:t>Son </a:t>
            </a:r>
            <a:r>
              <a:rPr lang="es-EC" sz="2800" dirty="0">
                <a:latin typeface="Times New Roman" panose="02020603050405020304" pitchFamily="18" charset="0"/>
                <a:cs typeface="Times New Roman" panose="02020603050405020304" pitchFamily="18" charset="0"/>
              </a:rPr>
              <a:t>las enfermeras quienes tienen más contacto con el paciente tanto en el pre como en el postoperatorio. Su interacción con el paciente brinda una gran oportunidad para que el paciente no sólo comparta expectativas y preocupaciones sino también para recibir y </a:t>
            </a:r>
            <a:r>
              <a:rPr lang="es-EC" sz="2800" dirty="0" err="1">
                <a:latin typeface="Times New Roman" panose="02020603050405020304" pitchFamily="18" charset="0"/>
                <a:cs typeface="Times New Roman" panose="02020603050405020304" pitchFamily="18" charset="0"/>
              </a:rPr>
              <a:t>rechequear</a:t>
            </a:r>
            <a:r>
              <a:rPr lang="es-EC" sz="2800" dirty="0">
                <a:latin typeface="Times New Roman" panose="02020603050405020304" pitchFamily="18" charset="0"/>
                <a:cs typeface="Times New Roman" panose="02020603050405020304" pitchFamily="18" charset="0"/>
              </a:rPr>
              <a:t> información.</a:t>
            </a:r>
          </a:p>
        </p:txBody>
      </p:sp>
    </p:spTree>
    <p:extLst>
      <p:ext uri="{BB962C8B-B14F-4D97-AF65-F5344CB8AC3E}">
        <p14:creationId xmlns:p14="http://schemas.microsoft.com/office/powerpoint/2010/main" val="1875516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133340" y="708338"/>
            <a:ext cx="9775065" cy="5434885"/>
          </a:xfrm>
          <a:prstGeom prst="rect">
            <a:avLst/>
          </a:prstGeom>
        </p:spPr>
      </p:pic>
    </p:spTree>
    <p:extLst>
      <p:ext uri="{BB962C8B-B14F-4D97-AF65-F5344CB8AC3E}">
        <p14:creationId xmlns:p14="http://schemas.microsoft.com/office/powerpoint/2010/main" val="4251292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85611"/>
            <a:ext cx="10363826" cy="5396247"/>
          </a:xfrm>
        </p:spPr>
        <p:txBody>
          <a:bodyPr>
            <a:normAutofit/>
          </a:bodyPr>
          <a:lstStyle/>
          <a:p>
            <a:pPr marL="0" indent="0" algn="just">
              <a:buNone/>
            </a:pPr>
            <a:endParaRPr lang="es-MX" sz="3200" dirty="0" smtClean="0">
              <a:latin typeface="Times New Roman" panose="02020603050405020304" pitchFamily="18" charset="0"/>
              <a:cs typeface="Times New Roman" panose="02020603050405020304" pitchFamily="18" charset="0"/>
            </a:endParaRPr>
          </a:p>
          <a:p>
            <a:pPr marL="0" indent="0" algn="just">
              <a:buNone/>
            </a:pPr>
            <a:r>
              <a:rPr lang="es-MX" sz="3200" dirty="0" smtClean="0">
                <a:latin typeface="Times New Roman" panose="02020603050405020304" pitchFamily="18" charset="0"/>
                <a:cs typeface="Times New Roman" panose="02020603050405020304" pitchFamily="18" charset="0"/>
              </a:rPr>
              <a:t>La buena comunicación no es casual, requiere habilidad y practica, una de las razones mas importantes para mejorar las habilidades para comunicarse es mantener el respeto mutuo, la confianza y la empatía entre todos</a:t>
            </a:r>
          </a:p>
          <a:p>
            <a:pPr marL="0" indent="0" algn="just">
              <a:buNone/>
            </a:pP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40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927279"/>
            <a:ext cx="10363826" cy="5306095"/>
          </a:xfrm>
        </p:spPr>
        <p:txBody>
          <a:bodyPr>
            <a:normAutofit/>
          </a:bodyPr>
          <a:lstStyle/>
          <a:p>
            <a:pPr marL="0" indent="0" algn="ctr">
              <a:buNone/>
            </a:pPr>
            <a:r>
              <a:rPr lang="es-MX" sz="3200" b="1" dirty="0" smtClean="0">
                <a:latin typeface="Times New Roman" panose="02020603050405020304" pitchFamily="18" charset="0"/>
                <a:cs typeface="Times New Roman" panose="02020603050405020304" pitchFamily="18" charset="0"/>
              </a:rPr>
              <a:t>Cualidades de una buena comunicación</a:t>
            </a:r>
            <a:endParaRPr lang="es-EC" sz="3200" b="1" dirty="0">
              <a:latin typeface="Times New Roman" panose="02020603050405020304" pitchFamily="18" charset="0"/>
              <a:cs typeface="Times New Roman" panose="02020603050405020304" pitchFamily="18" charset="0"/>
            </a:endParaRPr>
          </a:p>
          <a:p>
            <a:pPr marL="0" indent="0">
              <a:buNone/>
            </a:pPr>
            <a:r>
              <a:rPr lang="es-MX" sz="2800" b="1" dirty="0" smtClean="0">
                <a:latin typeface="Times New Roman" panose="02020603050405020304" pitchFamily="18" charset="0"/>
                <a:cs typeface="Times New Roman" panose="02020603050405020304" pitchFamily="18" charset="0"/>
              </a:rPr>
              <a:t>Escucha:</a:t>
            </a:r>
          </a:p>
          <a:p>
            <a:pPr marL="0" indent="0">
              <a:buNone/>
            </a:pPr>
            <a:r>
              <a:rPr lang="es-MX" sz="2800" dirty="0" smtClean="0">
                <a:latin typeface="Times New Roman" panose="02020603050405020304" pitchFamily="18" charset="0"/>
                <a:cs typeface="Times New Roman" panose="02020603050405020304" pitchFamily="18" charset="0"/>
              </a:rPr>
              <a:t>Es mas fácil hablar con personas que les gusta escuchar, la habilidad de escuchar exige una participación activa.</a:t>
            </a:r>
          </a:p>
          <a:p>
            <a:pPr marL="0" indent="0">
              <a:buNone/>
            </a:pPr>
            <a:r>
              <a:rPr lang="es-MX" sz="2800" dirty="0" smtClean="0">
                <a:latin typeface="Times New Roman" panose="02020603050405020304" pitchFamily="18" charset="0"/>
                <a:cs typeface="Times New Roman" panose="02020603050405020304" pitchFamily="18" charset="0"/>
              </a:rPr>
              <a:t>Muchas personas empiezan a responder antes de acabar de escuchar </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475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2034863" y="1210615"/>
            <a:ext cx="8036416" cy="4533362"/>
          </a:xfrm>
          <a:prstGeom prst="rect">
            <a:avLst/>
          </a:prstGeom>
        </p:spPr>
      </p:pic>
    </p:spTree>
    <p:extLst>
      <p:ext uri="{BB962C8B-B14F-4D97-AF65-F5344CB8AC3E}">
        <p14:creationId xmlns:p14="http://schemas.microsoft.com/office/powerpoint/2010/main" val="134370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40914"/>
            <a:ext cx="10363826" cy="5743976"/>
          </a:xfrm>
        </p:spPr>
        <p:txBody>
          <a:bodyPr>
            <a:normAutofit/>
          </a:bodyPr>
          <a:lstStyle/>
          <a:p>
            <a:pPr marL="0" indent="0">
              <a:buNone/>
            </a:pPr>
            <a:endParaRPr lang="es-MX" sz="2800" dirty="0" smtClean="0">
              <a:latin typeface="Times New Roman" panose="02020603050405020304" pitchFamily="18" charset="0"/>
              <a:cs typeface="Times New Roman" panose="02020603050405020304" pitchFamily="18" charset="0"/>
            </a:endParaRPr>
          </a:p>
          <a:p>
            <a:pPr marL="0" indent="0">
              <a:buNone/>
            </a:pPr>
            <a:endParaRPr lang="es-MX" sz="2800" dirty="0">
              <a:latin typeface="Times New Roman" panose="02020603050405020304" pitchFamily="18" charset="0"/>
              <a:cs typeface="Times New Roman" panose="02020603050405020304" pitchFamily="18" charset="0"/>
            </a:endParaRPr>
          </a:p>
          <a:p>
            <a:pPr marL="0" indent="0">
              <a:buNone/>
            </a:pPr>
            <a:r>
              <a:rPr lang="es-MX" sz="2800" b="1" dirty="0" smtClean="0">
                <a:latin typeface="Times New Roman" panose="02020603050405020304" pitchFamily="18" charset="0"/>
                <a:cs typeface="Times New Roman" panose="02020603050405020304" pitchFamily="18" charset="0"/>
              </a:rPr>
              <a:t>Autoconfianza:</a:t>
            </a:r>
          </a:p>
          <a:p>
            <a:pPr marL="0" indent="0">
              <a:buNone/>
            </a:pPr>
            <a:r>
              <a:rPr lang="es-MX" sz="2800" dirty="0" smtClean="0">
                <a:latin typeface="Times New Roman" panose="02020603050405020304" pitchFamily="18" charset="0"/>
                <a:cs typeface="Times New Roman" panose="02020603050405020304" pitchFamily="18" charset="0"/>
              </a:rPr>
              <a:t>O asertividad es la capacidad que permite expresar las propias necesidades y derechos y respeten las necesidades y derechos de los demás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868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3361386" y="1262130"/>
            <a:ext cx="5911403" cy="4520484"/>
          </a:xfrm>
          <a:prstGeom prst="rect">
            <a:avLst/>
          </a:prstGeom>
        </p:spPr>
      </p:pic>
    </p:spTree>
    <p:extLst>
      <p:ext uri="{BB962C8B-B14F-4D97-AF65-F5344CB8AC3E}">
        <p14:creationId xmlns:p14="http://schemas.microsoft.com/office/powerpoint/2010/main" val="2924619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34096"/>
            <a:ext cx="10363826" cy="5357611"/>
          </a:xfrm>
        </p:spPr>
        <p:txBody>
          <a:bodyPr>
            <a:normAutofit/>
          </a:bodyPr>
          <a:lstStyle/>
          <a:p>
            <a:pPr marL="0" indent="0">
              <a:buNone/>
            </a:pPr>
            <a:r>
              <a:rPr lang="es-MX" sz="2800" b="1" dirty="0" smtClean="0">
                <a:latin typeface="Times New Roman" panose="02020603050405020304" pitchFamily="18" charset="0"/>
                <a:cs typeface="Times New Roman" panose="02020603050405020304" pitchFamily="18" charset="0"/>
              </a:rPr>
              <a:t>Respeto:</a:t>
            </a:r>
          </a:p>
          <a:p>
            <a:pPr marL="0" indent="0" algn="just">
              <a:buNone/>
            </a:pPr>
            <a:r>
              <a:rPr lang="es-MX" sz="2800" dirty="0" smtClean="0">
                <a:latin typeface="Times New Roman" panose="02020603050405020304" pitchFamily="18" charset="0"/>
                <a:cs typeface="Times New Roman" panose="02020603050405020304" pitchFamily="18" charset="0"/>
              </a:rPr>
              <a:t>El respeto a los demás muestra que aunque no estemos de acuerdo con las opiniones o creencias de otros, valoramos su derecho a expresarse y actuar de acuerdo con ellos.</a:t>
            </a:r>
          </a:p>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r>
              <a:rPr lang="es-MX" sz="2800" dirty="0" smtClean="0">
                <a:latin typeface="Times New Roman" panose="02020603050405020304" pitchFamily="18" charset="0"/>
                <a:cs typeface="Times New Roman" panose="02020603050405020304" pitchFamily="18" charset="0"/>
              </a:rPr>
              <a:t>Todos conocemos personas que siempre son respetuosas y con las que es fácil hablar, y se puede confiar en ellos </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50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rotWithShape="1">
          <a:blip r:embed="rId2"/>
          <a:srcRect b="16760"/>
          <a:stretch/>
        </p:blipFill>
        <p:spPr>
          <a:xfrm>
            <a:off x="1648495" y="1223492"/>
            <a:ext cx="8358389" cy="4443212"/>
          </a:xfrm>
          <a:prstGeom prst="rect">
            <a:avLst/>
          </a:prstGeom>
        </p:spPr>
      </p:pic>
    </p:spTree>
    <p:extLst>
      <p:ext uri="{BB962C8B-B14F-4D97-AF65-F5344CB8AC3E}">
        <p14:creationId xmlns:p14="http://schemas.microsoft.com/office/powerpoint/2010/main" val="1247267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2382592" y="888643"/>
            <a:ext cx="7328077" cy="5164428"/>
          </a:xfrm>
          <a:prstGeom prst="rect">
            <a:avLst/>
          </a:prstGeom>
        </p:spPr>
      </p:pic>
    </p:spTree>
    <p:extLst>
      <p:ext uri="{BB962C8B-B14F-4D97-AF65-F5344CB8AC3E}">
        <p14:creationId xmlns:p14="http://schemas.microsoft.com/office/powerpoint/2010/main" val="326498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18186"/>
            <a:ext cx="10363826" cy="5679583"/>
          </a:xfrm>
        </p:spPr>
        <p:txBody>
          <a:bodyPr>
            <a:normAutofit/>
          </a:bodyPr>
          <a:lstStyle/>
          <a:p>
            <a:pPr marL="0" indent="0">
              <a:buNone/>
            </a:pPr>
            <a:r>
              <a:rPr lang="es-MX" sz="2800" b="1" dirty="0" smtClean="0">
                <a:latin typeface="Times New Roman" panose="02020603050405020304" pitchFamily="18" charset="0"/>
                <a:cs typeface="Times New Roman" panose="02020603050405020304" pitchFamily="18" charset="0"/>
              </a:rPr>
              <a:t>Claridad</a:t>
            </a:r>
          </a:p>
          <a:p>
            <a:pPr marL="0" indent="0" algn="just">
              <a:buNone/>
            </a:pPr>
            <a:r>
              <a:rPr lang="es-MX" sz="2800" dirty="0" smtClean="0">
                <a:latin typeface="Times New Roman" panose="02020603050405020304" pitchFamily="18" charset="0"/>
                <a:cs typeface="Times New Roman" panose="02020603050405020304" pitchFamily="18" charset="0"/>
              </a:rPr>
              <a:t>Significa que los aspectos importantes del mensaje se envíen sin ambigüedad no exceso de información</a:t>
            </a:r>
          </a:p>
          <a:p>
            <a:pPr marL="0" indent="0" algn="just">
              <a:buNone/>
            </a:pPr>
            <a:r>
              <a:rPr lang="es-MX" sz="2800" dirty="0" smtClean="0">
                <a:latin typeface="Times New Roman" panose="02020603050405020304" pitchFamily="18" charset="0"/>
                <a:cs typeface="Times New Roman" panose="02020603050405020304" pitchFamily="18" charset="0"/>
              </a:rPr>
              <a:t>La información en el quirófano a menudo se comunica a medida que sea necesaria. Una comunicación económica no es lo mismo que ocultar información</a:t>
            </a:r>
            <a:endParaRPr lang="es-MX"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064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2215166" y="734096"/>
            <a:ext cx="8062175" cy="5344732"/>
          </a:xfrm>
          <a:prstGeom prst="rect">
            <a:avLst/>
          </a:prstGeom>
        </p:spPr>
      </p:pic>
    </p:spTree>
    <p:extLst>
      <p:ext uri="{BB962C8B-B14F-4D97-AF65-F5344CB8AC3E}">
        <p14:creationId xmlns:p14="http://schemas.microsoft.com/office/powerpoint/2010/main" val="4236064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82580"/>
            <a:ext cx="10363826" cy="5383369"/>
          </a:xfrm>
        </p:spPr>
        <p:txBody>
          <a:bodyPr>
            <a:normAutofit/>
          </a:bodyPr>
          <a:lstStyle/>
          <a:p>
            <a:pPr marL="0" indent="0" algn="ctr">
              <a:buNone/>
            </a:pPr>
            <a:r>
              <a:rPr lang="es-MX" sz="3200" b="1" dirty="0" smtClean="0">
                <a:latin typeface="Times New Roman" panose="02020603050405020304" pitchFamily="18" charset="0"/>
                <a:cs typeface="Times New Roman" panose="02020603050405020304" pitchFamily="18" charset="0"/>
              </a:rPr>
              <a:t>Retroalimentación</a:t>
            </a:r>
          </a:p>
          <a:p>
            <a:pPr marL="0" indent="0" algn="just">
              <a:buNone/>
            </a:pPr>
            <a:r>
              <a:rPr lang="es-MX" sz="3200" dirty="0" smtClean="0">
                <a:latin typeface="Times New Roman" panose="02020603050405020304" pitchFamily="18" charset="0"/>
                <a:cs typeface="Times New Roman" panose="02020603050405020304" pitchFamily="18" charset="0"/>
              </a:rPr>
              <a:t>Es la respuesta al mensaje del emisor. La mala comunicación es cuando el mensaje es enviado pero el receptor no informa que la comprende, esto puede pasar cuando el receptor esta apurado, distraído o renuente a solicitar cualquier aclaración</a:t>
            </a: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904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712890" y="708338"/>
            <a:ext cx="8822028" cy="5370490"/>
          </a:xfrm>
          <a:prstGeom prst="rect">
            <a:avLst/>
          </a:prstGeom>
        </p:spPr>
      </p:pic>
    </p:spTree>
    <p:extLst>
      <p:ext uri="{BB962C8B-B14F-4D97-AF65-F5344CB8AC3E}">
        <p14:creationId xmlns:p14="http://schemas.microsoft.com/office/powerpoint/2010/main" val="1851544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69702"/>
            <a:ext cx="10363826" cy="5589430"/>
          </a:xfrm>
        </p:spPr>
        <p:txBody>
          <a:bodyPr>
            <a:normAutofit/>
          </a:bodyPr>
          <a:lstStyle/>
          <a:p>
            <a:pPr marL="0" indent="0" algn="ctr">
              <a:buNone/>
            </a:pPr>
            <a:r>
              <a:rPr lang="es-MX" sz="3200" b="1" dirty="0" smtClean="0">
                <a:solidFill>
                  <a:srgbClr val="FF0000"/>
                </a:solidFill>
                <a:latin typeface="Times New Roman" panose="02020603050405020304" pitchFamily="18" charset="0"/>
                <a:cs typeface="Times New Roman" panose="02020603050405020304" pitchFamily="18" charset="0"/>
              </a:rPr>
              <a:t>Persona, momento y lugar adecuados</a:t>
            </a:r>
          </a:p>
          <a:p>
            <a:pPr marL="0" indent="0" algn="just">
              <a:buNone/>
            </a:pPr>
            <a:r>
              <a:rPr lang="es-MX" sz="3200" dirty="0" smtClean="0">
                <a:latin typeface="Times New Roman" panose="02020603050405020304" pitchFamily="18" charset="0"/>
                <a:cs typeface="Times New Roman" panose="02020603050405020304" pitchFamily="18" charset="0"/>
              </a:rPr>
              <a:t>La comunicación debe realizarse con la persona correcta en el momento y el lugar adecuados</a:t>
            </a:r>
          </a:p>
          <a:p>
            <a:pPr marL="0" indent="0" algn="just">
              <a:buNone/>
            </a:pPr>
            <a:r>
              <a:rPr lang="es-MX" sz="3200" dirty="0" smtClean="0">
                <a:latin typeface="Times New Roman" panose="02020603050405020304" pitchFamily="18" charset="0"/>
                <a:cs typeface="Times New Roman" panose="02020603050405020304" pitchFamily="18" charset="0"/>
              </a:rPr>
              <a:t>El retener deliberadamente información que puede afectar el trabajo de una persona se considera sabotaje</a:t>
            </a: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95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725769" y="721217"/>
            <a:ext cx="8860665" cy="5151549"/>
          </a:xfrm>
          <a:prstGeom prst="rect">
            <a:avLst/>
          </a:prstGeom>
        </p:spPr>
      </p:pic>
    </p:spTree>
    <p:extLst>
      <p:ext uri="{BB962C8B-B14F-4D97-AF65-F5344CB8AC3E}">
        <p14:creationId xmlns:p14="http://schemas.microsoft.com/office/powerpoint/2010/main" val="1734259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95460"/>
            <a:ext cx="10363826" cy="5589430"/>
          </a:xfrm>
        </p:spPr>
        <p:txBody>
          <a:bodyPr>
            <a:normAutofit/>
          </a:bodyPr>
          <a:lstStyle/>
          <a:p>
            <a:pPr marL="0" indent="0" algn="ctr">
              <a:buNone/>
            </a:pPr>
            <a:r>
              <a:rPr lang="es-MX" sz="3200" b="1" dirty="0" smtClean="0">
                <a:solidFill>
                  <a:srgbClr val="FF0000"/>
                </a:solidFill>
                <a:latin typeface="Times New Roman" panose="02020603050405020304" pitchFamily="18" charset="0"/>
                <a:cs typeface="Times New Roman" panose="02020603050405020304" pitchFamily="18" charset="0"/>
              </a:rPr>
              <a:t>Factores de estrés en el quirófano</a:t>
            </a:r>
          </a:p>
          <a:p>
            <a:pPr marL="0" indent="0" algn="just">
              <a:buNone/>
            </a:pPr>
            <a:endParaRPr lang="es-MX" sz="3200" dirty="0" smtClean="0">
              <a:latin typeface="Times New Roman" panose="02020603050405020304" pitchFamily="18" charset="0"/>
              <a:cs typeface="Times New Roman" panose="02020603050405020304" pitchFamily="18" charset="0"/>
            </a:endParaRPr>
          </a:p>
          <a:p>
            <a:pPr marL="0" indent="0" algn="just">
              <a:buNone/>
            </a:pPr>
            <a:r>
              <a:rPr lang="es-MX" sz="3200" dirty="0" smtClean="0">
                <a:latin typeface="Times New Roman" panose="02020603050405020304" pitchFamily="18" charset="0"/>
                <a:cs typeface="Times New Roman" panose="02020603050405020304" pitchFamily="18" charset="0"/>
              </a:rPr>
              <a:t>Algunas características del trabajo en quirófano que contribuyen a la falta de comunicación son:</a:t>
            </a:r>
          </a:p>
          <a:p>
            <a:pPr marL="0" indent="0" algn="just">
              <a:buNone/>
            </a:pPr>
            <a:r>
              <a:rPr lang="es-MX" sz="3200" b="1" dirty="0" smtClean="0">
                <a:latin typeface="Times New Roman" panose="02020603050405020304" pitchFamily="18" charset="0"/>
                <a:cs typeface="Times New Roman" panose="02020603050405020304" pitchFamily="18" charset="0"/>
              </a:rPr>
              <a:t>El trabajo es estresante</a:t>
            </a:r>
            <a:r>
              <a:rPr lang="es-MX" sz="3200" dirty="0" smtClean="0">
                <a:latin typeface="Times New Roman" panose="02020603050405020304" pitchFamily="18" charset="0"/>
                <a:cs typeface="Times New Roman" panose="02020603050405020304" pitchFamily="18" charset="0"/>
              </a:rPr>
              <a:t>: </a:t>
            </a:r>
          </a:p>
          <a:p>
            <a:pPr marL="0" indent="0" algn="just">
              <a:buNone/>
            </a:pPr>
            <a:r>
              <a:rPr lang="es-MX" sz="3200" dirty="0" smtClean="0">
                <a:latin typeface="Times New Roman" panose="02020603050405020304" pitchFamily="18" charset="0"/>
                <a:cs typeface="Times New Roman" panose="02020603050405020304" pitchFamily="18" charset="0"/>
              </a:rPr>
              <a:t>el trabajo se realiza bajo presión mental, física y emocional</a:t>
            </a: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76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98490"/>
            <a:ext cx="10363826" cy="5293217"/>
          </a:xfrm>
        </p:spPr>
        <p:txBody>
          <a:bodyPr>
            <a:normAutofit/>
          </a:bodyPr>
          <a:lstStyle/>
          <a:p>
            <a:pPr marL="0" indent="0" algn="ctr">
              <a:buNone/>
            </a:pPr>
            <a:r>
              <a:rPr lang="es-MX" sz="2800" b="1" dirty="0" smtClean="0">
                <a:latin typeface="Times New Roman" panose="02020603050405020304" pitchFamily="18" charset="0"/>
                <a:cs typeface="Times New Roman" panose="02020603050405020304" pitchFamily="18" charset="0"/>
              </a:rPr>
              <a:t>Es necesario un estrecho trabajo en equipo</a:t>
            </a:r>
          </a:p>
          <a:p>
            <a:pPr marL="0" indent="0">
              <a:buNone/>
            </a:pPr>
            <a:r>
              <a:rPr lang="es-MX" sz="2800" dirty="0" smtClean="0">
                <a:latin typeface="Times New Roman" panose="02020603050405020304" pitchFamily="18" charset="0"/>
                <a:cs typeface="Times New Roman" panose="02020603050405020304" pitchFamily="18" charset="0"/>
              </a:rPr>
              <a:t>A pesar de </a:t>
            </a:r>
            <a:r>
              <a:rPr lang="es-MX" sz="2800" dirty="0">
                <a:latin typeface="Times New Roman" panose="02020603050405020304" pitchFamily="18" charset="0"/>
                <a:cs typeface="Times New Roman" panose="02020603050405020304" pitchFamily="18" charset="0"/>
              </a:rPr>
              <a:t>c</a:t>
            </a:r>
            <a:r>
              <a:rPr lang="es-MX" sz="2800" dirty="0" smtClean="0">
                <a:latin typeface="Times New Roman" panose="02020603050405020304" pitchFamily="18" charset="0"/>
                <a:cs typeface="Times New Roman" panose="02020603050405020304" pitchFamily="18" charset="0"/>
              </a:rPr>
              <a:t>onocerse en el ámbito laboral y de personalidades</a:t>
            </a:r>
            <a:endParaRPr lang="es-EC" sz="2800" dirty="0">
              <a:latin typeface="Times New Roman" panose="02020603050405020304" pitchFamily="18" charset="0"/>
              <a:cs typeface="Times New Roman" panose="02020603050405020304" pitchFamily="18" charset="0"/>
            </a:endParaRPr>
          </a:p>
          <a:p>
            <a:pPr marL="0" indent="0" algn="ctr">
              <a:buNone/>
            </a:pPr>
            <a:r>
              <a:rPr lang="es-MX" sz="2800" b="1" dirty="0" smtClean="0">
                <a:latin typeface="Times New Roman" panose="02020603050405020304" pitchFamily="18" charset="0"/>
                <a:cs typeface="Times New Roman" panose="02020603050405020304" pitchFamily="18" charset="0"/>
              </a:rPr>
              <a:t>Las personas compiten por el tiempo, el espacio, los materiales y el personal:</a:t>
            </a:r>
          </a:p>
          <a:p>
            <a:pPr marL="0" indent="0" algn="just">
              <a:buNone/>
            </a:pPr>
            <a:r>
              <a:rPr lang="es-MX" sz="2800" dirty="0" smtClean="0">
                <a:latin typeface="Times New Roman" panose="02020603050405020304" pitchFamily="18" charset="0"/>
                <a:cs typeface="Times New Roman" panose="02020603050405020304" pitchFamily="18" charset="0"/>
              </a:rPr>
              <a:t>Todos los quirófanos  deben cubrir necesidades de los ptes. Con la cantidad de personal, material y tiempo. En ciertos casos especiales donde se necesite de estos de manera inmediata.</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481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76518" y="785611"/>
            <a:ext cx="11088710" cy="5396247"/>
          </a:xfrm>
        </p:spPr>
        <p:txBody>
          <a:bodyPr>
            <a:normAutofit/>
          </a:bodyPr>
          <a:lstStyle/>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r>
              <a:rPr lang="es-MX" sz="2800" dirty="0" smtClean="0">
                <a:latin typeface="Times New Roman" panose="02020603050405020304" pitchFamily="18" charset="0"/>
                <a:cs typeface="Times New Roman" panose="02020603050405020304" pitchFamily="18" charset="0"/>
              </a:rPr>
              <a:t>LAS CONDUCTAS PROBLEMATICAS GENERAN FALTA DE CONFIANZA, FRUSTRACIÓN Y CONFLICTOS INTERPERSONALES. </a:t>
            </a:r>
          </a:p>
          <a:p>
            <a:pPr marL="0" indent="0" algn="just">
              <a:buNone/>
            </a:pPr>
            <a:r>
              <a:rPr lang="es-MX" sz="2800" dirty="0" smtClean="0">
                <a:latin typeface="Times New Roman" panose="02020603050405020304" pitchFamily="18" charset="0"/>
                <a:cs typeface="Times New Roman" panose="02020603050405020304" pitchFamily="18" charset="0"/>
              </a:rPr>
              <a:t>LA PERSONA CON PROBLEMAS DE CONDUCTA UTILIZA TÁCTICAS EXTREMAS DEFENSIVAS O AGRESIVAS PARA ALCANZAR UN NIVEL DE CONFORT SOCIAL.</a:t>
            </a:r>
          </a:p>
        </p:txBody>
      </p:sp>
      <p:pic>
        <p:nvPicPr>
          <p:cNvPr id="2" name="Imagen 1"/>
          <p:cNvPicPr>
            <a:picLocks noChangeAspect="1"/>
          </p:cNvPicPr>
          <p:nvPr/>
        </p:nvPicPr>
        <p:blipFill>
          <a:blip r:embed="rId2"/>
          <a:stretch>
            <a:fillRect/>
          </a:stretch>
        </p:blipFill>
        <p:spPr>
          <a:xfrm>
            <a:off x="2742383" y="4349931"/>
            <a:ext cx="2762250" cy="2312126"/>
          </a:xfrm>
          <a:prstGeom prst="rect">
            <a:avLst/>
          </a:prstGeom>
        </p:spPr>
      </p:pic>
      <p:pic>
        <p:nvPicPr>
          <p:cNvPr id="4" name="Imagen 3"/>
          <p:cNvPicPr>
            <a:picLocks noChangeAspect="1"/>
          </p:cNvPicPr>
          <p:nvPr/>
        </p:nvPicPr>
        <p:blipFill>
          <a:blip r:embed="rId3"/>
          <a:stretch>
            <a:fillRect/>
          </a:stretch>
        </p:blipFill>
        <p:spPr>
          <a:xfrm>
            <a:off x="6928621" y="4349932"/>
            <a:ext cx="2619375" cy="2312125"/>
          </a:xfrm>
          <a:prstGeom prst="rect">
            <a:avLst/>
          </a:prstGeom>
        </p:spPr>
      </p:pic>
    </p:spTree>
    <p:extLst>
      <p:ext uri="{BB962C8B-B14F-4D97-AF65-F5344CB8AC3E}">
        <p14:creationId xmlns:p14="http://schemas.microsoft.com/office/powerpoint/2010/main" val="67858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648497" y="695459"/>
            <a:ext cx="9040968" cy="5190186"/>
          </a:xfrm>
          <a:prstGeom prst="rect">
            <a:avLst/>
          </a:prstGeom>
        </p:spPr>
      </p:pic>
    </p:spTree>
    <p:extLst>
      <p:ext uri="{BB962C8B-B14F-4D97-AF65-F5344CB8AC3E}">
        <p14:creationId xmlns:p14="http://schemas.microsoft.com/office/powerpoint/2010/main" val="3965023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1071154"/>
            <a:ext cx="10363826" cy="4720045"/>
          </a:xfrm>
        </p:spPr>
        <p:txBody>
          <a:bodyPr>
            <a:normAutofit/>
          </a:bodyPr>
          <a:lstStyle/>
          <a:p>
            <a:pPr marL="0" indent="0" algn="just">
              <a:buNone/>
            </a:pPr>
            <a:endParaRPr lang="es-MX" sz="3200" dirty="0" smtClean="0">
              <a:latin typeface="Times New Roman" panose="02020603050405020304" pitchFamily="18" charset="0"/>
              <a:cs typeface="Times New Roman" panose="02020603050405020304" pitchFamily="18" charset="0"/>
            </a:endParaRPr>
          </a:p>
          <a:p>
            <a:pPr marL="0" indent="0" algn="just">
              <a:buNone/>
            </a:pPr>
            <a:r>
              <a:rPr lang="es-MX" sz="3200" dirty="0" smtClean="0">
                <a:latin typeface="Times New Roman" panose="02020603050405020304" pitchFamily="18" charset="0"/>
                <a:cs typeface="Times New Roman" panose="02020603050405020304" pitchFamily="18" charset="0"/>
              </a:rPr>
              <a:t>EN </a:t>
            </a:r>
            <a:r>
              <a:rPr lang="es-MX" sz="3200" dirty="0">
                <a:latin typeface="Times New Roman" panose="02020603050405020304" pitchFamily="18" charset="0"/>
                <a:cs typeface="Times New Roman" panose="02020603050405020304" pitchFamily="18" charset="0"/>
              </a:rPr>
              <a:t>QUIRÓFANO EN MUCHAS OCASIONES POR EL AGOTAMIENTO MENTAL Y ESTRÉS ENTRE LOS MIEMBROS DEL EQUIPO PUEDE DARSE ABUSO VERBAL (HUMILLA Y MENOSPRECIA), ESTO PONE EN RIESGO LA ATENCIÓN AL PTE</a:t>
            </a: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49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08338"/>
            <a:ext cx="10363826" cy="5537916"/>
          </a:xfrm>
        </p:spPr>
        <p:txBody>
          <a:bodyPr>
            <a:normAutofit/>
          </a:bodyPr>
          <a:lstStyle/>
          <a:p>
            <a:pPr marL="0" indent="0" algn="ctr">
              <a:buNone/>
            </a:pPr>
            <a:r>
              <a:rPr lang="es-MX" sz="2800" b="1" dirty="0" smtClean="0">
                <a:solidFill>
                  <a:srgbClr val="FF0000"/>
                </a:solidFill>
                <a:latin typeface="Times New Roman" panose="02020603050405020304" pitchFamily="18" charset="0"/>
                <a:cs typeface="Times New Roman" panose="02020603050405020304" pitchFamily="18" charset="0"/>
              </a:rPr>
              <a:t>Chismes y rumores</a:t>
            </a:r>
            <a:endParaRPr lang="es-EC" sz="28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s-MX" sz="2800" b="1" dirty="0" smtClean="0">
                <a:latin typeface="Times New Roman" panose="02020603050405020304" pitchFamily="18" charset="0"/>
                <a:cs typeface="Times New Roman" panose="02020603050405020304" pitchFamily="18" charset="0"/>
              </a:rPr>
              <a:t>Chisme: </a:t>
            </a:r>
            <a:r>
              <a:rPr lang="es-MX" sz="2800" dirty="0" smtClean="0">
                <a:latin typeface="Times New Roman" panose="02020603050405020304" pitchFamily="18" charset="0"/>
                <a:cs typeface="Times New Roman" panose="02020603050405020304" pitchFamily="18" charset="0"/>
              </a:rPr>
              <a:t>es contar y repetir hechos sobre la vida privada o profesional de otras personas o sobre su condición física, puede lastimar a las personas, erosiona el trabajo de equipo y lesiona la ética del grupo. </a:t>
            </a:r>
          </a:p>
          <a:p>
            <a:pPr marL="0" indent="0" algn="just">
              <a:buNone/>
            </a:pPr>
            <a:r>
              <a:rPr lang="es-MX" sz="2800" dirty="0" smtClean="0">
                <a:latin typeface="Times New Roman" panose="02020603050405020304" pitchFamily="18" charset="0"/>
                <a:cs typeface="Times New Roman" panose="02020603050405020304" pitchFamily="18" charset="0"/>
              </a:rPr>
              <a:t>No es lo mismo que compartir novedades y sucesos que ocurren en la vida de las personas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722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63640"/>
            <a:ext cx="10363826" cy="5576552"/>
          </a:xfrm>
        </p:spPr>
        <p:txBody>
          <a:bodyPr>
            <a:normAutofit/>
          </a:bodyPr>
          <a:lstStyle/>
          <a:p>
            <a:pPr marL="0" indent="0" algn="just">
              <a:buNone/>
            </a:pPr>
            <a:r>
              <a:rPr lang="es-MX" sz="3200" b="1" dirty="0" smtClean="0">
                <a:latin typeface="Times New Roman" panose="02020603050405020304" pitchFamily="18" charset="0"/>
                <a:cs typeface="Times New Roman" panose="02020603050405020304" pitchFamily="18" charset="0"/>
              </a:rPr>
              <a:t>Rumor: </a:t>
            </a:r>
            <a:r>
              <a:rPr lang="es-MX" sz="3200" dirty="0" smtClean="0">
                <a:latin typeface="Times New Roman" panose="02020603050405020304" pitchFamily="18" charset="0"/>
                <a:cs typeface="Times New Roman" panose="02020603050405020304" pitchFamily="18" charset="0"/>
              </a:rPr>
              <a:t>es una información cuya validez es cuestionable, el efecto dañino de este es que después de que la historia empieza a circular, las personas empiezan a asumir que es verdad y reaccionan como si fuera verdad</a:t>
            </a:r>
          </a:p>
          <a:p>
            <a:pPr marL="0" indent="0" algn="just">
              <a:buNone/>
            </a:pPr>
            <a:r>
              <a:rPr lang="es-MX" sz="3200" dirty="0" smtClean="0">
                <a:latin typeface="Times New Roman" panose="02020603050405020304" pitchFamily="18" charset="0"/>
                <a:cs typeface="Times New Roman" panose="02020603050405020304" pitchFamily="18" charset="0"/>
              </a:rPr>
              <a:t>Si el rumor es desagradable puede aparecer conflictos.</a:t>
            </a: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058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stretch>
            <a:fillRect/>
          </a:stretch>
        </p:blipFill>
        <p:spPr>
          <a:xfrm>
            <a:off x="5615189" y="3728435"/>
            <a:ext cx="5331853" cy="3129565"/>
          </a:xfrm>
          <a:prstGeom prst="rect">
            <a:avLst/>
          </a:prstGeom>
        </p:spPr>
      </p:pic>
      <p:pic>
        <p:nvPicPr>
          <p:cNvPr id="5" name="Imagen 4"/>
          <p:cNvPicPr>
            <a:picLocks noChangeAspect="1"/>
          </p:cNvPicPr>
          <p:nvPr/>
        </p:nvPicPr>
        <p:blipFill>
          <a:blip r:embed="rId3"/>
          <a:stretch>
            <a:fillRect/>
          </a:stretch>
        </p:blipFill>
        <p:spPr>
          <a:xfrm>
            <a:off x="926653" y="312755"/>
            <a:ext cx="4688536" cy="3415680"/>
          </a:xfrm>
          <a:prstGeom prst="rect">
            <a:avLst/>
          </a:prstGeom>
        </p:spPr>
      </p:pic>
    </p:spTree>
    <p:extLst>
      <p:ext uri="{BB962C8B-B14F-4D97-AF65-F5344CB8AC3E}">
        <p14:creationId xmlns:p14="http://schemas.microsoft.com/office/powerpoint/2010/main" val="414790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p:txBody>
          <a:bodyPr/>
          <a:lstStyle/>
          <a:p>
            <a:endParaRPr lang="es-EC"/>
          </a:p>
        </p:txBody>
      </p:sp>
      <p:pic>
        <p:nvPicPr>
          <p:cNvPr id="4" name="Imagen 3"/>
          <p:cNvPicPr>
            <a:picLocks noChangeAspect="1"/>
          </p:cNvPicPr>
          <p:nvPr/>
        </p:nvPicPr>
        <p:blipFill>
          <a:blip r:embed="rId2"/>
          <a:stretch>
            <a:fillRect/>
          </a:stretch>
        </p:blipFill>
        <p:spPr>
          <a:xfrm>
            <a:off x="913774" y="965915"/>
            <a:ext cx="10363826" cy="4997003"/>
          </a:xfrm>
          <a:prstGeom prst="rect">
            <a:avLst/>
          </a:prstGeom>
        </p:spPr>
      </p:pic>
    </p:spTree>
    <p:extLst>
      <p:ext uri="{BB962C8B-B14F-4D97-AF65-F5344CB8AC3E}">
        <p14:creationId xmlns:p14="http://schemas.microsoft.com/office/powerpoint/2010/main" val="3118786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p:txBody>
          <a:bodyPr/>
          <a:lstStyle/>
          <a:p>
            <a:endParaRPr lang="es-EC"/>
          </a:p>
        </p:txBody>
      </p:sp>
      <p:pic>
        <p:nvPicPr>
          <p:cNvPr id="4" name="Imagen 3"/>
          <p:cNvPicPr>
            <a:picLocks noChangeAspect="1"/>
          </p:cNvPicPr>
          <p:nvPr/>
        </p:nvPicPr>
        <p:blipFill>
          <a:blip r:embed="rId2"/>
          <a:stretch>
            <a:fillRect/>
          </a:stretch>
        </p:blipFill>
        <p:spPr>
          <a:xfrm>
            <a:off x="913774" y="553792"/>
            <a:ext cx="10363826" cy="5756856"/>
          </a:xfrm>
          <a:prstGeom prst="rect">
            <a:avLst/>
          </a:prstGeom>
        </p:spPr>
      </p:pic>
    </p:spTree>
    <p:extLst>
      <p:ext uri="{BB962C8B-B14F-4D97-AF65-F5344CB8AC3E}">
        <p14:creationId xmlns:p14="http://schemas.microsoft.com/office/powerpoint/2010/main" val="1835901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18186"/>
            <a:ext cx="10363826" cy="5602310"/>
          </a:xfrm>
        </p:spPr>
        <p:txBody>
          <a:bodyPr/>
          <a:lstStyle/>
          <a:p>
            <a:pPr marL="0" indent="0" algn="ctr">
              <a:buNone/>
            </a:pPr>
            <a:r>
              <a:rPr lang="es-MX" sz="2800" b="1" dirty="0" smtClean="0">
                <a:latin typeface="Times New Roman" panose="02020603050405020304" pitchFamily="18" charset="0"/>
                <a:cs typeface="Times New Roman" panose="02020603050405020304" pitchFamily="18" charset="0"/>
              </a:rPr>
              <a:t>TRABAJO EN EQUIPO</a:t>
            </a:r>
          </a:p>
          <a:p>
            <a:pPr marL="0" indent="0" algn="just">
              <a:buNone/>
            </a:pPr>
            <a:r>
              <a:rPr lang="es-MX" sz="2800" dirty="0" smtClean="0">
                <a:latin typeface="Times New Roman" panose="02020603050405020304" pitchFamily="18" charset="0"/>
                <a:cs typeface="Times New Roman" panose="02020603050405020304" pitchFamily="18" charset="0"/>
              </a:rPr>
              <a:t>ES UN ELEMENTO FUNDAMENTAL EN LA CULTURA DE SEGURIDAD </a:t>
            </a:r>
          </a:p>
          <a:p>
            <a:pPr marL="0" indent="0" algn="just">
              <a:buNone/>
            </a:pPr>
            <a:r>
              <a:rPr lang="es-MX" sz="2800" dirty="0" smtClean="0">
                <a:latin typeface="Times New Roman" panose="02020603050405020304" pitchFamily="18" charset="0"/>
                <a:cs typeface="Times New Roman" panose="02020603050405020304" pitchFamily="18" charset="0"/>
              </a:rPr>
              <a:t>NO ES FACIL DESARROLLAR UN GRUPO EFICAZ QUE FUNCIONE CON COMUNICACIÓN ADECUADA Y CULTURA DE TRABAJO EN EQUIPO</a:t>
            </a:r>
          </a:p>
          <a:p>
            <a:pPr marL="0" indent="0" algn="just">
              <a:buNone/>
            </a:pPr>
            <a:r>
              <a:rPr lang="es-MX" sz="2800" dirty="0" smtClean="0">
                <a:latin typeface="Times New Roman" panose="02020603050405020304" pitchFamily="18" charset="0"/>
                <a:cs typeface="Times New Roman" panose="02020603050405020304" pitchFamily="18" charset="0"/>
              </a:rPr>
              <a:t>LA PERSONALIDAD, HABILIDAD, EDUCACIÓN, Y ENTRENAMIENTO DE CADA INTEGRANTE AFECTAN AL TRABAJO EN EQUIPO</a:t>
            </a:r>
          </a:p>
          <a:p>
            <a:pPr marL="0" indent="0">
              <a:buNone/>
            </a:pPr>
            <a:endParaRPr lang="es-EC" dirty="0"/>
          </a:p>
        </p:txBody>
      </p:sp>
    </p:spTree>
    <p:extLst>
      <p:ext uri="{BB962C8B-B14F-4D97-AF65-F5344CB8AC3E}">
        <p14:creationId xmlns:p14="http://schemas.microsoft.com/office/powerpoint/2010/main" val="1805562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622738" y="862885"/>
            <a:ext cx="9324304" cy="4928315"/>
          </a:xfrm>
          <a:prstGeom prst="rect">
            <a:avLst/>
          </a:prstGeom>
        </p:spPr>
      </p:pic>
    </p:spTree>
    <p:extLst>
      <p:ext uri="{BB962C8B-B14F-4D97-AF65-F5344CB8AC3E}">
        <p14:creationId xmlns:p14="http://schemas.microsoft.com/office/powerpoint/2010/main" val="3638842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18186" y="824248"/>
            <a:ext cx="10659414" cy="5370490"/>
          </a:xfrm>
        </p:spPr>
        <p:txBody>
          <a:bodyPr>
            <a:normAutofit fontScale="92500"/>
          </a:bodyPr>
          <a:lstStyle/>
          <a:p>
            <a:pPr marL="0" indent="0" algn="just">
              <a:buNone/>
            </a:pPr>
            <a:r>
              <a:rPr lang="es-MX" sz="3200" dirty="0" smtClean="0">
                <a:latin typeface="Times New Roman" panose="02020603050405020304" pitchFamily="18" charset="0"/>
                <a:cs typeface="Times New Roman" panose="02020603050405020304" pitchFamily="18" charset="0"/>
              </a:rPr>
              <a:t>LAS DECISIONES TOMADAS EN EQUIPO SON MEJORES QUE LAS TOMADAS EN FORMA INDIVIDUAL </a:t>
            </a:r>
          </a:p>
          <a:p>
            <a:pPr marL="0" indent="0" algn="just">
              <a:buNone/>
            </a:pPr>
            <a:endParaRPr lang="es-MX" sz="3200" dirty="0" smtClean="0">
              <a:latin typeface="Times New Roman" panose="02020603050405020304" pitchFamily="18" charset="0"/>
              <a:cs typeface="Times New Roman" panose="02020603050405020304" pitchFamily="18" charset="0"/>
            </a:endParaRPr>
          </a:p>
          <a:p>
            <a:pPr marL="0" indent="0" algn="just">
              <a:buNone/>
            </a:pPr>
            <a:r>
              <a:rPr lang="es-MX" sz="3200" dirty="0" smtClean="0">
                <a:latin typeface="Times New Roman" panose="02020603050405020304" pitchFamily="18" charset="0"/>
                <a:cs typeface="Times New Roman" panose="02020603050405020304" pitchFamily="18" charset="0"/>
              </a:rPr>
              <a:t>CARACTERÍSTICAS DE UN EQUIPO EFECTIVO</a:t>
            </a:r>
          </a:p>
          <a:p>
            <a:pPr marL="0" indent="0" algn="just">
              <a:buNone/>
            </a:pPr>
            <a:endParaRPr lang="es-MX" sz="3200" dirty="0" smtClean="0">
              <a:latin typeface="Times New Roman" panose="02020603050405020304" pitchFamily="18" charset="0"/>
              <a:cs typeface="Times New Roman" panose="02020603050405020304" pitchFamily="18" charset="0"/>
            </a:endParaRPr>
          </a:p>
          <a:p>
            <a:pPr marL="0" indent="0" algn="just">
              <a:buNone/>
            </a:pPr>
            <a:r>
              <a:rPr lang="es-MX" sz="3200" dirty="0" smtClean="0">
                <a:latin typeface="Times New Roman" panose="02020603050405020304" pitchFamily="18" charset="0"/>
                <a:cs typeface="Times New Roman" panose="02020603050405020304" pitchFamily="18" charset="0"/>
              </a:rPr>
              <a:t>CADA MIEMBRO DEL EQUIPO CONTRIBUYE  CON TALENTO, HABILIDAD, EXPERIENCIA Y CONOCIMIENTOS Y RECONOCER LAS CONTRIBUCIONES DE LOS DEMÁS</a:t>
            </a:r>
          </a:p>
        </p:txBody>
      </p:sp>
    </p:spTree>
    <p:extLst>
      <p:ext uri="{BB962C8B-B14F-4D97-AF65-F5344CB8AC3E}">
        <p14:creationId xmlns:p14="http://schemas.microsoft.com/office/powerpoint/2010/main" val="1453638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72732"/>
            <a:ext cx="10612818" cy="5460643"/>
          </a:xfrm>
        </p:spPr>
        <p:txBody>
          <a:bodyPr>
            <a:normAutofit/>
          </a:bodyPr>
          <a:lstStyle/>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r>
              <a:rPr lang="es-MX" sz="2800" dirty="0" smtClean="0">
                <a:latin typeface="Times New Roman" panose="02020603050405020304" pitchFamily="18" charset="0"/>
                <a:cs typeface="Times New Roman" panose="02020603050405020304" pitchFamily="18" charset="0"/>
              </a:rPr>
              <a:t>CUANDO LOS CASOS </a:t>
            </a:r>
            <a:r>
              <a:rPr lang="es-MX" sz="2800" dirty="0">
                <a:latin typeface="Times New Roman" panose="02020603050405020304" pitchFamily="18" charset="0"/>
                <a:cs typeface="Times New Roman" panose="02020603050405020304" pitchFamily="18" charset="0"/>
              </a:rPr>
              <a:t>SON COMPLEJOS, SIEMPRE EXISTE MAS DE UNA FORMA DE RESOLVERLOS</a:t>
            </a:r>
          </a:p>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r>
              <a:rPr lang="es-MX" sz="2800" dirty="0" smtClean="0">
                <a:latin typeface="Times New Roman" panose="02020603050405020304" pitchFamily="18" charset="0"/>
                <a:cs typeface="Times New Roman" panose="02020603050405020304" pitchFamily="18" charset="0"/>
              </a:rPr>
              <a:t>LAS </a:t>
            </a:r>
            <a:r>
              <a:rPr lang="es-MX" sz="2800" dirty="0">
                <a:latin typeface="Times New Roman" panose="02020603050405020304" pitchFamily="18" charset="0"/>
                <a:cs typeface="Times New Roman" panose="02020603050405020304" pitchFamily="18" charset="0"/>
              </a:rPr>
              <a:t>DECISIONES EN EQUIPO SON MEJORES QUE LAS NECESIDADES INDIVIDUALES DE SUS MIEMBROS </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7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3" y="669701"/>
            <a:ext cx="10754485" cy="5563673"/>
          </a:xfrm>
        </p:spPr>
        <p:txBody>
          <a:bodyPr>
            <a:normAutofit/>
          </a:bodyPr>
          <a:lstStyle/>
          <a:p>
            <a:pPr marL="0" indent="0" algn="just">
              <a:buNone/>
            </a:pPr>
            <a:r>
              <a:rPr lang="es-MX" sz="2400" dirty="0" smtClean="0">
                <a:latin typeface="Times New Roman" panose="02020603050405020304" pitchFamily="18" charset="0"/>
                <a:cs typeface="Times New Roman" panose="02020603050405020304" pitchFamily="18" charset="0"/>
              </a:rPr>
              <a:t>La  comunicación y el trabajo en equipo son los dos componentes mas importantes en la atención del pte. La información debe transmitirse de manera exacta y en forma precisa </a:t>
            </a:r>
          </a:p>
          <a:p>
            <a:pPr marL="0" indent="0" algn="just">
              <a:buNone/>
            </a:pPr>
            <a:r>
              <a:rPr lang="es-MX" sz="2400" dirty="0" smtClean="0">
                <a:latin typeface="Times New Roman" panose="02020603050405020304" pitchFamily="18" charset="0"/>
                <a:cs typeface="Times New Roman" panose="02020603050405020304" pitchFamily="18" charset="0"/>
              </a:rPr>
              <a:t>Las cirugías son realizadas por </a:t>
            </a:r>
            <a:r>
              <a:rPr lang="es-MX" sz="2400" b="1" dirty="0" smtClean="0">
                <a:solidFill>
                  <a:srgbClr val="FF0000"/>
                </a:solidFill>
                <a:latin typeface="Lucida Calligraphy" panose="03010101010101010101" pitchFamily="66" charset="0"/>
                <a:cs typeface="Times New Roman" panose="02020603050405020304" pitchFamily="18" charset="0"/>
              </a:rPr>
              <a:t>equipos</a:t>
            </a:r>
            <a:r>
              <a:rPr lang="es-MX" sz="2400" dirty="0" smtClean="0">
                <a:latin typeface="Times New Roman" panose="02020603050405020304" pitchFamily="18" charset="0"/>
                <a:cs typeface="Times New Roman" panose="02020603050405020304" pitchFamily="18" charset="0"/>
              </a:rPr>
              <a:t>, de   profesionales de la salud , que cada uno conocerá sus tareas y roles y se guía por su conocimiento y su experiencia</a:t>
            </a:r>
          </a:p>
        </p:txBody>
      </p:sp>
    </p:spTree>
    <p:extLst>
      <p:ext uri="{BB962C8B-B14F-4D97-AF65-F5344CB8AC3E}">
        <p14:creationId xmlns:p14="http://schemas.microsoft.com/office/powerpoint/2010/main" val="3926800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72732"/>
            <a:ext cx="10363826" cy="5537916"/>
          </a:xfrm>
        </p:spPr>
        <p:txBody>
          <a:bodyPr/>
          <a:lstStyle/>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r>
              <a:rPr lang="es-MX" sz="2800" dirty="0" smtClean="0">
                <a:latin typeface="Times New Roman" panose="02020603050405020304" pitchFamily="18" charset="0"/>
                <a:cs typeface="Times New Roman" panose="02020603050405020304" pitchFamily="18" charset="0"/>
              </a:rPr>
              <a:t>TODA DECISIÓN EN EQUIPO DEBE SER JUSTA Y ETICA</a:t>
            </a:r>
          </a:p>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r>
              <a:rPr lang="es-MX" sz="2800" dirty="0" smtClean="0">
                <a:latin typeface="Times New Roman" panose="02020603050405020304" pitchFamily="18" charset="0"/>
                <a:cs typeface="Times New Roman" panose="02020603050405020304" pitchFamily="18" charset="0"/>
              </a:rPr>
              <a:t>LA COMUNICACIÓN ABIERTA ES NECESARIA PARA PROMOVER EL EMPODERAMIENTO  DEL EQUIPO</a:t>
            </a:r>
          </a:p>
          <a:p>
            <a:pPr marL="0" indent="0">
              <a:buNone/>
            </a:pPr>
            <a:endParaRPr lang="es-EC" dirty="0"/>
          </a:p>
        </p:txBody>
      </p:sp>
    </p:spTree>
    <p:extLst>
      <p:ext uri="{BB962C8B-B14F-4D97-AF65-F5344CB8AC3E}">
        <p14:creationId xmlns:p14="http://schemas.microsoft.com/office/powerpoint/2010/main" val="1369448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2086377" y="1043189"/>
            <a:ext cx="8409905" cy="4893972"/>
          </a:xfrm>
          <a:prstGeom prst="rect">
            <a:avLst/>
          </a:prstGeom>
        </p:spPr>
      </p:pic>
    </p:spTree>
    <p:extLst>
      <p:ext uri="{BB962C8B-B14F-4D97-AF65-F5344CB8AC3E}">
        <p14:creationId xmlns:p14="http://schemas.microsoft.com/office/powerpoint/2010/main" val="3398939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56823"/>
            <a:ext cx="10363826" cy="5615187"/>
          </a:xfrm>
        </p:spPr>
        <p:txBody>
          <a:bodyPr/>
          <a:lstStyle/>
          <a:p>
            <a:pPr marL="0" indent="0" algn="just">
              <a:buNone/>
            </a:pPr>
            <a:endParaRPr lang="es-EC" sz="3200" dirty="0" smtClean="0">
              <a:latin typeface="Times New Roman" panose="02020603050405020304" pitchFamily="18" charset="0"/>
              <a:cs typeface="Times New Roman" panose="02020603050405020304" pitchFamily="18" charset="0"/>
            </a:endParaRPr>
          </a:p>
          <a:p>
            <a:pPr marL="0" indent="0" algn="just">
              <a:buNone/>
            </a:pPr>
            <a:r>
              <a:rPr lang="es-EC" sz="3200" dirty="0" smtClean="0">
                <a:latin typeface="Times New Roman" panose="02020603050405020304" pitchFamily="18" charset="0"/>
                <a:cs typeface="Times New Roman" panose="02020603050405020304" pitchFamily="18" charset="0"/>
              </a:rPr>
              <a:t>Un </a:t>
            </a:r>
            <a:r>
              <a:rPr lang="es-EC" sz="3200" dirty="0">
                <a:latin typeface="Times New Roman" panose="02020603050405020304" pitchFamily="18" charset="0"/>
                <a:cs typeface="Times New Roman" panose="02020603050405020304" pitchFamily="18" charset="0"/>
              </a:rPr>
              <a:t>trabajo en equipo efectivo, no solamente en el quirófano sino también en toda la ruta </a:t>
            </a:r>
            <a:r>
              <a:rPr lang="es-EC" sz="3200" dirty="0" err="1">
                <a:latin typeface="Times New Roman" panose="02020603050405020304" pitchFamily="18" charset="0"/>
                <a:cs typeface="Times New Roman" panose="02020603050405020304" pitchFamily="18" charset="0"/>
              </a:rPr>
              <a:t>perioperatoria</a:t>
            </a:r>
            <a:r>
              <a:rPr lang="es-EC" sz="3200" dirty="0">
                <a:latin typeface="Times New Roman" panose="02020603050405020304" pitchFamily="18" charset="0"/>
                <a:cs typeface="Times New Roman" panose="02020603050405020304" pitchFamily="18" charset="0"/>
              </a:rPr>
              <a:t>, se considera </a:t>
            </a:r>
            <a:r>
              <a:rPr lang="es-EC" sz="3200" dirty="0" smtClean="0">
                <a:latin typeface="Times New Roman" panose="02020603050405020304" pitchFamily="18" charset="0"/>
                <a:cs typeface="Times New Roman" panose="02020603050405020304" pitchFamily="18" charset="0"/>
              </a:rPr>
              <a:t>IMPORTANTE </a:t>
            </a:r>
            <a:r>
              <a:rPr lang="es-EC" sz="3200" dirty="0">
                <a:latin typeface="Times New Roman" panose="02020603050405020304" pitchFamily="18" charset="0"/>
                <a:cs typeface="Times New Roman" panose="02020603050405020304" pitchFamily="18" charset="0"/>
              </a:rPr>
              <a:t>para la seguridad y la efectividad de la atención quirúrgica y </a:t>
            </a:r>
            <a:r>
              <a:rPr lang="es-EC" sz="3200" dirty="0" smtClean="0">
                <a:latin typeface="Times New Roman" panose="02020603050405020304" pitchFamily="18" charset="0"/>
                <a:cs typeface="Times New Roman" panose="02020603050405020304" pitchFamily="18" charset="0"/>
              </a:rPr>
              <a:t>lleva </a:t>
            </a:r>
            <a:r>
              <a:rPr lang="es-EC" sz="3200" dirty="0">
                <a:latin typeface="Times New Roman" panose="02020603050405020304" pitchFamily="18" charset="0"/>
                <a:cs typeface="Times New Roman" panose="02020603050405020304" pitchFamily="18" charset="0"/>
              </a:rPr>
              <a:t>a una recuperación rápida del paciente </a:t>
            </a:r>
            <a:r>
              <a:rPr lang="es-EC" sz="3200" dirty="0" smtClean="0">
                <a:latin typeface="Times New Roman" panose="02020603050405020304" pitchFamily="18" charset="0"/>
                <a:cs typeface="Times New Roman" panose="02020603050405020304" pitchFamily="18" charset="0"/>
              </a:rPr>
              <a:t>quirúrgico</a:t>
            </a:r>
          </a:p>
          <a:p>
            <a:pPr marL="0" indent="0">
              <a:buNone/>
            </a:pPr>
            <a:endParaRPr lang="es-EC" dirty="0"/>
          </a:p>
        </p:txBody>
      </p:sp>
    </p:spTree>
    <p:extLst>
      <p:ext uri="{BB962C8B-B14F-4D97-AF65-F5344CB8AC3E}">
        <p14:creationId xmlns:p14="http://schemas.microsoft.com/office/powerpoint/2010/main" val="1359604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82580"/>
            <a:ext cx="10363826" cy="5602310"/>
          </a:xfrm>
        </p:spPr>
        <p:txBody>
          <a:bodyPr>
            <a:noAutofit/>
          </a:bodyPr>
          <a:lstStyle/>
          <a:p>
            <a:pPr marL="0" indent="0" algn="just">
              <a:buNone/>
            </a:pPr>
            <a:endParaRPr lang="es-EC" sz="2800" dirty="0" smtClean="0"/>
          </a:p>
          <a:p>
            <a:pPr marL="0" indent="0" algn="just">
              <a:buNone/>
            </a:pPr>
            <a:r>
              <a:rPr lang="es-EC" sz="2800" dirty="0" smtClean="0">
                <a:latin typeface="Times New Roman" panose="02020603050405020304" pitchFamily="18" charset="0"/>
                <a:cs typeface="Times New Roman" panose="02020603050405020304" pitchFamily="18" charset="0"/>
              </a:rPr>
              <a:t>La </a:t>
            </a:r>
            <a:r>
              <a:rPr lang="es-EC" sz="2800" dirty="0">
                <a:latin typeface="Times New Roman" panose="02020603050405020304" pitchFamily="18" charset="0"/>
                <a:cs typeface="Times New Roman" panose="02020603050405020304" pitchFamily="18" charset="0"/>
              </a:rPr>
              <a:t>efectividad del trabajo en equipo en el quirófano es una necesidad, no un lujo: los mejores equipos tienen mejores resultados. A pesar de la mayor conciencia de la importancia del trabajo en equipo para la seguridad del paciente </a:t>
            </a:r>
            <a:r>
              <a:rPr lang="es-EC" sz="2800" dirty="0" smtClean="0">
                <a:latin typeface="Times New Roman" panose="02020603050405020304" pitchFamily="18" charset="0"/>
                <a:cs typeface="Times New Roman" panose="02020603050405020304" pitchFamily="18" charset="0"/>
              </a:rPr>
              <a:t>quirúrgico</a:t>
            </a:r>
          </a:p>
          <a:p>
            <a:pPr marL="0" indent="0" algn="just">
              <a:buNone/>
            </a:pPr>
            <a:endParaRPr lang="es-EC" sz="2800" dirty="0" smtClean="0">
              <a:latin typeface="Times New Roman" panose="02020603050405020304" pitchFamily="18" charset="0"/>
              <a:cs typeface="Times New Roman" panose="02020603050405020304" pitchFamily="18" charset="0"/>
            </a:endParaRPr>
          </a:p>
          <a:p>
            <a:pPr marL="0" indent="0" algn="just">
              <a:buNone/>
            </a:pPr>
            <a:r>
              <a:rPr lang="es-EC" sz="2800" dirty="0" smtClean="0">
                <a:latin typeface="Times New Roman" panose="02020603050405020304" pitchFamily="18" charset="0"/>
                <a:cs typeface="Times New Roman" panose="02020603050405020304" pitchFamily="18" charset="0"/>
              </a:rPr>
              <a:t>La </a:t>
            </a:r>
            <a:r>
              <a:rPr lang="es-EC" sz="2800" dirty="0">
                <a:latin typeface="Times New Roman" panose="02020603050405020304" pitchFamily="18" charset="0"/>
                <a:cs typeface="Times New Roman" panose="02020603050405020304" pitchFamily="18" charset="0"/>
              </a:rPr>
              <a:t>complejidad de las intervenciones quirúrgicas requiere cada vez mayor preparación técnica</a:t>
            </a:r>
            <a:r>
              <a:rPr lang="es-EC"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7049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89397"/>
            <a:ext cx="10363826" cy="5743977"/>
          </a:xfrm>
        </p:spPr>
        <p:txBody>
          <a:bodyPr>
            <a:normAutofit/>
          </a:bodyPr>
          <a:lstStyle/>
          <a:p>
            <a:pPr marL="0" indent="0" algn="just">
              <a:buNone/>
            </a:pPr>
            <a:endParaRPr lang="es-EC" sz="3200" dirty="0" smtClean="0"/>
          </a:p>
          <a:p>
            <a:pPr marL="0" indent="0" algn="just">
              <a:buNone/>
            </a:pPr>
            <a:endParaRPr lang="es-EC" sz="3200" dirty="0"/>
          </a:p>
          <a:p>
            <a:pPr marL="0" indent="0" algn="just">
              <a:buNone/>
            </a:pPr>
            <a:r>
              <a:rPr lang="es-EC" sz="3200" dirty="0" smtClean="0">
                <a:latin typeface="Times New Roman" panose="02020603050405020304" pitchFamily="18" charset="0"/>
                <a:cs typeface="Times New Roman" panose="02020603050405020304" pitchFamily="18" charset="0"/>
              </a:rPr>
              <a:t>Aproximadamente </a:t>
            </a:r>
            <a:r>
              <a:rPr lang="es-EC" sz="3200" dirty="0">
                <a:latin typeface="Times New Roman" panose="02020603050405020304" pitchFamily="18" charset="0"/>
                <a:cs typeface="Times New Roman" panose="02020603050405020304" pitchFamily="18" charset="0"/>
              </a:rPr>
              <a:t>la mitad de los errores hospitalarios ocurren en el quirófano o en las salas de </a:t>
            </a:r>
            <a:r>
              <a:rPr lang="es-EC" sz="3200" dirty="0" smtClean="0">
                <a:latin typeface="Times New Roman" panose="02020603050405020304" pitchFamily="18" charset="0"/>
                <a:cs typeface="Times New Roman" panose="02020603050405020304" pitchFamily="18" charset="0"/>
              </a:rPr>
              <a:t>reanimación. </a:t>
            </a:r>
            <a:r>
              <a:rPr lang="es-EC" sz="3200" dirty="0">
                <a:latin typeface="Times New Roman" panose="02020603050405020304" pitchFamily="18" charset="0"/>
                <a:cs typeface="Times New Roman" panose="02020603050405020304" pitchFamily="18" charset="0"/>
              </a:rPr>
              <a:t>Gran parte de ellos se deben a problemas de falta de </a:t>
            </a:r>
            <a:r>
              <a:rPr lang="es-EC" sz="3200" dirty="0" smtClean="0">
                <a:latin typeface="Times New Roman" panose="02020603050405020304" pitchFamily="18" charset="0"/>
                <a:cs typeface="Times New Roman" panose="02020603050405020304" pitchFamily="18" charset="0"/>
              </a:rPr>
              <a:t>comunicación</a:t>
            </a: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271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584101" y="837128"/>
            <a:ext cx="9079606" cy="5331852"/>
          </a:xfrm>
          <a:prstGeom prst="rect">
            <a:avLst/>
          </a:prstGeom>
        </p:spPr>
      </p:pic>
    </p:spTree>
    <p:extLst>
      <p:ext uri="{BB962C8B-B14F-4D97-AF65-F5344CB8AC3E}">
        <p14:creationId xmlns:p14="http://schemas.microsoft.com/office/powerpoint/2010/main" val="2405192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850006"/>
            <a:ext cx="10363826" cy="5318974"/>
          </a:xfrm>
        </p:spPr>
        <p:txBody>
          <a:bodyPr>
            <a:normAutofit/>
          </a:bodyPr>
          <a:lstStyle/>
          <a:p>
            <a:pPr marL="0" indent="0" algn="just">
              <a:buNone/>
            </a:pPr>
            <a:r>
              <a:rPr lang="es-EC" sz="2800" dirty="0">
                <a:latin typeface="Times New Roman" panose="02020603050405020304" pitchFamily="18" charset="0"/>
                <a:cs typeface="Times New Roman" panose="02020603050405020304" pitchFamily="18" charset="0"/>
              </a:rPr>
              <a:t>Trabajar en equipo implica unos objetivos comunes y unas funciones específicas de cada miembro. El entorno de quirófano es un buen </a:t>
            </a:r>
            <a:r>
              <a:rPr lang="es-EC" sz="2800" dirty="0" smtClean="0">
                <a:latin typeface="Times New Roman" panose="02020603050405020304" pitchFamily="18" charset="0"/>
                <a:cs typeface="Times New Roman" panose="02020603050405020304" pitchFamily="18" charset="0"/>
              </a:rPr>
              <a:t>ejemplo</a:t>
            </a:r>
          </a:p>
          <a:p>
            <a:pPr marL="0" indent="0" algn="just">
              <a:buNone/>
            </a:pPr>
            <a:r>
              <a:rPr lang="es-EC" sz="2800" dirty="0">
                <a:latin typeface="Times New Roman" panose="02020603050405020304" pitchFamily="18" charset="0"/>
                <a:cs typeface="Times New Roman" panose="02020603050405020304" pitchFamily="18" charset="0"/>
              </a:rPr>
              <a:t>La primera condición es esencial en un equipo: un líder, director, coordinador, jefe o como se le quiera llamar a esta persona que </a:t>
            </a:r>
            <a:r>
              <a:rPr lang="es-EC" sz="2800" dirty="0" smtClean="0">
                <a:latin typeface="Times New Roman" panose="02020603050405020304" pitchFamily="18" charset="0"/>
                <a:cs typeface="Times New Roman" panose="02020603050405020304" pitchFamily="18" charset="0"/>
              </a:rPr>
              <a:t>dirige</a:t>
            </a:r>
          </a:p>
        </p:txBody>
      </p:sp>
    </p:spTree>
    <p:extLst>
      <p:ext uri="{BB962C8B-B14F-4D97-AF65-F5344CB8AC3E}">
        <p14:creationId xmlns:p14="http://schemas.microsoft.com/office/powerpoint/2010/main" val="429412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82580"/>
            <a:ext cx="10363826" cy="5602310"/>
          </a:xfrm>
        </p:spPr>
        <p:txBody>
          <a:bodyPr>
            <a:normAutofit/>
          </a:bodyPr>
          <a:lstStyle/>
          <a:p>
            <a:pPr marL="0" indent="0" algn="just">
              <a:buNone/>
            </a:pPr>
            <a:endParaRPr lang="es-EC" sz="2800" dirty="0" smtClean="0">
              <a:latin typeface="Times New Roman" panose="02020603050405020304" pitchFamily="18" charset="0"/>
              <a:cs typeface="Times New Roman" panose="02020603050405020304" pitchFamily="18" charset="0"/>
            </a:endParaRPr>
          </a:p>
          <a:p>
            <a:pPr marL="0" indent="0" algn="just">
              <a:buNone/>
            </a:pPr>
            <a:endParaRPr lang="es-EC" sz="2800" dirty="0">
              <a:latin typeface="Times New Roman" panose="02020603050405020304" pitchFamily="18" charset="0"/>
              <a:cs typeface="Times New Roman" panose="02020603050405020304" pitchFamily="18" charset="0"/>
            </a:endParaRPr>
          </a:p>
          <a:p>
            <a:pPr marL="0" indent="0" algn="just">
              <a:buNone/>
            </a:pPr>
            <a:r>
              <a:rPr lang="es-EC" sz="2800" dirty="0" smtClean="0">
                <a:latin typeface="Times New Roman" panose="02020603050405020304" pitchFamily="18" charset="0"/>
                <a:cs typeface="Times New Roman" panose="02020603050405020304" pitchFamily="18" charset="0"/>
              </a:rPr>
              <a:t>Además </a:t>
            </a:r>
            <a:r>
              <a:rPr lang="es-EC" sz="2800" dirty="0">
                <a:latin typeface="Times New Roman" panose="02020603050405020304" pitchFamily="18" charset="0"/>
                <a:cs typeface="Times New Roman" panose="02020603050405020304" pitchFamily="18" charset="0"/>
              </a:rPr>
              <a:t>de tener un líder, un equipo es constante en términos de las personas que involucra</a:t>
            </a:r>
          </a:p>
        </p:txBody>
      </p:sp>
    </p:spTree>
    <p:extLst>
      <p:ext uri="{BB962C8B-B14F-4D97-AF65-F5344CB8AC3E}">
        <p14:creationId xmlns:p14="http://schemas.microsoft.com/office/powerpoint/2010/main" val="754019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stretch>
            <a:fillRect/>
          </a:stretch>
        </p:blipFill>
        <p:spPr>
          <a:xfrm>
            <a:off x="1775521" y="476672"/>
            <a:ext cx="8424935" cy="6048672"/>
          </a:xfrm>
          <a:prstGeom prst="rect">
            <a:avLst/>
          </a:prstGeom>
        </p:spPr>
      </p:pic>
    </p:spTree>
    <p:extLst>
      <p:ext uri="{BB962C8B-B14F-4D97-AF65-F5344CB8AC3E}">
        <p14:creationId xmlns:p14="http://schemas.microsoft.com/office/powerpoint/2010/main" val="189643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1136470"/>
            <a:ext cx="10363826" cy="4654730"/>
          </a:xfrm>
        </p:spPr>
        <p:txBody>
          <a:bodyPr>
            <a:normAutofit/>
          </a:bodyPr>
          <a:lstStyle/>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r>
              <a:rPr lang="es-MX" sz="2800" dirty="0" smtClean="0">
                <a:latin typeface="Times New Roman" panose="02020603050405020304" pitchFamily="18" charset="0"/>
                <a:cs typeface="Times New Roman" panose="02020603050405020304" pitchFamily="18" charset="0"/>
              </a:rPr>
              <a:t>La </a:t>
            </a:r>
            <a:r>
              <a:rPr lang="es-MX" sz="2800" dirty="0">
                <a:latin typeface="Times New Roman" panose="02020603050405020304" pitchFamily="18" charset="0"/>
                <a:cs typeface="Times New Roman" panose="02020603050405020304" pitchFamily="18" charset="0"/>
              </a:rPr>
              <a:t>capacidad de un formar un grupo cohesivo rápida y eficazmente es uno de los desafíos de la </a:t>
            </a:r>
            <a:r>
              <a:rPr lang="es-MX" sz="2800" dirty="0" smtClean="0">
                <a:latin typeface="Times New Roman" panose="02020603050405020304" pitchFamily="18" charset="0"/>
                <a:cs typeface="Times New Roman" panose="02020603050405020304" pitchFamily="18" charset="0"/>
              </a:rPr>
              <a:t>cirugía</a:t>
            </a:r>
          </a:p>
          <a:p>
            <a:pPr marL="0" indent="0" algn="just">
              <a:buNone/>
            </a:pPr>
            <a:r>
              <a:rPr lang="es-MX" sz="2800" dirty="0" smtClean="0">
                <a:latin typeface="Times New Roman" panose="02020603050405020304" pitchFamily="18" charset="0"/>
                <a:cs typeface="Times New Roman" panose="02020603050405020304" pitchFamily="18" charset="0"/>
              </a:rPr>
              <a:t>Para trabajar en equipo se necesita </a:t>
            </a:r>
            <a:r>
              <a:rPr lang="es-MX" sz="2800" dirty="0" smtClean="0">
                <a:solidFill>
                  <a:srgbClr val="FF0000"/>
                </a:solidFill>
                <a:latin typeface="Stencil" panose="040409050D0802020404" pitchFamily="82" charset="0"/>
                <a:cs typeface="Times New Roman" panose="02020603050405020304" pitchFamily="18" charset="0"/>
              </a:rPr>
              <a:t>comunicación</a:t>
            </a:r>
            <a:endParaRPr lang="es-EC" sz="2800" dirty="0">
              <a:solidFill>
                <a:srgbClr val="FF0000"/>
              </a:solidFill>
              <a:latin typeface="Stencil" panose="040409050D0802020404" pitchFamily="82" charset="0"/>
              <a:cs typeface="Times New Roman" panose="02020603050405020304" pitchFamily="18" charset="0"/>
            </a:endParaRPr>
          </a:p>
        </p:txBody>
      </p:sp>
    </p:spTree>
    <p:extLst>
      <p:ext uri="{BB962C8B-B14F-4D97-AF65-F5344CB8AC3E}">
        <p14:creationId xmlns:p14="http://schemas.microsoft.com/office/powerpoint/2010/main" val="43249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40913" y="695459"/>
            <a:ext cx="11011435" cy="5795493"/>
          </a:xfrm>
        </p:spPr>
        <p:txBody>
          <a:bodyPr>
            <a:noAutofit/>
          </a:bodyPr>
          <a:lstStyle/>
          <a:p>
            <a:pPr algn="just"/>
            <a:r>
              <a:rPr lang="es-MX" sz="3600" dirty="0" smtClean="0">
                <a:latin typeface="Times New Roman" panose="02020603050405020304" pitchFamily="18" charset="0"/>
                <a:cs typeface="Times New Roman" panose="02020603050405020304" pitchFamily="18" charset="0"/>
              </a:rPr>
              <a:t>Comunicación</a:t>
            </a:r>
          </a:p>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r>
              <a:rPr lang="es-MX" sz="2800" dirty="0" smtClean="0">
                <a:latin typeface="Times New Roman" panose="02020603050405020304" pitchFamily="18" charset="0"/>
                <a:cs typeface="Times New Roman" panose="02020603050405020304" pitchFamily="18" charset="0"/>
              </a:rPr>
              <a:t>Es un proceso de ida y vuelta en el que una persona (el emisor) expresa ideas y sentimientos a otro (receptor) que los recibe, los procesa y envía respuesta.</a:t>
            </a:r>
          </a:p>
          <a:p>
            <a:pPr marL="0" indent="0" algn="just">
              <a:buNone/>
            </a:pPr>
            <a:endParaRPr lang="es-MX" sz="2800" dirty="0" smtClean="0">
              <a:latin typeface="Times New Roman" panose="02020603050405020304" pitchFamily="18" charset="0"/>
              <a:cs typeface="Times New Roman" panose="02020603050405020304" pitchFamily="18" charset="0"/>
            </a:endParaRPr>
          </a:p>
          <a:p>
            <a:pPr marL="0" indent="0" algn="just">
              <a:buNone/>
            </a:pPr>
            <a:r>
              <a:rPr lang="es-MX" sz="2800" dirty="0" smtClean="0">
                <a:latin typeface="Times New Roman" panose="02020603050405020304" pitchFamily="18" charset="0"/>
                <a:cs typeface="Times New Roman" panose="02020603050405020304" pitchFamily="18" charset="0"/>
              </a:rPr>
              <a:t>En la atención a los ptes. La comunicación es importante para comprender sus necesidades, sentimientos y experiencias</a:t>
            </a:r>
            <a:r>
              <a:rPr lang="es-MX"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597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53792"/>
            <a:ext cx="10363826" cy="5756856"/>
          </a:xfrm>
        </p:spPr>
        <p:txBody>
          <a:bodyPr/>
          <a:lstStyle/>
          <a:p>
            <a:pPr marL="0" indent="0" algn="just">
              <a:buNone/>
            </a:pPr>
            <a:r>
              <a:rPr lang="es-MX" sz="3600" dirty="0" smtClean="0">
                <a:latin typeface="Times New Roman" panose="02020603050405020304" pitchFamily="18" charset="0"/>
                <a:cs typeface="Times New Roman" panose="02020603050405020304" pitchFamily="18" charset="0"/>
              </a:rPr>
              <a:t>Ayuda </a:t>
            </a:r>
            <a:r>
              <a:rPr lang="es-MX" sz="3600" dirty="0">
                <a:latin typeface="Times New Roman" panose="02020603050405020304" pitchFamily="18" charset="0"/>
                <a:cs typeface="Times New Roman" panose="02020603050405020304" pitchFamily="18" charset="0"/>
              </a:rPr>
              <a:t>también a determinar los roles para que todos sepan lo que tienen que hacer y que se espera de cada uno</a:t>
            </a:r>
            <a:endParaRPr lang="es-EC" sz="3600" dirty="0">
              <a:latin typeface="Times New Roman" panose="02020603050405020304" pitchFamily="18" charset="0"/>
              <a:cs typeface="Times New Roman" panose="02020603050405020304" pitchFamily="18" charset="0"/>
            </a:endParaRPr>
          </a:p>
        </p:txBody>
      </p:sp>
      <p:pic>
        <p:nvPicPr>
          <p:cNvPr id="1026" name="Picture 2" descr="Composición isométrica de equipos médicos con caracter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299" y="2900116"/>
            <a:ext cx="4314422" cy="386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1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2665927" y="1313644"/>
            <a:ext cx="6581103" cy="4559121"/>
          </a:xfrm>
          <a:prstGeom prst="rect">
            <a:avLst/>
          </a:prstGeom>
        </p:spPr>
      </p:pic>
    </p:spTree>
    <p:extLst>
      <p:ext uri="{BB962C8B-B14F-4D97-AF65-F5344CB8AC3E}">
        <p14:creationId xmlns:p14="http://schemas.microsoft.com/office/powerpoint/2010/main" val="1208813827"/>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Gota</Template>
  <TotalTime>509</TotalTime>
  <Words>1395</Words>
  <Application>Microsoft Office PowerPoint</Application>
  <PresentationFormat>Panorámica</PresentationFormat>
  <Paragraphs>119</Paragraphs>
  <Slides>58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58</vt:i4>
      </vt:variant>
    </vt:vector>
  </HeadingPairs>
  <TitlesOfParts>
    <vt:vector size="64" baseType="lpstr">
      <vt:lpstr>Arial</vt:lpstr>
      <vt:lpstr>Lucida Calligraphy</vt:lpstr>
      <vt:lpstr>Stencil</vt:lpstr>
      <vt:lpstr>Times New Roman</vt:lpstr>
      <vt:lpstr>Tw Cen MT</vt:lpstr>
      <vt:lpstr>Gota</vt:lpstr>
      <vt:lpstr>COMUNICACIÓN Y TRABAJO EN EQUIPO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Y TRABAJO EN EQUIPO</dc:title>
  <dc:creator>Elisa Curay</dc:creator>
  <cp:lastModifiedBy>Administradora</cp:lastModifiedBy>
  <cp:revision>42</cp:revision>
  <dcterms:created xsi:type="dcterms:W3CDTF">2019-11-14T01:22:23Z</dcterms:created>
  <dcterms:modified xsi:type="dcterms:W3CDTF">2021-01-20T03:47:25Z</dcterms:modified>
</cp:coreProperties>
</file>