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1"/>
  </p:notesMasterIdLst>
  <p:sldIdLst>
    <p:sldId id="260" r:id="rId2"/>
    <p:sldId id="262" r:id="rId3"/>
    <p:sldId id="263" r:id="rId4"/>
    <p:sldId id="264" r:id="rId5"/>
    <p:sldId id="261" r:id="rId6"/>
    <p:sldId id="267" r:id="rId7"/>
    <p:sldId id="268" r:id="rId8"/>
    <p:sldId id="269" r:id="rId9"/>
    <p:sldId id="553" r:id="rId10"/>
    <p:sldId id="271"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73" r:id="rId27"/>
    <p:sldId id="276" r:id="rId28"/>
    <p:sldId id="274" r:id="rId29"/>
    <p:sldId id="275" r:id="rId30"/>
    <p:sldId id="270" r:id="rId31"/>
    <p:sldId id="293" r:id="rId32"/>
    <p:sldId id="522" r:id="rId33"/>
    <p:sldId id="524" r:id="rId34"/>
    <p:sldId id="525" r:id="rId35"/>
    <p:sldId id="526" r:id="rId36"/>
    <p:sldId id="521" r:id="rId37"/>
    <p:sldId id="295" r:id="rId38"/>
    <p:sldId id="406" r:id="rId39"/>
    <p:sldId id="533" r:id="rId40"/>
    <p:sldId id="412" r:id="rId41"/>
    <p:sldId id="443" r:id="rId42"/>
    <p:sldId id="534" r:id="rId43"/>
    <p:sldId id="529" r:id="rId44"/>
    <p:sldId id="528" r:id="rId45"/>
    <p:sldId id="537" r:id="rId46"/>
    <p:sldId id="538" r:id="rId47"/>
    <p:sldId id="539" r:id="rId48"/>
    <p:sldId id="535" r:id="rId49"/>
    <p:sldId id="530" r:id="rId50"/>
    <p:sldId id="536" r:id="rId51"/>
    <p:sldId id="546" r:id="rId52"/>
    <p:sldId id="540" r:id="rId53"/>
    <p:sldId id="440" r:id="rId54"/>
    <p:sldId id="547" r:id="rId55"/>
    <p:sldId id="548" r:id="rId56"/>
    <p:sldId id="549" r:id="rId57"/>
    <p:sldId id="550" r:id="rId58"/>
    <p:sldId id="541" r:id="rId59"/>
    <p:sldId id="556" r:id="rId60"/>
    <p:sldId id="558" r:id="rId61"/>
    <p:sldId id="559" r:id="rId62"/>
    <p:sldId id="560" r:id="rId63"/>
    <p:sldId id="561" r:id="rId64"/>
    <p:sldId id="542" r:id="rId65"/>
    <p:sldId id="557" r:id="rId66"/>
    <p:sldId id="562" r:id="rId67"/>
    <p:sldId id="563" r:id="rId68"/>
    <p:sldId id="564" r:id="rId69"/>
    <p:sldId id="565" r:id="rId70"/>
    <p:sldId id="566" r:id="rId71"/>
    <p:sldId id="573" r:id="rId72"/>
    <p:sldId id="574" r:id="rId73"/>
    <p:sldId id="575" r:id="rId74"/>
    <p:sldId id="576" r:id="rId75"/>
    <p:sldId id="570" r:id="rId76"/>
    <p:sldId id="571" r:id="rId77"/>
    <p:sldId id="572" r:id="rId78"/>
    <p:sldId id="569" r:id="rId79"/>
    <p:sldId id="544" r:id="rId80"/>
    <p:sldId id="577" r:id="rId81"/>
    <p:sldId id="578" r:id="rId82"/>
    <p:sldId id="579" r:id="rId83"/>
    <p:sldId id="584" r:id="rId84"/>
    <p:sldId id="580" r:id="rId85"/>
    <p:sldId id="581" r:id="rId86"/>
    <p:sldId id="619" r:id="rId87"/>
    <p:sldId id="620" r:id="rId88"/>
    <p:sldId id="621" r:id="rId89"/>
    <p:sldId id="582" r:id="rId90"/>
    <p:sldId id="583" r:id="rId91"/>
    <p:sldId id="593" r:id="rId92"/>
    <p:sldId id="618" r:id="rId93"/>
    <p:sldId id="594" r:id="rId94"/>
    <p:sldId id="598" r:id="rId95"/>
    <p:sldId id="599" r:id="rId96"/>
    <p:sldId id="600" r:id="rId97"/>
    <p:sldId id="601" r:id="rId98"/>
    <p:sldId id="596" r:id="rId99"/>
    <p:sldId id="602" r:id="rId100"/>
    <p:sldId id="603" r:id="rId101"/>
    <p:sldId id="604" r:id="rId102"/>
    <p:sldId id="605" r:id="rId103"/>
    <p:sldId id="606" r:id="rId104"/>
    <p:sldId id="607" r:id="rId105"/>
    <p:sldId id="608" r:id="rId106"/>
    <p:sldId id="609" r:id="rId107"/>
    <p:sldId id="611" r:id="rId108"/>
    <p:sldId id="612" r:id="rId109"/>
    <p:sldId id="613" r:id="rId110"/>
    <p:sldId id="614" r:id="rId111"/>
    <p:sldId id="615" r:id="rId112"/>
    <p:sldId id="616" r:id="rId113"/>
    <p:sldId id="617" r:id="rId114"/>
    <p:sldId id="375" r:id="rId115"/>
    <p:sldId id="299" r:id="rId116"/>
    <p:sldId id="303" r:id="rId117"/>
    <p:sldId id="310" r:id="rId118"/>
    <p:sldId id="311" r:id="rId119"/>
    <p:sldId id="312"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onzalo Montero Chavez" initials="JGMC" lastIdx="1" clrIdx="0">
    <p:extLst>
      <p:ext uri="{19B8F6BF-5375-455C-9EA6-DF929625EA0E}">
        <p15:presenceInfo xmlns:p15="http://schemas.microsoft.com/office/powerpoint/2012/main" userId="S::jmontero@unach.edu.ec::b1215a52-f850-4b52-b44e-e2d78e654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4" d="100"/>
          <a:sy n="64" d="100"/>
        </p:scale>
        <p:origin x="7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4242A-A1B1-4AD0-8F98-7C723C1B0037}" type="datetimeFigureOut">
              <a:rPr lang="es-EC" smtClean="0"/>
              <a:t>24/4/2025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99DC2-C98E-4BF0-A114-86E6C4EE25CF}" type="slidenum">
              <a:rPr lang="es-EC" smtClean="0"/>
              <a:t>‹Nº›</a:t>
            </a:fld>
            <a:endParaRPr lang="es-EC"/>
          </a:p>
        </p:txBody>
      </p:sp>
    </p:spTree>
    <p:extLst>
      <p:ext uri="{BB962C8B-B14F-4D97-AF65-F5344CB8AC3E}">
        <p14:creationId xmlns:p14="http://schemas.microsoft.com/office/powerpoint/2010/main" val="21640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48DFD94-43DA-40A6-83E1-15B7E68E6D03}" type="slidenum">
              <a:rPr lang="es-EC" smtClean="0"/>
              <a:t>53</a:t>
            </a:fld>
            <a:endParaRPr lang="es-EC"/>
          </a:p>
        </p:txBody>
      </p:sp>
    </p:spTree>
    <p:extLst>
      <p:ext uri="{BB962C8B-B14F-4D97-AF65-F5344CB8AC3E}">
        <p14:creationId xmlns:p14="http://schemas.microsoft.com/office/powerpoint/2010/main" val="317659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262384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DD2AA7-ACB2-41C0-93F6-22587AE0F98F}" type="datetimeFigureOut">
              <a:rPr lang="es-EC" smtClean="0"/>
              <a:t>24/4/2025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289369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412218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219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63587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101918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4058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318444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36866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70401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196892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DD2AA7-ACB2-41C0-93F6-22587AE0F98F}" type="datetimeFigureOut">
              <a:rPr lang="es-EC" smtClean="0"/>
              <a:t>24/4/2025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427800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DD2AA7-ACB2-41C0-93F6-22587AE0F98F}" type="datetimeFigureOut">
              <a:rPr lang="es-EC" smtClean="0"/>
              <a:t>24/4/2025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148153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372665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15923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0EDD2AA7-ACB2-41C0-93F6-22587AE0F98F}" type="datetimeFigureOut">
              <a:rPr lang="es-EC" smtClean="0"/>
              <a:t>24/4/2025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111178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DD2AA7-ACB2-41C0-93F6-22587AE0F98F}" type="datetimeFigureOut">
              <a:rPr lang="es-EC" smtClean="0"/>
              <a:t>24/4/2025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5675D4-39C2-4CA5-81E6-367D205C23FF}" type="slidenum">
              <a:rPr lang="es-EC" smtClean="0"/>
              <a:t>‹Nº›</a:t>
            </a:fld>
            <a:endParaRPr lang="es-EC"/>
          </a:p>
        </p:txBody>
      </p:sp>
    </p:spTree>
    <p:extLst>
      <p:ext uri="{BB962C8B-B14F-4D97-AF65-F5344CB8AC3E}">
        <p14:creationId xmlns:p14="http://schemas.microsoft.com/office/powerpoint/2010/main" val="54633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DD2AA7-ACB2-41C0-93F6-22587AE0F98F}" type="datetimeFigureOut">
              <a:rPr lang="es-EC" smtClean="0"/>
              <a:t>24/4/2025</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5675D4-39C2-4CA5-81E6-367D205C23FF}" type="slidenum">
              <a:rPr lang="es-EC" smtClean="0"/>
              <a:t>‹Nº›</a:t>
            </a:fld>
            <a:endParaRPr lang="es-EC"/>
          </a:p>
        </p:txBody>
      </p:sp>
    </p:spTree>
    <p:extLst>
      <p:ext uri="{BB962C8B-B14F-4D97-AF65-F5344CB8AC3E}">
        <p14:creationId xmlns:p14="http://schemas.microsoft.com/office/powerpoint/2010/main" val="124626212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5AEE2-CB1D-46AD-8C5C-306055E1FBD4}"/>
              </a:ext>
            </a:extLst>
          </p:cNvPr>
          <p:cNvSpPr>
            <a:spLocks noGrp="1"/>
          </p:cNvSpPr>
          <p:nvPr>
            <p:ph type="ctrTitle"/>
          </p:nvPr>
        </p:nvSpPr>
        <p:spPr>
          <a:xfrm>
            <a:off x="1363676" y="205408"/>
            <a:ext cx="8825658" cy="3329581"/>
          </a:xfrm>
        </p:spPr>
        <p:txBody>
          <a:bodyPr/>
          <a:lstStyle/>
          <a:p>
            <a:r>
              <a:rPr lang="es-EC" dirty="0"/>
              <a:t>TEORÍA DEL DELITO</a:t>
            </a:r>
            <a:br>
              <a:rPr lang="es-EC" dirty="0"/>
            </a:br>
            <a:endParaRPr lang="es-EC" dirty="0"/>
          </a:p>
        </p:txBody>
      </p:sp>
      <p:sp>
        <p:nvSpPr>
          <p:cNvPr id="3" name="Subtítulo 2">
            <a:extLst>
              <a:ext uri="{FF2B5EF4-FFF2-40B4-BE49-F238E27FC236}">
                <a16:creationId xmlns:a16="http://schemas.microsoft.com/office/drawing/2014/main" id="{D4DD4582-4397-4FBA-9858-AD1CB84B9669}"/>
              </a:ext>
            </a:extLst>
          </p:cNvPr>
          <p:cNvSpPr>
            <a:spLocks noGrp="1"/>
          </p:cNvSpPr>
          <p:nvPr>
            <p:ph type="subTitle" idx="1"/>
          </p:nvPr>
        </p:nvSpPr>
        <p:spPr>
          <a:xfrm>
            <a:off x="1593574" y="2829720"/>
            <a:ext cx="9144000" cy="3163577"/>
          </a:xfrm>
        </p:spPr>
        <p:txBody>
          <a:bodyPr>
            <a:normAutofit fontScale="32500" lnSpcReduction="20000"/>
          </a:bodyPr>
          <a:lstStyle/>
          <a:p>
            <a:r>
              <a:rPr lang="es-EC" sz="7000" dirty="0"/>
              <a:t>DOCENTE:</a:t>
            </a:r>
          </a:p>
          <a:p>
            <a:r>
              <a:rPr lang="es-EC" sz="7000" dirty="0"/>
              <a:t>Dr.  Juan G. Montero Chávez </a:t>
            </a:r>
            <a:r>
              <a:rPr lang="es-EC" sz="7000" dirty="0" err="1"/>
              <a:t>Mgs</a:t>
            </a:r>
            <a:r>
              <a:rPr lang="es-EC" sz="7000" dirty="0"/>
              <a:t>.</a:t>
            </a:r>
          </a:p>
          <a:p>
            <a:endParaRPr lang="es-EC" sz="7000" dirty="0"/>
          </a:p>
          <a:p>
            <a:r>
              <a:rPr lang="es-EC" sz="7000" dirty="0"/>
              <a:t>Carrea de Derecho</a:t>
            </a:r>
          </a:p>
          <a:p>
            <a:r>
              <a:rPr lang="es-EC" sz="7000" dirty="0"/>
              <a:t>4to A y B</a:t>
            </a:r>
          </a:p>
          <a:p>
            <a:r>
              <a:rPr lang="es-EC" sz="7000" dirty="0"/>
              <a:t>Período 2025 IS </a:t>
            </a:r>
          </a:p>
          <a:p>
            <a:r>
              <a:rPr lang="es-EC" sz="7000" dirty="0"/>
              <a:t>UNACH</a:t>
            </a:r>
          </a:p>
          <a:p>
            <a:endParaRPr lang="es-EC" dirty="0"/>
          </a:p>
        </p:txBody>
      </p:sp>
    </p:spTree>
    <p:extLst>
      <p:ext uri="{BB962C8B-B14F-4D97-AF65-F5344CB8AC3E}">
        <p14:creationId xmlns:p14="http://schemas.microsoft.com/office/powerpoint/2010/main" val="356776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B2A8D5F-31BE-46E0-8907-296504451EFB}"/>
              </a:ext>
            </a:extLst>
          </p:cNvPr>
          <p:cNvSpPr txBox="1"/>
          <p:nvPr/>
        </p:nvSpPr>
        <p:spPr>
          <a:xfrm>
            <a:off x="3152380" y="885767"/>
            <a:ext cx="6097712" cy="405367"/>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1. Escuela Clásica (siglo XVIII - XIX)</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8610E73A-E3D5-457C-9E78-7A386C4B3EC0}"/>
              </a:ext>
            </a:extLst>
          </p:cNvPr>
          <p:cNvSpPr txBox="1"/>
          <p:nvPr/>
        </p:nvSpPr>
        <p:spPr>
          <a:xfrm>
            <a:off x="2821932" y="1104096"/>
            <a:ext cx="8355458" cy="37407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EF58F982-D487-4D1D-AE34-AE7CD3B9E601}"/>
              </a:ext>
            </a:extLst>
          </p:cNvPr>
          <p:cNvSpPr txBox="1"/>
          <p:nvPr/>
        </p:nvSpPr>
        <p:spPr>
          <a:xfrm>
            <a:off x="2274013" y="1696502"/>
            <a:ext cx="7643973" cy="1200329"/>
          </a:xfrm>
          <a:prstGeom prst="rect">
            <a:avLst/>
          </a:prstGeom>
          <a:noFill/>
        </p:spPr>
        <p:txBody>
          <a:bodyPr wrap="square">
            <a:spAutoFit/>
          </a:bodyPr>
          <a:lstStyle/>
          <a:p>
            <a:r>
              <a:rPr lang="es-EC" dirty="0">
                <a:latin typeface="Times New Roman" panose="02020603050405020304" pitchFamily="18" charset="0"/>
                <a:ea typeface="Calibri" panose="020F0502020204030204" pitchFamily="34" charset="0"/>
              </a:rPr>
              <a:t>S</a:t>
            </a:r>
            <a:r>
              <a:rPr lang="es-EC" sz="1800" dirty="0">
                <a:effectLst/>
                <a:latin typeface="Times New Roman" panose="02020603050405020304" pitchFamily="18" charset="0"/>
                <a:ea typeface="Calibri" panose="020F0502020204030204" pitchFamily="34" charset="0"/>
              </a:rPr>
              <a:t>urge en el siglo XVIII y se desarrolla durante el siglo XIX como una reacción contra los abusos del sistema penal de la época. Se basa en el racionalismo, la justicia y el respeto a los derechos individuales, influenciada por el pensamiento ilustrado.</a:t>
            </a:r>
            <a:endParaRPr lang="es-EC" dirty="0"/>
          </a:p>
        </p:txBody>
      </p:sp>
      <p:sp>
        <p:nvSpPr>
          <p:cNvPr id="13" name="CuadroTexto 12">
            <a:extLst>
              <a:ext uri="{FF2B5EF4-FFF2-40B4-BE49-F238E27FC236}">
                <a16:creationId xmlns:a16="http://schemas.microsoft.com/office/drawing/2014/main" id="{7475AB1A-DBF0-4B2C-9995-D594D0686641}"/>
              </a:ext>
            </a:extLst>
          </p:cNvPr>
          <p:cNvSpPr txBox="1"/>
          <p:nvPr/>
        </p:nvSpPr>
        <p:spPr>
          <a:xfrm>
            <a:off x="523090" y="2908061"/>
            <a:ext cx="10654300" cy="3064172"/>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Contexto Histórico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Antes de la Escuela Clásica, el sistema penal era arbitrario y cruel: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No existían leyes claras, y los jueces podían castigar libremente.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utilizaba la tortura como método de prueba.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Las penas eran desproporcionadas y dependían del criterio de los gobernantes.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 pena de muerte era común incluso para delitos menores.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Frente a esto, los pensadores ilustrados promovieron un derecho penal más justo y racional, basado en leyes escritas y penas proporcionales.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8411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1BF7F6-92E7-4F1D-BADC-4B3247A38BAD}"/>
              </a:ext>
            </a:extLst>
          </p:cNvPr>
          <p:cNvSpPr txBox="1"/>
          <p:nvPr/>
        </p:nvSpPr>
        <p:spPr>
          <a:xfrm>
            <a:off x="1490871" y="1146067"/>
            <a:ext cx="9293086" cy="3567836"/>
          </a:xfrm>
          <a:prstGeom prst="rect">
            <a:avLst/>
          </a:prstGeom>
          <a:noFill/>
        </p:spPr>
        <p:txBody>
          <a:bodyPr wrap="square">
            <a:spAutoFit/>
          </a:bodyPr>
          <a:lstStyle/>
          <a:p>
            <a:pPr>
              <a:lnSpc>
                <a:spcPct val="107000"/>
              </a:lnSpc>
              <a:spcAft>
                <a:spcPts val="800"/>
              </a:spcAft>
            </a:pPr>
            <a:r>
              <a:rPr lang="es-EC" sz="3200" dirty="0">
                <a:effectLst/>
                <a:latin typeface="Times New Roman" panose="02020603050405020304" pitchFamily="18" charset="0"/>
                <a:ea typeface="Calibri" panose="020F0502020204030204" pitchFamily="34" charset="0"/>
                <a:cs typeface="Times New Roman" panose="02020603050405020304" pitchFamily="18" charset="0"/>
              </a:rPr>
              <a:t>1. La ley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(fuente principal </a:t>
            </a:r>
            <a:r>
              <a:rPr lang="es-EC" dirty="0">
                <a:latin typeface="Times New Roman" panose="02020603050405020304" pitchFamily="18" charset="0"/>
                <a:ea typeface="Calibri" panose="020F0502020204030204" pitchFamily="34" charset="0"/>
                <a:cs typeface="Times New Roman" panose="02020603050405020304" pitchFamily="18" charset="0"/>
              </a:rPr>
              <a: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directa y mediata)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En el Derecho Penal rige el principio de legalidad, lo cual significa que solo la ley puede establecer delitos y penas. Esto nos lleva a afirmar que la ley es la fuente suprema del Derecho Penal. Sin ley previa, no hay delito ni sanción posible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nullum</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crimen,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nulla</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poena</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sine lege).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El Código Orgánico Integral Penal establece qué conductas son delitos y cuáles son las penas aplicables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901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419A8F-6E60-406D-BA64-E8D45AE1DE56}"/>
              </a:ext>
            </a:extLst>
          </p:cNvPr>
          <p:cNvSpPr txBox="1"/>
          <p:nvPr/>
        </p:nvSpPr>
        <p:spPr>
          <a:xfrm>
            <a:off x="725557" y="1294249"/>
            <a:ext cx="10028582" cy="3618683"/>
          </a:xfrm>
          <a:prstGeom prst="rect">
            <a:avLst/>
          </a:prstGeom>
          <a:noFill/>
        </p:spPr>
        <p:txBody>
          <a:bodyPr wrap="square">
            <a:spAutoFit/>
          </a:bodyPr>
          <a:lstStyle/>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La Constitución</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Constitución es la norma suprema del ordenamiento jurídico. Aunque no define delitos específicos, establece principios fundamentales que limitan el poder penal, como la dignidad humana, el derecho a un juicio justo y la prohibición de penas inhumanas.”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Ejemplo: El principio de presunción de inocencia tiene rango constitucional y condiciona todo el proceso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293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F4E3A2-E136-457E-85BA-05414427A68F}"/>
              </a:ext>
            </a:extLst>
          </p:cNvPr>
          <p:cNvSpPr txBox="1"/>
          <p:nvPr/>
        </p:nvSpPr>
        <p:spPr>
          <a:xfrm>
            <a:off x="725557" y="1294249"/>
            <a:ext cx="8420927" cy="3948004"/>
          </a:xfrm>
          <a:prstGeom prst="rect">
            <a:avLst/>
          </a:prstGeom>
          <a:noFill/>
        </p:spPr>
        <p:txBody>
          <a:bodyPr wrap="square">
            <a:spAutoFit/>
          </a:bodyPr>
          <a:lstStyle/>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3. Los tratados internacionales de derechos humanos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“Muchos tratados internacionales, como la Convención Americana sobre Derechos Humanos, también funcionan como fuentes indirectas del Derecho Penal, porque establecen garantías mínimas que deben respetarse en los procesos penales.”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Ejemplo: El derecho a ser juzgado dentro de un plazo razonable, según el Pacto Internacional de Derechos Civiles y Políticos.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0874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8E6896-1F54-4862-A67A-6A7DA7D0A485}"/>
              </a:ext>
            </a:extLst>
          </p:cNvPr>
          <p:cNvSpPr txBox="1"/>
          <p:nvPr/>
        </p:nvSpPr>
        <p:spPr>
          <a:xfrm>
            <a:off x="1093303" y="1094771"/>
            <a:ext cx="9203635" cy="4809586"/>
          </a:xfrm>
          <a:prstGeom prst="rect">
            <a:avLst/>
          </a:prstGeom>
          <a:noFill/>
        </p:spPr>
        <p:txBody>
          <a:bodyPr wrap="square">
            <a:spAutoFit/>
          </a:bodyPr>
          <a:lstStyle/>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4. La jurisprudencia</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“Si bien los jueces no crean normas penales, su interpretación de la ley puede convertirse en fuente indirecta del Derecho Penal, sobre todo en sistemas que siguen el modelo continental. La jurisprudencia orienta cómo se aplica la ley en casos concretos.”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Ejemplo: Una sentencia de la Corte Suprema que establece cómo interpretar un tipo penal ambiguo.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248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CB1CC6-C3BE-48A1-A8B1-D98D7B3DDCD7}"/>
              </a:ext>
            </a:extLst>
          </p:cNvPr>
          <p:cNvSpPr txBox="1"/>
          <p:nvPr/>
        </p:nvSpPr>
        <p:spPr>
          <a:xfrm>
            <a:off x="1610139" y="1442430"/>
            <a:ext cx="9631017" cy="3618683"/>
          </a:xfrm>
          <a:prstGeom prst="rect">
            <a:avLst/>
          </a:prstGeom>
          <a:noFill/>
        </p:spPr>
        <p:txBody>
          <a:bodyPr wrap="square">
            <a:spAutoFit/>
          </a:bodyPr>
          <a:lstStyle/>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5. La doctrina</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doctrina, es decir, los estudios de los penalistas, no es una fuente vinculante, pero tiene un rol formativo e interpretativo clave. Muchas reformas legales han sido impulsadas por ideas doctrinales.”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Ejemplo: Las teorías sobre la culpabilidad o la imputación objetiva surgen del trabajo doctrinal.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0535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B78A0E-331A-4248-8981-F6FE95A3B48D}"/>
              </a:ext>
            </a:extLst>
          </p:cNvPr>
          <p:cNvSpPr txBox="1"/>
          <p:nvPr/>
        </p:nvSpPr>
        <p:spPr>
          <a:xfrm>
            <a:off x="2064853" y="1135223"/>
            <a:ext cx="8301659" cy="3948004"/>
          </a:xfrm>
          <a:prstGeom prst="rect">
            <a:avLst/>
          </a:prstGeom>
          <a:noFill/>
        </p:spPr>
        <p:txBody>
          <a:bodyPr wrap="square">
            <a:spAutoFit/>
          </a:bodyPr>
          <a:lstStyle/>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6. La costumbre (con muchas limitaciones)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“En Derecho Penal, la costumbre tiene un rol muy limitado, casi nulo, por el principio de legalidad. No se pueden crear delitos o penas por costumbre. Sin embargo, puede tener alguna utilidad en la interpretación de normas o en aspectos no esenciales del derecho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Ejemplo: Prácticas aceptadas en la ejecución penal que no están reguladas expresamente por ley, pero no violan derechos.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5395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4ABFE-F9AE-48D9-A064-3DC6D3D24E05}"/>
              </a:ext>
            </a:extLst>
          </p:cNvPr>
          <p:cNvSpPr txBox="1"/>
          <p:nvPr/>
        </p:nvSpPr>
        <p:spPr>
          <a:xfrm>
            <a:off x="1928192" y="1107280"/>
            <a:ext cx="7963727" cy="3011337"/>
          </a:xfrm>
          <a:prstGeom prst="rect">
            <a:avLst/>
          </a:prstGeom>
          <a:noFill/>
        </p:spPr>
        <p:txBody>
          <a:bodyPr wrap="square">
            <a:spAutoFit/>
          </a:bodyPr>
          <a:lstStyle/>
          <a:p>
            <a:pPr>
              <a:lnSpc>
                <a:spcPct val="107000"/>
              </a:lnSpc>
              <a:spcAft>
                <a:spcPts val="800"/>
              </a:spcAft>
            </a:pPr>
            <a:r>
              <a:rPr lang="es-EC" sz="2800" dirty="0">
                <a:latin typeface="Times New Roman" panose="02020603050405020304" pitchFamily="18" charset="0"/>
                <a:ea typeface="Calibri" panose="020F0502020204030204" pitchFamily="34" charset="0"/>
                <a:cs typeface="Times New Roman" panose="02020603050405020304" pitchFamily="18" charset="0"/>
              </a:rPr>
              <a:t>Conclusión</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E</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l Derecho Penal debe su legitimidad y aplicación a un conjunto jerarquizado de fuentes, siendo la ley su núcleo central. Esto garantiza seguridad jurídica, respeto a los derechos humanos y un uso controlado del poder punitivo del Estado.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17729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0E87A7-E9DA-4EFF-B18D-C6382325A43F}"/>
              </a:ext>
            </a:extLst>
          </p:cNvPr>
          <p:cNvSpPr txBox="1"/>
          <p:nvPr/>
        </p:nvSpPr>
        <p:spPr>
          <a:xfrm>
            <a:off x="536714" y="1787173"/>
            <a:ext cx="11002616" cy="2246769"/>
          </a:xfrm>
          <a:prstGeom prst="rect">
            <a:avLst/>
          </a:prstGeom>
          <a:noFill/>
        </p:spPr>
        <p:txBody>
          <a:bodyPr wrap="square">
            <a:spAutoFit/>
          </a:bodyPr>
          <a:lstStyle/>
          <a:p>
            <a:r>
              <a:rPr lang="es-EC" sz="2800" dirty="0">
                <a:effectLst/>
                <a:latin typeface="Times New Roman" panose="02020603050405020304" pitchFamily="18" charset="0"/>
                <a:ea typeface="Calibri" panose="020F0502020204030204" pitchFamily="34" charset="0"/>
              </a:rPr>
              <a:t>Se suele entender el </a:t>
            </a:r>
            <a:r>
              <a:rPr lang="es-EC" sz="2800" i="1" dirty="0">
                <a:effectLst/>
                <a:latin typeface="Times New Roman" panose="02020603050405020304" pitchFamily="18" charset="0"/>
                <a:ea typeface="Calibri" panose="020F0502020204030204" pitchFamily="34" charset="0"/>
              </a:rPr>
              <a:t>derecho penal objetivo </a:t>
            </a:r>
            <a:r>
              <a:rPr lang="es-EC" sz="2800" dirty="0">
                <a:effectLst/>
                <a:latin typeface="Times New Roman" panose="02020603050405020304" pitchFamily="18" charset="0"/>
                <a:ea typeface="Calibri" panose="020F0502020204030204" pitchFamily="34" charset="0"/>
              </a:rPr>
              <a:t>en sentido estricto como el conjunto de  normas jurídicas (derecho positivo) que tiene como cometido describir los hechos susceptibles de punición —trátese de mandatos o de prohibiciones— e indicar cuáles son las consecuencias jurídicas que se les pueden imponer a sus transgresores (las penas o las medidas de seguridad)</a:t>
            </a:r>
            <a:endParaRPr lang="es-EC" sz="2800" dirty="0"/>
          </a:p>
        </p:txBody>
      </p:sp>
      <p:sp>
        <p:nvSpPr>
          <p:cNvPr id="4" name="Rectángulo 3">
            <a:extLst>
              <a:ext uri="{FF2B5EF4-FFF2-40B4-BE49-F238E27FC236}">
                <a16:creationId xmlns:a16="http://schemas.microsoft.com/office/drawing/2014/main" id="{E7BF7CE3-604E-4F43-81AA-8226955E60D2}"/>
              </a:ext>
            </a:extLst>
          </p:cNvPr>
          <p:cNvSpPr/>
          <p:nvPr/>
        </p:nvSpPr>
        <p:spPr>
          <a:xfrm>
            <a:off x="3675821" y="785191"/>
            <a:ext cx="4840357" cy="536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Times New Roman" panose="02020603050405020304" pitchFamily="18" charset="0"/>
                <a:cs typeface="Times New Roman" panose="02020603050405020304" pitchFamily="18" charset="0"/>
              </a:rPr>
              <a:t>DERECHO PENAL OBJETIVO</a:t>
            </a:r>
            <a:r>
              <a:rPr lang="es-EC" dirty="0"/>
              <a:t> </a:t>
            </a:r>
          </a:p>
        </p:txBody>
      </p:sp>
      <p:sp>
        <p:nvSpPr>
          <p:cNvPr id="8" name="CuadroTexto 7">
            <a:extLst>
              <a:ext uri="{FF2B5EF4-FFF2-40B4-BE49-F238E27FC236}">
                <a16:creationId xmlns:a16="http://schemas.microsoft.com/office/drawing/2014/main" id="{6828FB59-A80F-481A-907A-88D531230DBD}"/>
              </a:ext>
            </a:extLst>
          </p:cNvPr>
          <p:cNvSpPr txBox="1"/>
          <p:nvPr/>
        </p:nvSpPr>
        <p:spPr>
          <a:xfrm>
            <a:off x="0" y="4149444"/>
            <a:ext cx="9750286" cy="954107"/>
          </a:xfrm>
          <a:prstGeom prst="rect">
            <a:avLst/>
          </a:prstGeom>
          <a:noFill/>
        </p:spPr>
        <p:txBody>
          <a:bodyPr wrap="square">
            <a:spAutoFit/>
          </a:bodyPr>
          <a:lstStyle/>
          <a:p>
            <a:pPr algn="ctr"/>
            <a:r>
              <a:rPr lang="es-EC" sz="2800" dirty="0">
                <a:effectLst/>
                <a:latin typeface="Times New Roman" panose="02020603050405020304" pitchFamily="18" charset="0"/>
                <a:ea typeface="Calibri" panose="020F0502020204030204" pitchFamily="34" charset="0"/>
              </a:rPr>
              <a:t>El derecho penal objetivo es el conjunto de normas que tipifican delitos y establecen penas.</a:t>
            </a:r>
            <a:endParaRPr lang="es-EC" sz="2800" dirty="0"/>
          </a:p>
        </p:txBody>
      </p:sp>
      <p:sp>
        <p:nvSpPr>
          <p:cNvPr id="10" name="CuadroTexto 9">
            <a:extLst>
              <a:ext uri="{FF2B5EF4-FFF2-40B4-BE49-F238E27FC236}">
                <a16:creationId xmlns:a16="http://schemas.microsoft.com/office/drawing/2014/main" id="{974E3CD6-197C-4814-B7E5-9C4E7DD8F7F7}"/>
              </a:ext>
            </a:extLst>
          </p:cNvPr>
          <p:cNvSpPr txBox="1"/>
          <p:nvPr/>
        </p:nvSpPr>
        <p:spPr>
          <a:xfrm>
            <a:off x="1878496" y="5303031"/>
            <a:ext cx="8778736" cy="1200329"/>
          </a:xfrm>
          <a:prstGeom prst="rect">
            <a:avLst/>
          </a:prstGeom>
          <a:noFill/>
        </p:spPr>
        <p:txBody>
          <a:bodyPr wrap="square">
            <a:spAutoFit/>
          </a:bodyPr>
          <a:lstStyle/>
          <a:p>
            <a:r>
              <a:rPr lang="es-EC" sz="2400" dirty="0">
                <a:latin typeface="Times New Roman" panose="02020603050405020304" pitchFamily="18" charset="0"/>
                <a:ea typeface="Calibri" panose="020F0502020204030204" pitchFamily="34" charset="0"/>
              </a:rPr>
              <a:t>E</a:t>
            </a:r>
            <a:r>
              <a:rPr lang="es-EC" sz="2400" dirty="0">
                <a:effectLst/>
                <a:latin typeface="Times New Roman" panose="02020603050405020304" pitchFamily="18" charset="0"/>
                <a:ea typeface="Calibri" panose="020F0502020204030204" pitchFamily="34" charset="0"/>
              </a:rPr>
              <a:t>l derecho penal objetivo se refiere al conjunto de normas jurídicas que definen los delitos, establecen las penas y regulan su aplicación. Es el componente normativo del derecho penal</a:t>
            </a:r>
            <a:endParaRPr lang="es-EC" sz="2400" dirty="0"/>
          </a:p>
        </p:txBody>
      </p:sp>
    </p:spTree>
    <p:extLst>
      <p:ext uri="{BB962C8B-B14F-4D97-AF65-F5344CB8AC3E}">
        <p14:creationId xmlns:p14="http://schemas.microsoft.com/office/powerpoint/2010/main" val="3149146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8BA6C8A-E74A-40B5-804D-42816B4096FC}"/>
              </a:ext>
            </a:extLst>
          </p:cNvPr>
          <p:cNvSpPr txBox="1"/>
          <p:nvPr/>
        </p:nvSpPr>
        <p:spPr>
          <a:xfrm>
            <a:off x="742949" y="588635"/>
            <a:ext cx="9275694" cy="1927835"/>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1.	Naturaleza normativa: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Es el cuerpo legal que contiene las disposiciones penales (por ejemplo, el Código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Define qué conductas son delictivas y cuáles son sus consecuencias jurídicas (penas, medidas de seguridad).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0E1D03D3-305E-48FB-8F49-4D7DB72093A0}"/>
              </a:ext>
            </a:extLst>
          </p:cNvPr>
          <p:cNvSpPr txBox="1"/>
          <p:nvPr/>
        </p:nvSpPr>
        <p:spPr>
          <a:xfrm>
            <a:off x="3945835" y="3290477"/>
            <a:ext cx="7277927" cy="2030428"/>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2.	Funciones principales: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Tipificadora</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Identifica y describe los tipos penales.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Sancionadora: Establece las penas aplicables.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Garantista: Protege a los ciudadanos frente a arbitrariedades del poder punitivo.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3881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5EAA94-07D9-4A57-A9F1-0B750EE3CE09}"/>
              </a:ext>
            </a:extLst>
          </p:cNvPr>
          <p:cNvSpPr txBox="1"/>
          <p:nvPr/>
        </p:nvSpPr>
        <p:spPr>
          <a:xfrm>
            <a:off x="437322" y="429124"/>
            <a:ext cx="11042374" cy="210172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3.	Elementos fundamentales según la doctrina: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Tipicidad: La conducta debe coincidir con la descripción legal de un delito.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Antijuridicidad: La conducta es contraria al ordenamiento jurídico.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Culpabilidad: El autor actuó con dolo o culpa y puede ser reprochado penalmente.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0D32A98-E33C-4039-9FA2-215D7650B84F}"/>
              </a:ext>
            </a:extLst>
          </p:cNvPr>
          <p:cNvSpPr txBox="1"/>
          <p:nvPr/>
        </p:nvSpPr>
        <p:spPr>
          <a:xfrm>
            <a:off x="129208" y="2498698"/>
            <a:ext cx="10565296" cy="3656899"/>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Autores que definen el Derecho Penal Objetivo: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Hans-Heinrich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Jescheck</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derecho penal objetivo es el conjunto de normas que determinan los presupuestos de punibilidad y sus consecuencias jurídicas.”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Claus Roxin: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Subraya que el derecho penal objetivo debe ser garantista, cumpliendo su función de protección de bienes jurídicos dentro del marco del Estado de Derecho.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Eugenio Raúl Zaffaroni: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Lo considera como el instrumento normativo del poder punitivo del Estado, cuya aplicación debe estar sujeta a estrictas garantías jurídicas y constitucionales.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1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83B2076-24FE-4EE8-A5FD-65D8483C9CE7}"/>
              </a:ext>
            </a:extLst>
          </p:cNvPr>
          <p:cNvSpPr txBox="1"/>
          <p:nvPr/>
        </p:nvSpPr>
        <p:spPr>
          <a:xfrm>
            <a:off x="357883" y="729424"/>
            <a:ext cx="11476233" cy="4855688"/>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Principales Postulados:</a:t>
            </a:r>
          </a:p>
          <a:p>
            <a:pPr algn="just">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1. El delito es una acción racional y voluntaria: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Los individuos son seres racionales con libre albedrío, por lo que deciden cometer delitos de manera consciente. No hay factores biológicos o sociales que determinen la criminalidad.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2. Principio de legalidad</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Nullum</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crimen, </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nulla</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poena</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sine lege” (No hay delito ni pena sin ley previa).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rechaza la arbitrariedad judicial: las leyes deben estar claramente escritas y aplicarse de manera igual para todos.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3. La pena debe ser proporcional al delito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castigo debe ajustarse a la gravedad del delito.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Su objetivo no es la venganza, sino la prevención del crimen.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643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8C85418-0471-4C53-9ADA-1D0555134E8A}"/>
              </a:ext>
            </a:extLst>
          </p:cNvPr>
          <p:cNvSpPr/>
          <p:nvPr/>
        </p:nvSpPr>
        <p:spPr>
          <a:xfrm>
            <a:off x="2604052" y="496956"/>
            <a:ext cx="5337313" cy="536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DERECHO PENAL SUBJETIVO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A82C78A4-8D49-4A8D-A5F2-4FDD27CC6825}"/>
              </a:ext>
            </a:extLst>
          </p:cNvPr>
          <p:cNvSpPr txBox="1"/>
          <p:nvPr/>
        </p:nvSpPr>
        <p:spPr>
          <a:xfrm>
            <a:off x="705679" y="1470515"/>
            <a:ext cx="8182388" cy="2154564"/>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derecho penal subjetivo se refiere a la facultad o potestad que tiene el Estado para castigar a quienes cometen delitos. No se trata de normas, sino del poder jurídico que respalda la aplicación de sanciones penales. </a:t>
            </a:r>
          </a:p>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Es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una manifestación concreta del ius puniendi, es decir, el derecho de castigar, el cual debe ejercerse bajo estrictos límites constitucionales, principios de legalidad, proporcionalidad, culpabilidad y humanidad.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D82C4A3-4569-44E0-B054-3338052BE05A}"/>
              </a:ext>
            </a:extLst>
          </p:cNvPr>
          <p:cNvSpPr txBox="1"/>
          <p:nvPr/>
        </p:nvSpPr>
        <p:spPr>
          <a:xfrm>
            <a:off x="2802835" y="3806687"/>
            <a:ext cx="8256932" cy="2586477"/>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1. Hans Welzel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Welzel, uno de los principales representantes del finalismo penal, destaca que el derecho penal subjetivo se fundamenta en el respeto a la dignidad humana y no puede ejercerse de forma arbitraria. Para él, el ius puniendi solo es legítimo si se ejerce en el marco del principio de culpabilidad, es decir, si la persona actuó con dolo o culpa y tuvo capacidad de comprender y querer.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2417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2EE0A8-3E7F-43FF-AE72-70D7D5148366}"/>
              </a:ext>
            </a:extLst>
          </p:cNvPr>
          <p:cNvSpPr txBox="1"/>
          <p:nvPr/>
        </p:nvSpPr>
        <p:spPr>
          <a:xfrm>
            <a:off x="325506" y="393473"/>
            <a:ext cx="8311598" cy="2520562"/>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Claus Roxin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Roxin enfatiza que el derecho penal subjetivo debe estar estrictamente regulado por el principio de legalidad, el principio de proporcionalidad, y el principio de intervención mínima. Desde su visión político-criminal, el derecho penal subjetivo debe ejercerse como última ratio, solo cuando otros mecanismos del ordenamiento jurídico no sean suficientes para proteger los bienes jurídicos.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FD2AF5A-7BBA-47CA-BA3A-56983094E64C}"/>
              </a:ext>
            </a:extLst>
          </p:cNvPr>
          <p:cNvSpPr txBox="1"/>
          <p:nvPr/>
        </p:nvSpPr>
        <p:spPr>
          <a:xfrm>
            <a:off x="3260035" y="3105951"/>
            <a:ext cx="7695371" cy="2191241"/>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Eugenio Raúl Zaffaroni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Zaffaroni, desde una visión crítica y garantista, sostiene que el derecho penal subjetivo es un poder que debe estar estrictamente limitado, ya que el derecho penal es el instrumento más violento del Estado</a:t>
            </a: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cuestiona los abusos del ius puniendi y promover una justicia penal más humanitaria.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982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BA1CEA-8615-44EC-AE44-A3CD756F22B1}"/>
              </a:ext>
            </a:extLst>
          </p:cNvPr>
          <p:cNvSpPr txBox="1"/>
          <p:nvPr/>
        </p:nvSpPr>
        <p:spPr>
          <a:xfrm>
            <a:off x="924339" y="1321692"/>
            <a:ext cx="9839739" cy="406059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enfatiza en:</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1.	Su carácter limitado y garantista: El derecho penal subjetivo no es absoluto; debe respetar los derechos humanos y el debido proceso.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2.	Su vínculo con el derecho penal objetivo: Este último es el conjunto de normas que establecen delitos y penas, mientras que el subjetivo es la facultad del Estado para hacerlas valer.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3.	Su función social: El castigo no es un fin en sí mismo, sino un medio para proteger bienes jurídicos fundamentales y garantizar la convivencia pacífica.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effectLst/>
                <a:latin typeface="Times New Roman" panose="02020603050405020304" pitchFamily="18" charset="0"/>
                <a:ea typeface="Calibri" panose="020F0502020204030204" pitchFamily="34" charset="0"/>
              </a:rPr>
              <a:t>	4.	La responsabilidad del Estado: Abusar del derecho penal subjetivo puede llevar a prácticas autoritarias, por lo que su ejercicio debe ser siempre controlado, racional y justificado.</a:t>
            </a:r>
            <a:endParaRPr lang="es-EC" sz="2000" dirty="0"/>
          </a:p>
        </p:txBody>
      </p:sp>
    </p:spTree>
    <p:extLst>
      <p:ext uri="{BB962C8B-B14F-4D97-AF65-F5344CB8AC3E}">
        <p14:creationId xmlns:p14="http://schemas.microsoft.com/office/powerpoint/2010/main" val="24221902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0305D-A077-47CD-AD33-68151DA923B8}"/>
              </a:ext>
            </a:extLst>
          </p:cNvPr>
          <p:cNvSpPr txBox="1"/>
          <p:nvPr/>
        </p:nvSpPr>
        <p:spPr>
          <a:xfrm>
            <a:off x="326335" y="924142"/>
            <a:ext cx="11121886" cy="5355312"/>
          </a:xfrm>
          <a:prstGeom prst="rect">
            <a:avLst/>
          </a:prstGeom>
          <a:noFill/>
        </p:spPr>
        <p:txBody>
          <a:bodyPr wrap="square">
            <a:spAutoFit/>
          </a:bodyPr>
          <a:lstStyle/>
          <a:p>
            <a:pPr algn="just">
              <a:lnSpc>
                <a:spcPct val="107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CONCLUSIÓN</a:t>
            </a: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	Es una potestad estatal: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El derecho penal subjetivo se refiere al poder jurídico del Estado para castigar. Este poder no surge de manera natural, sino que se construye y legitima a través del orden constitucional y legal.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2.	Tiene límites claros y necesarios: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La doctrina moderna subraya que el derecho penal subjetivo no puede ejercerse arbitrariamente. Debe estar subordinado a principios como: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Legalidad (</a:t>
            </a:r>
            <a:r>
              <a:rPr lang="es-EC" dirty="0" err="1">
                <a:effectLst/>
                <a:latin typeface="Times New Roman" panose="02020603050405020304" pitchFamily="18" charset="0"/>
                <a:ea typeface="Calibri" panose="020F0502020204030204" pitchFamily="34" charset="0"/>
                <a:cs typeface="Times New Roman" panose="02020603050405020304" pitchFamily="18" charset="0"/>
              </a:rPr>
              <a:t>nullum</a:t>
            </a:r>
            <a:r>
              <a:rPr lang="es-EC" dirty="0">
                <a:effectLst/>
                <a:latin typeface="Times New Roman" panose="02020603050405020304" pitchFamily="18" charset="0"/>
                <a:ea typeface="Calibri" panose="020F0502020204030204" pitchFamily="34" charset="0"/>
                <a:cs typeface="Times New Roman" panose="02020603050405020304" pitchFamily="18" charset="0"/>
              </a:rPr>
              <a:t> crimen, </a:t>
            </a:r>
            <a:r>
              <a:rPr lang="es-EC" dirty="0" err="1">
                <a:effectLst/>
                <a:latin typeface="Times New Roman" panose="02020603050405020304" pitchFamily="18" charset="0"/>
                <a:ea typeface="Calibri" panose="020F0502020204030204" pitchFamily="34" charset="0"/>
                <a:cs typeface="Times New Roman" panose="02020603050405020304" pitchFamily="18" charset="0"/>
              </a:rPr>
              <a:t>nulla</a:t>
            </a:r>
            <a:r>
              <a:rPr lang="es-EC" dirty="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err="1">
                <a:effectLst/>
                <a:latin typeface="Times New Roman" panose="02020603050405020304" pitchFamily="18" charset="0"/>
                <a:ea typeface="Calibri" panose="020F0502020204030204" pitchFamily="34" charset="0"/>
                <a:cs typeface="Times New Roman" panose="02020603050405020304" pitchFamily="18" charset="0"/>
              </a:rPr>
              <a:t>poena</a:t>
            </a:r>
            <a:r>
              <a:rPr lang="es-EC" dirty="0">
                <a:effectLst/>
                <a:latin typeface="Times New Roman" panose="02020603050405020304" pitchFamily="18" charset="0"/>
                <a:ea typeface="Calibri" panose="020F0502020204030204" pitchFamily="34" charset="0"/>
                <a:cs typeface="Times New Roman" panose="02020603050405020304" pitchFamily="18" charset="0"/>
              </a:rPr>
              <a:t> sine lege),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Proporcionalidad,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Humanidad,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Intervención mínima.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5019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2313" y="1125538"/>
            <a:ext cx="8229600" cy="779462"/>
          </a:xfrm>
        </p:spPr>
        <p:txBody>
          <a:bodyPr>
            <a:normAutofit fontScale="90000"/>
          </a:bodyPr>
          <a:lstStyle/>
          <a:p>
            <a:pPr algn="ctr">
              <a:defRPr/>
            </a:pPr>
            <a:r>
              <a:rPr lang="es-MX" b="1" dirty="0"/>
              <a:t>PRINCIPIO DE PUBLICIDAD</a:t>
            </a:r>
            <a:br>
              <a:rPr lang="es-ES" dirty="0"/>
            </a:br>
            <a:endParaRPr lang="es-ES" dirty="0"/>
          </a:p>
        </p:txBody>
      </p:sp>
      <p:sp>
        <p:nvSpPr>
          <p:cNvPr id="7171" name="2 Marcador de contenido"/>
          <p:cNvSpPr>
            <a:spLocks noGrp="1"/>
          </p:cNvSpPr>
          <p:nvPr>
            <p:ph idx="1"/>
          </p:nvPr>
        </p:nvSpPr>
        <p:spPr>
          <a:xfrm>
            <a:off x="1981200" y="1935163"/>
            <a:ext cx="8229600" cy="3797300"/>
          </a:xfrm>
        </p:spPr>
        <p:txBody>
          <a:bodyPr/>
          <a:lstStyle/>
          <a:p>
            <a:pPr marL="0" indent="0" algn="just" eaLnBrk="1" hangingPunct="1">
              <a:buNone/>
            </a:pPr>
            <a:r>
              <a:rPr lang="es-MX" altLang="es-EC" sz="2400" dirty="0">
                <a:latin typeface="Times New Roman" panose="02020603050405020304" pitchFamily="18" charset="0"/>
                <a:cs typeface="Times New Roman" panose="02020603050405020304" pitchFamily="18" charset="0"/>
              </a:rPr>
              <a:t>Art. 76 numeral 7 literal d) de la Constitución de la República del Ecuador. </a:t>
            </a:r>
            <a:endParaRPr lang="es-ES" altLang="es-EC" sz="2400" dirty="0">
              <a:latin typeface="Times New Roman" panose="02020603050405020304" pitchFamily="18" charset="0"/>
              <a:cs typeface="Times New Roman" panose="02020603050405020304" pitchFamily="18" charset="0"/>
            </a:endParaRPr>
          </a:p>
          <a:p>
            <a:pPr marL="0" indent="0" algn="just" eaLnBrk="1" hangingPunct="1">
              <a:buNone/>
            </a:pPr>
            <a:r>
              <a:rPr lang="es-MX" altLang="es-EC" sz="2400" dirty="0">
                <a:latin typeface="Times New Roman" panose="02020603050405020304" pitchFamily="18" charset="0"/>
                <a:cs typeface="Times New Roman" panose="02020603050405020304" pitchFamily="18" charset="0"/>
              </a:rPr>
              <a:t>Derecho de las partes a conocer las actuaciones que se suscitan en el proceso, las pruebas actuadas o solicitadas por la contraparte; y, a saber las razones que tuvo el Tribunal para dictar sentencia.</a:t>
            </a:r>
            <a:endParaRPr lang="es-ES" altLang="es-EC" sz="2400" dirty="0">
              <a:latin typeface="Times New Roman" panose="02020603050405020304" pitchFamily="18" charset="0"/>
              <a:cs typeface="Times New Roman" panose="02020603050405020304" pitchFamily="18" charset="0"/>
            </a:endParaRPr>
          </a:p>
          <a:p>
            <a:pPr eaLnBrk="1" hangingPunct="1">
              <a:buFont typeface="Wingdings 2" pitchFamily="18" charset="2"/>
              <a:buNone/>
            </a:pPr>
            <a:endParaRPr lang="es-ES" altLang="es-EC" dirty="0"/>
          </a:p>
        </p:txBody>
      </p:sp>
    </p:spTree>
    <p:extLst>
      <p:ext uri="{BB962C8B-B14F-4D97-AF65-F5344CB8AC3E}">
        <p14:creationId xmlns:p14="http://schemas.microsoft.com/office/powerpoint/2010/main" val="508477468"/>
      </p:ext>
    </p:extLst>
  </p:cSld>
  <p:clrMapOvr>
    <a:masterClrMapping/>
  </p:clrMapOvr>
  <p:transition>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109" y="416632"/>
            <a:ext cx="8229600" cy="1143000"/>
          </a:xfrm>
        </p:spPr>
        <p:txBody>
          <a:bodyPr>
            <a:normAutofit fontScale="90000"/>
          </a:bodyPr>
          <a:lstStyle/>
          <a:p>
            <a:r>
              <a:rPr lang="es-ES" b="1" dirty="0"/>
              <a:t> </a:t>
            </a:r>
            <a:r>
              <a:rPr lang="es-ES" sz="4000" b="1" dirty="0">
                <a:latin typeface="Times New Roman" panose="02020603050405020304" pitchFamily="18" charset="0"/>
                <a:cs typeface="Times New Roman" panose="02020603050405020304" pitchFamily="18" charset="0"/>
              </a:rPr>
              <a:t>Interpretación y ámbitos de aplicación</a:t>
            </a:r>
            <a:br>
              <a:rPr lang="es-EC" dirty="0"/>
            </a:br>
            <a:endParaRPr lang="es-EC" dirty="0"/>
          </a:p>
        </p:txBody>
      </p:sp>
      <p:sp>
        <p:nvSpPr>
          <p:cNvPr id="5" name="Marcador de contenido 4">
            <a:extLst>
              <a:ext uri="{FF2B5EF4-FFF2-40B4-BE49-F238E27FC236}">
                <a16:creationId xmlns:a16="http://schemas.microsoft.com/office/drawing/2014/main" id="{43243A9B-D0A6-5AB1-531E-E29862F30FB5}"/>
              </a:ext>
            </a:extLst>
          </p:cNvPr>
          <p:cNvSpPr>
            <a:spLocks noGrp="1"/>
          </p:cNvSpPr>
          <p:nvPr>
            <p:ph idx="1"/>
          </p:nvPr>
        </p:nvSpPr>
        <p:spPr>
          <a:xfrm>
            <a:off x="887638" y="1436693"/>
            <a:ext cx="8946541" cy="4195481"/>
          </a:xfrm>
        </p:spPr>
        <p:txBody>
          <a:bodyPr>
            <a:normAutofit/>
          </a:bodyPr>
          <a:lstStyle/>
          <a:p>
            <a:pPr marL="0" indent="0">
              <a:buNone/>
            </a:pPr>
            <a:r>
              <a:rPr lang="es-ES" dirty="0">
                <a:latin typeface="Book Antiqua"/>
                <a:ea typeface="MS Mincho"/>
                <a:cs typeface="Book Antiqua"/>
              </a:rPr>
              <a:t>Artículo 13COIP.- </a:t>
            </a:r>
            <a:r>
              <a:rPr lang="es-EC" dirty="0">
                <a:latin typeface="Times New Roman"/>
                <a:ea typeface="Times New Roman"/>
              </a:rPr>
              <a:t>Interpretación.- Las normas de este Código deberán interpretarse de conformidad con las siguientes reglas:</a:t>
            </a:r>
            <a:br>
              <a:rPr lang="es-EC" dirty="0">
                <a:latin typeface="Times New Roman"/>
                <a:ea typeface="Times New Roman"/>
              </a:rPr>
            </a:br>
            <a:br>
              <a:rPr lang="es-EC" dirty="0">
                <a:latin typeface="Times New Roman"/>
                <a:ea typeface="Times New Roman"/>
              </a:rPr>
            </a:br>
            <a:r>
              <a:rPr lang="es-EC" dirty="0">
                <a:latin typeface="Times New Roman"/>
                <a:ea typeface="Times New Roman"/>
              </a:rPr>
              <a:t>1. La interpretación en materia penal se realizará en el sentido que más se ajuste a la Constitución de la República de manera integral y a los instrumentos internacionales de derechos humanos.</a:t>
            </a:r>
            <a:br>
              <a:rPr lang="es-EC" dirty="0">
                <a:latin typeface="Times New Roman"/>
                <a:ea typeface="Times New Roman"/>
              </a:rPr>
            </a:br>
            <a:r>
              <a:rPr lang="es-EC" dirty="0">
                <a:latin typeface="Times New Roman"/>
                <a:ea typeface="Times New Roman"/>
              </a:rPr>
              <a:t>2. Los tipos penales y las penas se interpretarán en forma estricta, esto es, respetando el sentido literal de la norma.</a:t>
            </a:r>
            <a:br>
              <a:rPr lang="es-EC" dirty="0">
                <a:latin typeface="Times New Roman"/>
                <a:ea typeface="Times New Roman"/>
              </a:rPr>
            </a:br>
            <a:r>
              <a:rPr lang="es-EC" dirty="0">
                <a:latin typeface="Times New Roman"/>
                <a:ea typeface="Times New Roman"/>
              </a:rPr>
              <a:t>3. Queda prohibida la utilización de la analogía para crear infracciones penales, ampliar los límites de los presupuestos legales que permiten la aplicación de una sanción o medida cautelar o para establecer excepciones o restricciones de derechos.</a:t>
            </a:r>
            <a:endParaRPr lang="es-EC" dirty="0">
              <a:ea typeface="Calibri"/>
              <a:cs typeface="Times New Roman"/>
            </a:endParaRPr>
          </a:p>
          <a:p>
            <a:endParaRPr lang="es-EC" dirty="0"/>
          </a:p>
        </p:txBody>
      </p:sp>
    </p:spTree>
    <p:extLst>
      <p:ext uri="{BB962C8B-B14F-4D97-AF65-F5344CB8AC3E}">
        <p14:creationId xmlns:p14="http://schemas.microsoft.com/office/powerpoint/2010/main" val="1928238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2338" y="1118639"/>
            <a:ext cx="8946541" cy="4195481"/>
          </a:xfrm>
        </p:spPr>
        <p:txBody>
          <a:bodyPr>
            <a:normAutofit/>
          </a:bodyPr>
          <a:lstStyle/>
          <a:p>
            <a:pPr marL="0" indent="0">
              <a:buNone/>
            </a:pPr>
            <a:r>
              <a:rPr lang="es-EC" dirty="0"/>
              <a:t>Existen 4 prohibiciones de interpretación y aplicación:</a:t>
            </a:r>
            <a:br>
              <a:rPr lang="es-EC" dirty="0"/>
            </a:br>
            <a:r>
              <a:rPr lang="es-EC" dirty="0"/>
              <a:t>1. la prohibición de la analogía.</a:t>
            </a:r>
          </a:p>
          <a:p>
            <a:pPr marL="0" indent="0">
              <a:buNone/>
            </a:pPr>
            <a:r>
              <a:rPr lang="es-EC" dirty="0"/>
              <a:t>2. la prohibición del derecho consuetudinario.</a:t>
            </a:r>
          </a:p>
          <a:p>
            <a:pPr marL="0" indent="0">
              <a:buNone/>
            </a:pPr>
            <a:r>
              <a:rPr lang="es-EC" dirty="0"/>
              <a:t>3. la prohibición de la retroactividad.</a:t>
            </a:r>
          </a:p>
          <a:p>
            <a:pPr marL="0" indent="0">
              <a:buNone/>
            </a:pPr>
            <a:r>
              <a:rPr lang="es-EC" dirty="0"/>
              <a:t>4. la prohibición de la leyes y penas indeterminadas .</a:t>
            </a:r>
          </a:p>
          <a:p>
            <a:pPr marL="0" indent="0">
              <a:buNone/>
            </a:pPr>
            <a:endParaRPr lang="es-EC" dirty="0"/>
          </a:p>
          <a:p>
            <a:r>
              <a:rPr lang="es-EC" dirty="0"/>
              <a:t>Principio de territorialidad, excepción  extraterritorialidad</a:t>
            </a:r>
          </a:p>
          <a:p>
            <a:r>
              <a:rPr lang="es-EC" dirty="0"/>
              <a:t>Principio de irretroactividad y de retroactividad de leyes mas favorables.</a:t>
            </a:r>
          </a:p>
        </p:txBody>
      </p:sp>
    </p:spTree>
    <p:extLst>
      <p:ext uri="{BB962C8B-B14F-4D97-AF65-F5344CB8AC3E}">
        <p14:creationId xmlns:p14="http://schemas.microsoft.com/office/powerpoint/2010/main" val="16863130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9536" y="548681"/>
            <a:ext cx="8229600" cy="4525963"/>
          </a:xfrm>
        </p:spPr>
        <p:txBody>
          <a:bodyPr>
            <a:normAutofit/>
          </a:bodyPr>
          <a:lstStyle/>
          <a:p>
            <a:pPr marL="0" indent="0" algn="ctr">
              <a:buNone/>
            </a:pPr>
            <a:endParaRPr lang="es-ES" sz="5400" dirty="0">
              <a:latin typeface="Times New Roman" pitchFamily="18" charset="0"/>
              <a:cs typeface="Times New Roman" pitchFamily="18" charset="0"/>
            </a:endParaRPr>
          </a:p>
          <a:p>
            <a:pPr marL="0" indent="0" algn="ctr">
              <a:buNone/>
            </a:pPr>
            <a:r>
              <a:rPr lang="es-ES" sz="5400" dirty="0">
                <a:latin typeface="Times New Roman" pitchFamily="18" charset="0"/>
                <a:cs typeface="Times New Roman" pitchFamily="18" charset="0"/>
              </a:rPr>
              <a:t>Ámbitos </a:t>
            </a:r>
          </a:p>
          <a:p>
            <a:pPr marL="0" indent="0" algn="ctr">
              <a:buNone/>
            </a:pPr>
            <a:r>
              <a:rPr lang="es-ES" sz="5400" dirty="0">
                <a:latin typeface="Times New Roman" pitchFamily="18" charset="0"/>
                <a:cs typeface="Times New Roman" pitchFamily="18" charset="0"/>
              </a:rPr>
              <a:t>Aplicación de la Ley Penal</a:t>
            </a:r>
          </a:p>
        </p:txBody>
      </p:sp>
      <p:sp>
        <p:nvSpPr>
          <p:cNvPr id="4" name="3 Marcador de pie de página"/>
          <p:cNvSpPr>
            <a:spLocks noGrp="1"/>
          </p:cNvSpPr>
          <p:nvPr>
            <p:ph type="ftr" sz="quarter" idx="11"/>
          </p:nvPr>
        </p:nvSpPr>
        <p:spPr/>
        <p:txBody>
          <a:bodyPr/>
          <a:lstStyle/>
          <a:p>
            <a:r>
              <a:rPr lang="es-ES">
                <a:solidFill>
                  <a:prstClr val="black">
                    <a:tint val="75000"/>
                  </a:prstClr>
                </a:solidFill>
              </a:rPr>
              <a:t>Dr. Juan Montero  Chávez  MS.c</a:t>
            </a:r>
          </a:p>
        </p:txBody>
      </p:sp>
    </p:spTree>
    <p:extLst>
      <p:ext uri="{BB962C8B-B14F-4D97-AF65-F5344CB8AC3E}">
        <p14:creationId xmlns:p14="http://schemas.microsoft.com/office/powerpoint/2010/main" val="1677455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2072640"/>
            <a:ext cx="9607352" cy="2560320"/>
          </a:xfrm>
        </p:spPr>
        <p:txBody>
          <a:bodyPr/>
          <a:lstStyle/>
          <a:p>
            <a:pPr marL="0" indent="0" algn="just">
              <a:buNone/>
            </a:pPr>
            <a:r>
              <a:rPr lang="es-ES" dirty="0"/>
              <a:t>La aplicación de la Ley Penal ecuatoriana se aplicará a toda infracción cometida dentro del territorio nacional, mientras que las infracciones cometidas fuera del territorio ecuatoriano se aplicará cuando la infracción produzca efectos en el Ecuador o en los lugares sometidos a su jurisdicción; cuando la infracción penal es cometida en el extranjero, contra una o varias personas ecuatorianas y no ha sido juzgada en el país donde se la cometió. </a:t>
            </a:r>
          </a:p>
        </p:txBody>
      </p:sp>
      <p:sp>
        <p:nvSpPr>
          <p:cNvPr id="4" name="3 Marcador de pie de página"/>
          <p:cNvSpPr>
            <a:spLocks noGrp="1"/>
          </p:cNvSpPr>
          <p:nvPr>
            <p:ph type="ftr" sz="quarter" idx="11"/>
          </p:nvPr>
        </p:nvSpPr>
        <p:spPr/>
        <p:txBody>
          <a:bodyPr/>
          <a:lstStyle/>
          <a:p>
            <a:r>
              <a:rPr lang="es-ES">
                <a:solidFill>
                  <a:prstClr val="black">
                    <a:tint val="75000"/>
                  </a:prstClr>
                </a:solidFill>
              </a:rPr>
              <a:t>Dr. Juan Montero  Chávez  MS.c</a:t>
            </a:r>
          </a:p>
        </p:txBody>
      </p:sp>
    </p:spTree>
    <p:extLst>
      <p:ext uri="{BB962C8B-B14F-4D97-AF65-F5344CB8AC3E}">
        <p14:creationId xmlns:p14="http://schemas.microsoft.com/office/powerpoint/2010/main" val="7275532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66781" y="1236009"/>
            <a:ext cx="10073640" cy="4021791"/>
          </a:xfrm>
        </p:spPr>
        <p:txBody>
          <a:bodyPr>
            <a:normAutofit/>
          </a:bodyPr>
          <a:lstStyle/>
          <a:p>
            <a:pPr marL="0" indent="0" algn="just">
              <a:buNone/>
            </a:pPr>
            <a:r>
              <a:rPr lang="es-EC" b="1" dirty="0"/>
              <a:t>APLICACIÓN DE LA LEY PENAL EN EL ESPACIO</a:t>
            </a:r>
          </a:p>
          <a:p>
            <a:pPr marL="0" indent="0" algn="just">
              <a:buNone/>
            </a:pPr>
            <a:br>
              <a:rPr lang="es-EC" dirty="0"/>
            </a:br>
            <a:r>
              <a:rPr lang="es-EC" dirty="0"/>
              <a:t>La ley penal importa un ejercicio de la soberanía del Estado, en consecuencia su validez aparece limitada en el espacio por la extensión dentro de la cual se reconocen en la comunidad internacional el ejercicio de la soberanía. En tanto expresión de la soberanía las reglas que establecen la extensión del propio derecho penal no pueden conceder al Estado un derecho a intervenir dentro del ámbito propio de la soberanía de otro Estado</a:t>
            </a:r>
            <a:r>
              <a:rPr lang="es-ES" dirty="0">
                <a:effectLst/>
              </a:rPr>
              <a:t> </a:t>
            </a:r>
            <a:r>
              <a:rPr lang="es-EC" dirty="0"/>
              <a:t> </a:t>
            </a:r>
            <a:endParaRPr lang="es-ES" dirty="0"/>
          </a:p>
          <a:p>
            <a:pPr marL="0" indent="0" algn="just">
              <a:buNone/>
            </a:pPr>
            <a:endParaRPr lang="es-ES" dirty="0"/>
          </a:p>
          <a:p>
            <a:pPr marL="0" indent="0">
              <a:buNone/>
            </a:pPr>
            <a:endParaRPr lang="es-ES" dirty="0"/>
          </a:p>
        </p:txBody>
      </p:sp>
      <p:sp>
        <p:nvSpPr>
          <p:cNvPr id="4" name="3 Marcador de pie de página"/>
          <p:cNvSpPr>
            <a:spLocks noGrp="1"/>
          </p:cNvSpPr>
          <p:nvPr>
            <p:ph type="ftr" sz="quarter" idx="11"/>
          </p:nvPr>
        </p:nvSpPr>
        <p:spPr/>
        <p:txBody>
          <a:bodyPr/>
          <a:lstStyle/>
          <a:p>
            <a:r>
              <a:rPr lang="es-ES">
                <a:solidFill>
                  <a:prstClr val="black">
                    <a:tint val="75000"/>
                  </a:prstClr>
                </a:solidFill>
              </a:rPr>
              <a:t>Dr. Juan Montero  Chávez  MS.c</a:t>
            </a:r>
          </a:p>
        </p:txBody>
      </p:sp>
    </p:spTree>
    <p:extLst>
      <p:ext uri="{BB962C8B-B14F-4D97-AF65-F5344CB8AC3E}">
        <p14:creationId xmlns:p14="http://schemas.microsoft.com/office/powerpoint/2010/main" val="272302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3F14D31-D773-43E0-90EB-39B3F62DDD4A}"/>
              </a:ext>
            </a:extLst>
          </p:cNvPr>
          <p:cNvSpPr txBox="1"/>
          <p:nvPr/>
        </p:nvSpPr>
        <p:spPr>
          <a:xfrm>
            <a:off x="1345915" y="1107278"/>
            <a:ext cx="9842642" cy="451931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4. Rechazo a la tortura y la pena de muerte</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considera que la tortura es injusta y que la pena de muerte no es efectiva para reducir el delito.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busca humanizar las penas y promover la prisión como castigo principal.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5. La finalidad de la pena es la prevención y la disuasión</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Las penas deben ser lo suficientemente severas para desalentar el crimen, pero sin crueldad innecesaria.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busca prevenir futuros delitos más que castigar por castigar.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6. Igualdad ante la ley</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Todos los ciudadanos deben ser juzgados de la misma manera, sin importar su estatus social.</a:t>
            </a:r>
          </a:p>
          <a:p>
            <a:pPr algn="just">
              <a:lnSpc>
                <a:spcPct val="107000"/>
              </a:lnSpc>
              <a:spcAft>
                <a:spcPts val="800"/>
              </a:spcAft>
            </a:pP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rechaza el privilegio en la aplicación de las penas.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12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FF13B0-A21B-43E1-BAD2-B816D50FDE98}"/>
              </a:ext>
            </a:extLst>
          </p:cNvPr>
          <p:cNvSpPr txBox="1"/>
          <p:nvPr/>
        </p:nvSpPr>
        <p:spPr>
          <a:xfrm>
            <a:off x="359596" y="441789"/>
            <a:ext cx="11630346" cy="5856860"/>
          </a:xfrm>
          <a:prstGeom prst="rect">
            <a:avLst/>
          </a:prstGeom>
          <a:noFill/>
        </p:spPr>
        <p:txBody>
          <a:bodyPr wrap="square">
            <a:spAutoFit/>
          </a:bodyPr>
          <a:lstStyle/>
          <a:p>
            <a:pPr>
              <a:lnSpc>
                <a:spcPct val="107000"/>
              </a:lnSpc>
              <a:spcAft>
                <a:spcPts val="8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Principales Representantes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Cesare Beccaria (1738-1794)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Obra clave: “De los delitos y las penas” (1764)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Criticó la tortura y la pena de muerte.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Propuso un sistema penal basado en la proporcionalidad y la legalidad.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Consideró que la pena debe ser rápida, segura y moderada para ser efectiva.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2. Francesco Carrara (1805-1888)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Desarrolló el concepto de Derecho Penal como ciencia jurídica.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Diferenció entre delito y delincuente, enfocándose en el estudio del primero.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Defendió que el delito es una infracción moral y jurídica, y no un problema social o biológico.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3. Jeremy Bentham (1748-1832)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Filósofo utilitarista que defendió la idea de que las penas deben generar el mayor beneficio para la sociedad.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Diseñó el concepto del Panóptico, un modelo de prisión basado en la vigilancia 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84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FA0032-205F-4B35-9A86-85DCB7D0C349}"/>
              </a:ext>
            </a:extLst>
          </p:cNvPr>
          <p:cNvSpPr txBox="1"/>
          <p:nvPr/>
        </p:nvSpPr>
        <p:spPr>
          <a:xfrm>
            <a:off x="1415265" y="620994"/>
            <a:ext cx="6097712" cy="3188309"/>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Críticas a la Escuela Clásica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Ignora los factores sociales, económicos y psicológicos que pueden influir en el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Su concepción del libre albedrío ha sido cuestionada por la criminología moderna.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En la práctica, no siempre se garantiza la igualdad ante la ley, ya que factores como el poder y la riqueza pueden influir en las sentencias.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2235DB23-11E6-4EBF-B960-C65B076703C8}"/>
              </a:ext>
            </a:extLst>
          </p:cNvPr>
          <p:cNvSpPr txBox="1"/>
          <p:nvPr/>
        </p:nvSpPr>
        <p:spPr>
          <a:xfrm>
            <a:off x="2034283" y="3429000"/>
            <a:ext cx="9352051" cy="3097130"/>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Influencia en el Derecho Penal Moderno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 pesar de las críticas, la Escuela Clásica dejó principios fundamentales que siguen vigentes hoy:</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Legalidad: Ninguna persona puede ser castigada sin una ley previa.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Proporcionalidad: Las penas deben ser justas y adecuadas al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Garantismo Penal: Protección de los derechos fundamentales de los acusados.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actualidad, muchos sistemas penales combinan sus principios con aportes de otras escuelas, como la criminología positivista y sociológica, para lograr un enfoque más completo.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74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ADFDF1-13B2-4602-BF41-947AC2165E8C}"/>
              </a:ext>
            </a:extLst>
          </p:cNvPr>
          <p:cNvSpPr txBox="1"/>
          <p:nvPr/>
        </p:nvSpPr>
        <p:spPr>
          <a:xfrm>
            <a:off x="3047144" y="1709266"/>
            <a:ext cx="6097712" cy="3439468"/>
          </a:xfrm>
          <a:prstGeom prst="rect">
            <a:avLst/>
          </a:prstGeom>
          <a:noFill/>
        </p:spPr>
        <p:txBody>
          <a:bodyPr wrap="square">
            <a:spAutoFit/>
          </a:bodyPr>
          <a:lstStyle/>
          <a:p>
            <a:pPr>
              <a:lnSpc>
                <a:spcPct val="107000"/>
              </a:lnSpc>
              <a:spcAft>
                <a:spcPts val="8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La Escuela Clásica marcó el inicio del Derecho Penal moderno, estableciendo bases para un sistema más justo y racional. Sus ideas influyeron en la mayoría de los códigos penales actuales, aunque con modificaciones para adaptarse a los nuevos desafíos de la sociedad.</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52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6AF392-1B02-45B0-A40C-E238934C00B0}"/>
              </a:ext>
            </a:extLst>
          </p:cNvPr>
          <p:cNvSpPr txBox="1"/>
          <p:nvPr/>
        </p:nvSpPr>
        <p:spPr>
          <a:xfrm>
            <a:off x="1353192" y="1300916"/>
            <a:ext cx="8334910" cy="2653803"/>
          </a:xfrm>
          <a:prstGeom prst="rect">
            <a:avLst/>
          </a:prstGeom>
          <a:noFill/>
        </p:spPr>
        <p:txBody>
          <a:bodyPr wrap="square">
            <a:spAutoFit/>
          </a:bodyPr>
          <a:lstStyle/>
          <a:p>
            <a:pPr algn="just">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urge en el siglo XIX como una respuesta a las limitaciones de la Escuela Clásica. Mientras que la Escuela Clásica consideraba que el delito era una decisión racional basada en el libre albedrío, la Escuela Positivista lo ve como un fenómeno condicionado por factores biológicos, psicológicos y sociales.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Esta escuela introduce un enfoque científico en el derecho penal, basándose en la criminología, la antropología y la sociología para estudiar las causas del delito y proponer métodos más eficaces para su prevención y tratamiento.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5E70461-7B78-4D13-B2CF-965C0B2FE447}"/>
              </a:ext>
            </a:extLst>
          </p:cNvPr>
          <p:cNvSpPr txBox="1"/>
          <p:nvPr/>
        </p:nvSpPr>
        <p:spPr>
          <a:xfrm>
            <a:off x="3047144" y="369122"/>
            <a:ext cx="6097712" cy="931794"/>
          </a:xfrm>
          <a:prstGeom prst="rect">
            <a:avLst/>
          </a:prstGeom>
          <a:noFill/>
        </p:spPr>
        <p:txBody>
          <a:bodyPr wrap="square">
            <a:spAutoFit/>
          </a:bodyPr>
          <a:lstStyle/>
          <a:p>
            <a:pPr>
              <a:lnSpc>
                <a:spcPct val="107000"/>
              </a:lnSpc>
              <a:spcAft>
                <a:spcPts val="800"/>
              </a:spcAft>
            </a:pP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2. Escuela Positivista</a:t>
            </a: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(siglo XIX - principios del XX</a:t>
            </a:r>
            <a:endParaRPr lang="es-EC" dirty="0"/>
          </a:p>
        </p:txBody>
      </p:sp>
      <p:sp>
        <p:nvSpPr>
          <p:cNvPr id="7" name="CuadroTexto 6">
            <a:extLst>
              <a:ext uri="{FF2B5EF4-FFF2-40B4-BE49-F238E27FC236}">
                <a16:creationId xmlns:a16="http://schemas.microsoft.com/office/drawing/2014/main" id="{69D7C092-8B41-4BDC-A0B7-81B7E8387A21}"/>
              </a:ext>
            </a:extLst>
          </p:cNvPr>
          <p:cNvSpPr txBox="1"/>
          <p:nvPr/>
        </p:nvSpPr>
        <p:spPr>
          <a:xfrm>
            <a:off x="2106202" y="4084133"/>
            <a:ext cx="9935110" cy="2562625"/>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Contexto Histórico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•Avances en la ciencia (biología, sociología, psicología) influyeron en una nueva visión del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•Crecimiento de las ciudades y la industrialización trajeron problemas de delincuencia y pobreza.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 necesitaban métodos más científicos para explicar y combatir el crimen.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63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E993CB-8AB5-42C6-B2F8-6A7F35A770D2}"/>
              </a:ext>
            </a:extLst>
          </p:cNvPr>
          <p:cNvSpPr txBox="1"/>
          <p:nvPr/>
        </p:nvSpPr>
        <p:spPr>
          <a:xfrm>
            <a:off x="1119883" y="263778"/>
            <a:ext cx="9914562" cy="5150128"/>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Principales Postulados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El delito es un fenómeno natural y determinista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delito no es una elección libre, sino el resultado de factores internos y externos que influyen en la persona.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rechaza la idea del libre albedrío y se considera que la conducta delictiva es determinada por causas biológicas, psicológicas o sociales.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Enfoque en el delincuente, no solo en el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 diferencia de la Escuela Clásica, que estudiaba el delito como un acto jurídico, la Escuela Positivista analiza al delincuente como un sujeto que puede ser estudiado científicamente.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busca clasificar a los delincuentes según su peligrosidad y establecer tratamientos adecuados.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60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4C2457-4DB1-401F-8F4F-BAC7553ADB76}"/>
              </a:ext>
            </a:extLst>
          </p:cNvPr>
          <p:cNvSpPr txBox="1"/>
          <p:nvPr/>
        </p:nvSpPr>
        <p:spPr>
          <a:xfrm>
            <a:off x="678095" y="716190"/>
            <a:ext cx="10099496" cy="5549083"/>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Uso del método experimental y científico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 aplican estudios antropológicos, psicológicos y sociológicos para comprender las causas del crimen.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 analizan características físicas, genéticas y ambientales para identificar patrones delictivos.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Responsabilidad basada en la peligrosidad, no en la culpabilidad moral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•En lugar de castigar por el solo hecho de haber cometido un delito, se considera el grado de peligrosidad del delincuente.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 plantea que algunas personas no pueden evitar delinquir debido a sus características biológicas o sociales.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 La pena como medida de defensa social, no como castigo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•La finalidad de la pena no es retribuir el daño, sino proteger a la sociedad y rehabilitar al delincuente.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 proponen medidas como la reclusión por tiempo indefinido para los delincuentes peligrosos.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05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1F66AB-BAD6-4F74-8E2B-B3663AC57567}"/>
              </a:ext>
            </a:extLst>
          </p:cNvPr>
          <p:cNvSpPr txBox="1"/>
          <p:nvPr/>
        </p:nvSpPr>
        <p:spPr>
          <a:xfrm>
            <a:off x="976046" y="1162765"/>
            <a:ext cx="11024170" cy="5355312"/>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Principales Representantes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Cesare Lombroso (1835-1909) – Padre de la Criminología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Obra“El</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hombre delincuente” (1876)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•Consideraba que el delincuente tenía características biológicas innatas que lo predisponían al crimen.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•Desarrolló la teoría del delincuente nato, identificando rasgos físicos (cráneo prominente, orejas grandes, mandíbula fuerte) que supuestamente indicaban tendencias criminales.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•Aunque su teoría fue desacreditada, su enfoque científico sentó las bases de la criminología moderna.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Enrico Ferri (1856-1929)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Obra : “Sociología Criminal”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•Explicó el crimen como resultado de factores sociales y ambientales, además de biológicos.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•Propuso medidas preventivas en lugar de castigos severos.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•Desarrolló la teoría de la peligrosidad criminal, clasificando a los delincuentes según su capacidad de reincidencia.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87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1C70B-F42F-4906-9BE3-B8853014D0E7}"/>
              </a:ext>
            </a:extLst>
          </p:cNvPr>
          <p:cNvSpPr>
            <a:spLocks noGrp="1"/>
          </p:cNvSpPr>
          <p:nvPr>
            <p:ph type="title"/>
          </p:nvPr>
        </p:nvSpPr>
        <p:spPr>
          <a:xfrm>
            <a:off x="745732" y="1443914"/>
            <a:ext cx="10515600" cy="1325563"/>
          </a:xfrm>
        </p:spPr>
        <p:txBody>
          <a:bodyPr/>
          <a:lstStyle/>
          <a:p>
            <a:pPr algn="ctr"/>
            <a:r>
              <a:rPr lang="es-ES" dirty="0"/>
              <a:t>UNIDAD UNO</a:t>
            </a:r>
            <a:endParaRPr lang="es-EC" dirty="0"/>
          </a:p>
        </p:txBody>
      </p:sp>
      <p:sp>
        <p:nvSpPr>
          <p:cNvPr id="3" name="Marcador de contenido 2">
            <a:extLst>
              <a:ext uri="{FF2B5EF4-FFF2-40B4-BE49-F238E27FC236}">
                <a16:creationId xmlns:a16="http://schemas.microsoft.com/office/drawing/2014/main" id="{8538B3EB-C43E-444A-8C99-09D955FB5610}"/>
              </a:ext>
            </a:extLst>
          </p:cNvPr>
          <p:cNvSpPr>
            <a:spLocks noGrp="1"/>
          </p:cNvSpPr>
          <p:nvPr>
            <p:ph idx="1"/>
          </p:nvPr>
        </p:nvSpPr>
        <p:spPr>
          <a:xfrm>
            <a:off x="838200" y="3151190"/>
            <a:ext cx="10515600" cy="1255505"/>
          </a:xfrm>
        </p:spPr>
        <p:txBody>
          <a:bodyPr/>
          <a:lstStyle/>
          <a:p>
            <a:pPr algn="ctr"/>
            <a:r>
              <a:rPr lang="es-ES" dirty="0"/>
              <a:t>DOGMÁTICA PENAL DE LA TEORÍA DEL DELITO</a:t>
            </a:r>
            <a:endParaRPr lang="es-EC" dirty="0"/>
          </a:p>
        </p:txBody>
      </p:sp>
    </p:spTree>
    <p:extLst>
      <p:ext uri="{BB962C8B-B14F-4D97-AF65-F5344CB8AC3E}">
        <p14:creationId xmlns:p14="http://schemas.microsoft.com/office/powerpoint/2010/main" val="412350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DEF062-553D-4316-9DC7-099DC6370F60}"/>
              </a:ext>
            </a:extLst>
          </p:cNvPr>
          <p:cNvSpPr txBox="1"/>
          <p:nvPr/>
        </p:nvSpPr>
        <p:spPr>
          <a:xfrm>
            <a:off x="1384853" y="548604"/>
            <a:ext cx="9422294" cy="266521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Rafael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Garófalo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(1851-1934)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Obra : “Criminología” (1885)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Propuso la idea de delito natural, afirmando que ciertas acciones van contra los instintos básicos de la humanidad.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Clasificó a los delincuentes en tipos como asesinos, violentos y ocasionales.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Defendió penas ajustadas al nivel de peligrosidad del delincuente.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1D4A8250-C287-4F98-B278-455183569F9C}"/>
              </a:ext>
            </a:extLst>
          </p:cNvPr>
          <p:cNvSpPr txBox="1"/>
          <p:nvPr/>
        </p:nvSpPr>
        <p:spPr>
          <a:xfrm>
            <a:off x="606287" y="3213821"/>
            <a:ext cx="10823713" cy="2368854"/>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Clasificación de los delincuentes según la Escuela Positivista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1.	Delincuente Nato → Tiene características biológicas que lo predisponen al crimen (Lombroso).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2.	Delincuente Loco → Persona con trastornos mentales.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3.	Delincuente Habitual → Delincuente reincidente debido a factores sociales y ambientales.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4.	Delincuente Ocasional → Comete delitos por circunstancias temporales o presión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5.	Delincuente Pasional → Comete delitos bajo un estado emocional intenso.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21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1D41CC-A15E-46C4-BF1E-C3884E182FA3}"/>
              </a:ext>
            </a:extLst>
          </p:cNvPr>
          <p:cNvSpPr txBox="1"/>
          <p:nvPr/>
        </p:nvSpPr>
        <p:spPr>
          <a:xfrm>
            <a:off x="924339" y="1754439"/>
            <a:ext cx="10386391" cy="2460032"/>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Críticas a la Escuela Positivista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1.	Determinismo excesivo → Al considerar que algunos nacen criminales, elimina la idea de responsabilidad personal y cambio.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2.	Discriminación y racismo → Las teorías de Lombroso llevaron a justificar la criminalización de ciertos grupos sociales.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3.	Uso del derecho penal como control social → Justificaba la reclusión de personas consideradas peligrosas, sin necesidad de que hubieran cometido un crimen.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80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F882-3A5B-4745-BF08-EDBEB671151E}"/>
              </a:ext>
            </a:extLst>
          </p:cNvPr>
          <p:cNvSpPr txBox="1"/>
          <p:nvPr/>
        </p:nvSpPr>
        <p:spPr>
          <a:xfrm>
            <a:off x="1550505" y="1103109"/>
            <a:ext cx="10257182" cy="3862083"/>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Influencia en el Derecho Penal Moderno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 pesar de sus errores, la Escuela Positivista dejó grandes aportes: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Segoe UI Emoji" panose="020B0502040204020203" pitchFamily="34" charset="0"/>
                <a:ea typeface="Calibri" panose="020F0502020204030204" pitchFamily="34" charset="0"/>
                <a:cs typeface="Segoe UI Emoji" panose="020B0502040204020203" pitchFamily="34" charset="0"/>
              </a:rPr>
              <a: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Origen de la criminología moderna.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Segoe UI Emoji" panose="020B0502040204020203" pitchFamily="34" charset="0"/>
                <a:ea typeface="Calibri" panose="020F0502020204030204" pitchFamily="34" charset="0"/>
                <a:cs typeface="Segoe UI Emoji" panose="020B0502040204020203" pitchFamily="34" charset="0"/>
              </a:rPr>
              <a: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Estudios sobre factores sociales y psicológicos del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Segoe UI Emoji" panose="020B0502040204020203" pitchFamily="34" charset="0"/>
                <a:ea typeface="Calibri" panose="020F0502020204030204" pitchFamily="34" charset="0"/>
                <a:cs typeface="Segoe UI Emoji" panose="020B0502040204020203" pitchFamily="34" charset="0"/>
              </a:rPr>
              <a: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Promoción de la rehabilitación en lugar de solo el castigo.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Segoe UI Emoji" panose="020B0502040204020203" pitchFamily="34" charset="0"/>
                <a:ea typeface="Calibri" panose="020F0502020204030204" pitchFamily="34" charset="0"/>
                <a:cs typeface="Segoe UI Emoji" panose="020B0502040204020203" pitchFamily="34" charset="0"/>
              </a:rPr>
              <a: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Aplicación del método científico al estudio del crimen.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Actualmente, muchos sistemas penales combinan principios clásicos y positivistas, aplicando estudios criminológicos para prevenir la reincidencia y mejorar el tratamiento de los delincuentes.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69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382401-FC16-4BA3-9C3A-6E23DB526F35}"/>
              </a:ext>
            </a:extLst>
          </p:cNvPr>
          <p:cNvSpPr txBox="1"/>
          <p:nvPr/>
        </p:nvSpPr>
        <p:spPr>
          <a:xfrm>
            <a:off x="1749287" y="1871898"/>
            <a:ext cx="9136545" cy="2163669"/>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Escuela Positivista revolucionó el derecho penal al introducir un enfoque científico en el estudio del crimen sus aportes en criminología, prevención del delito y tratamiento del delincuente siguen influyendo en la justicia penal moderna.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68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3D04F4-ABE2-4C77-A5FC-DEA08D8BA209}"/>
              </a:ext>
            </a:extLst>
          </p:cNvPr>
          <p:cNvSpPr txBox="1"/>
          <p:nvPr/>
        </p:nvSpPr>
        <p:spPr>
          <a:xfrm>
            <a:off x="387625" y="1305594"/>
            <a:ext cx="10962861" cy="966803"/>
          </a:xfrm>
          <a:prstGeom prst="rect">
            <a:avLst/>
          </a:prstGeom>
          <a:noFill/>
        </p:spPr>
        <p:txBody>
          <a:bodyPr wrap="square">
            <a:spAutoFit/>
          </a:bodyPr>
          <a:lstStyle/>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urge en el siglo XX y pone énfasis en el estudio del delito como un fenómeno social. A diferencia de la Escuela Clásica (centrada en el delito) y la Positivista (en el delincuente), esta escuela se enfoca en el contexto social que genera la criminalidad.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2F391827-F8D4-4A39-A60A-EE2FA56A481E}"/>
              </a:ext>
            </a:extLst>
          </p:cNvPr>
          <p:cNvSpPr txBox="1"/>
          <p:nvPr/>
        </p:nvSpPr>
        <p:spPr>
          <a:xfrm>
            <a:off x="3863837" y="709856"/>
            <a:ext cx="6097656" cy="461665"/>
          </a:xfrm>
          <a:prstGeom prst="rect">
            <a:avLst/>
          </a:prstGeom>
          <a:noFill/>
        </p:spPr>
        <p:txBody>
          <a:bodyPr wrap="square">
            <a:spAutoFit/>
          </a:bodyPr>
          <a:lstStyle/>
          <a:p>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3. Escuela Sociológica</a:t>
            </a:r>
            <a:endParaRPr lang="es-EC" sz="2400" b="1" dirty="0"/>
          </a:p>
        </p:txBody>
      </p:sp>
      <p:sp>
        <p:nvSpPr>
          <p:cNvPr id="7" name="CuadroTexto 6">
            <a:extLst>
              <a:ext uri="{FF2B5EF4-FFF2-40B4-BE49-F238E27FC236}">
                <a16:creationId xmlns:a16="http://schemas.microsoft.com/office/drawing/2014/main" id="{2E2F36E1-31EB-4A7A-B400-6D31FB9DBF54}"/>
              </a:ext>
            </a:extLst>
          </p:cNvPr>
          <p:cNvSpPr txBox="1"/>
          <p:nvPr/>
        </p:nvSpPr>
        <p:spPr>
          <a:xfrm>
            <a:off x="566529" y="2406470"/>
            <a:ext cx="10962861" cy="2994538"/>
          </a:xfrm>
          <a:prstGeom prst="rect">
            <a:avLst/>
          </a:prstGeom>
          <a:noFill/>
        </p:spPr>
        <p:txBody>
          <a:bodyPr wrap="square">
            <a:spAutoFit/>
          </a:bodyPr>
          <a:lstStyle/>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Postulados Principales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El delito es un fenómeno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El crimen no es solo un acto individual, sino que está influenciado por la sociedad. Factores como la pobreza, la educación, el desempleo y la cultura juegan un papel clave en la conducta delictiva.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2. El derecho penal debe enfocarse en la prevención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Más que castigar, el objetivo principal del derecho penal debe ser prevenir el delito mediante políticas sociales, educativas y económicas que eliminen sus causas.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22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B3D276-6812-4C8F-A8A3-8063B6C8905E}"/>
              </a:ext>
            </a:extLst>
          </p:cNvPr>
          <p:cNvSpPr txBox="1"/>
          <p:nvPr/>
        </p:nvSpPr>
        <p:spPr>
          <a:xfrm>
            <a:off x="1113183" y="866375"/>
            <a:ext cx="10933043" cy="2562625"/>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El castigo debe tener un fin resocializador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Las penas no deben ser solo retributivas (castigo por castigar), sino que deben rehabilitar al delincuente para que pueda reincorporarse a la sociedad.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4. El delito es parte normal de la sociedad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Según Émile Durkheim, el crimen existe en todas las sociedades y es un fenómeno inevitable. Lo importante es gestionarlo de manera efectiva y evitar que afecte la estabilidad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5. La delincuencia es producto de la desigualdad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8022C68D-A3CB-4D1B-8ED4-33593458CF89}"/>
              </a:ext>
            </a:extLst>
          </p:cNvPr>
          <p:cNvSpPr txBox="1"/>
          <p:nvPr/>
        </p:nvSpPr>
        <p:spPr>
          <a:xfrm>
            <a:off x="1113184" y="3105029"/>
            <a:ext cx="10624930" cy="2163669"/>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Autores como Robert Merton afirman que las personas que no tienen acceso a los medios legítimos para alcanzar el éxito (como educación o empleo) pueden recurrir al crimen como una alternativa.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6. Las penas deben adaptarse al contexto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rPr>
              <a:t>No todos los delitos ni los delincuentes son iguales. La respuesta penal debe considerar el entorno social del delincuente, su historia de vida y su grado de peligrosidad</a:t>
            </a:r>
            <a:endParaRPr lang="es-EC" dirty="0"/>
          </a:p>
        </p:txBody>
      </p:sp>
    </p:spTree>
    <p:extLst>
      <p:ext uri="{BB962C8B-B14F-4D97-AF65-F5344CB8AC3E}">
        <p14:creationId xmlns:p14="http://schemas.microsoft.com/office/powerpoint/2010/main" val="248090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6FF8BFE-F76A-4B6A-A0A4-EA4EB08EA7DC}"/>
              </a:ext>
            </a:extLst>
          </p:cNvPr>
          <p:cNvSpPr txBox="1"/>
          <p:nvPr/>
        </p:nvSpPr>
        <p:spPr>
          <a:xfrm>
            <a:off x="1723061" y="1832549"/>
            <a:ext cx="8745877" cy="259558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Principales representantes: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Émile Durkheim → Considera el delito como algo normal  y necesario para la evolución de la sociedad( fenómeno social).</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Gabriel Tarde → Habla de la imitación como causa del crimen.( las personas copian conductas delictivas de su entrono)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Robert Merton → Explica el crimen como una respuesta a la falta de oportunidades.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68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B69BB48-BE39-4708-9216-1EA0CBDB3B77}"/>
              </a:ext>
            </a:extLst>
          </p:cNvPr>
          <p:cNvSpPr txBox="1"/>
          <p:nvPr/>
        </p:nvSpPr>
        <p:spPr>
          <a:xfrm>
            <a:off x="1500027" y="2053370"/>
            <a:ext cx="9287838" cy="2163669"/>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Escuela Sociológica influyó en el desarrollo de políticas penales más humanas, promoviendo la prevención del delito y la reinserción social en lugar del castigo extremo. Hoy en día, muchas legislaciones combinan este enfoque con otros para lograr un sistema penal más justo y eficaz.</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78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4B56EF-233E-4AB3-A0A4-E404E7C38AC0}"/>
              </a:ext>
            </a:extLst>
          </p:cNvPr>
          <p:cNvSpPr txBox="1"/>
          <p:nvPr/>
        </p:nvSpPr>
        <p:spPr>
          <a:xfrm>
            <a:off x="274834" y="3054923"/>
            <a:ext cx="3043719" cy="77303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Escuela Crítica o Marxista </a:t>
            </a: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(siglo XX - actualidad)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12C4F1A3-20E3-4E34-8C84-A4602FFBB152}"/>
              </a:ext>
            </a:extLst>
          </p:cNvPr>
          <p:cNvSpPr txBox="1"/>
          <p:nvPr/>
        </p:nvSpPr>
        <p:spPr>
          <a:xfrm>
            <a:off x="3318553" y="752017"/>
            <a:ext cx="8571216" cy="5353966"/>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Surge desde el marxismo y las teorías críticas, viendo el derecho penal como un mecanismo de control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Principales postulados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derecho penal protege los intereses de la clase dominante.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Las leyes penales son más duras con los pobres que con los poderosos.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delito muchas veces es producto de la desigualdad económica y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Propone una transformación del sistema para reducir la criminalidad desde sus raíces.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Principales representantes: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Karl Marx y Friedrich Engels → Hablan del derecho como un instrumento de opresión de la burguesía.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Alessandro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Baratta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Plantea que el sistema penal debe orientarse a la justicia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37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6D398A-27FF-4E6F-80F5-91969B1BFD4A}"/>
              </a:ext>
            </a:extLst>
          </p:cNvPr>
          <p:cNvSpPr txBox="1"/>
          <p:nvPr/>
        </p:nvSpPr>
        <p:spPr>
          <a:xfrm>
            <a:off x="1256872" y="1296482"/>
            <a:ext cx="9678256" cy="3064172"/>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Cada escuela ha influido en la evolución del derecho penal. Actualmente, los sistemas penales combinan enfoques de varias de ellas: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mantiene el principio de legalidad de la escuela clásica.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usa el análisis criminológico de la escuela positivista.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buscan soluciones preventivas y sociales, como plantea la escuela sociológica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3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7CF031D-B58F-4891-A63F-C43BD6ABE9B6}"/>
              </a:ext>
            </a:extLst>
          </p:cNvPr>
          <p:cNvSpPr txBox="1"/>
          <p:nvPr/>
        </p:nvSpPr>
        <p:spPr>
          <a:xfrm>
            <a:off x="1033669" y="1049136"/>
            <a:ext cx="9929192" cy="1398716"/>
          </a:xfrm>
          <a:prstGeom prst="rect">
            <a:avLst/>
          </a:prstGeom>
          <a:noFill/>
        </p:spPr>
        <p:txBody>
          <a:bodyPr wrap="square">
            <a:spAutoFit/>
          </a:bodyPr>
          <a:lstStyle/>
          <a:p>
            <a:pPr algn="ctr">
              <a:lnSpc>
                <a:spcPct val="107000"/>
              </a:lnSpc>
              <a:spcAft>
                <a:spcPts val="8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CONTROL SOCIAL</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Es el </a:t>
            </a:r>
            <a:r>
              <a:rPr lang="es-EC" i="1" dirty="0">
                <a:latin typeface="Times New Roman" panose="02020603050405020304" pitchFamily="18" charset="0"/>
                <a:ea typeface="Calibri" panose="020F0502020204030204" pitchFamily="34" charset="0"/>
                <a:cs typeface="Times New Roman" panose="02020603050405020304" pitchFamily="18" charset="0"/>
              </a:rPr>
              <a:t>conjunto de medios sociales  para ordenar y regular el comportamiento humano externo, </a:t>
            </a:r>
            <a:r>
              <a:rPr lang="es-EC" dirty="0">
                <a:latin typeface="Times New Roman" panose="02020603050405020304" pitchFamily="18" charset="0"/>
                <a:ea typeface="Calibri" panose="020F0502020204030204" pitchFamily="34" charset="0"/>
                <a:cs typeface="Times New Roman" panose="02020603050405020304" pitchFamily="18" charset="0"/>
              </a:rPr>
              <a:t>el control social, no solo establece los límites de la libertad, sino que también es un instrumento llamado a socializar a sus miembros.</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97A1664-A069-4737-8028-8A76EAE28F2B}"/>
              </a:ext>
            </a:extLst>
          </p:cNvPr>
          <p:cNvSpPr txBox="1"/>
          <p:nvPr/>
        </p:nvSpPr>
        <p:spPr>
          <a:xfrm>
            <a:off x="1489626" y="4092097"/>
            <a:ext cx="2745685" cy="923330"/>
          </a:xfrm>
          <a:prstGeom prst="rect">
            <a:avLst/>
          </a:prstGeom>
          <a:noFill/>
        </p:spPr>
        <p:txBody>
          <a:bodyPr wrap="square">
            <a:spAutoFit/>
          </a:bodyPr>
          <a:lstStyle/>
          <a:p>
            <a:r>
              <a:rPr lang="es-EC" dirty="0">
                <a:latin typeface="Times New Roman" panose="02020603050405020304" pitchFamily="18" charset="0"/>
                <a:ea typeface="Calibri" panose="020F0502020204030204" pitchFamily="34" charset="0"/>
              </a:rPr>
              <a:t>El control social puede ser ejercido por diversos medios:</a:t>
            </a:r>
            <a:endParaRPr lang="es-EC" dirty="0"/>
          </a:p>
        </p:txBody>
      </p:sp>
      <p:sp>
        <p:nvSpPr>
          <p:cNvPr id="12" name="CuadroTexto 11">
            <a:extLst>
              <a:ext uri="{FF2B5EF4-FFF2-40B4-BE49-F238E27FC236}">
                <a16:creationId xmlns:a16="http://schemas.microsoft.com/office/drawing/2014/main" id="{5288E956-24D9-4B4E-8F7A-231B70D174F7}"/>
              </a:ext>
            </a:extLst>
          </p:cNvPr>
          <p:cNvSpPr txBox="1"/>
          <p:nvPr/>
        </p:nvSpPr>
        <p:spPr>
          <a:xfrm>
            <a:off x="4351269" y="2735588"/>
            <a:ext cx="6351105" cy="3349122"/>
          </a:xfrm>
          <a:prstGeom prst="rect">
            <a:avLst/>
          </a:prstGeom>
          <a:noFill/>
        </p:spPr>
        <p:txBody>
          <a:bodyPr wrap="square">
            <a:spAutoFit/>
          </a:bodyPr>
          <a:lstStyle/>
          <a:p>
            <a:pPr>
              <a:lnSpc>
                <a:spcPct val="107000"/>
              </a:lnSpc>
              <a:spcAft>
                <a:spcPts val="800"/>
              </a:spcAft>
            </a:pP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EC" b="1" dirty="0">
                <a:latin typeface="Times New Roman" panose="02020603050405020304" pitchFamily="18" charset="0"/>
                <a:ea typeface="Calibri" panose="020F0502020204030204" pitchFamily="34" charset="0"/>
                <a:cs typeface="Times New Roman" panose="02020603050405020304" pitchFamily="18" charset="0"/>
              </a:rPr>
              <a:t>de manera difusa</a:t>
            </a:r>
            <a:r>
              <a:rPr lang="es-EC" dirty="0">
                <a:latin typeface="Times New Roman" panose="02020603050405020304" pitchFamily="18" charset="0"/>
                <a:ea typeface="Calibri" panose="020F0502020204030204" pitchFamily="34" charset="0"/>
                <a:cs typeface="Times New Roman" panose="02020603050405020304" pitchFamily="18" charset="0"/>
              </a:rPr>
              <a:t>: creando hábitos colectivos de conducta (hábitos sociales, usos, costumbres, creencias, convicciones); </a:t>
            </a: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b="1" dirty="0">
                <a:latin typeface="Times New Roman" panose="02020603050405020304" pitchFamily="18" charset="0"/>
                <a:ea typeface="Calibri" panose="020F0502020204030204" pitchFamily="34" charset="0"/>
                <a:cs typeface="Times New Roman" panose="02020603050405020304" pitchFamily="18" charset="0"/>
              </a:rPr>
              <a:t>mediante organismos institucionales</a:t>
            </a:r>
            <a:r>
              <a:rPr lang="es-EC" dirty="0">
                <a:latin typeface="Times New Roman" panose="02020603050405020304" pitchFamily="18" charset="0"/>
                <a:ea typeface="Calibri" panose="020F0502020204030204" pitchFamily="34" charset="0"/>
                <a:cs typeface="Times New Roman" panose="02020603050405020304" pitchFamily="18" charset="0"/>
              </a:rPr>
              <a:t>, como la familia, las asociaciones privadas, las agrupaciones </a:t>
            </a:r>
            <a:r>
              <a:rPr lang="es-EC" dirty="0" err="1">
                <a:latin typeface="Times New Roman" panose="02020603050405020304" pitchFamily="18" charset="0"/>
                <a:ea typeface="Calibri" panose="020F0502020204030204" pitchFamily="34" charset="0"/>
                <a:cs typeface="Times New Roman" panose="02020603050405020304" pitchFamily="18" charset="0"/>
              </a:rPr>
              <a:t>religios</a:t>
            </a:r>
            <a:r>
              <a:rPr lang="es-EC"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07000"/>
              </a:lnSpc>
              <a:spcAft>
                <a:spcPts val="800"/>
              </a:spcAft>
              <a:buFontTx/>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mediante las instituciones públicas</a:t>
            </a:r>
            <a:r>
              <a:rPr lang="es-EC" dirty="0">
                <a:latin typeface="Times New Roman" panose="02020603050405020304" pitchFamily="18" charset="0"/>
                <a:ea typeface="Calibri" panose="020F0502020204030204" pitchFamily="34" charset="0"/>
                <a:cs typeface="Times New Roman" panose="02020603050405020304" pitchFamily="18" charset="0"/>
              </a:rPr>
              <a:t>, como el Estado, los organismos gubernamentales, establecimientos educativos, medios de comunicación (prensa, radio, televisión). </a:t>
            </a: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Dichos mecanismos pueden ser clasificados como sigue: formales e informales, voluntarios e involuntarios, conscientes e inconscientes, concretos y difusos, externos e internos.</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1580352B-A518-4279-853B-BD8779873DFD}"/>
              </a:ext>
            </a:extLst>
          </p:cNvPr>
          <p:cNvSpPr txBox="1"/>
          <p:nvPr/>
        </p:nvSpPr>
        <p:spPr>
          <a:xfrm>
            <a:off x="3699451" y="377686"/>
            <a:ext cx="6097656" cy="400110"/>
          </a:xfrm>
          <a:prstGeom prst="rect">
            <a:avLst/>
          </a:prstGeom>
          <a:noFill/>
        </p:spPr>
        <p:txBody>
          <a:bodyPr wrap="square">
            <a:spAutoFit/>
          </a:bodyPr>
          <a:lstStyle/>
          <a:p>
            <a:r>
              <a:rPr lang="es-EC" sz="2000" b="1" dirty="0">
                <a:latin typeface="Times New Roman" panose="02020603050405020304" pitchFamily="18" charset="0"/>
                <a:ea typeface="Calibri" panose="020F0502020204030204" pitchFamily="34" charset="0"/>
                <a:cs typeface="Times New Roman" panose="02020603050405020304" pitchFamily="18" charset="0"/>
              </a:rPr>
              <a:t>INTRODUCCIÓN AL DERECHO PENAL</a:t>
            </a:r>
            <a:endParaRPr lang="es-EC" sz="2000" b="1" dirty="0"/>
          </a:p>
        </p:txBody>
      </p:sp>
    </p:spTree>
    <p:extLst>
      <p:ext uri="{BB962C8B-B14F-4D97-AF65-F5344CB8AC3E}">
        <p14:creationId xmlns:p14="http://schemas.microsoft.com/office/powerpoint/2010/main" val="4102207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6F3CF7-80FB-4FD9-BA94-C3AF31D0098A}"/>
              </a:ext>
            </a:extLst>
          </p:cNvPr>
          <p:cNvSpPr txBox="1"/>
          <p:nvPr/>
        </p:nvSpPr>
        <p:spPr>
          <a:xfrm>
            <a:off x="274163" y="3093780"/>
            <a:ext cx="6097712" cy="670440"/>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 Derecho Penal Contemporáneo: Protección de los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6B9B90E-1BBA-40E5-9517-7D03677A9A22}"/>
              </a:ext>
            </a:extLst>
          </p:cNvPr>
          <p:cNvSpPr txBox="1"/>
          <p:nvPr/>
        </p:nvSpPr>
        <p:spPr>
          <a:xfrm>
            <a:off x="5905444" y="1541968"/>
            <a:ext cx="6097712" cy="4147033"/>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Hoy en día, el Derecho Penal se basa en principios fundamentales: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Legalidad: No hay delito ni pena sin ley previa.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Proporcionalidad: Las penas deben ser justas y adecuadas al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Resocialización: Se busca la reinserción del delincuente en la sociedad.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Derechos Humanos: Se eliminan castigos crueles y se protege la dignidad humana.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Actualmente, el Derecho Penal enfrenta nuevos desafíos, como el cibercrimen, el terrorismo, y el crimen organizado, lo que obliga a su constante evolución.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62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6FB536-896A-46C7-98A9-397C405D48C4}"/>
              </a:ext>
            </a:extLst>
          </p:cNvPr>
          <p:cNvSpPr txBox="1"/>
          <p:nvPr/>
        </p:nvSpPr>
        <p:spPr>
          <a:xfrm>
            <a:off x="1252330" y="2109952"/>
            <a:ext cx="10068340" cy="2698175"/>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Conclusión general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Cada escuela ha influido en la evolución del derecho penal. Actualmente, los sistemas penales combinan enfoques de varias de ellas: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Se mantiene el principio de legalidad de la escuela clásica.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Se usa el análisis criminológico de la escuela positivista.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	Se buscan soluciones preventivas y sociales, como plantea la escuela sociológica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91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EB3AD2-2FE4-47A1-BDFB-42B1CC8181D1}"/>
              </a:ext>
            </a:extLst>
          </p:cNvPr>
          <p:cNvSpPr txBox="1"/>
          <p:nvPr/>
        </p:nvSpPr>
        <p:spPr>
          <a:xfrm>
            <a:off x="2939499" y="2361001"/>
            <a:ext cx="6097656" cy="2443939"/>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El derecho penal es una rama del derecho público que se encarga de regular la potestad punitiva del Estado. Su objetivo principal es establecer qué conductas se consideran delitos, qué penas o sanciones corresponden a esas conductas y cómo deben aplicarse.</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8FAC5CCF-A0B0-4BD4-9B6E-BBE434A83938}"/>
              </a:ext>
            </a:extLst>
          </p:cNvPr>
          <p:cNvSpPr/>
          <p:nvPr/>
        </p:nvSpPr>
        <p:spPr>
          <a:xfrm>
            <a:off x="3303104" y="924339"/>
            <a:ext cx="5585791" cy="467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DERECHO PENAL</a:t>
            </a:r>
          </a:p>
        </p:txBody>
      </p:sp>
    </p:spTree>
    <p:extLst>
      <p:ext uri="{BB962C8B-B14F-4D97-AF65-F5344CB8AC3E}">
        <p14:creationId xmlns:p14="http://schemas.microsoft.com/office/powerpoint/2010/main" val="254707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CD550F8-5931-4293-82DA-B2BE8B15AA0E}"/>
              </a:ext>
            </a:extLst>
          </p:cNvPr>
          <p:cNvSpPr txBox="1"/>
          <p:nvPr/>
        </p:nvSpPr>
        <p:spPr>
          <a:xfrm>
            <a:off x="1212573" y="1744500"/>
            <a:ext cx="9332843" cy="3018390"/>
          </a:xfrm>
          <a:prstGeom prst="rect">
            <a:avLst/>
          </a:prstGeom>
          <a:noFill/>
        </p:spPr>
        <p:txBody>
          <a:bodyPr wrap="square">
            <a:spAutoFit/>
          </a:bodyPr>
          <a:lstStyle/>
          <a:p>
            <a:pPr algn="just">
              <a:lnSpc>
                <a:spcPct val="107000"/>
              </a:lnSpc>
              <a:spcAft>
                <a:spcPts val="8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Concepto de derecho penal:</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Es el conjunto de normas jurídicas que definen los delitos, las penas y las medidas de seguridad, y determinan la responsabilidad penal de las personas que cometen hechos punibles, así como los procedimientos para su juzgamiento.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En resumen, el derecho penal protege los bienes jurídicos fundamentales (como la vida, la libertad, la propiedad, etc.) mediante la imposición de penas a quienes infringen las normas básicas de convivencia social.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72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02AB3A-E4BD-4D3B-A49E-0BDEF7A979A1}"/>
              </a:ext>
            </a:extLst>
          </p:cNvPr>
          <p:cNvSpPr txBox="1"/>
          <p:nvPr/>
        </p:nvSpPr>
        <p:spPr>
          <a:xfrm>
            <a:off x="802585" y="1016923"/>
            <a:ext cx="6097656" cy="1662122"/>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Escuela Clásica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Concepto: El derecho penal es una ciencia normativa que estudia el delito, la pena y la responsabilidad penal desde una perspectiva racional, basada en el libre albedrío y la proporcionalidad entre delito y pena.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D0F85341-69C2-42DA-8391-CCF87FCD5784}"/>
              </a:ext>
            </a:extLst>
          </p:cNvPr>
          <p:cNvSpPr txBox="1"/>
          <p:nvPr/>
        </p:nvSpPr>
        <p:spPr>
          <a:xfrm>
            <a:off x="5264426" y="2679045"/>
            <a:ext cx="6097656" cy="2061077"/>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Escuela Positivista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Representantes: Cesare Lombroso, Enrico Ferri, Rafael Garofalo.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Concepto: El derecho penal es una ciencia empírica y causal que estudia al delincuente como un ser determinado por factores biológicos, sociales o psicológicos.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835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B0D09B-8E6A-44E3-88F4-CF462ABA5179}"/>
              </a:ext>
            </a:extLst>
          </p:cNvPr>
          <p:cNvSpPr txBox="1"/>
          <p:nvPr/>
        </p:nvSpPr>
        <p:spPr>
          <a:xfrm>
            <a:off x="1160394" y="857897"/>
            <a:ext cx="6097656" cy="202818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Concepto desde la Escuela Sociológica: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El derecho penal es un mecanismo creado por la sociedad para preservar sus valores fundamentales y regular los conflictos sociales, mediante normas que sancionan las conductas que afectan negativamente al colectivo.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290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8B763-1639-4CD8-A545-AE5DEA4BE600}"/>
              </a:ext>
            </a:extLst>
          </p:cNvPr>
          <p:cNvSpPr>
            <a:spLocks noGrp="1"/>
          </p:cNvSpPr>
          <p:nvPr>
            <p:ph type="title"/>
          </p:nvPr>
        </p:nvSpPr>
        <p:spPr/>
        <p:txBody>
          <a:bodyPr/>
          <a:lstStyle/>
          <a:p>
            <a:r>
              <a:rPr lang="es-EC" dirty="0"/>
              <a:t>Derecho Penal</a:t>
            </a:r>
          </a:p>
        </p:txBody>
      </p:sp>
      <p:graphicFrame>
        <p:nvGraphicFramePr>
          <p:cNvPr id="4" name="Marcador de contenido 3">
            <a:extLst>
              <a:ext uri="{FF2B5EF4-FFF2-40B4-BE49-F238E27FC236}">
                <a16:creationId xmlns:a16="http://schemas.microsoft.com/office/drawing/2014/main" id="{07583813-D91B-49D8-B5C3-C6DC7CD0E06C}"/>
              </a:ext>
            </a:extLst>
          </p:cNvPr>
          <p:cNvGraphicFramePr>
            <a:graphicFrameLocks noGrp="1"/>
          </p:cNvGraphicFramePr>
          <p:nvPr>
            <p:ph idx="1"/>
            <p:extLst>
              <p:ext uri="{D42A27DB-BD31-4B8C-83A1-F6EECF244321}">
                <p14:modId xmlns:p14="http://schemas.microsoft.com/office/powerpoint/2010/main" val="863059024"/>
              </p:ext>
            </p:extLst>
          </p:nvPr>
        </p:nvGraphicFramePr>
        <p:xfrm>
          <a:off x="1480929" y="1028908"/>
          <a:ext cx="8925340" cy="4195762"/>
        </p:xfrm>
        <a:graphic>
          <a:graphicData uri="http://schemas.openxmlformats.org/drawingml/2006/table">
            <a:tbl>
              <a:tblPr firstRow="1" firstCol="1" bandRow="1">
                <a:tableStyleId>{5C22544A-7EE6-4342-B048-85BDC9FD1C3A}</a:tableStyleId>
              </a:tblPr>
              <a:tblGrid>
                <a:gridCol w="1785068">
                  <a:extLst>
                    <a:ext uri="{9D8B030D-6E8A-4147-A177-3AD203B41FA5}">
                      <a16:colId xmlns:a16="http://schemas.microsoft.com/office/drawing/2014/main" val="236189495"/>
                    </a:ext>
                  </a:extLst>
                </a:gridCol>
                <a:gridCol w="1785068">
                  <a:extLst>
                    <a:ext uri="{9D8B030D-6E8A-4147-A177-3AD203B41FA5}">
                      <a16:colId xmlns:a16="http://schemas.microsoft.com/office/drawing/2014/main" val="3715344615"/>
                    </a:ext>
                  </a:extLst>
                </a:gridCol>
                <a:gridCol w="1785068">
                  <a:extLst>
                    <a:ext uri="{9D8B030D-6E8A-4147-A177-3AD203B41FA5}">
                      <a16:colId xmlns:a16="http://schemas.microsoft.com/office/drawing/2014/main" val="3307541695"/>
                    </a:ext>
                  </a:extLst>
                </a:gridCol>
                <a:gridCol w="1785068">
                  <a:extLst>
                    <a:ext uri="{9D8B030D-6E8A-4147-A177-3AD203B41FA5}">
                      <a16:colId xmlns:a16="http://schemas.microsoft.com/office/drawing/2014/main" val="3641105461"/>
                    </a:ext>
                  </a:extLst>
                </a:gridCol>
                <a:gridCol w="1785068">
                  <a:extLst>
                    <a:ext uri="{9D8B030D-6E8A-4147-A177-3AD203B41FA5}">
                      <a16:colId xmlns:a16="http://schemas.microsoft.com/office/drawing/2014/main" val="3789368414"/>
                    </a:ext>
                  </a:extLst>
                </a:gridCol>
              </a:tblGrid>
              <a:tr h="281188">
                <a:tc>
                  <a:txBody>
                    <a:bodyPr/>
                    <a:lstStyle/>
                    <a:p>
                      <a:pPr algn="ctr">
                        <a:lnSpc>
                          <a:spcPct val="115000"/>
                        </a:lnSpc>
                        <a:spcAft>
                          <a:spcPts val="1000"/>
                        </a:spcAft>
                      </a:pPr>
                      <a:r>
                        <a:rPr lang="en-US" sz="800" dirty="0">
                          <a:effectLst/>
                        </a:rPr>
                        <a:t>Escuela</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gn="ctr">
                        <a:lnSpc>
                          <a:spcPct val="115000"/>
                        </a:lnSpc>
                        <a:spcAft>
                          <a:spcPts val="1000"/>
                        </a:spcAft>
                      </a:pPr>
                      <a:r>
                        <a:rPr lang="en-US" sz="800" dirty="0" err="1">
                          <a:effectLst/>
                        </a:rPr>
                        <a:t>Representantes</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gn="ctr">
                        <a:lnSpc>
                          <a:spcPct val="115000"/>
                        </a:lnSpc>
                        <a:spcAft>
                          <a:spcPts val="1000"/>
                        </a:spcAft>
                      </a:pPr>
                      <a:r>
                        <a:rPr lang="en-US" sz="800" dirty="0" err="1">
                          <a:effectLst/>
                        </a:rPr>
                        <a:t>Concepto</a:t>
                      </a:r>
                      <a:r>
                        <a:rPr lang="en-US" sz="800" dirty="0">
                          <a:effectLst/>
                        </a:rPr>
                        <a:t> de Derecho Penal</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gn="ctr">
                        <a:lnSpc>
                          <a:spcPct val="115000"/>
                        </a:lnSpc>
                        <a:spcAft>
                          <a:spcPts val="1000"/>
                        </a:spcAft>
                      </a:pPr>
                      <a:r>
                        <a:rPr lang="en-US" sz="800">
                          <a:effectLst/>
                        </a:rPr>
                        <a:t>Enfoque</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gn="ctr">
                        <a:lnSpc>
                          <a:spcPct val="115000"/>
                        </a:lnSpc>
                        <a:spcAft>
                          <a:spcPts val="1000"/>
                        </a:spcAft>
                      </a:pPr>
                      <a:r>
                        <a:rPr lang="en-US" sz="800">
                          <a:effectLst/>
                        </a:rPr>
                        <a:t>Finalidad de la Pena</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extLst>
                  <a:ext uri="{0D108BD9-81ED-4DB2-BD59-A6C34878D82A}">
                    <a16:rowId xmlns:a16="http://schemas.microsoft.com/office/drawing/2014/main" val="657751751"/>
                  </a:ext>
                </a:extLst>
              </a:tr>
              <a:tr h="1015352">
                <a:tc>
                  <a:txBody>
                    <a:bodyPr/>
                    <a:lstStyle/>
                    <a:p>
                      <a:pPr>
                        <a:lnSpc>
                          <a:spcPct val="115000"/>
                        </a:lnSpc>
                        <a:spcAft>
                          <a:spcPts val="1000"/>
                        </a:spcAft>
                      </a:pPr>
                      <a:r>
                        <a:rPr lang="en-US" sz="800">
                          <a:effectLst/>
                        </a:rPr>
                        <a:t>Clásica</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a:effectLst/>
                        </a:rPr>
                        <a:t>Cesare Beccaria, Francesco Carrara</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Ciencia</a:t>
                      </a:r>
                      <a:r>
                        <a:rPr lang="en-US" sz="800" dirty="0">
                          <a:effectLst/>
                        </a:rPr>
                        <a:t> </a:t>
                      </a:r>
                      <a:r>
                        <a:rPr lang="en-US" sz="800" dirty="0" err="1">
                          <a:effectLst/>
                        </a:rPr>
                        <a:t>normativa</a:t>
                      </a:r>
                      <a:r>
                        <a:rPr lang="en-US" sz="800" dirty="0">
                          <a:effectLst/>
                        </a:rPr>
                        <a:t> que </a:t>
                      </a:r>
                      <a:r>
                        <a:rPr lang="en-US" sz="800" dirty="0" err="1">
                          <a:effectLst/>
                        </a:rPr>
                        <a:t>estudia</a:t>
                      </a:r>
                      <a:r>
                        <a:rPr lang="en-US" sz="800" dirty="0">
                          <a:effectLst/>
                        </a:rPr>
                        <a:t> </a:t>
                      </a:r>
                      <a:r>
                        <a:rPr lang="en-US" sz="800" dirty="0" err="1">
                          <a:effectLst/>
                        </a:rPr>
                        <a:t>el</a:t>
                      </a:r>
                      <a:r>
                        <a:rPr lang="en-US" sz="800" dirty="0">
                          <a:effectLst/>
                        </a:rPr>
                        <a:t> </a:t>
                      </a:r>
                      <a:r>
                        <a:rPr lang="en-US" sz="800" dirty="0" err="1">
                          <a:effectLst/>
                        </a:rPr>
                        <a:t>delito</a:t>
                      </a:r>
                      <a:r>
                        <a:rPr lang="en-US" sz="800" dirty="0">
                          <a:effectLst/>
                        </a:rPr>
                        <a:t>, la </a:t>
                      </a:r>
                      <a:r>
                        <a:rPr lang="en-US" sz="800" dirty="0" err="1">
                          <a:effectLst/>
                        </a:rPr>
                        <a:t>pena</a:t>
                      </a:r>
                      <a:r>
                        <a:rPr lang="en-US" sz="800" dirty="0">
                          <a:effectLst/>
                        </a:rPr>
                        <a:t> y la </a:t>
                      </a:r>
                      <a:r>
                        <a:rPr lang="en-US" sz="800" dirty="0" err="1">
                          <a:effectLst/>
                        </a:rPr>
                        <a:t>responsabilidad</a:t>
                      </a:r>
                      <a:r>
                        <a:rPr lang="en-US" sz="800" dirty="0">
                          <a:effectLst/>
                        </a:rPr>
                        <a:t> penal.</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Racionalista</a:t>
                      </a:r>
                      <a:r>
                        <a:rPr lang="en-US" sz="800" dirty="0">
                          <a:effectLst/>
                        </a:rPr>
                        <a:t> y </a:t>
                      </a:r>
                      <a:r>
                        <a:rPr lang="en-US" sz="800" dirty="0" err="1">
                          <a:effectLst/>
                        </a:rPr>
                        <a:t>retributiva</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Castigar</a:t>
                      </a:r>
                      <a:r>
                        <a:rPr lang="en-US" sz="800" dirty="0">
                          <a:effectLst/>
                        </a:rPr>
                        <a:t> al culpable (</a:t>
                      </a:r>
                      <a:r>
                        <a:rPr lang="en-US" sz="800" dirty="0" err="1">
                          <a:effectLst/>
                        </a:rPr>
                        <a:t>retribución</a:t>
                      </a:r>
                      <a:r>
                        <a:rPr lang="en-US" sz="800" dirty="0">
                          <a:effectLst/>
                        </a:rPr>
                        <a:t>)</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extLst>
                  <a:ext uri="{0D108BD9-81ED-4DB2-BD59-A6C34878D82A}">
                    <a16:rowId xmlns:a16="http://schemas.microsoft.com/office/drawing/2014/main" val="4178072474"/>
                  </a:ext>
                </a:extLst>
              </a:tr>
              <a:tr h="1309017">
                <a:tc>
                  <a:txBody>
                    <a:bodyPr/>
                    <a:lstStyle/>
                    <a:p>
                      <a:pPr>
                        <a:lnSpc>
                          <a:spcPct val="115000"/>
                        </a:lnSpc>
                        <a:spcAft>
                          <a:spcPts val="1000"/>
                        </a:spcAft>
                      </a:pPr>
                      <a:r>
                        <a:rPr lang="en-US" sz="800">
                          <a:effectLst/>
                        </a:rPr>
                        <a:t>Positivista</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a:effectLst/>
                        </a:rPr>
                        <a:t>Cesare Lombroso, Enrico </a:t>
                      </a:r>
                      <a:r>
                        <a:rPr lang="en-US" sz="800" dirty="0" err="1">
                          <a:effectLst/>
                        </a:rPr>
                        <a:t>Ferri</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a:effectLst/>
                        </a:rPr>
                        <a:t>Ciencia empírica que estudia las causas del delito y al delincuente como un fenómeno social.</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a:effectLst/>
                        </a:rPr>
                        <a:t>Determinista y científica</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Prevenir</a:t>
                      </a:r>
                      <a:r>
                        <a:rPr lang="en-US" sz="800" dirty="0">
                          <a:effectLst/>
                        </a:rPr>
                        <a:t> y </a:t>
                      </a:r>
                      <a:r>
                        <a:rPr lang="en-US" sz="800" dirty="0" err="1">
                          <a:effectLst/>
                        </a:rPr>
                        <a:t>tratar</a:t>
                      </a:r>
                      <a:r>
                        <a:rPr lang="en-US" sz="800" dirty="0">
                          <a:effectLst/>
                        </a:rPr>
                        <a:t> al </a:t>
                      </a:r>
                      <a:r>
                        <a:rPr lang="en-US" sz="800" dirty="0" err="1">
                          <a:effectLst/>
                        </a:rPr>
                        <a:t>delincuente</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extLst>
                  <a:ext uri="{0D108BD9-81ED-4DB2-BD59-A6C34878D82A}">
                    <a16:rowId xmlns:a16="http://schemas.microsoft.com/office/drawing/2014/main" val="3384344787"/>
                  </a:ext>
                </a:extLst>
              </a:tr>
              <a:tr h="868519">
                <a:tc>
                  <a:txBody>
                    <a:bodyPr/>
                    <a:lstStyle/>
                    <a:p>
                      <a:pPr>
                        <a:lnSpc>
                          <a:spcPct val="115000"/>
                        </a:lnSpc>
                        <a:spcAft>
                          <a:spcPts val="1000"/>
                        </a:spcAft>
                      </a:pPr>
                      <a:r>
                        <a:rPr lang="en-US" sz="800">
                          <a:effectLst/>
                        </a:rPr>
                        <a:t>Neoclásica / Intermedia</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a:effectLst/>
                        </a:rPr>
                        <a:t>Franz von Liszt</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a:effectLst/>
                        </a:rPr>
                        <a:t>Combina el análisis jurídico del delito con el estudio del delincuente y su peligrosidad.</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a:effectLst/>
                        </a:rPr>
                        <a:t>Mixto (norma + realidad social)</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Prevenir</a:t>
                      </a:r>
                      <a:r>
                        <a:rPr lang="en-US" sz="800" dirty="0">
                          <a:effectLst/>
                        </a:rPr>
                        <a:t> y </a:t>
                      </a:r>
                      <a:r>
                        <a:rPr lang="en-US" sz="800" dirty="0" err="1">
                          <a:effectLst/>
                        </a:rPr>
                        <a:t>sancionar</a:t>
                      </a:r>
                      <a:r>
                        <a:rPr lang="en-US" sz="800" dirty="0">
                          <a:effectLst/>
                        </a:rPr>
                        <a:t> de forma </a:t>
                      </a:r>
                      <a:r>
                        <a:rPr lang="en-US" sz="800" dirty="0" err="1">
                          <a:effectLst/>
                        </a:rPr>
                        <a:t>proporcional</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extLst>
                  <a:ext uri="{0D108BD9-81ED-4DB2-BD59-A6C34878D82A}">
                    <a16:rowId xmlns:a16="http://schemas.microsoft.com/office/drawing/2014/main" val="194844514"/>
                  </a:ext>
                </a:extLst>
              </a:tr>
              <a:tr h="721686">
                <a:tc>
                  <a:txBody>
                    <a:bodyPr/>
                    <a:lstStyle/>
                    <a:p>
                      <a:pPr>
                        <a:lnSpc>
                          <a:spcPct val="115000"/>
                        </a:lnSpc>
                        <a:spcAft>
                          <a:spcPts val="1000"/>
                        </a:spcAft>
                      </a:pPr>
                      <a:r>
                        <a:rPr lang="en-US" sz="800">
                          <a:effectLst/>
                        </a:rPr>
                        <a:t>Defensa Social</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a:effectLst/>
                        </a:rPr>
                        <a:t>Marc </a:t>
                      </a:r>
                      <a:r>
                        <a:rPr lang="en-US" sz="800" dirty="0" err="1">
                          <a:effectLst/>
                        </a:rPr>
                        <a:t>Ancel</a:t>
                      </a:r>
                      <a:r>
                        <a:rPr lang="en-US" sz="800" dirty="0">
                          <a:effectLst/>
                        </a:rPr>
                        <a:t>, Filippo </a:t>
                      </a:r>
                      <a:r>
                        <a:rPr lang="en-US" sz="800" dirty="0" err="1">
                          <a:effectLst/>
                        </a:rPr>
                        <a:t>Gramatica</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Mecanismo</a:t>
                      </a:r>
                      <a:r>
                        <a:rPr lang="en-US" sz="800" dirty="0">
                          <a:effectLst/>
                        </a:rPr>
                        <a:t> para </a:t>
                      </a:r>
                      <a:r>
                        <a:rPr lang="en-US" sz="800" dirty="0" err="1">
                          <a:effectLst/>
                        </a:rPr>
                        <a:t>proteger</a:t>
                      </a:r>
                      <a:r>
                        <a:rPr lang="en-US" sz="800" dirty="0">
                          <a:effectLst/>
                        </a:rPr>
                        <a:t> a la </a:t>
                      </a:r>
                      <a:r>
                        <a:rPr lang="en-US" sz="800" dirty="0" err="1">
                          <a:effectLst/>
                        </a:rPr>
                        <a:t>sociedad</a:t>
                      </a:r>
                      <a:r>
                        <a:rPr lang="en-US" sz="800" dirty="0">
                          <a:effectLst/>
                        </a:rPr>
                        <a:t> y </a:t>
                      </a:r>
                      <a:r>
                        <a:rPr lang="en-US" sz="800" dirty="0" err="1">
                          <a:effectLst/>
                        </a:rPr>
                        <a:t>reinsertar</a:t>
                      </a:r>
                      <a:r>
                        <a:rPr lang="en-US" sz="800" dirty="0">
                          <a:effectLst/>
                        </a:rPr>
                        <a:t> al </a:t>
                      </a:r>
                      <a:r>
                        <a:rPr lang="en-US" sz="800" dirty="0" err="1">
                          <a:effectLst/>
                        </a:rPr>
                        <a:t>delincuente</a:t>
                      </a:r>
                      <a:r>
                        <a:rPr lang="en-US" sz="800" dirty="0">
                          <a:effectLst/>
                        </a:rPr>
                        <a:t>.</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a:effectLst/>
                        </a:rPr>
                        <a:t>Humanista y resocializador</a:t>
                      </a:r>
                      <a:endParaRPr lang="es-EC" sz="80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tc>
                  <a:txBody>
                    <a:bodyPr/>
                    <a:lstStyle/>
                    <a:p>
                      <a:pPr>
                        <a:lnSpc>
                          <a:spcPct val="115000"/>
                        </a:lnSpc>
                        <a:spcAft>
                          <a:spcPts val="1000"/>
                        </a:spcAft>
                      </a:pPr>
                      <a:r>
                        <a:rPr lang="en-US" sz="800" dirty="0" err="1">
                          <a:effectLst/>
                        </a:rPr>
                        <a:t>Proteger</a:t>
                      </a:r>
                      <a:r>
                        <a:rPr lang="en-US" sz="800" dirty="0">
                          <a:effectLst/>
                        </a:rPr>
                        <a:t> a la </a:t>
                      </a:r>
                      <a:r>
                        <a:rPr lang="en-US" sz="800" dirty="0" err="1">
                          <a:effectLst/>
                        </a:rPr>
                        <a:t>sociedad</a:t>
                      </a:r>
                      <a:r>
                        <a:rPr lang="en-US" sz="800" dirty="0">
                          <a:effectLst/>
                        </a:rPr>
                        <a:t> y </a:t>
                      </a:r>
                      <a:r>
                        <a:rPr lang="en-US" sz="800" dirty="0" err="1">
                          <a:effectLst/>
                        </a:rPr>
                        <a:t>rehabilitar</a:t>
                      </a:r>
                      <a:r>
                        <a:rPr lang="en-US" sz="800" dirty="0">
                          <a:effectLst/>
                        </a:rPr>
                        <a:t> al </a:t>
                      </a:r>
                      <a:r>
                        <a:rPr lang="en-US" sz="800" dirty="0" err="1">
                          <a:effectLst/>
                        </a:rPr>
                        <a:t>autor</a:t>
                      </a:r>
                      <a:endParaRPr lang="es-EC"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2233" marR="52233" marT="0" marB="0"/>
                </a:tc>
                <a:extLst>
                  <a:ext uri="{0D108BD9-81ED-4DB2-BD59-A6C34878D82A}">
                    <a16:rowId xmlns:a16="http://schemas.microsoft.com/office/drawing/2014/main" val="325795087"/>
                  </a:ext>
                </a:extLst>
              </a:tr>
            </a:tbl>
          </a:graphicData>
        </a:graphic>
      </p:graphicFrame>
    </p:spTree>
    <p:extLst>
      <p:ext uri="{BB962C8B-B14F-4D97-AF65-F5344CB8AC3E}">
        <p14:creationId xmlns:p14="http://schemas.microsoft.com/office/powerpoint/2010/main" val="3485979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lnSpc>
                <a:spcPct val="115000"/>
              </a:lnSpc>
            </a:pPr>
            <a:r>
              <a:rPr lang="es-ES" sz="4000" b="1" dirty="0">
                <a:latin typeface="Book Antiqua"/>
                <a:ea typeface="MS Mincho"/>
                <a:cs typeface="Book Antiqua"/>
              </a:rPr>
              <a:t>FINALIDAD DEL DEREHO PENAL SEGÚN COIP </a:t>
            </a:r>
            <a:br>
              <a:rPr lang="es-EC" sz="2400" dirty="0">
                <a:ea typeface="Calibri"/>
                <a:cs typeface="Times New Roman"/>
              </a:rPr>
            </a:br>
            <a:endParaRPr lang="es-EC" sz="2800" dirty="0"/>
          </a:p>
        </p:txBody>
      </p:sp>
      <p:sp>
        <p:nvSpPr>
          <p:cNvPr id="3" name="2 Marcador de contenido"/>
          <p:cNvSpPr>
            <a:spLocks noGrp="1"/>
          </p:cNvSpPr>
          <p:nvPr>
            <p:ph idx="1"/>
          </p:nvPr>
        </p:nvSpPr>
        <p:spPr>
          <a:xfrm>
            <a:off x="838200" y="1428750"/>
            <a:ext cx="10515600" cy="4748213"/>
          </a:xfrm>
        </p:spPr>
        <p:txBody>
          <a:bodyPr>
            <a:normAutofit/>
          </a:bodyPr>
          <a:lstStyle/>
          <a:p>
            <a:pPr marL="0" indent="0">
              <a:lnSpc>
                <a:spcPct val="115000"/>
              </a:lnSpc>
              <a:buNone/>
            </a:pPr>
            <a:endParaRPr lang="es-EC" sz="2400" dirty="0">
              <a:ea typeface="Calibri"/>
              <a:cs typeface="Times New Roman"/>
            </a:endParaRPr>
          </a:p>
          <a:p>
            <a:pPr marL="0" indent="0" algn="just">
              <a:buNone/>
            </a:pPr>
            <a:r>
              <a:rPr lang="es-EC" b="1" dirty="0">
                <a:latin typeface="Times New Roman" panose="02020603050405020304" pitchFamily="18" charset="0"/>
                <a:cs typeface="Times New Roman" panose="02020603050405020304" pitchFamily="18" charset="0"/>
              </a:rPr>
              <a:t>Art. 1. COIP </a:t>
            </a:r>
            <a:r>
              <a:rPr lang="es-EC" dirty="0">
                <a:latin typeface="Times New Roman" panose="02020603050405020304" pitchFamily="18" charset="0"/>
                <a:cs typeface="Times New Roman" panose="02020603050405020304" pitchFamily="18" charset="0"/>
              </a:rPr>
              <a:t> FINALIDAD</a:t>
            </a:r>
          </a:p>
          <a:p>
            <a:pPr marL="514350" indent="-514350" algn="just">
              <a:buAutoNum type="arabicPeriod"/>
            </a:pPr>
            <a:r>
              <a:rPr lang="es-EC" dirty="0">
                <a:latin typeface="Times New Roman" panose="02020603050405020304" pitchFamily="18" charset="0"/>
                <a:cs typeface="Times New Roman" panose="02020603050405020304" pitchFamily="18" charset="0"/>
              </a:rPr>
              <a:t>Normar el poder punitivo del Estado, </a:t>
            </a:r>
          </a:p>
          <a:p>
            <a:pPr marL="514350" indent="-514350" algn="just">
              <a:buAutoNum type="arabicPeriod"/>
            </a:pPr>
            <a:r>
              <a:rPr lang="es-EC" dirty="0">
                <a:latin typeface="Times New Roman" panose="02020603050405020304" pitchFamily="18" charset="0"/>
                <a:cs typeface="Times New Roman" panose="02020603050405020304" pitchFamily="18" charset="0"/>
              </a:rPr>
              <a:t>Tipificar las infracciones penales, </a:t>
            </a:r>
          </a:p>
          <a:p>
            <a:pPr marL="514350" indent="-514350" algn="just">
              <a:buAutoNum type="arabicPeriod"/>
            </a:pPr>
            <a:r>
              <a:rPr lang="es-EC" dirty="0">
                <a:latin typeface="Times New Roman" panose="02020603050405020304" pitchFamily="18" charset="0"/>
                <a:cs typeface="Times New Roman" panose="02020603050405020304" pitchFamily="18" charset="0"/>
              </a:rPr>
              <a:t>Establecer el procedimiento para el juzgamiento de las personas con estricta observancia del debido proceso, y;</a:t>
            </a:r>
          </a:p>
          <a:p>
            <a:pPr marL="514350" indent="-514350" algn="just">
              <a:buAutoNum type="arabicPeriod"/>
            </a:pPr>
            <a:r>
              <a:rPr lang="es-EC" dirty="0">
                <a:latin typeface="Times New Roman" panose="02020603050405020304" pitchFamily="18" charset="0"/>
                <a:cs typeface="Times New Roman" panose="02020603050405020304" pitchFamily="18" charset="0"/>
              </a:rPr>
              <a:t>promover la rehabilitación social de las personas sentenciadas y la reparación integral de las víctimas</a:t>
            </a:r>
            <a:r>
              <a:rPr lang="es-EC" dirty="0"/>
              <a:t>.</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07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6109" y="224118"/>
            <a:ext cx="9404723" cy="1028212"/>
          </a:xfrm>
        </p:spPr>
        <p:txBody>
          <a:bodyPr/>
          <a:lstStyle/>
          <a:p>
            <a:r>
              <a:rPr lang="es-EC" dirty="0"/>
              <a:t> Los Principios en el Derecho</a:t>
            </a:r>
          </a:p>
        </p:txBody>
      </p:sp>
      <p:sp>
        <p:nvSpPr>
          <p:cNvPr id="5" name="2 Marcador de contenido"/>
          <p:cNvSpPr>
            <a:spLocks noGrp="1"/>
          </p:cNvSpPr>
          <p:nvPr>
            <p:ph idx="1"/>
          </p:nvPr>
        </p:nvSpPr>
        <p:spPr>
          <a:xfrm>
            <a:off x="875201" y="1546022"/>
            <a:ext cx="8946541" cy="4195481"/>
          </a:xfrm>
        </p:spPr>
        <p:txBody>
          <a:bodyPr>
            <a:normAutofit fontScale="47500" lnSpcReduction="20000"/>
          </a:bodyPr>
          <a:lstStyle/>
          <a:p>
            <a:pPr marL="0" indent="0" algn="just">
              <a:buNone/>
            </a:pPr>
            <a:r>
              <a:rPr lang="es-EC" sz="4200" dirty="0">
                <a:latin typeface="Times New Roman" panose="02020603050405020304" pitchFamily="18" charset="0"/>
                <a:cs typeface="Times New Roman" panose="02020603050405020304" pitchFamily="18" charset="0"/>
              </a:rPr>
              <a:t>Que son los principios </a:t>
            </a:r>
          </a:p>
          <a:p>
            <a:pPr algn="just"/>
            <a:r>
              <a:rPr lang="es-EC" sz="3600" dirty="0">
                <a:latin typeface="Times New Roman" panose="02020603050405020304" pitchFamily="18" charset="0"/>
                <a:cs typeface="Times New Roman" panose="02020603050405020304" pitchFamily="18" charset="0"/>
              </a:rPr>
              <a:t>Son mandatos de optimización,  son normas jurídicas  que deben ser aplicadas y  cuya finalidad es alterar el sistema jurídico y la realidad.</a:t>
            </a:r>
          </a:p>
          <a:p>
            <a:pPr algn="just"/>
            <a:r>
              <a:rPr lang="es-EC" sz="3600" dirty="0">
                <a:latin typeface="Times New Roman" panose="02020603050405020304" pitchFamily="18" charset="0"/>
                <a:cs typeface="Times New Roman" panose="02020603050405020304" pitchFamily="18" charset="0"/>
              </a:rPr>
              <a:t>El principio es  una norma </a:t>
            </a:r>
            <a:r>
              <a:rPr lang="es-EC" sz="3600" b="1" dirty="0">
                <a:latin typeface="Times New Roman" panose="02020603050405020304" pitchFamily="18" charset="0"/>
                <a:cs typeface="Times New Roman" panose="02020603050405020304" pitchFamily="18" charset="0"/>
              </a:rPr>
              <a:t>ambigua, general abstracta.</a:t>
            </a:r>
          </a:p>
          <a:p>
            <a:pPr algn="just"/>
            <a:r>
              <a:rPr lang="es-EC" sz="3600" dirty="0">
                <a:latin typeface="Times New Roman" panose="02020603050405020304" pitchFamily="18" charset="0"/>
                <a:cs typeface="Times New Roman" panose="02020603050405020304" pitchFamily="18" charset="0"/>
              </a:rPr>
              <a:t>Ambigua- requiere ser interpreta y recreada, no da soluciones- da parámetros de comprensión.</a:t>
            </a:r>
          </a:p>
          <a:p>
            <a:pPr algn="just"/>
            <a:r>
              <a:rPr lang="es-EC" sz="3600" dirty="0">
                <a:latin typeface="Times New Roman" panose="02020603050405020304" pitchFamily="18" charset="0"/>
                <a:cs typeface="Times New Roman" panose="02020603050405020304" pitchFamily="18" charset="0"/>
              </a:rPr>
              <a:t>General- rige para todos</a:t>
            </a:r>
          </a:p>
          <a:p>
            <a:pPr algn="just"/>
            <a:r>
              <a:rPr lang="es-EC" sz="3600" dirty="0">
                <a:latin typeface="Times New Roman" panose="02020603050405020304" pitchFamily="18" charset="0"/>
                <a:cs typeface="Times New Roman" panose="02020603050405020304" pitchFamily="18" charset="0"/>
              </a:rPr>
              <a:t>Abstracta- sirve  para interpretar cualquier norma jurídica y situación fáctica- carece de concreción.</a:t>
            </a:r>
          </a:p>
          <a:p>
            <a:pPr algn="just"/>
            <a:r>
              <a:rPr lang="es-EC" sz="3600" dirty="0">
                <a:latin typeface="Times New Roman" panose="02020603050405020304" pitchFamily="18" charset="0"/>
                <a:cs typeface="Times New Roman" panose="02020603050405020304" pitchFamily="18" charset="0"/>
              </a:rPr>
              <a:t>Ej.  La ley establecerá la debida proporcionalidad entre la infracción y la sanción penal.</a:t>
            </a:r>
          </a:p>
          <a:p>
            <a:pPr algn="just"/>
            <a:r>
              <a:rPr lang="es-EC" sz="3600" dirty="0">
                <a:latin typeface="Times New Roman" panose="02020603050405020304" pitchFamily="18" charset="0"/>
                <a:cs typeface="Times New Roman" panose="02020603050405020304" pitchFamily="18" charset="0"/>
              </a:rPr>
              <a:t>Los principios de aplicación de los derechos son de carácter general y con  intervención directa para todos y cada uno de los derechos.</a:t>
            </a:r>
          </a:p>
          <a:p>
            <a:pPr algn="just"/>
            <a:r>
              <a:rPr lang="es-EC" sz="2800" dirty="0">
                <a:latin typeface="Times New Roman" panose="02020603050405020304" pitchFamily="18" charset="0"/>
                <a:cs typeface="Times New Roman" panose="02020603050405020304" pitchFamily="18" charset="0"/>
              </a:rPr>
              <a:t> (</a:t>
            </a:r>
            <a:r>
              <a:rPr lang="es-EC" sz="1900" dirty="0">
                <a:latin typeface="Times New Roman" panose="02020603050405020304" pitchFamily="18" charset="0"/>
                <a:cs typeface="Times New Roman" panose="02020603050405020304" pitchFamily="18" charset="0"/>
              </a:rPr>
              <a:t>Robert Alexis  “el derecho de libertad” Teoría de los Derechos fundamentales. Madrid. Recogido por Ramiro Dávila  “Los derechos y sus garantías” p. 63)</a:t>
            </a:r>
          </a:p>
        </p:txBody>
      </p:sp>
      <p:sp>
        <p:nvSpPr>
          <p:cNvPr id="2" name="1 Marcador de número de diapositiva"/>
          <p:cNvSpPr>
            <a:spLocks noGrp="1"/>
          </p:cNvSpPr>
          <p:nvPr>
            <p:ph type="sldNum" sz="quarter" idx="12"/>
          </p:nvPr>
        </p:nvSpPr>
        <p:spPr/>
        <p:txBody>
          <a:bodyPr/>
          <a:lstStyle/>
          <a:p>
            <a:pPr fontAlgn="base">
              <a:spcBef>
                <a:spcPct val="0"/>
              </a:spcBef>
              <a:spcAft>
                <a:spcPct val="0"/>
              </a:spcAft>
              <a:defRPr/>
            </a:pPr>
            <a:fld id="{DFC40758-4409-4F9B-A219-3D7742F97850}" type="slidenum">
              <a:rPr lang="es-ES_tradnl" smtClean="0">
                <a:solidFill>
                  <a:prstClr val="black">
                    <a:shade val="50000"/>
                  </a:prstClr>
                </a:solidFill>
                <a:ea typeface="ＭＳ Ｐゴシック" pitchFamily="18" charset="-128"/>
              </a:rPr>
              <a:pPr fontAlgn="base">
                <a:spcBef>
                  <a:spcPct val="0"/>
                </a:spcBef>
                <a:spcAft>
                  <a:spcPct val="0"/>
                </a:spcAft>
                <a:defRPr/>
              </a:pPr>
              <a:t>38</a:t>
            </a:fld>
            <a:endParaRPr lang="es-ES_tradnl">
              <a:solidFill>
                <a:prstClr val="black">
                  <a:shade val="50000"/>
                </a:prstClr>
              </a:solidFill>
              <a:ea typeface="ＭＳ Ｐゴシック" pitchFamily="18" charset="-128"/>
            </a:endParaRPr>
          </a:p>
        </p:txBody>
      </p:sp>
    </p:spTree>
    <p:extLst>
      <p:ext uri="{BB962C8B-B14F-4D97-AF65-F5344CB8AC3E}">
        <p14:creationId xmlns:p14="http://schemas.microsoft.com/office/powerpoint/2010/main" val="307327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A3B9C9-F295-417E-B40D-8B3BB75F805A}"/>
              </a:ext>
            </a:extLst>
          </p:cNvPr>
          <p:cNvSpPr txBox="1"/>
          <p:nvPr/>
        </p:nvSpPr>
        <p:spPr>
          <a:xfrm>
            <a:off x="2107094" y="2977485"/>
            <a:ext cx="9034669" cy="1698094"/>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El Derecho Penal no puede entenderse sin sus principios rectores.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C" sz="2400" dirty="0">
                <a:effectLst/>
                <a:latin typeface="Times New Roman" panose="02020603050405020304" pitchFamily="18" charset="0"/>
                <a:ea typeface="Calibri" panose="020F0502020204030204" pitchFamily="34" charset="0"/>
              </a:rPr>
              <a:t>Estos principios actúan como límites al poder punitivo del Estado y garantizan la protección de los derechos fundamentales de los ciudadanos en un Estado </a:t>
            </a:r>
            <a:r>
              <a:rPr lang="es-EC" sz="2400" dirty="0">
                <a:latin typeface="Times New Roman" panose="02020603050405020304" pitchFamily="18" charset="0"/>
                <a:ea typeface="Calibri" panose="020F0502020204030204" pitchFamily="34" charset="0"/>
              </a:rPr>
              <a:t>Constitucional de Derechos y Justicia</a:t>
            </a:r>
            <a:r>
              <a:rPr lang="es-EC" sz="2400" dirty="0">
                <a:effectLst/>
                <a:latin typeface="Times New Roman" panose="02020603050405020304" pitchFamily="18" charset="0"/>
                <a:ea typeface="Calibri" panose="020F0502020204030204" pitchFamily="34" charset="0"/>
              </a:rPr>
              <a:t>.</a:t>
            </a:r>
            <a:endParaRPr lang="es-EC" sz="2400" dirty="0"/>
          </a:p>
        </p:txBody>
      </p:sp>
      <p:sp>
        <p:nvSpPr>
          <p:cNvPr id="6" name="Rectángulo 5">
            <a:extLst>
              <a:ext uri="{FF2B5EF4-FFF2-40B4-BE49-F238E27FC236}">
                <a16:creationId xmlns:a16="http://schemas.microsoft.com/office/drawing/2014/main" id="{19508A99-6F7D-48D6-9D46-5F7C499B9904}"/>
              </a:ext>
            </a:extLst>
          </p:cNvPr>
          <p:cNvSpPr/>
          <p:nvPr/>
        </p:nvSpPr>
        <p:spPr>
          <a:xfrm>
            <a:off x="2763078" y="775252"/>
            <a:ext cx="6818244" cy="526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PRINCIPIOS DEL DERECHO PENAL</a:t>
            </a:r>
            <a:endParaRPr lang="es-EC" dirty="0"/>
          </a:p>
        </p:txBody>
      </p:sp>
      <p:sp>
        <p:nvSpPr>
          <p:cNvPr id="8" name="CuadroTexto 7">
            <a:extLst>
              <a:ext uri="{FF2B5EF4-FFF2-40B4-BE49-F238E27FC236}">
                <a16:creationId xmlns:a16="http://schemas.microsoft.com/office/drawing/2014/main" id="{D2D4B07A-1EBA-4927-AB8D-0D27F4C8B3F2}"/>
              </a:ext>
            </a:extLst>
          </p:cNvPr>
          <p:cNvSpPr txBox="1"/>
          <p:nvPr/>
        </p:nvSpPr>
        <p:spPr>
          <a:xfrm>
            <a:off x="695740" y="1517518"/>
            <a:ext cx="10960376" cy="1015663"/>
          </a:xfrm>
          <a:prstGeom prst="rect">
            <a:avLst/>
          </a:prstGeom>
          <a:noFill/>
        </p:spPr>
        <p:txBody>
          <a:bodyPr wrap="square">
            <a:spAutoFit/>
          </a:bodyPr>
          <a:lstStyle/>
          <a:p>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Los principios no son fórmulas vacías, sino herramientas que preservan el equilibrio entre el poder estatal y los derechos individuales.</a:t>
            </a:r>
          </a:p>
          <a:p>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Enseñarlos con profundidad es formar penalistas con conciencia jurídica y compromiso ético.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04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E6111F-BE0A-4B2C-B3FE-D8C48BFF30B6}"/>
              </a:ext>
            </a:extLst>
          </p:cNvPr>
          <p:cNvSpPr txBox="1"/>
          <p:nvPr/>
        </p:nvSpPr>
        <p:spPr>
          <a:xfrm>
            <a:off x="1540567" y="735496"/>
            <a:ext cx="9750287" cy="1263166"/>
          </a:xfrm>
          <a:prstGeom prst="rect">
            <a:avLst/>
          </a:prstGeom>
          <a:noFill/>
        </p:spPr>
        <p:txBody>
          <a:bodyPr wrap="square">
            <a:spAutoFit/>
          </a:bodyPr>
          <a:lstStyle/>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Dentro del conjunto de instrumentos y técnicas dirigidos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a presionar a los individuos, para obtener de ellos la conformidad de</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su comportamiento con ciertas reglas de conducta y proteger los intereses fundamentales para la convivencia en comunidad —bienes jurídicos— (los </a:t>
            </a:r>
            <a:r>
              <a:rPr lang="es-EC" i="1" dirty="0">
                <a:latin typeface="Times New Roman" panose="02020603050405020304" pitchFamily="18" charset="0"/>
                <a:ea typeface="Calibri" panose="020F0502020204030204" pitchFamily="34" charset="0"/>
                <a:cs typeface="Times New Roman" panose="02020603050405020304" pitchFamily="18" charset="0"/>
              </a:rPr>
              <a:t>mecanismos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i="1" dirty="0">
                <a:latin typeface="Times New Roman" panose="02020603050405020304" pitchFamily="18" charset="0"/>
                <a:ea typeface="Calibri" panose="020F0502020204030204" pitchFamily="34" charset="0"/>
                <a:cs typeface="Times New Roman" panose="02020603050405020304" pitchFamily="18" charset="0"/>
              </a:rPr>
              <a:t>de control social), </a:t>
            </a:r>
            <a:r>
              <a:rPr lang="es-EC" dirty="0">
                <a:latin typeface="Times New Roman" panose="02020603050405020304" pitchFamily="18" charset="0"/>
                <a:ea typeface="Calibri" panose="020F0502020204030204" pitchFamily="34" charset="0"/>
                <a:cs typeface="Times New Roman" panose="02020603050405020304" pitchFamily="18" charset="0"/>
              </a:rPr>
              <a:t>se encuentra el derecho, y, por ende, el derecho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rPr>
              <a:t>penal</a:t>
            </a:r>
            <a:endParaRPr lang="es-EC" dirty="0"/>
          </a:p>
        </p:txBody>
      </p:sp>
      <p:sp>
        <p:nvSpPr>
          <p:cNvPr id="5" name="CuadroTexto 4">
            <a:extLst>
              <a:ext uri="{FF2B5EF4-FFF2-40B4-BE49-F238E27FC236}">
                <a16:creationId xmlns:a16="http://schemas.microsoft.com/office/drawing/2014/main" id="{55FCDA96-5376-4985-80A2-C6997E8E92E2}"/>
              </a:ext>
            </a:extLst>
          </p:cNvPr>
          <p:cNvSpPr txBox="1"/>
          <p:nvPr/>
        </p:nvSpPr>
        <p:spPr>
          <a:xfrm>
            <a:off x="4164497" y="2141932"/>
            <a:ext cx="7951305" cy="1764714"/>
          </a:xfrm>
          <a:prstGeom prst="rect">
            <a:avLst/>
          </a:prstGeom>
          <a:noFill/>
        </p:spPr>
        <p:txBody>
          <a:bodyPr wrap="square">
            <a:spAutoFit/>
          </a:bodyPr>
          <a:lstStyle/>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En el ámbito del derecho penal, se lleva a cabo el control</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social de dos formas distintas: </a:t>
            </a: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1.-  </a:t>
            </a:r>
            <a:r>
              <a:rPr lang="es-EC" i="1" dirty="0">
                <a:latin typeface="Times New Roman" panose="02020603050405020304" pitchFamily="18" charset="0"/>
                <a:ea typeface="Calibri" panose="020F0502020204030204" pitchFamily="34" charset="0"/>
                <a:cs typeface="Times New Roman" panose="02020603050405020304" pitchFamily="18" charset="0"/>
              </a:rPr>
              <a:t>control social</a:t>
            </a:r>
            <a:r>
              <a:rPr lang="es-EC" sz="1600" i="1"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conjunto de agencias estatales denominado </a:t>
            </a:r>
            <a:r>
              <a:rPr lang="es-EC" i="1" dirty="0">
                <a:latin typeface="Times New Roman" panose="02020603050405020304" pitchFamily="18" charset="0"/>
                <a:ea typeface="Calibri" panose="020F0502020204030204" pitchFamily="34" charset="0"/>
                <a:cs typeface="Times New Roman" panose="02020603050405020304" pitchFamily="18" charset="0"/>
              </a:rPr>
              <a:t>sistema penal; </a:t>
            </a:r>
            <a:r>
              <a:rPr lang="es-EC" dirty="0">
                <a:latin typeface="Times New Roman" panose="02020603050405020304" pitchFamily="18" charset="0"/>
                <a:ea typeface="Calibri" panose="020F0502020204030204" pitchFamily="34" charset="0"/>
                <a:cs typeface="Times New Roman" panose="02020603050405020304" pitchFamily="18" charset="0"/>
              </a:rPr>
              <a:t>y, </a:t>
            </a: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2.-  </a:t>
            </a:r>
            <a:r>
              <a:rPr lang="es-EC" i="1" dirty="0">
                <a:latin typeface="Times New Roman" panose="02020603050405020304" pitchFamily="18" charset="0"/>
                <a:ea typeface="Calibri" panose="020F0502020204030204" pitchFamily="34" charset="0"/>
                <a:cs typeface="Times New Roman" panose="02020603050405020304" pitchFamily="18" charset="0"/>
              </a:rPr>
              <a:t>control social no institucionalizado, </a:t>
            </a:r>
            <a:r>
              <a:rPr lang="es-EC" i="1" dirty="0" err="1">
                <a:latin typeface="Times New Roman" panose="02020603050405020304" pitchFamily="18" charset="0"/>
                <a:ea typeface="Calibri" panose="020F0502020204030204" pitchFamily="34" charset="0"/>
                <a:cs typeface="Times New Roman" panose="02020603050405020304" pitchFamily="18" charset="0"/>
              </a:rPr>
              <a:t>parainstitucional</a:t>
            </a: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o </a:t>
            </a:r>
            <a:r>
              <a:rPr lang="es-EC" i="1" dirty="0">
                <a:latin typeface="Times New Roman" panose="02020603050405020304" pitchFamily="18" charset="0"/>
                <a:ea typeface="Calibri" panose="020F0502020204030204" pitchFamily="34" charset="0"/>
                <a:cs typeface="Times New Roman" panose="02020603050405020304" pitchFamily="18" charset="0"/>
              </a:rPr>
              <a:t>subterráneo,</a:t>
            </a:r>
            <a:r>
              <a:rPr lang="es-EC" sz="1600" i="1"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rPr>
              <a:t>efectuado por medio de conductas ilícitas, grupos guerrilleros , paramilitarismo</a:t>
            </a:r>
            <a:endParaRPr lang="es-EC" dirty="0"/>
          </a:p>
        </p:txBody>
      </p:sp>
      <p:sp>
        <p:nvSpPr>
          <p:cNvPr id="7" name="CuadroTexto 6">
            <a:extLst>
              <a:ext uri="{FF2B5EF4-FFF2-40B4-BE49-F238E27FC236}">
                <a16:creationId xmlns:a16="http://schemas.microsoft.com/office/drawing/2014/main" id="{2EEA78B5-D1BA-4C2A-82FE-D77F56F6D4F3}"/>
              </a:ext>
            </a:extLst>
          </p:cNvPr>
          <p:cNvSpPr txBox="1"/>
          <p:nvPr/>
        </p:nvSpPr>
        <p:spPr>
          <a:xfrm>
            <a:off x="842340" y="4397419"/>
            <a:ext cx="9941615" cy="1263166"/>
          </a:xfrm>
          <a:prstGeom prst="rect">
            <a:avLst/>
          </a:prstGeom>
          <a:noFill/>
        </p:spPr>
        <p:txBody>
          <a:bodyPr wrap="square">
            <a:spAutoFit/>
          </a:bodyPr>
          <a:lstStyle/>
          <a:p>
            <a:pPr>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El control social punitivo </a:t>
            </a:r>
            <a:r>
              <a:rPr lang="es-EC" dirty="0">
                <a:latin typeface="Times New Roman" panose="02020603050405020304" pitchFamily="18" charset="0"/>
                <a:ea typeface="Calibri" panose="020F0502020204030204" pitchFamily="34" charset="0"/>
                <a:cs typeface="Times New Roman" panose="02020603050405020304" pitchFamily="18" charset="0"/>
              </a:rPr>
              <a:t>se encuentra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regulado por un conjunto de normas legales de diversa índole, entre las cuales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deben mencionarse las de corte represivo, en torno a las cuales gira el discurso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jurídico penal producido por los juristas teóricos, que aparece al lado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de otras elaboraciones asentadas en normatividades de índole constitucional,</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rPr>
              <a:t>procesal, civil, laboral, militar, etc. </a:t>
            </a:r>
            <a:endParaRPr lang="es-EC" dirty="0"/>
          </a:p>
        </p:txBody>
      </p:sp>
    </p:spTree>
    <p:extLst>
      <p:ext uri="{BB962C8B-B14F-4D97-AF65-F5344CB8AC3E}">
        <p14:creationId xmlns:p14="http://schemas.microsoft.com/office/powerpoint/2010/main" val="2722875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Principios generales</a:t>
            </a:r>
          </a:p>
        </p:txBody>
      </p:sp>
      <p:sp>
        <p:nvSpPr>
          <p:cNvPr id="3" name="2 Marcador de contenido"/>
          <p:cNvSpPr>
            <a:spLocks noGrp="1"/>
          </p:cNvSpPr>
          <p:nvPr>
            <p:ph idx="1"/>
          </p:nvPr>
        </p:nvSpPr>
        <p:spPr>
          <a:xfrm>
            <a:off x="1103312" y="1659835"/>
            <a:ext cx="10376384" cy="4512365"/>
          </a:xfrm>
        </p:spPr>
        <p:txBody>
          <a:bodyPr>
            <a:normAutofit/>
          </a:bodyPr>
          <a:lstStyle/>
          <a:p>
            <a:pPr lvl="0"/>
            <a:r>
              <a:rPr lang="es-EC" b="1" dirty="0">
                <a:latin typeface="Times New Roman"/>
                <a:ea typeface="Times New Roman"/>
              </a:rPr>
              <a:t>Art. 2. COIP Principios generales.- En materia penal se aplican todos los principios que emanan de la Constitución de la República, de los instrumentos internacionales de derechos humanos y los desarrollados en este Código</a:t>
            </a:r>
          </a:p>
          <a:p>
            <a:pPr lvl="0"/>
            <a:endParaRPr lang="es-EC" dirty="0">
              <a:solidFill>
                <a:prstClr val="black"/>
              </a:solidFill>
            </a:endParaRPr>
          </a:p>
          <a:p>
            <a:r>
              <a:rPr lang="es-EC" dirty="0">
                <a:effectLst/>
                <a:latin typeface="Times New Roman"/>
                <a:ea typeface="Times New Roman"/>
              </a:rPr>
              <a:t>La Constitución al declarar al Estado como constitucional de derechos y justicia, define un nuevo orden de funcionamiento jurídico, político y administrativo. La fuerza normativa directa, los principios y normas incluidos en su texto y en el Bloque de Constitucionalidad confieren mayor legitimidad al Código Orgánico Integral Penal, porque las disposiciones constitucionales no requieren la intermediación de la ley para que sean aplicables directamente por los jueces.</a:t>
            </a:r>
            <a:endParaRPr lang="es-EC" dirty="0"/>
          </a:p>
        </p:txBody>
      </p:sp>
      <p:sp>
        <p:nvSpPr>
          <p:cNvPr id="4" name="3 Marcador de número de diapositiva"/>
          <p:cNvSpPr>
            <a:spLocks noGrp="1"/>
          </p:cNvSpPr>
          <p:nvPr>
            <p:ph type="sldNum" sz="quarter" idx="12"/>
          </p:nvPr>
        </p:nvSpPr>
        <p:spPr/>
        <p:txBody>
          <a:bodyPr/>
          <a:lstStyle/>
          <a:p>
            <a:pPr fontAlgn="base">
              <a:spcBef>
                <a:spcPct val="0"/>
              </a:spcBef>
              <a:spcAft>
                <a:spcPct val="0"/>
              </a:spcAft>
              <a:defRPr/>
            </a:pPr>
            <a:fld id="{DFC40758-4409-4F9B-A219-3D7742F97850}" type="slidenum">
              <a:rPr lang="es-ES_tradnl" smtClean="0">
                <a:solidFill>
                  <a:prstClr val="black">
                    <a:shade val="50000"/>
                  </a:prstClr>
                </a:solidFill>
                <a:ea typeface="ＭＳ Ｐゴシック" pitchFamily="18" charset="-128"/>
              </a:rPr>
              <a:pPr fontAlgn="base">
                <a:spcBef>
                  <a:spcPct val="0"/>
                </a:spcBef>
                <a:spcAft>
                  <a:spcPct val="0"/>
                </a:spcAft>
                <a:defRPr/>
              </a:pPr>
              <a:t>40</a:t>
            </a:fld>
            <a:endParaRPr lang="es-ES_tradnl">
              <a:solidFill>
                <a:prstClr val="black">
                  <a:shade val="50000"/>
                </a:prstClr>
              </a:solidFill>
              <a:ea typeface="ＭＳ Ｐゴシック" pitchFamily="18" charset="-128"/>
            </a:endParaRPr>
          </a:p>
        </p:txBody>
      </p:sp>
    </p:spTree>
    <p:extLst>
      <p:ext uri="{BB962C8B-B14F-4D97-AF65-F5344CB8AC3E}">
        <p14:creationId xmlns:p14="http://schemas.microsoft.com/office/powerpoint/2010/main" val="982310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779" y="365795"/>
            <a:ext cx="11528871" cy="1143000"/>
          </a:xfrm>
        </p:spPr>
        <p:txBody>
          <a:bodyPr>
            <a:noAutofit/>
          </a:bodyPr>
          <a:lstStyle/>
          <a:p>
            <a:r>
              <a:rPr lang="es-EC" sz="4000" dirty="0"/>
              <a:t>Prohibición de restricción normativa</a:t>
            </a:r>
            <a:br>
              <a:rPr lang="es-EC" sz="4000" dirty="0"/>
            </a:br>
            <a:r>
              <a:rPr lang="es-EC" sz="4000" dirty="0"/>
              <a:t>( art. 11.4 Const.)</a:t>
            </a:r>
          </a:p>
        </p:txBody>
      </p:sp>
      <p:sp>
        <p:nvSpPr>
          <p:cNvPr id="3" name="2 Marcador de contenido"/>
          <p:cNvSpPr>
            <a:spLocks noGrp="1"/>
          </p:cNvSpPr>
          <p:nvPr>
            <p:ph idx="1"/>
          </p:nvPr>
        </p:nvSpPr>
        <p:spPr>
          <a:xfrm>
            <a:off x="271463" y="2204864"/>
            <a:ext cx="9805665" cy="4389120"/>
          </a:xfrm>
        </p:spPr>
        <p:txBody>
          <a:bodyPr/>
          <a:lstStyle/>
          <a:p>
            <a:r>
              <a:rPr lang="es-EC" dirty="0"/>
              <a:t>“Ninguna norma jurídica podrá restringir el contenido de los derechos ni de las garantías constitucionales”</a:t>
            </a:r>
          </a:p>
          <a:p>
            <a:r>
              <a:rPr lang="es-EC" dirty="0"/>
              <a:t>Tiene relación directa con: </a:t>
            </a:r>
          </a:p>
          <a:p>
            <a:r>
              <a:rPr lang="es-EC" dirty="0"/>
              <a:t>Supremacía de la Constitución. </a:t>
            </a:r>
          </a:p>
          <a:p>
            <a:r>
              <a:rPr lang="es-EC" dirty="0"/>
              <a:t>Principio pro homine</a:t>
            </a:r>
          </a:p>
          <a:p>
            <a:r>
              <a:rPr lang="es-EC" dirty="0"/>
              <a:t>Principio de progresividad.</a:t>
            </a:r>
          </a:p>
        </p:txBody>
      </p:sp>
    </p:spTree>
    <p:extLst>
      <p:ext uri="{BB962C8B-B14F-4D97-AF65-F5344CB8AC3E}">
        <p14:creationId xmlns:p14="http://schemas.microsoft.com/office/powerpoint/2010/main" val="425356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08ECCE-B088-4E15-ACCE-1CC5547F40E6}"/>
              </a:ext>
            </a:extLst>
          </p:cNvPr>
          <p:cNvSpPr txBox="1"/>
          <p:nvPr/>
        </p:nvSpPr>
        <p:spPr>
          <a:xfrm>
            <a:off x="1292087" y="1596319"/>
            <a:ext cx="9730409" cy="4909806"/>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Este principio es la piedra angular del Derecho Penal moderno. </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Establece que no puede haber delito ni pena sin una ley previa que los prevea. </a:t>
            </a:r>
            <a:r>
              <a:rPr lang="es-ES" sz="2000" dirty="0">
                <a:latin typeface="Times New Roman" panose="02020603050405020304" pitchFamily="18" charset="0"/>
                <a:cs typeface="Times New Roman" panose="02020603050405020304" pitchFamily="18" charset="0"/>
              </a:rPr>
              <a:t>'</a:t>
            </a:r>
            <a:r>
              <a:rPr lang="es-ES" sz="2000" dirty="0" err="1">
                <a:latin typeface="Times New Roman" panose="02020603050405020304" pitchFamily="18" charset="0"/>
                <a:cs typeface="Times New Roman" panose="02020603050405020304" pitchFamily="18" charset="0"/>
              </a:rPr>
              <a:t>Nullum</a:t>
            </a:r>
            <a:r>
              <a:rPr lang="es-ES" sz="2000" dirty="0">
                <a:latin typeface="Times New Roman" panose="02020603050405020304" pitchFamily="18" charset="0"/>
                <a:cs typeface="Times New Roman" panose="02020603050405020304" pitchFamily="18" charset="0"/>
              </a:rPr>
              <a:t> crimen, </a:t>
            </a:r>
            <a:r>
              <a:rPr lang="es-ES" sz="2000" dirty="0" err="1">
                <a:latin typeface="Times New Roman" panose="02020603050405020304" pitchFamily="18" charset="0"/>
                <a:cs typeface="Times New Roman" panose="02020603050405020304" pitchFamily="18" charset="0"/>
              </a:rPr>
              <a:t>nulla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poena</a:t>
            </a:r>
            <a:r>
              <a:rPr lang="es-ES" sz="2000" dirty="0">
                <a:latin typeface="Times New Roman" panose="02020603050405020304" pitchFamily="18" charset="0"/>
                <a:cs typeface="Times New Roman" panose="02020603050405020304" pitchFamily="18" charset="0"/>
              </a:rPr>
              <a:t> sine lege’</a:t>
            </a:r>
          </a:p>
          <a:p>
            <a:pPr marL="0" indent="0">
              <a:buNone/>
            </a:pPr>
            <a:r>
              <a:rPr lang="es-ES" sz="2000" dirty="0">
                <a:latin typeface="Times New Roman" panose="02020603050405020304" pitchFamily="18" charset="0"/>
                <a:cs typeface="Times New Roman" panose="02020603050405020304" pitchFamily="18" charset="0"/>
              </a:rPr>
              <a:t>- Base del Estado  Constitucional de derechos y Justicia</a:t>
            </a:r>
          </a:p>
          <a:p>
            <a:pPr marL="0" indent="0">
              <a:buNone/>
            </a:pPr>
            <a:r>
              <a:rPr lang="es-ES" sz="2000" dirty="0">
                <a:latin typeface="Times New Roman" panose="02020603050405020304" pitchFamily="18" charset="0"/>
                <a:cs typeface="Times New Roman" panose="02020603050405020304" pitchFamily="18" charset="0"/>
              </a:rPr>
              <a:t>- Establece un  límite al poder punitivo del Estado.</a:t>
            </a:r>
          </a:p>
          <a:p>
            <a:pPr marL="0" indent="0">
              <a:buNone/>
            </a:pPr>
            <a:r>
              <a:rPr lang="es-ES" sz="2000" dirty="0">
                <a:latin typeface="Times New Roman" panose="02020603050405020304" pitchFamily="18" charset="0"/>
                <a:cs typeface="Times New Roman" panose="02020603050405020304" pitchFamily="18" charset="0"/>
              </a:rPr>
              <a:t>- Garantiza previsibilidad y protección contra la arbitrariedad</a:t>
            </a:r>
          </a:p>
          <a:p>
            <a:pPr algn="just">
              <a:lnSpc>
                <a:spcPct val="107000"/>
              </a:lnSpc>
              <a:spcAft>
                <a:spcPts val="800"/>
              </a:spcAft>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ste principio impide la retroactividad de la ley penal más gravosa, prohíbe la analogía in </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malam</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dirty="0" err="1">
                <a:effectLst/>
                <a:latin typeface="Times New Roman" panose="02020603050405020304" pitchFamily="18" charset="0"/>
                <a:ea typeface="Calibri" panose="020F0502020204030204" pitchFamily="34" charset="0"/>
                <a:cs typeface="Times New Roman" panose="02020603050405020304" pitchFamily="18" charset="0"/>
              </a:rPr>
              <a:t>partem</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y garantiza la seguridad jurídica. </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Es un freno esencial al voluntarismo judicial.</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consagra en la mayoría de las constituciones y tratados internacionales (ej. Art. 14 del Pacto Internacional de Derechos Civiles y Políticos).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0BFD3DA2-E578-42DA-9308-48838D2CA0CC}"/>
              </a:ext>
            </a:extLst>
          </p:cNvPr>
          <p:cNvSpPr/>
          <p:nvPr/>
        </p:nvSpPr>
        <p:spPr>
          <a:xfrm>
            <a:off x="3230217" y="775252"/>
            <a:ext cx="6062870" cy="496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PRINCIPIO DE LEGALIDAD</a:t>
            </a:r>
            <a:endParaRPr lang="es-EC" dirty="0"/>
          </a:p>
        </p:txBody>
      </p:sp>
    </p:spTree>
    <p:extLst>
      <p:ext uri="{BB962C8B-B14F-4D97-AF65-F5344CB8AC3E}">
        <p14:creationId xmlns:p14="http://schemas.microsoft.com/office/powerpoint/2010/main" val="3215851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871" y="531560"/>
            <a:ext cx="9404723" cy="1400530"/>
          </a:xfrm>
        </p:spPr>
        <p:txBody>
          <a:bodyPr/>
          <a:lstStyle/>
          <a:p>
            <a:r>
              <a:rPr sz="3200" b="1" dirty="0" err="1">
                <a:latin typeface="Times New Roman" panose="02020603050405020304" pitchFamily="18" charset="0"/>
                <a:cs typeface="Times New Roman" panose="02020603050405020304" pitchFamily="18" charset="0"/>
              </a:rPr>
              <a:t>Garantías</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derivadas</a:t>
            </a:r>
            <a:r>
              <a:rPr sz="3200" b="1" dirty="0">
                <a:latin typeface="Times New Roman" panose="02020603050405020304" pitchFamily="18" charset="0"/>
                <a:cs typeface="Times New Roman" panose="02020603050405020304" pitchFamily="18" charset="0"/>
              </a:rPr>
              <a:t> del principio de </a:t>
            </a:r>
            <a:r>
              <a:rPr sz="3200" b="1" dirty="0" err="1">
                <a:latin typeface="Times New Roman" panose="02020603050405020304" pitchFamily="18" charset="0"/>
                <a:cs typeface="Times New Roman" panose="02020603050405020304" pitchFamily="18" charset="0"/>
              </a:rPr>
              <a:t>legalidad</a:t>
            </a:r>
            <a:endParaRPr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406" y="1558608"/>
            <a:ext cx="11030782" cy="4473192"/>
          </a:xfrm>
        </p:spPr>
        <p:txBody>
          <a:bodyPr>
            <a:normAutofit fontScale="55000" lnSpcReduction="20000"/>
          </a:bodyPr>
          <a:lstStyle/>
          <a:p>
            <a:pPr algn="just">
              <a:lnSpc>
                <a:spcPct val="107000"/>
              </a:lnSpc>
              <a:spcAft>
                <a:spcPts val="800"/>
              </a:spcAft>
            </a:pPr>
            <a:r>
              <a:rPr lang="es-ES" sz="5100" b="1" dirty="0">
                <a:latin typeface="Times New Roman" panose="02020603050405020304" pitchFamily="18" charset="0"/>
                <a:cs typeface="Times New Roman" panose="02020603050405020304" pitchFamily="18" charset="0"/>
              </a:rPr>
              <a:t>1.- </a:t>
            </a:r>
            <a:r>
              <a:rPr sz="5100" b="1" dirty="0" err="1">
                <a:latin typeface="Times New Roman" panose="02020603050405020304" pitchFamily="18" charset="0"/>
                <a:cs typeface="Times New Roman" panose="02020603050405020304" pitchFamily="18" charset="0"/>
              </a:rPr>
              <a:t>Reserva</a:t>
            </a:r>
            <a:r>
              <a:rPr sz="5100" b="1" dirty="0">
                <a:latin typeface="Times New Roman" panose="02020603050405020304" pitchFamily="18" charset="0"/>
                <a:cs typeface="Times New Roman" panose="02020603050405020304" pitchFamily="18" charset="0"/>
              </a:rPr>
              <a:t> legal (lex scripta y lex </a:t>
            </a:r>
            <a:r>
              <a:rPr sz="5100" b="1" dirty="0" err="1">
                <a:latin typeface="Times New Roman" panose="02020603050405020304" pitchFamily="18" charset="0"/>
                <a:cs typeface="Times New Roman" panose="02020603050405020304" pitchFamily="18" charset="0"/>
              </a:rPr>
              <a:t>praevia</a:t>
            </a:r>
            <a:r>
              <a:rPr sz="5100" b="1" dirty="0">
                <a:latin typeface="Times New Roman" panose="02020603050405020304" pitchFamily="18" charset="0"/>
                <a:cs typeface="Times New Roman" panose="02020603050405020304" pitchFamily="18" charset="0"/>
              </a:rPr>
              <a:t>)</a:t>
            </a:r>
            <a:r>
              <a:rPr lang="es-EC" sz="51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s-EC" sz="5500" dirty="0">
                <a:effectLst/>
                <a:latin typeface="Times New Roman" panose="02020603050405020304" pitchFamily="18" charset="0"/>
                <a:ea typeface="Calibri" panose="020F0502020204030204" pitchFamily="34" charset="0"/>
                <a:cs typeface="Times New Roman" panose="02020603050405020304" pitchFamily="18" charset="0"/>
              </a:rPr>
              <a:t>Solo el legislador puede definir delitos y penas.</a:t>
            </a:r>
          </a:p>
          <a:p>
            <a:pPr marL="0" indent="0" algn="just">
              <a:lnSpc>
                <a:spcPct val="107000"/>
              </a:lnSpc>
              <a:spcAft>
                <a:spcPts val="800"/>
              </a:spcAft>
              <a:buNone/>
            </a:pPr>
            <a:r>
              <a:rPr lang="es-EC" sz="5500" dirty="0">
                <a:effectLst/>
                <a:latin typeface="Times New Roman" panose="02020603050405020304" pitchFamily="18" charset="0"/>
                <a:ea typeface="Calibri" panose="020F0502020204030204" pitchFamily="34" charset="0"/>
                <a:cs typeface="Times New Roman" panose="02020603050405020304" pitchFamily="18" charset="0"/>
              </a:rPr>
              <a:t>Prohíbe que el juez o la administración creen delitos por analogía o costumbre.</a:t>
            </a:r>
          </a:p>
          <a:p>
            <a:pPr marL="0" indent="0" algn="just">
              <a:lnSpc>
                <a:spcPct val="107000"/>
              </a:lnSpc>
              <a:spcAft>
                <a:spcPts val="800"/>
              </a:spcAft>
              <a:buNone/>
            </a:pPr>
            <a:r>
              <a:rPr lang="es-EC" sz="5500" dirty="0">
                <a:effectLst/>
                <a:latin typeface="Times New Roman" panose="02020603050405020304" pitchFamily="18" charset="0"/>
                <a:ea typeface="Calibri" panose="020F0502020204030204" pitchFamily="34" charset="0"/>
                <a:cs typeface="Times New Roman" panose="02020603050405020304" pitchFamily="18" charset="0"/>
              </a:rPr>
              <a:t>	• Garantía democrática: las conductas punibles deben surgir de un órgano representativo del pueblo.</a:t>
            </a:r>
          </a:p>
          <a:p>
            <a:pPr marL="0" indent="0" algn="just">
              <a:lnSpc>
                <a:spcPct val="107000"/>
              </a:lnSpc>
              <a:spcAft>
                <a:spcPts val="800"/>
              </a:spcAft>
              <a:buNone/>
            </a:pPr>
            <a:r>
              <a:rPr lang="es-EC" sz="5500" dirty="0">
                <a:latin typeface="Times New Roman" panose="02020603050405020304" pitchFamily="18" charset="0"/>
                <a:ea typeface="Calibri" panose="020F0502020204030204" pitchFamily="34" charset="0"/>
                <a:cs typeface="Times New Roman" panose="02020603050405020304" pitchFamily="18" charset="0"/>
              </a:rPr>
              <a:t>         </a:t>
            </a:r>
            <a:r>
              <a:rPr lang="es-EC" sz="5500" dirty="0">
                <a:effectLst/>
                <a:latin typeface="Times New Roman" panose="02020603050405020304" pitchFamily="18" charset="0"/>
                <a:ea typeface="Calibri" panose="020F0502020204030204" pitchFamily="34" charset="0"/>
                <a:cs typeface="Times New Roman" panose="02020603050405020304" pitchFamily="18" charset="0"/>
              </a:rPr>
              <a:t>•	Exclusividad de la ley penal: prohíbe el uso de decretos u otras normas inferiores para crear delitos.</a:t>
            </a:r>
          </a:p>
          <a:p>
            <a:pPr marL="0" indent="0">
              <a:buNone/>
            </a:pPr>
            <a:endParaRPr lang="es-EC" dirty="0"/>
          </a:p>
          <a:p>
            <a:endParaRPr lang="es-EC"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Fundamento jurídico</a:t>
            </a:r>
          </a:p>
        </p:txBody>
      </p:sp>
      <p:sp>
        <p:nvSpPr>
          <p:cNvPr id="3" name="Content Placeholder 2"/>
          <p:cNvSpPr>
            <a:spLocks noGrp="1"/>
          </p:cNvSpPr>
          <p:nvPr>
            <p:ph idx="1"/>
          </p:nvPr>
        </p:nvSpPr>
        <p:spPr>
          <a:xfrm>
            <a:off x="1103312" y="2052918"/>
            <a:ext cx="8946541" cy="2002247"/>
          </a:xfrm>
        </p:spPr>
        <p:txBody>
          <a:bodyPr/>
          <a:lstStyle/>
          <a:p>
            <a:r>
              <a:rPr dirty="0" err="1"/>
              <a:t>Constitución</a:t>
            </a:r>
            <a:r>
              <a:rPr dirty="0"/>
              <a:t> </a:t>
            </a:r>
            <a:r>
              <a:rPr lang="es-ES" dirty="0"/>
              <a:t>de la República art. 76 numeral 3</a:t>
            </a:r>
            <a:endParaRPr dirty="0"/>
          </a:p>
          <a:p>
            <a:r>
              <a:rPr dirty="0"/>
              <a:t> </a:t>
            </a:r>
            <a:r>
              <a:rPr dirty="0" err="1"/>
              <a:t>Pacto</a:t>
            </a:r>
            <a:r>
              <a:rPr dirty="0"/>
              <a:t> </a:t>
            </a:r>
            <a:r>
              <a:rPr dirty="0" err="1"/>
              <a:t>Internacional</a:t>
            </a:r>
            <a:r>
              <a:rPr dirty="0"/>
              <a:t> de Derechos </a:t>
            </a:r>
            <a:r>
              <a:rPr dirty="0" err="1"/>
              <a:t>Civiles</a:t>
            </a:r>
            <a:r>
              <a:rPr dirty="0"/>
              <a:t> y </a:t>
            </a:r>
            <a:r>
              <a:rPr dirty="0" err="1"/>
              <a:t>Políticos</a:t>
            </a:r>
            <a:r>
              <a:rPr dirty="0"/>
              <a:t> (Art. 15)</a:t>
            </a:r>
          </a:p>
          <a:p>
            <a:r>
              <a:rPr dirty="0"/>
              <a:t>  </a:t>
            </a:r>
            <a:r>
              <a:rPr dirty="0" err="1"/>
              <a:t>Convención</a:t>
            </a:r>
            <a:r>
              <a:rPr dirty="0"/>
              <a:t> Americana </a:t>
            </a:r>
            <a:r>
              <a:rPr dirty="0" err="1"/>
              <a:t>sobre</a:t>
            </a:r>
            <a:r>
              <a:rPr dirty="0"/>
              <a:t> Derechos Humanos (Art. 9)</a:t>
            </a:r>
          </a:p>
          <a:p>
            <a:r>
              <a:rPr dirty="0"/>
              <a:t>   </a:t>
            </a:r>
            <a:r>
              <a:rPr dirty="0" err="1"/>
              <a:t>Convenio</a:t>
            </a:r>
            <a:r>
              <a:rPr dirty="0"/>
              <a:t> </a:t>
            </a:r>
            <a:r>
              <a:rPr dirty="0" err="1"/>
              <a:t>Europeo</a:t>
            </a:r>
            <a:r>
              <a:rPr dirty="0"/>
              <a:t> de Derechos Humanos (Art. 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BC60A2F-34EE-4D39-937C-FC7FC2754EE5}"/>
              </a:ext>
            </a:extLst>
          </p:cNvPr>
          <p:cNvSpPr txBox="1"/>
          <p:nvPr/>
        </p:nvSpPr>
        <p:spPr>
          <a:xfrm>
            <a:off x="1212573" y="1841386"/>
            <a:ext cx="10247243" cy="2760307"/>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Este principio exige que:</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	Solo la ley escrita, previa y clara puede definir qué conductas son delitos.</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	Solo la ley puede establecer qué penas corresponden a esos delitos.</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	Nadie puede ser condenado por hechos que no estén expresamente tipificados como delito al momento de su comisión.</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261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69E66D4-738E-4435-A508-F7C3D359A246}"/>
              </a:ext>
            </a:extLst>
          </p:cNvPr>
          <p:cNvSpPr txBox="1"/>
          <p:nvPr/>
        </p:nvSpPr>
        <p:spPr>
          <a:xfrm>
            <a:off x="1229360" y="1699042"/>
            <a:ext cx="10109200" cy="3334246"/>
          </a:xfrm>
          <a:prstGeom prst="rect">
            <a:avLst/>
          </a:prstGeom>
          <a:noFill/>
        </p:spPr>
        <p:txBody>
          <a:bodyPr wrap="square">
            <a:spAutoFit/>
          </a:bodyPr>
          <a:lstStyle/>
          <a:p>
            <a:r>
              <a:rPr lang="es-EC" sz="3200" b="1" dirty="0">
                <a:latin typeface="Times New Roman" panose="02020603050405020304" pitchFamily="18" charset="0"/>
                <a:cs typeface="Times New Roman" panose="02020603050405020304" pitchFamily="18" charset="0"/>
              </a:rPr>
              <a:t>2.- Irretroactividad de la ley penal (excepto in </a:t>
            </a:r>
            <a:r>
              <a:rPr lang="es-EC" sz="3200" b="1" dirty="0" err="1">
                <a:latin typeface="Times New Roman" panose="02020603050405020304" pitchFamily="18" charset="0"/>
                <a:cs typeface="Times New Roman" panose="02020603050405020304" pitchFamily="18" charset="0"/>
              </a:rPr>
              <a:t>bonam</a:t>
            </a:r>
            <a:r>
              <a:rPr lang="es-EC" sz="3200" b="1" dirty="0">
                <a:latin typeface="Times New Roman" panose="02020603050405020304" pitchFamily="18" charset="0"/>
                <a:cs typeface="Times New Roman" panose="02020603050405020304" pitchFamily="18" charset="0"/>
              </a:rPr>
              <a:t> </a:t>
            </a:r>
            <a:r>
              <a:rPr lang="es-EC" sz="3200" b="1" dirty="0" err="1">
                <a:latin typeface="Times New Roman" panose="02020603050405020304" pitchFamily="18" charset="0"/>
                <a:cs typeface="Times New Roman" panose="02020603050405020304" pitchFamily="18" charset="0"/>
              </a:rPr>
              <a:t>partem</a:t>
            </a:r>
            <a:r>
              <a:rPr lang="es-EC" sz="32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La ley penal solo rige para hechos ocurridos después de su entrada en vigor.</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Excepto si es más benigna para el imputado (retroactividad in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bonam</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partem</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Esto protege al ciudadano de ser condenado por hechos que, al momento de cometerse, no eran delito.</a:t>
            </a:r>
          </a:p>
        </p:txBody>
      </p:sp>
    </p:spTree>
    <p:extLst>
      <p:ext uri="{BB962C8B-B14F-4D97-AF65-F5344CB8AC3E}">
        <p14:creationId xmlns:p14="http://schemas.microsoft.com/office/powerpoint/2010/main" val="510449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B3519C-FE2C-4A5E-BEC5-CE76D676256A}"/>
              </a:ext>
            </a:extLst>
          </p:cNvPr>
          <p:cNvSpPr txBox="1"/>
          <p:nvPr/>
        </p:nvSpPr>
        <p:spPr>
          <a:xfrm>
            <a:off x="1635760" y="1064786"/>
            <a:ext cx="8656320" cy="3418949"/>
          </a:xfrm>
          <a:prstGeom prst="rect">
            <a:avLst/>
          </a:prstGeom>
          <a:noFill/>
        </p:spPr>
        <p:txBody>
          <a:bodyPr wrap="square">
            <a:spAutoFit/>
          </a:bodyPr>
          <a:lstStyle/>
          <a:p>
            <a:pPr algn="just">
              <a:lnSpc>
                <a:spcPct val="107000"/>
              </a:lnSpc>
              <a:spcAft>
                <a:spcPts val="800"/>
              </a:spcAft>
            </a:pPr>
            <a:r>
              <a:rPr lang="es-EC" sz="2800" b="1" dirty="0">
                <a:latin typeface="Times New Roman" panose="02020603050405020304" pitchFamily="18" charset="0"/>
                <a:cs typeface="Times New Roman" panose="02020603050405020304" pitchFamily="18" charset="0"/>
              </a:rPr>
              <a:t>3.- Taxatividad o certeza (lex </a:t>
            </a:r>
            <a:r>
              <a:rPr lang="es-EC" sz="2800" b="1" dirty="0" err="1">
                <a:latin typeface="Times New Roman" panose="02020603050405020304" pitchFamily="18" charset="0"/>
                <a:cs typeface="Times New Roman" panose="02020603050405020304" pitchFamily="18" charset="0"/>
              </a:rPr>
              <a:t>certa</a:t>
            </a:r>
            <a:r>
              <a:rPr lang="es-EC" sz="2800" b="1" dirty="0">
                <a:latin typeface="Times New Roman" panose="02020603050405020304" pitchFamily="18" charset="0"/>
                <a:cs typeface="Times New Roman" panose="02020603050405020304" pitchFamily="18" charset="0"/>
              </a:rPr>
              <a:t>)</a:t>
            </a:r>
          </a:p>
          <a:p>
            <a:pPr algn="just">
              <a:lnSpc>
                <a:spcPct val="107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ley debe describir con claridad y precisión las conductas prohibidas.</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No puede haber normas penales ambiguas o vagas.</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Permite prever con certeza qué conductas están prohibidas.</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Evita la arbitrariedad judicial.</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Ej.: no sería válida una norma que sancione a quien actúe “de manera indebida”.</a:t>
            </a:r>
          </a:p>
        </p:txBody>
      </p:sp>
    </p:spTree>
    <p:extLst>
      <p:ext uri="{BB962C8B-B14F-4D97-AF65-F5344CB8AC3E}">
        <p14:creationId xmlns:p14="http://schemas.microsoft.com/office/powerpoint/2010/main" val="3678424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B59BA07-DC3A-42F1-82E0-74F0B7D4B339}"/>
              </a:ext>
            </a:extLst>
          </p:cNvPr>
          <p:cNvSpPr txBox="1"/>
          <p:nvPr/>
        </p:nvSpPr>
        <p:spPr>
          <a:xfrm>
            <a:off x="1899920" y="1486405"/>
            <a:ext cx="8747760" cy="523220"/>
          </a:xfrm>
          <a:prstGeom prst="rect">
            <a:avLst/>
          </a:prstGeom>
          <a:noFill/>
        </p:spPr>
        <p:txBody>
          <a:bodyPr wrap="square">
            <a:spAutoFit/>
          </a:bodyPr>
          <a:lstStyle/>
          <a:p>
            <a:r>
              <a:rPr lang="es-EC" sz="2800" dirty="0">
                <a:latin typeface="Times New Roman" panose="02020603050405020304" pitchFamily="18" charset="0"/>
                <a:cs typeface="Times New Roman" panose="02020603050405020304" pitchFamily="18" charset="0"/>
              </a:rPr>
              <a:t>3.- Prohibición de analogía in </a:t>
            </a:r>
            <a:r>
              <a:rPr lang="es-EC" sz="2800" dirty="0" err="1">
                <a:latin typeface="Times New Roman" panose="02020603050405020304" pitchFamily="18" charset="0"/>
                <a:cs typeface="Times New Roman" panose="02020603050405020304" pitchFamily="18" charset="0"/>
              </a:rPr>
              <a:t>malam</a:t>
            </a:r>
            <a:r>
              <a:rPr lang="es-EC" sz="2800" dirty="0">
                <a:latin typeface="Times New Roman" panose="02020603050405020304" pitchFamily="18" charset="0"/>
                <a:cs typeface="Times New Roman" panose="02020603050405020304" pitchFamily="18" charset="0"/>
              </a:rPr>
              <a:t> </a:t>
            </a:r>
            <a:r>
              <a:rPr lang="es-EC" sz="2800" dirty="0" err="1">
                <a:latin typeface="Times New Roman" panose="02020603050405020304" pitchFamily="18" charset="0"/>
                <a:cs typeface="Times New Roman" panose="02020603050405020304" pitchFamily="18" charset="0"/>
              </a:rPr>
              <a:t>partem</a:t>
            </a:r>
            <a:r>
              <a:rPr lang="es-EC" sz="2800" dirty="0">
                <a:latin typeface="Times New Roman" panose="02020603050405020304" pitchFamily="18" charset="0"/>
                <a:cs typeface="Times New Roman" panose="02020603050405020304" pitchFamily="18" charset="0"/>
              </a:rPr>
              <a:t> (lex </a:t>
            </a:r>
            <a:r>
              <a:rPr lang="es-EC" sz="2800" dirty="0" err="1">
                <a:latin typeface="Times New Roman" panose="02020603050405020304" pitchFamily="18" charset="0"/>
                <a:cs typeface="Times New Roman" panose="02020603050405020304" pitchFamily="18" charset="0"/>
              </a:rPr>
              <a:t>stricta</a:t>
            </a:r>
            <a:r>
              <a:rPr lang="es-EC" sz="2800" dirty="0">
                <a:latin typeface="Times New Roman" panose="02020603050405020304" pitchFamily="18" charset="0"/>
                <a:cs typeface="Times New Roman" panose="02020603050405020304" pitchFamily="18" charset="0"/>
              </a:rPr>
              <a:t>)</a:t>
            </a:r>
          </a:p>
        </p:txBody>
      </p:sp>
      <p:sp>
        <p:nvSpPr>
          <p:cNvPr id="7" name="CuadroTexto 6">
            <a:extLst>
              <a:ext uri="{FF2B5EF4-FFF2-40B4-BE49-F238E27FC236}">
                <a16:creationId xmlns:a16="http://schemas.microsoft.com/office/drawing/2014/main" id="{DC7D8D8C-FA7A-42DD-828D-9763367566E4}"/>
              </a:ext>
            </a:extLst>
          </p:cNvPr>
          <p:cNvSpPr txBox="1"/>
          <p:nvPr/>
        </p:nvSpPr>
        <p:spPr>
          <a:xfrm>
            <a:off x="2164080" y="2388302"/>
            <a:ext cx="8138160" cy="2641942"/>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Está prohibido aplicar la ley penal por analogía para agravar la situación del imputado.</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Solo se admite la analogía a favor del reo (principio pro homine).</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Ejemplo: si una conducta no está expresamente tipificada, no puede ser asimilada a otra solo por su semejanza.</a:t>
            </a:r>
          </a:p>
        </p:txBody>
      </p:sp>
    </p:spTree>
    <p:extLst>
      <p:ext uri="{BB962C8B-B14F-4D97-AF65-F5344CB8AC3E}">
        <p14:creationId xmlns:p14="http://schemas.microsoft.com/office/powerpoint/2010/main" val="682505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Función garantista del principio de legalidad</a:t>
            </a:r>
          </a:p>
        </p:txBody>
      </p:sp>
      <p:sp>
        <p:nvSpPr>
          <p:cNvPr id="3" name="Content Placeholder 2"/>
          <p:cNvSpPr>
            <a:spLocks noGrp="1"/>
          </p:cNvSpPr>
          <p:nvPr>
            <p:ph idx="1"/>
          </p:nvPr>
        </p:nvSpPr>
        <p:spPr/>
        <p:txBody>
          <a:bodyPr/>
          <a:lstStyle/>
          <a:p>
            <a:r>
              <a:t>• Protege frente al abuso del poder estatal</a:t>
            </a:r>
          </a:p>
          <a:p>
            <a:r>
              <a:t>• Asegura seguridad jurídica y previsibilidad</a:t>
            </a:r>
          </a:p>
          <a:p>
            <a:r>
              <a:t>• Limita la arbitrariedad judicial y policial</a:t>
            </a:r>
          </a:p>
          <a:p>
            <a:r>
              <a:t>• Fundamenta un Derecho Penal racional y respetuoso de los DDHH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F10459-2D25-4FF2-83C4-A2FADE881237}"/>
              </a:ext>
            </a:extLst>
          </p:cNvPr>
          <p:cNvSpPr>
            <a:spLocks noGrp="1"/>
          </p:cNvSpPr>
          <p:nvPr>
            <p:ph idx="1"/>
          </p:nvPr>
        </p:nvSpPr>
        <p:spPr>
          <a:xfrm>
            <a:off x="917713" y="2623930"/>
            <a:ext cx="10515600" cy="4351338"/>
          </a:xfrm>
        </p:spPr>
        <p:txBody>
          <a:bodyPr/>
          <a:lstStyle/>
          <a:p>
            <a:pPr marL="0" indent="0">
              <a:lnSpc>
                <a:spcPct val="107000"/>
              </a:lnSpc>
              <a:spcAft>
                <a:spcPts val="800"/>
              </a:spcAft>
              <a:buNone/>
            </a:pPr>
            <a:endParaRPr lang="es-EC"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Es necesario indicar que tal expresión se emplea en el lenguaje académico para designar tres contenidos distintos:</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El conjunto de normas o derecho positivo (en </a:t>
            </a:r>
            <a:r>
              <a:rPr lang="es-EC" sz="2000" i="1" dirty="0">
                <a:latin typeface="Times New Roman" panose="02020603050405020304" pitchFamily="18" charset="0"/>
                <a:ea typeface="Calibri" panose="020F0502020204030204" pitchFamily="34" charset="0"/>
                <a:cs typeface="Times New Roman" panose="02020603050405020304" pitchFamily="18" charset="0"/>
              </a:rPr>
              <a:t>sentido objetivo);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 facultad del Estado para ejercer el derecho de castigar (en </a:t>
            </a:r>
            <a:r>
              <a:rPr lang="es-EC" sz="2000" i="1" dirty="0">
                <a:latin typeface="Times New Roman" panose="02020603050405020304" pitchFamily="18" charset="0"/>
                <a:ea typeface="Calibri" panose="020F0502020204030204" pitchFamily="34" charset="0"/>
                <a:cs typeface="Times New Roman" panose="02020603050405020304" pitchFamily="18" charset="0"/>
              </a:rPr>
              <a:t>sentido subjetivo), </a:t>
            </a:r>
            <a:r>
              <a:rPr lang="es-EC" sz="2000" dirty="0">
                <a:latin typeface="Times New Roman" panose="02020603050405020304" pitchFamily="18" charset="0"/>
                <a:ea typeface="Calibri" panose="020F0502020204030204" pitchFamily="34" charset="0"/>
                <a:cs typeface="Times New Roman" panose="02020603050405020304" pitchFamily="18" charset="0"/>
              </a:rPr>
              <a:t>y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l"/>
            <a:r>
              <a:rPr lang="es-EC" sz="2000" dirty="0">
                <a:latin typeface="Times New Roman" panose="02020603050405020304" pitchFamily="18" charset="0"/>
                <a:ea typeface="Calibri" panose="020F0502020204030204" pitchFamily="34" charset="0"/>
                <a:cs typeface="Times New Roman" panose="02020603050405020304" pitchFamily="18" charset="0"/>
              </a:rPr>
              <a:t>La disciplina que estudia ese derecho positivo de manera sistemática </a:t>
            </a:r>
            <a:r>
              <a:rPr lang="es-EC" sz="2000" i="1" dirty="0">
                <a:latin typeface="Times New Roman" panose="02020603050405020304" pitchFamily="18" charset="0"/>
                <a:ea typeface="Calibri" panose="020F0502020204030204" pitchFamily="34" charset="0"/>
                <a:cs typeface="Times New Roman" panose="02020603050405020304" pitchFamily="18" charset="0"/>
              </a:rPr>
              <a:t>(ciencia o dogmática jurídico penal).</a:t>
            </a:r>
            <a:r>
              <a:rPr lang="es-ES" sz="1800" dirty="0">
                <a:latin typeface="Times New Roman" panose="02020603050405020304" pitchFamily="18" charset="0"/>
              </a:rPr>
              <a:t> Esta equivalencia del concepto de derecho penal que hace referencia a la disciplina que —en principio— se ocupa de ese derecho positivo.</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p>
        </p:txBody>
      </p:sp>
      <p:sp>
        <p:nvSpPr>
          <p:cNvPr id="4" name="CuadroTexto 3">
            <a:extLst>
              <a:ext uri="{FF2B5EF4-FFF2-40B4-BE49-F238E27FC236}">
                <a16:creationId xmlns:a16="http://schemas.microsoft.com/office/drawing/2014/main" id="{F891DC19-1866-439F-A21F-18475ADC8E2A}"/>
              </a:ext>
            </a:extLst>
          </p:cNvPr>
          <p:cNvSpPr txBox="1"/>
          <p:nvPr/>
        </p:nvSpPr>
        <p:spPr>
          <a:xfrm>
            <a:off x="917713" y="1113182"/>
            <a:ext cx="9869556" cy="1323439"/>
          </a:xfrm>
          <a:prstGeom prst="rect">
            <a:avLst/>
          </a:prstGeom>
          <a:noFill/>
        </p:spPr>
        <p:txBody>
          <a:bodyPr wrap="square" rtlCol="0">
            <a:spAutoFit/>
          </a:bodyPr>
          <a:lstStyle/>
          <a:p>
            <a:r>
              <a:rPr lang="es-EC" sz="2000" dirty="0">
                <a:latin typeface="Times New Roman" panose="02020603050405020304" pitchFamily="18" charset="0"/>
                <a:ea typeface="Calibri" panose="020F0502020204030204" pitchFamily="34" charset="0"/>
              </a:rPr>
              <a:t>Al conjunto normativo, se le conoce como "derecho de las penas" o "penal", derecho criminal derecho punitivo, derecho represor o represivo, derecho </a:t>
            </a:r>
            <a:r>
              <a:rPr lang="es-EC" sz="2000" dirty="0" err="1">
                <a:latin typeface="Times New Roman" panose="02020603050405020304" pitchFamily="18" charset="0"/>
                <a:ea typeface="Calibri" panose="020F0502020204030204" pitchFamily="34" charset="0"/>
              </a:rPr>
              <a:t>transgresional</a:t>
            </a:r>
            <a:r>
              <a:rPr lang="es-EC" sz="2000" dirty="0">
                <a:latin typeface="Times New Roman" panose="02020603050405020304" pitchFamily="18" charset="0"/>
                <a:ea typeface="Calibri" panose="020F0502020204030204" pitchFamily="34" charset="0"/>
              </a:rPr>
              <a:t>, derecho protector de los criminales, derecho de la lucha contra el delito, derecho determinador, derecho sancionador o restaurador etc</a:t>
            </a:r>
            <a:r>
              <a:rPr lang="es-EC" dirty="0">
                <a:latin typeface="Times New Roman" panose="02020603050405020304" pitchFamily="18" charset="0"/>
                <a:ea typeface="Calibri" panose="020F0502020204030204" pitchFamily="34" charset="0"/>
              </a:rPr>
              <a:t>.</a:t>
            </a:r>
            <a:endParaRPr lang="es-EC" dirty="0"/>
          </a:p>
        </p:txBody>
      </p:sp>
    </p:spTree>
    <p:extLst>
      <p:ext uri="{BB962C8B-B14F-4D97-AF65-F5344CB8AC3E}">
        <p14:creationId xmlns:p14="http://schemas.microsoft.com/office/powerpoint/2010/main" val="3719822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85E830-2E52-480E-B4C3-EBB769234D30}"/>
              </a:ext>
            </a:extLst>
          </p:cNvPr>
          <p:cNvSpPr txBox="1"/>
          <p:nvPr/>
        </p:nvSpPr>
        <p:spPr>
          <a:xfrm>
            <a:off x="3210560" y="1285080"/>
            <a:ext cx="6096000" cy="3432286"/>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Conclusión</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El principio de legalidad es más que una regla técnica: es una garantía constitucional contra la arbitrariedad y una manifestación concreta del Estado de Derecho. Su vigencia y respeto son esenciales para un Derecho Penal limitado, racional y respetuoso de los derechos humano</a:t>
            </a:r>
          </a:p>
        </p:txBody>
      </p:sp>
    </p:spTree>
    <p:extLst>
      <p:ext uri="{BB962C8B-B14F-4D97-AF65-F5344CB8AC3E}">
        <p14:creationId xmlns:p14="http://schemas.microsoft.com/office/powerpoint/2010/main" val="1924989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9FDD76-4247-4004-8612-B26A7CA1526F}"/>
              </a:ext>
            </a:extLst>
          </p:cNvPr>
          <p:cNvSpPr txBox="1"/>
          <p:nvPr/>
        </p:nvSpPr>
        <p:spPr>
          <a:xfrm>
            <a:off x="1087120" y="1719741"/>
            <a:ext cx="10474960" cy="2562625"/>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Concepto general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principio de mínima intervención (también conocido como ultima ratio) establece que el Derecho Penal debe ser el último recurso del Estado para resolver conflictos sociales. </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Solo debe intervenir cuando los otros mecanismos jurídicos (como el Derecho civil, administrativo o laboral) no sean suficientes para proteger los bienes jurídicos esenciales.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1CE7FFC-0EF4-432D-824B-8AE47A5ED6ED}"/>
              </a:ext>
            </a:extLst>
          </p:cNvPr>
          <p:cNvSpPr txBox="1"/>
          <p:nvPr/>
        </p:nvSpPr>
        <p:spPr>
          <a:xfrm>
            <a:off x="1869440" y="468282"/>
            <a:ext cx="7274560" cy="468077"/>
          </a:xfrm>
          <a:prstGeom prst="rect">
            <a:avLst/>
          </a:prstGeom>
          <a:noFill/>
        </p:spPr>
        <p:txBody>
          <a:bodyPr wrap="square">
            <a:spAutoFit/>
          </a:bodyPr>
          <a:lstStyle/>
          <a:p>
            <a:pPr algn="just">
              <a:lnSpc>
                <a:spcPct val="107000"/>
              </a:lnSpc>
              <a:spcAft>
                <a:spcPts val="8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Principio de Intervención Mínima (Ultima Ratio)</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51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A6E8D9-38E0-4FBE-8BB9-4698B7BC9D8B}"/>
              </a:ext>
            </a:extLst>
          </p:cNvPr>
          <p:cNvSpPr txBox="1"/>
          <p:nvPr/>
        </p:nvSpPr>
        <p:spPr>
          <a:xfrm>
            <a:off x="1107440" y="1710035"/>
            <a:ext cx="9977120" cy="3403176"/>
          </a:xfrm>
          <a:prstGeom prst="rect">
            <a:avLst/>
          </a:prstGeom>
          <a:noFill/>
        </p:spPr>
        <p:txBody>
          <a:bodyPr wrap="square">
            <a:spAutoFit/>
          </a:bodyPr>
          <a:lstStyle/>
          <a:p>
            <a:pPr algn="just">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El Derecho Penal debe intervenir solo cuando otros mecanismos del ordenamiento jurídico no sean suficientes para proteger los bienes jurídicos. Su función es subsidiaria.</a:t>
            </a:r>
          </a:p>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E</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l Derecho Penal no debe utilizarse como herramienta de control social para resolver cualquier conflicto, pues ello generaría una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sobrecriminalización</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y un sistema punitivo desproporcionado</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912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46296" y="1067398"/>
            <a:ext cx="10499408" cy="4195481"/>
          </a:xfrm>
        </p:spPr>
        <p:txBody>
          <a:bodyPr>
            <a:normAutofit/>
          </a:bodyPr>
          <a:lstStyle/>
          <a:p>
            <a:r>
              <a:rPr lang="es-EC" b="1" dirty="0"/>
              <a:t>Art. 3</a:t>
            </a:r>
            <a:r>
              <a:rPr lang="es-EC" dirty="0"/>
              <a:t>.- La intervención penal está legitimada siempre y cuando sea </a:t>
            </a:r>
            <a:r>
              <a:rPr lang="es-EC" u="sng" dirty="0"/>
              <a:t>estrictamente necesaria </a:t>
            </a:r>
            <a:r>
              <a:rPr lang="es-EC" dirty="0"/>
              <a:t>para la protección de las personas. </a:t>
            </a:r>
          </a:p>
          <a:p>
            <a:pPr marL="0" lvl="0" indent="0" algn="just">
              <a:buNone/>
            </a:pPr>
            <a:endParaRPr lang="es-MX" altLang="es-EC" dirty="0"/>
          </a:p>
          <a:p>
            <a:pPr marL="0" lvl="0" indent="0" algn="just">
              <a:buNone/>
            </a:pPr>
            <a:r>
              <a:rPr lang="es-MX" altLang="es-EC" dirty="0"/>
              <a:t>La mínima intervención penal es conocida también como de ultima ratio, postula la necesidad de restringir al máximo la intervención de la ley penal, reservándola sólo para casos de ataques graves a las normas de convivencia social que no pueden ser eficazmente controlados por otros mecanismos menos traumáticos</a:t>
            </a:r>
            <a:r>
              <a:rPr lang="es-MX" altLang="es-EC" dirty="0">
                <a:solidFill>
                  <a:prstClr val="black"/>
                </a:solidFill>
              </a:rPr>
              <a:t>.</a:t>
            </a:r>
            <a:endParaRPr lang="es-ES" altLang="es-EC" dirty="0">
              <a:solidFill>
                <a:prstClr val="black"/>
              </a:solidFill>
            </a:endParaRPr>
          </a:p>
          <a:p>
            <a:endParaRPr lang="es-EC" dirty="0"/>
          </a:p>
        </p:txBody>
      </p:sp>
    </p:spTree>
    <p:extLst>
      <p:ext uri="{BB962C8B-B14F-4D97-AF65-F5344CB8AC3E}">
        <p14:creationId xmlns:p14="http://schemas.microsoft.com/office/powerpoint/2010/main" val="3331608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12B3B95-29AD-443D-86AA-951D8D04DCA9}"/>
              </a:ext>
            </a:extLst>
          </p:cNvPr>
          <p:cNvSpPr txBox="1"/>
          <p:nvPr/>
        </p:nvSpPr>
        <p:spPr>
          <a:xfrm>
            <a:off x="1168400" y="1242732"/>
            <a:ext cx="10454640" cy="3759491"/>
          </a:xfrm>
          <a:prstGeom prst="rect">
            <a:avLst/>
          </a:prstGeom>
          <a:noFill/>
        </p:spPr>
        <p:txBody>
          <a:bodyPr wrap="square">
            <a:spAutoFit/>
          </a:bodyPr>
          <a:lstStyle/>
          <a:p>
            <a:pPr algn="just">
              <a:lnSpc>
                <a:spcPct val="107000"/>
              </a:lnSpc>
              <a:spcAft>
                <a:spcPts val="80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Fundamento político-criminal</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Este principio tiene base en un modelo garantista y liberal del Derecho Penal, que busca limitar el poder punitivo del Estado para evitar abusos y proteger los derechos fundamentales.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Está relacionado con: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Estado de Derecho</a:t>
            </a:r>
            <a:r>
              <a:rPr lang="es-EC" dirty="0">
                <a:latin typeface="Times New Roman" panose="02020603050405020304" pitchFamily="18" charset="0"/>
                <a:ea typeface="Calibri" panose="020F0502020204030204" pitchFamily="34" charset="0"/>
                <a:cs typeface="Times New Roman" panose="02020603050405020304" pitchFamily="18" charset="0"/>
              </a:rPr>
              <a:t> y constitucional de derechos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respeto a los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 necesidad de que la pena sea un recurso excepcional y no una herramienta de control social generalizado.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59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E92971-582F-423C-9FB2-6CE1E3E06D3F}"/>
              </a:ext>
            </a:extLst>
          </p:cNvPr>
          <p:cNvSpPr txBox="1"/>
          <p:nvPr/>
        </p:nvSpPr>
        <p:spPr>
          <a:xfrm>
            <a:off x="731520" y="515650"/>
            <a:ext cx="9662160" cy="236885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Fundamento y Manifestaciones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Fundamento: Garantista y liberal.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Manifestaciones: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Subsidiariedad: El Derecho Penal es la última opción.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Fragmentariedad: Solo se protegen los bienes jurídicos esenciales.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Proporcionalidad: La intervención penal debe ser proporcional al daño causado.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277475C-D83E-4C22-8720-C8A789D21FBC}"/>
              </a:ext>
            </a:extLst>
          </p:cNvPr>
          <p:cNvSpPr txBox="1"/>
          <p:nvPr/>
        </p:nvSpPr>
        <p:spPr>
          <a:xfrm>
            <a:off x="4765040" y="3070525"/>
            <a:ext cx="6096000" cy="3155351"/>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Consecuencias Normativas y Prácticas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Despenalización de conductas que pueden resolverse por otros medios (mediación, derecho administrativo).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Crítica al populismo punitivo (criminalización excesiva).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Limitación del uso del Derecho Penal en situaciones sociales no estrictamente delictivas.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Promoción de soluciones alternativas al conflicto penal (por ejemplo, reparación del daño).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087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31ECC9-1463-4FC0-880E-6576CB963395}"/>
              </a:ext>
            </a:extLst>
          </p:cNvPr>
          <p:cNvSpPr txBox="1"/>
          <p:nvPr/>
        </p:nvSpPr>
        <p:spPr>
          <a:xfrm>
            <a:off x="628208" y="1879242"/>
            <a:ext cx="10688320" cy="2538515"/>
          </a:xfrm>
          <a:prstGeom prst="rect">
            <a:avLst/>
          </a:prstGeom>
          <a:noFill/>
        </p:spPr>
        <p:txBody>
          <a:bodyPr wrap="square">
            <a:spAutoFit/>
          </a:bodyPr>
          <a:lstStyle/>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Relación con Otros Principios Penales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Legalidad: Solo lo que la ley dispone expresamente puede ser considerado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Lesividad: La intervención penal solo debe ocurrir cuando haya un daño real al bien jurídico protegido.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Culpabilidad y Humanidad de la pena: Las penas deben ser proporcionales y respetuosas de los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	•	Coherencia del sistema penal garantista: evitando que el Derecho Penal sea usado de manera arbitraria o excesiva.</a:t>
            </a:r>
            <a:endParaRPr lang="es-EC" dirty="0"/>
          </a:p>
        </p:txBody>
      </p:sp>
    </p:spTree>
    <p:extLst>
      <p:ext uri="{BB962C8B-B14F-4D97-AF65-F5344CB8AC3E}">
        <p14:creationId xmlns:p14="http://schemas.microsoft.com/office/powerpoint/2010/main" val="2870795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4AC80E-A87E-4C55-B830-19D5BDDB07A6}"/>
              </a:ext>
            </a:extLst>
          </p:cNvPr>
          <p:cNvSpPr txBox="1"/>
          <p:nvPr/>
        </p:nvSpPr>
        <p:spPr>
          <a:xfrm>
            <a:off x="1097280" y="1442209"/>
            <a:ext cx="9387840" cy="3064172"/>
          </a:xfrm>
          <a:prstGeom prst="rect">
            <a:avLst/>
          </a:prstGeom>
          <a:noFill/>
        </p:spPr>
        <p:txBody>
          <a:bodyPr wrap="square">
            <a:spAutoFit/>
          </a:bodyPr>
          <a:lstStyle/>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Críticas y Conclusión</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Críticas: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Riesgo de impunidad si se aplica excesivamente el principio.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Dificultades en su aplicación en contextos de alta violencia o inseguridad.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Conclusión: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principio racionaliza el poder penal, protegiendo los derechos fundamentales y evitando abusos.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Promueve un Derecho Penal equilibrado, justo y respetuoso de los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216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D81568-865A-43FF-A61A-379CB6A433F5}"/>
              </a:ext>
            </a:extLst>
          </p:cNvPr>
          <p:cNvSpPr txBox="1"/>
          <p:nvPr/>
        </p:nvSpPr>
        <p:spPr>
          <a:xfrm>
            <a:off x="683370" y="1241137"/>
            <a:ext cx="11013440" cy="4277518"/>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El principio de culpabilidad es un pilar del Derecho Penal moderno.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Nadie puede ser penado sin dolo o culpa. Establece que solo puede ser penalmente responsable quien haya actuado con culpabilidad, es decir, quien pudo haber actuado de otra manera y eligió, libre y conscientemente, violar la norma.</a:t>
            </a:r>
          </a:p>
          <a:p>
            <a:pPr algn="just">
              <a:lnSpc>
                <a:spcPct val="107000"/>
              </a:lnSpc>
              <a:spcAft>
                <a:spcPts val="800"/>
              </a:spcAft>
            </a:pP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El Derecho Penal moderno rechaza la responsabilidad objetiva, exige que el sujeto haya actuado con una actitud psíquica reprochable</a:t>
            </a:r>
            <a:r>
              <a:rPr lang="es-EC" sz="2000" dirty="0">
                <a:latin typeface="Times New Roman" panose="02020603050405020304" pitchFamily="18" charset="0"/>
                <a:ea typeface="Calibri" panose="020F0502020204030204" pitchFamily="34" charset="0"/>
                <a:cs typeface="Times New Roman" panose="02020603050405020304" pitchFamily="18" charset="0"/>
              </a:rPr>
              <a:t> pues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impide sancionar a una persona por el solo resultado del hecho sin considerar su actitud subjetiva frente a la norma.</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 Fundamenta la responsabilidad penal en la reprochabilidad personal del autor.	</a:t>
            </a:r>
          </a:p>
          <a:p>
            <a:pPr algn="just">
              <a:lnSpc>
                <a:spcPct val="107000"/>
              </a:lnSpc>
              <a:spcAft>
                <a:spcPts val="800"/>
              </a:spcAft>
            </a:pPr>
            <a:r>
              <a:rPr lang="es-ES" sz="2000" dirty="0">
                <a:latin typeface="Times New Roman" panose="02020603050405020304" pitchFamily="18" charset="0"/>
                <a:cs typeface="Times New Roman" panose="02020603050405020304" pitchFamily="18" charset="0"/>
              </a:rPr>
              <a:t> Garantiza el respeto a la dignidad humana y limita el poder punitivo del Estado.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356C9FCD-81C3-406B-B73A-B32702AD233A}"/>
              </a:ext>
            </a:extLst>
          </p:cNvPr>
          <p:cNvSpPr txBox="1"/>
          <p:nvPr/>
        </p:nvSpPr>
        <p:spPr>
          <a:xfrm>
            <a:off x="4236720" y="498762"/>
            <a:ext cx="6096000" cy="530594"/>
          </a:xfrm>
          <a:prstGeom prst="rect">
            <a:avLst/>
          </a:prstGeom>
          <a:noFill/>
        </p:spPr>
        <p:txBody>
          <a:bodyPr wrap="square">
            <a:spAutoFit/>
          </a:bodyPr>
          <a:lstStyle/>
          <a:p>
            <a:pPr algn="just">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Principio de Culpabilidad</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115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458B6CE-0394-4F3B-8C13-9D17CA3FAFA8}"/>
              </a:ext>
            </a:extLst>
          </p:cNvPr>
          <p:cNvSpPr txBox="1"/>
          <p:nvPr/>
        </p:nvSpPr>
        <p:spPr>
          <a:xfrm>
            <a:off x="1239906" y="622997"/>
            <a:ext cx="6097656" cy="1477328"/>
          </a:xfrm>
          <a:prstGeom prst="rect">
            <a:avLst/>
          </a:prstGeom>
          <a:noFill/>
        </p:spPr>
        <p:txBody>
          <a:bodyPr wrap="square">
            <a:spAutoFit/>
          </a:bodyPr>
          <a:lstStyle/>
          <a:p>
            <a:r>
              <a:rPr lang="es-ES" dirty="0">
                <a:latin typeface="Times New Roman" panose="02020603050405020304" pitchFamily="18" charset="0"/>
                <a:cs typeface="Times New Roman" panose="02020603050405020304" pitchFamily="18" charset="0"/>
              </a:rPr>
              <a:t>¿Qué es la culpabilidad?	•	</a:t>
            </a:r>
          </a:p>
          <a:p>
            <a:r>
              <a:rPr lang="es-ES" dirty="0">
                <a:latin typeface="Times New Roman" panose="02020603050405020304" pitchFamily="18" charset="0"/>
                <a:cs typeface="Times New Roman" panose="02020603050405020304" pitchFamily="18" charset="0"/>
              </a:rPr>
              <a:t>  Es un Juicio de reproche personal al autor del delito.	</a:t>
            </a:r>
          </a:p>
          <a:p>
            <a:r>
              <a:rPr lang="es-ES" dirty="0">
                <a:latin typeface="Times New Roman" panose="02020603050405020304" pitchFamily="18" charset="0"/>
                <a:cs typeface="Times New Roman" panose="02020603050405020304" pitchFamily="18" charset="0"/>
              </a:rPr>
              <a:t>•	Solo se puede castigar a quien pudo actuar conforme a derecho y no lo hizo.	</a:t>
            </a:r>
          </a:p>
          <a:p>
            <a:r>
              <a:rPr lang="es-ES" dirty="0">
                <a:latin typeface="Times New Roman" panose="02020603050405020304" pitchFamily="18" charset="0"/>
                <a:cs typeface="Times New Roman" panose="02020603050405020304" pitchFamily="18" charset="0"/>
              </a:rPr>
              <a:t>•	Exige un análisis subjetivo: no basta con el daño causado.</a:t>
            </a:r>
            <a:endParaRPr lang="es-EC"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CE3BEE12-4C65-4D00-AFF2-8758AF805D13}"/>
              </a:ext>
            </a:extLst>
          </p:cNvPr>
          <p:cNvSpPr txBox="1"/>
          <p:nvPr/>
        </p:nvSpPr>
        <p:spPr>
          <a:xfrm>
            <a:off x="2097157" y="2403399"/>
            <a:ext cx="9392477" cy="3108543"/>
          </a:xfrm>
          <a:prstGeom prst="rect">
            <a:avLst/>
          </a:prstGeom>
          <a:noFill/>
        </p:spPr>
        <p:txBody>
          <a:bodyPr wrap="square">
            <a:spAutoFit/>
          </a:bodyPr>
          <a:lstStyle/>
          <a:p>
            <a:r>
              <a:rPr lang="es-ES" sz="2000" dirty="0">
                <a:latin typeface="Times New Roman" panose="02020603050405020304" pitchFamily="18" charset="0"/>
                <a:cs typeface="Times New Roman" panose="02020603050405020304" pitchFamily="18" charset="0"/>
              </a:rPr>
              <a:t>ELEMENTOS DE LA CULPABILIDAD	</a:t>
            </a:r>
          </a:p>
          <a:p>
            <a:pPr marL="457200" indent="-457200">
              <a:buAutoNum type="arabicPeriod"/>
            </a:pPr>
            <a:r>
              <a:rPr lang="es-ES" sz="2000" dirty="0">
                <a:latin typeface="Times New Roman" panose="02020603050405020304" pitchFamily="18" charset="0"/>
                <a:cs typeface="Times New Roman" panose="02020603050405020304" pitchFamily="18" charset="0"/>
              </a:rPr>
              <a:t>Imputabilidad.- Capacidad psíquica del autor para comprender y dirigir su conducta. Quedan excluidos los inimputables (menores de edad, enfermos mentales, etc.).	</a:t>
            </a:r>
          </a:p>
          <a:p>
            <a:pPr marL="457200" indent="-457200">
              <a:buAutoNum type="arabicPeriod"/>
            </a:pPr>
            <a:r>
              <a:rPr lang="es-ES" sz="2000" dirty="0">
                <a:latin typeface="Times New Roman" panose="02020603050405020304" pitchFamily="18" charset="0"/>
                <a:cs typeface="Times New Roman" panose="02020603050405020304" pitchFamily="18" charset="0"/>
              </a:rPr>
              <a:t>Conciencia de la antijuridicidad.- Conocimiento de que la conducta es contraria a Derecho. Si existe un error invencible sobre la ilicitud (error de prohibición), puede excluirse la culpabilidad.</a:t>
            </a:r>
          </a:p>
          <a:p>
            <a:pPr marL="457200" indent="-457200">
              <a:buAutoNum type="arabicPeriod"/>
            </a:pPr>
            <a:r>
              <a:rPr lang="es-ES" sz="2000" dirty="0">
                <a:latin typeface="Times New Roman" panose="02020603050405020304" pitchFamily="18" charset="0"/>
                <a:cs typeface="Times New Roman" panose="02020603050405020304" pitchFamily="18" charset="0"/>
              </a:rPr>
              <a:t>Exigibilidad de otra conducta Posibilidad de actuar lícitamente dadas las circunstancias</a:t>
            </a:r>
            <a:r>
              <a:rPr lang="es-ES" dirty="0"/>
              <a:t>.</a:t>
            </a:r>
            <a:r>
              <a:rPr lang="es-ES" sz="1800" dirty="0">
                <a:latin typeface="Times New Roman" panose="02020603050405020304" pitchFamily="18" charset="0"/>
                <a:cs typeface="Times New Roman" panose="02020603050405020304" pitchFamily="18" charset="0"/>
              </a:rPr>
              <a:t> Se valora si, dadas las circunstancias, era razonablemente exigible que el sujeto actuara conforme a derecho. Aquí entran los casos de coacción, miedo insuperable, entre otros</a:t>
            </a:r>
            <a:endParaRPr lang="es-EC" dirty="0"/>
          </a:p>
        </p:txBody>
      </p:sp>
    </p:spTree>
    <p:extLst>
      <p:ext uri="{BB962C8B-B14F-4D97-AF65-F5344CB8AC3E}">
        <p14:creationId xmlns:p14="http://schemas.microsoft.com/office/powerpoint/2010/main" val="163668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18D100-A030-4210-8E7A-467C784E1720}"/>
              </a:ext>
            </a:extLst>
          </p:cNvPr>
          <p:cNvSpPr txBox="1"/>
          <p:nvPr/>
        </p:nvSpPr>
        <p:spPr>
          <a:xfrm>
            <a:off x="815008" y="558835"/>
            <a:ext cx="10853531" cy="3349122"/>
          </a:xfrm>
          <a:prstGeom prst="rect">
            <a:avLst/>
          </a:prstGeom>
          <a:noFill/>
        </p:spPr>
        <p:txBody>
          <a:bodyPr wrap="square">
            <a:spAutoFit/>
          </a:bodyPr>
          <a:lstStyle/>
          <a:p>
            <a:pPr>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DOGMÁTICA PENAL</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Concepto</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La dogmática jurídico penal —o dogmática del derecho penal— es el</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saber que estudia el derecho penal positivo, que averigua el contenido, los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presupuestos y las consecuencias de las normas punitivas, las cuales desarrolla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y explica en su conexión interna; que ordena el material jurídico en un</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sistema, en el que tienen cabida las elaboraciones de los tribunales y de la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doctrina, e intenta, en fin, hallar nuevos caminos de desarrollo conceptual y</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sistemático. </a:t>
            </a:r>
          </a:p>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Además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se remite a todo el ordenamiento jurídico, acude a la criminología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y a la política criminal, emprende la crítica del derecho penal</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vigente y logra que las aportaciones criminológicas se traduzcan en exigencias político criminales, las que, a su vez, se tornen en normas jurídicas, completando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así una ciencia penal totalizadora.</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713D9F72-4A3D-4500-BB2F-1B88157E1069}"/>
              </a:ext>
            </a:extLst>
          </p:cNvPr>
          <p:cNvSpPr txBox="1"/>
          <p:nvPr/>
        </p:nvSpPr>
        <p:spPr>
          <a:xfrm>
            <a:off x="2512115" y="4358359"/>
            <a:ext cx="6097656" cy="369332"/>
          </a:xfrm>
          <a:prstGeom prst="rect">
            <a:avLst/>
          </a:prstGeom>
          <a:noFill/>
        </p:spPr>
        <p:txBody>
          <a:bodyPr wrap="square">
            <a:spAutoFit/>
          </a:bodyPr>
          <a:lstStyle/>
          <a:p>
            <a:r>
              <a:rPr lang="es-EC" i="1" dirty="0">
                <a:latin typeface="Times New Roman" panose="02020603050405020304" pitchFamily="18" charset="0"/>
                <a:ea typeface="Calibri" panose="020F0502020204030204" pitchFamily="34" charset="0"/>
              </a:rPr>
              <a:t>brinda seguridad jurídica a los ciudadanos. </a:t>
            </a:r>
            <a:endParaRPr lang="es-EC" dirty="0"/>
          </a:p>
        </p:txBody>
      </p:sp>
      <p:sp>
        <p:nvSpPr>
          <p:cNvPr id="8" name="CuadroTexto 7">
            <a:extLst>
              <a:ext uri="{FF2B5EF4-FFF2-40B4-BE49-F238E27FC236}">
                <a16:creationId xmlns:a16="http://schemas.microsoft.com/office/drawing/2014/main" id="{4D717433-4100-422F-8C5E-053C56FA7177}"/>
              </a:ext>
            </a:extLst>
          </p:cNvPr>
          <p:cNvSpPr txBox="1"/>
          <p:nvPr/>
        </p:nvSpPr>
        <p:spPr>
          <a:xfrm>
            <a:off x="964096" y="5148470"/>
            <a:ext cx="2136913" cy="369332"/>
          </a:xfrm>
          <a:prstGeom prst="rect">
            <a:avLst/>
          </a:prstGeom>
          <a:noFill/>
        </p:spPr>
        <p:txBody>
          <a:bodyPr wrap="square" rtlCol="0">
            <a:spAutoFit/>
          </a:bodyPr>
          <a:lstStyle/>
          <a:p>
            <a:r>
              <a:rPr lang="es-ES" dirty="0"/>
              <a:t>Funciones </a:t>
            </a:r>
            <a:endParaRPr lang="es-EC" dirty="0"/>
          </a:p>
        </p:txBody>
      </p:sp>
      <p:sp>
        <p:nvSpPr>
          <p:cNvPr id="10" name="CuadroTexto 9">
            <a:extLst>
              <a:ext uri="{FF2B5EF4-FFF2-40B4-BE49-F238E27FC236}">
                <a16:creationId xmlns:a16="http://schemas.microsoft.com/office/drawing/2014/main" id="{E8E3A49D-5A63-4239-8390-38F4677A61E5}"/>
              </a:ext>
            </a:extLst>
          </p:cNvPr>
          <p:cNvSpPr txBox="1"/>
          <p:nvPr/>
        </p:nvSpPr>
        <p:spPr>
          <a:xfrm>
            <a:off x="2512114" y="4727693"/>
            <a:ext cx="8715790" cy="374077"/>
          </a:xfrm>
          <a:prstGeom prst="rect">
            <a:avLst/>
          </a:prstGeom>
          <a:noFill/>
        </p:spPr>
        <p:txBody>
          <a:bodyPr wrap="square">
            <a:spAutoFit/>
          </a:bodyPr>
          <a:lstStyle/>
          <a:p>
            <a:pPr>
              <a:lnSpc>
                <a:spcPct val="107000"/>
              </a:lnSpc>
              <a:spcAft>
                <a:spcPts val="800"/>
              </a:spcAft>
            </a:pPr>
            <a:r>
              <a:rPr lang="es-EC" i="1" dirty="0">
                <a:latin typeface="Times New Roman" panose="02020603050405020304" pitchFamily="18" charset="0"/>
                <a:ea typeface="Calibri" panose="020F0502020204030204" pitchFamily="34" charset="0"/>
                <a:cs typeface="Times New Roman" panose="02020603050405020304" pitchFamily="18" charset="0"/>
              </a:rPr>
              <a:t>posibilita una aplicación segura </a:t>
            </a:r>
            <a:r>
              <a:rPr lang="es-EC" dirty="0">
                <a:latin typeface="Times New Roman" panose="02020603050405020304" pitchFamily="18" charset="0"/>
                <a:ea typeface="Calibri" panose="020F0502020204030204" pitchFamily="34" charset="0"/>
                <a:cs typeface="Times New Roman" panose="02020603050405020304" pitchFamily="18" charset="0"/>
              </a:rPr>
              <a:t>y </a:t>
            </a:r>
            <a:r>
              <a:rPr lang="es-EC" i="1" dirty="0">
                <a:latin typeface="Times New Roman" panose="02020603050405020304" pitchFamily="18" charset="0"/>
                <a:ea typeface="Calibri" panose="020F0502020204030204" pitchFamily="34" charset="0"/>
                <a:cs typeface="Times New Roman" panose="02020603050405020304" pitchFamily="18" charset="0"/>
              </a:rPr>
              <a:t>calculable del derecho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i="1" dirty="0">
                <a:latin typeface="Times New Roman" panose="02020603050405020304" pitchFamily="18" charset="0"/>
                <a:ea typeface="Calibri" panose="020F0502020204030204" pitchFamily="34" charset="0"/>
              </a:rPr>
              <a:t>penal</a:t>
            </a:r>
            <a:endParaRPr lang="es-EC" dirty="0"/>
          </a:p>
        </p:txBody>
      </p:sp>
      <p:sp>
        <p:nvSpPr>
          <p:cNvPr id="12" name="CuadroTexto 11">
            <a:extLst>
              <a:ext uri="{FF2B5EF4-FFF2-40B4-BE49-F238E27FC236}">
                <a16:creationId xmlns:a16="http://schemas.microsoft.com/office/drawing/2014/main" id="{AF721926-A657-45E1-97C2-0D884BAF3D3A}"/>
              </a:ext>
            </a:extLst>
          </p:cNvPr>
          <p:cNvSpPr txBox="1"/>
          <p:nvPr/>
        </p:nvSpPr>
        <p:spPr>
          <a:xfrm>
            <a:off x="2512115" y="5086958"/>
            <a:ext cx="7347502" cy="374077"/>
          </a:xfrm>
          <a:prstGeom prst="rect">
            <a:avLst/>
          </a:prstGeom>
          <a:noFill/>
        </p:spPr>
        <p:txBody>
          <a:bodyPr wrap="square">
            <a:spAutoFit/>
          </a:bodyPr>
          <a:lstStyle/>
          <a:p>
            <a:pPr>
              <a:lnSpc>
                <a:spcPct val="107000"/>
              </a:lnSpc>
              <a:spcAft>
                <a:spcPts val="800"/>
              </a:spcAft>
            </a:pPr>
            <a:r>
              <a:rPr lang="es-EC" i="1" dirty="0">
                <a:latin typeface="Times New Roman" panose="02020603050405020304" pitchFamily="18" charset="0"/>
                <a:ea typeface="Calibri" panose="020F0502020204030204" pitchFamily="34" charset="0"/>
                <a:cs typeface="Times New Roman" panose="02020603050405020304" pitchFamily="18" charset="0"/>
              </a:rPr>
              <a:t>racionaliza y torna igualitaria la administración de justicia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i="1" dirty="0">
                <a:latin typeface="Times New Roman" panose="02020603050405020304" pitchFamily="18" charset="0"/>
                <a:ea typeface="Calibri" panose="020F0502020204030204" pitchFamily="34" charset="0"/>
              </a:rPr>
              <a:t>penal.</a:t>
            </a:r>
            <a:endParaRPr lang="es-EC" dirty="0"/>
          </a:p>
        </p:txBody>
      </p:sp>
      <p:sp>
        <p:nvSpPr>
          <p:cNvPr id="14" name="CuadroTexto 13">
            <a:extLst>
              <a:ext uri="{FF2B5EF4-FFF2-40B4-BE49-F238E27FC236}">
                <a16:creationId xmlns:a16="http://schemas.microsoft.com/office/drawing/2014/main" id="{57354BF1-FD75-4B92-A76F-00E1DD862819}"/>
              </a:ext>
            </a:extLst>
          </p:cNvPr>
          <p:cNvSpPr txBox="1"/>
          <p:nvPr/>
        </p:nvSpPr>
        <p:spPr>
          <a:xfrm>
            <a:off x="2512115" y="5421344"/>
            <a:ext cx="7536347" cy="374077"/>
          </a:xfrm>
          <a:prstGeom prst="rect">
            <a:avLst/>
          </a:prstGeom>
          <a:noFill/>
        </p:spPr>
        <p:txBody>
          <a:bodyPr wrap="square">
            <a:spAutoFit/>
          </a:bodyPr>
          <a:lstStyle/>
          <a:p>
            <a:pPr>
              <a:lnSpc>
                <a:spcPct val="107000"/>
              </a:lnSpc>
              <a:spcAft>
                <a:spcPts val="800"/>
              </a:spcAft>
            </a:pPr>
            <a:r>
              <a:rPr lang="es-EC" i="1" dirty="0">
                <a:latin typeface="Times New Roman" panose="02020603050405020304" pitchFamily="18" charset="0"/>
                <a:ea typeface="Calibri" panose="020F0502020204030204" pitchFamily="34" charset="0"/>
                <a:cs typeface="Times New Roman" panose="02020603050405020304" pitchFamily="18" charset="0"/>
              </a:rPr>
              <a:t>mantiene la unidad del sistema</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i="1" dirty="0">
                <a:latin typeface="Times New Roman" panose="02020603050405020304" pitchFamily="18" charset="0"/>
                <a:ea typeface="Calibri" panose="020F0502020204030204" pitchFamily="34" charset="0"/>
              </a:rPr>
              <a:t>penal.</a:t>
            </a:r>
            <a:r>
              <a:rPr lang="es-EC" dirty="0">
                <a:latin typeface="Times New Roman" panose="02020603050405020304" pitchFamily="18" charset="0"/>
                <a:ea typeface="Calibri" panose="020F0502020204030204" pitchFamily="34" charset="0"/>
              </a:rPr>
              <a:t> Teórico -práctico</a:t>
            </a:r>
            <a:endParaRPr lang="es-EC" dirty="0"/>
          </a:p>
        </p:txBody>
      </p:sp>
      <p:sp>
        <p:nvSpPr>
          <p:cNvPr id="16" name="CuadroTexto 15">
            <a:extLst>
              <a:ext uri="{FF2B5EF4-FFF2-40B4-BE49-F238E27FC236}">
                <a16:creationId xmlns:a16="http://schemas.microsoft.com/office/drawing/2014/main" id="{5CEBE15A-5650-4D7E-9263-021C9BABFB02}"/>
              </a:ext>
            </a:extLst>
          </p:cNvPr>
          <p:cNvSpPr txBox="1"/>
          <p:nvPr/>
        </p:nvSpPr>
        <p:spPr>
          <a:xfrm>
            <a:off x="2512113" y="5795419"/>
            <a:ext cx="7347502" cy="670440"/>
          </a:xfrm>
          <a:prstGeom prst="rect">
            <a:avLst/>
          </a:prstGeom>
          <a:noFill/>
        </p:spPr>
        <p:txBody>
          <a:bodyPr wrap="square">
            <a:spAutoFit/>
          </a:bodyPr>
          <a:lstStyle/>
          <a:p>
            <a:pPr>
              <a:lnSpc>
                <a:spcPct val="107000"/>
              </a:lnSpc>
              <a:spcAft>
                <a:spcPts val="800"/>
              </a:spcAft>
            </a:pPr>
            <a:r>
              <a:rPr lang="es-EC" i="1" dirty="0">
                <a:latin typeface="Times New Roman" panose="02020603050405020304" pitchFamily="18" charset="0"/>
                <a:ea typeface="Calibri" panose="020F0502020204030204" pitchFamily="34" charset="0"/>
                <a:cs typeface="Times New Roman" panose="02020603050405020304" pitchFamily="18" charset="0"/>
              </a:rPr>
              <a:t>permite construir una ciencia total del derecho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i="1" dirty="0">
                <a:latin typeface="Times New Roman" panose="02020603050405020304" pitchFamily="18" charset="0"/>
                <a:ea typeface="Calibri" panose="020F0502020204030204" pitchFamily="34" charset="0"/>
              </a:rPr>
              <a:t>penal, abierta, de orientación crítica  </a:t>
            </a:r>
            <a:r>
              <a:rPr lang="es-EC" dirty="0">
                <a:latin typeface="Times New Roman" panose="02020603050405020304" pitchFamily="18" charset="0"/>
                <a:ea typeface="Calibri" panose="020F0502020204030204" pitchFamily="34" charset="0"/>
              </a:rPr>
              <a:t> elaboración teorías </a:t>
            </a:r>
            <a:r>
              <a:rPr lang="es-EC" i="1" dirty="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rPr>
              <a:t>político criminales y criminológicas</a:t>
            </a:r>
            <a:endParaRPr lang="es-EC" dirty="0"/>
          </a:p>
        </p:txBody>
      </p:sp>
    </p:spTree>
    <p:extLst>
      <p:ext uri="{BB962C8B-B14F-4D97-AF65-F5344CB8AC3E}">
        <p14:creationId xmlns:p14="http://schemas.microsoft.com/office/powerpoint/2010/main" val="316073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292C1E-9296-4B42-9BC1-44C0E3CD13B1}"/>
              </a:ext>
            </a:extLst>
          </p:cNvPr>
          <p:cNvSpPr txBox="1"/>
          <p:nvPr/>
        </p:nvSpPr>
        <p:spPr>
          <a:xfrm>
            <a:off x="1667289" y="294358"/>
            <a:ext cx="9315450" cy="461665"/>
          </a:xfrm>
          <a:prstGeom prst="rect">
            <a:avLst/>
          </a:prstGeom>
          <a:noFill/>
        </p:spPr>
        <p:txBody>
          <a:bodyPr wrap="square">
            <a:spAutoFit/>
          </a:bodyPr>
          <a:lstStyle/>
          <a:p>
            <a:r>
              <a:rPr lang="es-ES" sz="2400" dirty="0">
                <a:latin typeface="Times New Roman" panose="02020603050405020304" pitchFamily="18" charset="0"/>
                <a:cs typeface="Times New Roman" panose="02020603050405020304" pitchFamily="18" charset="0"/>
              </a:rPr>
              <a:t>FUNCIÓN LIMITADORA	</a:t>
            </a:r>
          </a:p>
        </p:txBody>
      </p:sp>
      <p:sp>
        <p:nvSpPr>
          <p:cNvPr id="5" name="CuadroTexto 4">
            <a:extLst>
              <a:ext uri="{FF2B5EF4-FFF2-40B4-BE49-F238E27FC236}">
                <a16:creationId xmlns:a16="http://schemas.microsoft.com/office/drawing/2014/main" id="{0B1DF183-93D7-4C30-A606-1438C799D274}"/>
              </a:ext>
            </a:extLst>
          </p:cNvPr>
          <p:cNvSpPr txBox="1"/>
          <p:nvPr/>
        </p:nvSpPr>
        <p:spPr>
          <a:xfrm>
            <a:off x="1808922" y="939706"/>
            <a:ext cx="8013423" cy="4418389"/>
          </a:xfrm>
          <a:prstGeom prst="rect">
            <a:avLst/>
          </a:prstGeom>
          <a:noFill/>
        </p:spPr>
        <p:txBody>
          <a:bodyPr wrap="square">
            <a:spAutoFit/>
          </a:bodyPr>
          <a:lstStyle/>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culpabilidad actúa como límite al ius puniendi del Estado, al impedir que se castigue a quien no puede ser considerado responsable por razones subjetivas. De este modo, se garantiza que el Derecho Penal solo se aplique en condiciones de estricta justicia y racionalidad.</a:t>
            </a:r>
          </a:p>
          <a:p>
            <a:pPr>
              <a:lnSpc>
                <a:spcPct val="107000"/>
              </a:lnSpc>
              <a:spcAft>
                <a:spcPts val="80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Impide sancionar sin responsabilidad subjetiva.	</a:t>
            </a:r>
          </a:p>
          <a:p>
            <a:pPr>
              <a:lnSpc>
                <a:spcPct val="107000"/>
              </a:lnSpc>
              <a:spcAft>
                <a:spcPts val="80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Protege frente a la arbitrariedad estatal.	</a:t>
            </a:r>
          </a:p>
          <a:p>
            <a:pPr>
              <a:lnSpc>
                <a:spcPct val="107000"/>
              </a:lnSpc>
              <a:spcAft>
                <a:spcPts val="80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Asegura proporcionalidad en la imposición de la pena.</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905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3FFA9C-52A8-444F-95B7-AE4DC653BD49}"/>
              </a:ext>
            </a:extLst>
          </p:cNvPr>
          <p:cNvSpPr txBox="1"/>
          <p:nvPr/>
        </p:nvSpPr>
        <p:spPr>
          <a:xfrm>
            <a:off x="1202635" y="1396841"/>
            <a:ext cx="9919252" cy="3155351"/>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Críticas y evolución doctrinaria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doctrina contemporánea, autores como Jakobs, Roxin y Zaffaroni han debatido el alcance y la concepción misma de la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Para Jakobs, en su teoría del Derecho Penal del enemigo, ciertos sujetos que niegan persistentemente la validez del orden jurídico pueden quedar fuera del ámbito clásico del principio de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Zaffaroni critica el uso extensivo del Derecho Penal y defiende una visión garantista, donde la culpabilidad es una barrera infranqueable para la pena estatal.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152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1A3524-B8FD-4CE4-A4AD-3BD6B595004A}"/>
              </a:ext>
            </a:extLst>
          </p:cNvPr>
          <p:cNvSpPr txBox="1"/>
          <p:nvPr/>
        </p:nvSpPr>
        <p:spPr>
          <a:xfrm>
            <a:off x="1113183" y="1242953"/>
            <a:ext cx="9849678" cy="3463128"/>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Aplicación práctica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práctica judicial, el principio de culpabilidad se manifiesta al evaluar si un acusado: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Era capaz de entender y autodeterminarse al momento del hecho.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Conocía que su conducta era ilícita.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Pudo actuar de otro modo dadas las circunstancias.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Esto se traduce en una individualización de la pena que toma en cuenta la gravedad del hecho, pero también la culpabilidad concreta del autor.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026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3E8414-1B32-4C19-944F-1AD743FE860D}"/>
              </a:ext>
            </a:extLst>
          </p:cNvPr>
          <p:cNvSpPr txBox="1"/>
          <p:nvPr/>
        </p:nvSpPr>
        <p:spPr>
          <a:xfrm>
            <a:off x="2216426" y="2092160"/>
            <a:ext cx="7732644" cy="2586477"/>
          </a:xfrm>
          <a:prstGeom prst="rect">
            <a:avLst/>
          </a:prstGeom>
          <a:noFill/>
        </p:spPr>
        <p:txBody>
          <a:bodyPr wrap="square">
            <a:spAutoFit/>
          </a:bodyPr>
          <a:lstStyle/>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principio de culpabilidad cumple una función ética, jurídica y política. No solo determina quién puede ser penalmente responsable, sino que también limita el castigo penal para proteger al individuo frente al poder punitivo del Estado. Su observancia rigurosa es una garantía esencial en todo sistema democrático de derecho.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498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9CE644-276A-478D-A056-CEDF007ACF6F}"/>
              </a:ext>
            </a:extLst>
          </p:cNvPr>
          <p:cNvSpPr txBox="1"/>
          <p:nvPr/>
        </p:nvSpPr>
        <p:spPr>
          <a:xfrm>
            <a:off x="7603656" y="3301311"/>
            <a:ext cx="7305040" cy="1639808"/>
          </a:xfrm>
          <a:prstGeom prst="rect">
            <a:avLst/>
          </a:prstGeom>
          <a:noFill/>
        </p:spPr>
        <p:txBody>
          <a:bodyPr wrap="square">
            <a:spAutoFit/>
          </a:bodyPr>
          <a:lstStyle/>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Tiene relación con:</a:t>
            </a: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Pena  y la</a:t>
            </a:r>
            <a:r>
              <a:rPr lang="es-EC" sz="2000" dirty="0">
                <a:latin typeface="Times New Roman" panose="02020603050405020304" pitchFamily="18" charset="0"/>
                <a:ea typeface="Calibri" panose="020F0502020204030204" pitchFamily="34" charset="0"/>
                <a:cs typeface="Times New Roman" panose="02020603050405020304" pitchFamily="18" charset="0"/>
              </a:rPr>
              <a:t>s medidas de seguridad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BEDE0BD-AEA2-4551-A62E-8A1C09DBD615}"/>
              </a:ext>
            </a:extLst>
          </p:cNvPr>
          <p:cNvSpPr txBox="1"/>
          <p:nvPr/>
        </p:nvSpPr>
        <p:spPr>
          <a:xfrm>
            <a:off x="2293455" y="874225"/>
            <a:ext cx="7496588" cy="2426177"/>
          </a:xfrm>
          <a:prstGeom prst="rect">
            <a:avLst/>
          </a:prstGeom>
          <a:noFill/>
        </p:spPr>
        <p:txBody>
          <a:bodyPr wrap="square">
            <a:spAutoFit/>
          </a:bodyPr>
          <a:lstStyle/>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El principio de proporcionalidad </a:t>
            </a: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exige que: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 pena sea adecuada a la gravedad del delito cometido.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Exista un equilibrio justo entre la infracción penal y la sanción impuesta.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	•	Se eviten excesos punitivos, que vulneren derechos fundamentales</a:t>
            </a:r>
            <a:endParaRPr lang="es-EC" dirty="0"/>
          </a:p>
        </p:txBody>
      </p:sp>
    </p:spTree>
    <p:extLst>
      <p:ext uri="{BB962C8B-B14F-4D97-AF65-F5344CB8AC3E}">
        <p14:creationId xmlns:p14="http://schemas.microsoft.com/office/powerpoint/2010/main" val="3201679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A1B0925-5AF0-4EF7-AD19-DB3E4427A59C}"/>
              </a:ext>
            </a:extLst>
          </p:cNvPr>
          <p:cNvSpPr txBox="1"/>
          <p:nvPr/>
        </p:nvSpPr>
        <p:spPr>
          <a:xfrm>
            <a:off x="1011306" y="806601"/>
            <a:ext cx="7039390" cy="2163669"/>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Fundamentación Constitucional y Jurídica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Deriva del Estado de Derecho y la dignidad humana.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Presente en tratados internacionales (ej. Art. 9 del Pacto Internacional de Derechos Civiles y Políticos).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En muchas constituciones se vincula con el principio de legalidad y el control de penas crueles o inhumanas.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9B22B9C-584B-457C-A02D-66C1A3954C05}"/>
              </a:ext>
            </a:extLst>
          </p:cNvPr>
          <p:cNvSpPr txBox="1"/>
          <p:nvPr/>
        </p:nvSpPr>
        <p:spPr>
          <a:xfrm>
            <a:off x="3108462" y="2970270"/>
            <a:ext cx="8729042" cy="2858988"/>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Tres dimensiones del principio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Este principio tiene una estructura tripartita (inspirada en la teoría de Alexy sobre derechos fundamentales):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Idoneidad: La pena debe perseguir un fin legítimo (prevención, retribución, reinserción).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Necesidad: No debe haber una medida menos lesiva que logre el mismo fin.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Proporcionalidad en sentido estricto: El costo (pena) no debe ser mayor que el beneficio que se busca.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862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69FA13-E2AE-4F34-A586-DDA0DBD422FF}"/>
              </a:ext>
            </a:extLst>
          </p:cNvPr>
          <p:cNvSpPr txBox="1"/>
          <p:nvPr/>
        </p:nvSpPr>
        <p:spPr>
          <a:xfrm>
            <a:off x="534228" y="539149"/>
            <a:ext cx="6097656" cy="246003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Aplicaciones prácticas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Delitos leves no deben tener penas desproporcionadas (ej. prisión por hurto insignificante).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Circunstancias atenuantes o agravantes permiten ajustar la pena a cada caso concreto.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Proporcionalidad en la prisión preventiva: no puede durar más que la pena posible.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951D2BE7-4A4E-4F9F-A610-90AA485C5012}"/>
              </a:ext>
            </a:extLst>
          </p:cNvPr>
          <p:cNvSpPr txBox="1"/>
          <p:nvPr/>
        </p:nvSpPr>
        <p:spPr>
          <a:xfrm>
            <a:off x="5165863" y="3429000"/>
            <a:ext cx="6097656" cy="1867306"/>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 Función limitadora del ius puniendi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Impide el uso excesivo, simbólico o populista del Derecho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Promueve penas justas, humanas y racionales.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Refuerza la confianza ciudadana en el sistema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407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9AE7C3-184B-4A99-B624-AF2D5D29845E}"/>
              </a:ext>
            </a:extLst>
          </p:cNvPr>
          <p:cNvSpPr txBox="1"/>
          <p:nvPr/>
        </p:nvSpPr>
        <p:spPr>
          <a:xfrm>
            <a:off x="2564296" y="450877"/>
            <a:ext cx="6580532" cy="192937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PRESUNCIÓN DE INOCENCIA </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Toda persona se presume inocente hasta que se demuestre su culpabilidad mediante sentencia firme. </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Tiene implicaciones tanto en el proceso penal como en la etapa de investigación.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FC2125D-91A2-48E9-856B-C606D13D11EA}"/>
              </a:ext>
            </a:extLst>
          </p:cNvPr>
          <p:cNvSpPr txBox="1"/>
          <p:nvPr/>
        </p:nvSpPr>
        <p:spPr>
          <a:xfrm>
            <a:off x="514350" y="2215591"/>
            <a:ext cx="6097656" cy="2163669"/>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Definición esencial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El principio de inocencia establece que: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Toda persona se presume inocente hasta que se demuestre legalmente su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Es una garantía procesal y sustantiva que protege al imputado desde el inicio del proceso hasta la sentencia firme.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974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D1DCE7-1AC3-4878-8937-3772ACE2B472}"/>
              </a:ext>
            </a:extLst>
          </p:cNvPr>
          <p:cNvSpPr txBox="1"/>
          <p:nvPr/>
        </p:nvSpPr>
        <p:spPr>
          <a:xfrm>
            <a:off x="139148" y="451328"/>
            <a:ext cx="8550136" cy="3355790"/>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Fundamento constitucional y convencional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Constituciones modernas (ej.  Art.  72. </a:t>
            </a:r>
            <a:r>
              <a:rPr lang="es-EC" sz="1800" dirty="0">
                <a:effectLst/>
                <a:latin typeface="Arial" panose="020B0604020202020204" pitchFamily="34" charset="0"/>
                <a:ea typeface="Arial" panose="020B0604020202020204" pitchFamily="34" charset="0"/>
              </a:rPr>
              <a:t>2.- Se presumirá la inocencia de toda persona, y será tratada como tal, mientras no se declare su responsabilidad mediante resolución firme o sentencia ejecutoriada.</a:t>
            </a:r>
            <a:r>
              <a:rPr lang="es-EC" dirty="0">
                <a:latin typeface="Times New Roman" panose="02020603050405020304" pitchFamily="18" charset="0"/>
                <a:ea typeface="Arial" panose="020B0604020202020204" pitchFamily="34"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Art. 18 CN Argentina, Art. 24 CE España).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Instrumentos internacionales: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14.2 del Pacto Internacional de Derechos Civiles y Políticos.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8.2 de la Convención Americana de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	•	Vinculado al debido proceso, el derecho de defensa y la tutela judicial efectiva</a:t>
            </a:r>
            <a:endParaRPr lang="es-EC" dirty="0"/>
          </a:p>
        </p:txBody>
      </p:sp>
    </p:spTree>
    <p:extLst>
      <p:ext uri="{BB962C8B-B14F-4D97-AF65-F5344CB8AC3E}">
        <p14:creationId xmlns:p14="http://schemas.microsoft.com/office/powerpoint/2010/main" val="2725168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EB3F78-F985-4671-8184-BE7C73C6FE5B}"/>
              </a:ext>
            </a:extLst>
          </p:cNvPr>
          <p:cNvSpPr txBox="1"/>
          <p:nvPr/>
        </p:nvSpPr>
        <p:spPr>
          <a:xfrm>
            <a:off x="713133" y="360245"/>
            <a:ext cx="9126606" cy="1867306"/>
          </a:xfrm>
          <a:prstGeom prst="rect">
            <a:avLst/>
          </a:prstGeom>
          <a:noFill/>
        </p:spPr>
        <p:txBody>
          <a:bodyPr wrap="square">
            <a:spAutoFit/>
          </a:bodyPr>
          <a:lstStyle/>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Funciones del principio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Función protectora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impide condenas arbitrarias o injustas.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Función probatoria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impone al Estado la carga de probar la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Función limitadora del poder punitivo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evita abusos procesales y persecuciones sin fundamentos.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64D9F117-3FD7-4645-BDA7-59672A964500}"/>
              </a:ext>
            </a:extLst>
          </p:cNvPr>
          <p:cNvSpPr txBox="1"/>
          <p:nvPr/>
        </p:nvSpPr>
        <p:spPr>
          <a:xfrm>
            <a:off x="4808054" y="3003149"/>
            <a:ext cx="6097656" cy="2163669"/>
          </a:xfrm>
          <a:prstGeom prst="rect">
            <a:avLst/>
          </a:prstGeom>
          <a:noFill/>
        </p:spPr>
        <p:txBody>
          <a:bodyPr wrap="square">
            <a:spAutoFit/>
          </a:bodyPr>
          <a:lstStyle/>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Presunción de inocencia y carga de la prueba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acusado no debe probar su inocencia.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 carga probatoria recae exclusivamente en el Estado (fiscalía).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Duda razonable = absolución. El “in dubio pro reo” deriva directamente del principio de inocencia.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83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3C8AB-5E1C-45EF-A03B-0AFC1D3C7CBF}"/>
              </a:ext>
            </a:extLst>
          </p:cNvPr>
          <p:cNvSpPr>
            <a:spLocks noGrp="1"/>
          </p:cNvSpPr>
          <p:nvPr>
            <p:ph type="title"/>
          </p:nvPr>
        </p:nvSpPr>
        <p:spPr/>
        <p:txBody>
          <a:bodyPr/>
          <a:lstStyle/>
          <a:p>
            <a:r>
              <a:rPr lang="es-EC" sz="4400" b="1" dirty="0">
                <a:effectLst/>
                <a:latin typeface="Times New Roman" panose="02020603050405020304" pitchFamily="18" charset="0"/>
                <a:ea typeface="Calibri" panose="020F0502020204030204" pitchFamily="34" charset="0"/>
                <a:cs typeface="Times New Roman" panose="02020603050405020304" pitchFamily="18" charset="0"/>
              </a:rPr>
              <a:t>La historia del Derecho Penal</a:t>
            </a:r>
            <a:endParaRPr lang="es-EC" dirty="0"/>
          </a:p>
        </p:txBody>
      </p:sp>
      <p:sp>
        <p:nvSpPr>
          <p:cNvPr id="3" name="Marcador de contenido 2">
            <a:extLst>
              <a:ext uri="{FF2B5EF4-FFF2-40B4-BE49-F238E27FC236}">
                <a16:creationId xmlns:a16="http://schemas.microsoft.com/office/drawing/2014/main" id="{A3DD72A3-2B0B-404A-96BD-2F0656B8296D}"/>
              </a:ext>
            </a:extLst>
          </p:cNvPr>
          <p:cNvSpPr>
            <a:spLocks noGrp="1"/>
          </p:cNvSpPr>
          <p:nvPr>
            <p:ph idx="1"/>
          </p:nvPr>
        </p:nvSpPr>
        <p:spPr>
          <a:xfrm>
            <a:off x="838200" y="1690690"/>
            <a:ext cx="10515600" cy="898398"/>
          </a:xfrm>
        </p:spPr>
        <p:txBody>
          <a:bodyPr>
            <a:normAutofit lnSpcReduction="10000"/>
          </a:bodyPr>
          <a:lstStyle/>
          <a:p>
            <a:pPr marL="0" indent="0">
              <a:buNone/>
            </a:pPr>
            <a:r>
              <a:rPr lang="es-EC" sz="1800" dirty="0">
                <a:latin typeface="Times New Roman" panose="02020603050405020304" pitchFamily="18" charset="0"/>
                <a:ea typeface="Calibri" panose="020F0502020204030204" pitchFamily="34" charset="0"/>
                <a:cs typeface="Times New Roman" panose="02020603050405020304" pitchFamily="18" charset="0"/>
              </a:rPr>
              <a: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 un reflejo de la evolución de las sociedades y de su forma de entender el crimen y el castigo. A lo largo del tiempo, ha pasado de ser un sistema basado en la venganza y el castigo físico a uno que busca la prevención y la reinserción social.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p>
        </p:txBody>
      </p:sp>
      <p:sp>
        <p:nvSpPr>
          <p:cNvPr id="5" name="CuadroTexto 4">
            <a:extLst>
              <a:ext uri="{FF2B5EF4-FFF2-40B4-BE49-F238E27FC236}">
                <a16:creationId xmlns:a16="http://schemas.microsoft.com/office/drawing/2014/main" id="{6BC89D43-D565-4B17-B058-9FEFC90BE723}"/>
              </a:ext>
            </a:extLst>
          </p:cNvPr>
          <p:cNvSpPr txBox="1"/>
          <p:nvPr/>
        </p:nvSpPr>
        <p:spPr>
          <a:xfrm>
            <a:off x="408399" y="3154485"/>
            <a:ext cx="6097712" cy="37407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Derecho Penal Primitivo: La Venganza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DBDCB395-352F-41D1-B0E6-47AF8B1D22DE}"/>
              </a:ext>
            </a:extLst>
          </p:cNvPr>
          <p:cNvSpPr txBox="1"/>
          <p:nvPr/>
        </p:nvSpPr>
        <p:spPr>
          <a:xfrm>
            <a:off x="408399" y="4956554"/>
            <a:ext cx="3999215" cy="670440"/>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Derecho Penal en la Antigüedad: Surgimiento del Estado como Regulador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D68AB4E-1D4E-49D0-A0E9-A915151617B8}"/>
              </a:ext>
            </a:extLst>
          </p:cNvPr>
          <p:cNvSpPr txBox="1"/>
          <p:nvPr/>
        </p:nvSpPr>
        <p:spPr>
          <a:xfrm>
            <a:off x="4342115" y="3988590"/>
            <a:ext cx="6911939" cy="2357440"/>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Derecho Penal Romano: Diferenciaba entre crímenes públicos y privados. Se desarrollaron conceptos como la culpa y el dolo, y el Estado asumió el monopolio del castigo.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Biblia y el Derecho Hebreo: Introdujo sanciones religiosas y la noción de pecados como delitos.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Grecia Clásica: Platón y Aristóteles reflexionaron sobre el castigo, la justicia y la rehabilitación.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87D70916-5B07-4481-8EE2-7C2450FB3ABB}"/>
              </a:ext>
            </a:extLst>
          </p:cNvPr>
          <p:cNvSpPr txBox="1"/>
          <p:nvPr/>
        </p:nvSpPr>
        <p:spPr>
          <a:xfrm>
            <a:off x="4749229" y="2371829"/>
            <a:ext cx="6097712" cy="166212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Ley del Talión Código de Hammurabi (Babilonia, siglo XVIII a.C.), que establecía una proporcionalidad en el castigo.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composición, un sistema en el que el agresor podía pagar una compensación económica a la víctima o su familia en lugar de sufrir un castigo corporal.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040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BC2266-51C7-46F8-83FE-41AB3F803E20}"/>
              </a:ext>
            </a:extLst>
          </p:cNvPr>
          <p:cNvSpPr txBox="1"/>
          <p:nvPr/>
        </p:nvSpPr>
        <p:spPr>
          <a:xfrm>
            <a:off x="385141" y="541265"/>
            <a:ext cx="6097656" cy="2435923"/>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Implicaciones  prácticas y procesales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Las medidas cautelares (como la prisión preventiva) no pueden anticipar una condena.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La estigmatización mediática o judicial previa a una sentencia puede violar este principio.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	•	La sentencia condenatoria solo es legítima si se basa en pruebas fehacientes y en un proceso justo</a:t>
            </a:r>
            <a:endParaRPr lang="es-EC" dirty="0"/>
          </a:p>
        </p:txBody>
      </p:sp>
      <p:sp>
        <p:nvSpPr>
          <p:cNvPr id="5" name="CuadroTexto 4">
            <a:extLst>
              <a:ext uri="{FF2B5EF4-FFF2-40B4-BE49-F238E27FC236}">
                <a16:creationId xmlns:a16="http://schemas.microsoft.com/office/drawing/2014/main" id="{00AD4C86-817B-45EE-B978-4C61E2E80ABF}"/>
              </a:ext>
            </a:extLst>
          </p:cNvPr>
          <p:cNvSpPr txBox="1"/>
          <p:nvPr/>
        </p:nvSpPr>
        <p:spPr>
          <a:xfrm>
            <a:off x="5533611" y="3136283"/>
            <a:ext cx="6097656" cy="2732286"/>
          </a:xfrm>
          <a:prstGeom prst="rect">
            <a:avLst/>
          </a:prstGeom>
          <a:noFill/>
        </p:spPr>
        <p:txBody>
          <a:bodyPr wrap="square">
            <a:spAutoFit/>
          </a:bodyPr>
          <a:lstStyle/>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Jurisprudencia ilustrativa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Corte IDH (Caso López Álvarez vs. Honduras, 2006): la presunción de inocencia es una garantía esencial e irrestricta.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Tribunal Constitucional español (STC 31/1981): prohíbe tratar al acusado como culpable antes de sentencia firme.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	•	CSJN (Fallos 310:1162, “</a:t>
            </a:r>
            <a:r>
              <a:rPr lang="es-EC" sz="1800" dirty="0" err="1">
                <a:effectLst/>
                <a:latin typeface="Times New Roman" panose="02020603050405020304" pitchFamily="18" charset="0"/>
                <a:ea typeface="Calibri" panose="020F0502020204030204" pitchFamily="34" charset="0"/>
              </a:rPr>
              <a:t>Kot</a:t>
            </a:r>
            <a:r>
              <a:rPr lang="es-EC" sz="1800" dirty="0">
                <a:effectLst/>
                <a:latin typeface="Times New Roman" panose="02020603050405020304" pitchFamily="18" charset="0"/>
                <a:ea typeface="Calibri" panose="020F0502020204030204" pitchFamily="34" charset="0"/>
              </a:rPr>
              <a:t>”): condenar sin certeza plena es violar la presunción de inocencia</a:t>
            </a:r>
            <a:endParaRPr lang="es-EC" dirty="0"/>
          </a:p>
        </p:txBody>
      </p:sp>
    </p:spTree>
    <p:extLst>
      <p:ext uri="{BB962C8B-B14F-4D97-AF65-F5344CB8AC3E}">
        <p14:creationId xmlns:p14="http://schemas.microsoft.com/office/powerpoint/2010/main" val="2953304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AB28E4-53A8-4AF8-BEDF-C70BF7E7E73A}"/>
              </a:ext>
            </a:extLst>
          </p:cNvPr>
          <p:cNvSpPr txBox="1"/>
          <p:nvPr/>
        </p:nvSpPr>
        <p:spPr>
          <a:xfrm>
            <a:off x="496957" y="1641908"/>
            <a:ext cx="8649527" cy="3290901"/>
          </a:xfrm>
          <a:prstGeom prst="rect">
            <a:avLst/>
          </a:prstGeom>
          <a:noFill/>
        </p:spPr>
        <p:txBody>
          <a:bodyPr wrap="square">
            <a:spAutoFit/>
          </a:bodyPr>
          <a:lstStyle/>
          <a:p>
            <a:pPr>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El principio de favorabilidad</a:t>
            </a: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Ante la existencia de varias normas aplicables a un mismo caso penal, debe preferirse la que sea más beneficiosa para el imputado o condenado.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Este principio se proyecta tanto en la aplicación de la ley penal en el tiempo como en la interpretación normativa y la ejecución de la pena.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864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7EC6E1-E43C-4B47-88DE-071529B61F80}"/>
              </a:ext>
            </a:extLst>
          </p:cNvPr>
          <p:cNvSpPr txBox="1"/>
          <p:nvPr/>
        </p:nvSpPr>
        <p:spPr>
          <a:xfrm>
            <a:off x="1180271" y="1849725"/>
            <a:ext cx="9275693" cy="2368854"/>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Fundamento jurídico y filosófico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deriva del humanismo jurídico y del principio de dignidad humana.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Vinculado al derecho penal mínimo y de garantías.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Aparece en normas constitucionales y en tratados internacionales de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Ej.: Art. 15.1 del Pacto Internacional de Derechos Civiles y Políticos.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9 del Código Penal Modelo para Iberoamérica.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445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A4C03F-3A6D-4B38-8E6F-2D626F09D704}"/>
              </a:ext>
            </a:extLst>
          </p:cNvPr>
          <p:cNvSpPr txBox="1"/>
          <p:nvPr/>
        </p:nvSpPr>
        <p:spPr>
          <a:xfrm>
            <a:off x="646043" y="898243"/>
            <a:ext cx="8500441" cy="4448910"/>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Alcances doctrinarios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El principio de favorabilidad actúa en distintas dimensiones: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 Temporal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ultractividad</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de la ley más benigna)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Si una ley penal posterior beneficia al imputado, debe aplicarse aunque no estuviera vigente al momento del hecho.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contrapone al principio de irretroactividad, como excepción a su favor.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b. Interpretativa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Ante varias interpretaciones posibles de una norma penal, debe elegirse la menos gravosa.</a:t>
            </a: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 Ejecución penal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 También se aplica durante la ejecución de la pena, cuando surgen beneficios legales posteriores (redenciones, modificaciones de régimen,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etc</a:t>
            </a:r>
            <a:endParaRPr lang="es-EC" dirty="0"/>
          </a:p>
        </p:txBody>
      </p:sp>
    </p:spTree>
    <p:extLst>
      <p:ext uri="{BB962C8B-B14F-4D97-AF65-F5344CB8AC3E}">
        <p14:creationId xmlns:p14="http://schemas.microsoft.com/office/powerpoint/2010/main" val="403315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111FA7-FF4C-4F16-98CC-388917AD6F46}"/>
              </a:ext>
            </a:extLst>
          </p:cNvPr>
          <p:cNvSpPr txBox="1"/>
          <p:nvPr/>
        </p:nvSpPr>
        <p:spPr>
          <a:xfrm>
            <a:off x="434836" y="0"/>
            <a:ext cx="6097656" cy="2858988"/>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Aportes doctrinarios relevantes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Eugenio Raúl Zaffaroni: plantea la favorabilidad como expresión concreta del principio de legalidad material.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Claus Roxin: lo vincula con la protección de la libertad frente al poder punitivo.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Jiménez de Asúa: lo reconoce como una garantía dinámica, viva, dentro del proceso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63DB9ACF-66B0-49EF-ABA8-8021D8DFDCB6}"/>
              </a:ext>
            </a:extLst>
          </p:cNvPr>
          <p:cNvSpPr txBox="1"/>
          <p:nvPr/>
        </p:nvSpPr>
        <p:spPr>
          <a:xfrm>
            <a:off x="5990810" y="2717350"/>
            <a:ext cx="6097656" cy="1764714"/>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 Límite doctrinario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No es absoluto: no puede generar impunidad, ni ser usado para fines arbitrarios.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Debe aplicarse dentro del marco del respeto a otros principios como la seguridad jurídica y la legalidad estricta.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9CF88B50-D907-4232-B368-0147030C2981}"/>
              </a:ext>
            </a:extLst>
          </p:cNvPr>
          <p:cNvSpPr txBox="1"/>
          <p:nvPr/>
        </p:nvSpPr>
        <p:spPr>
          <a:xfrm>
            <a:off x="573985" y="3711332"/>
            <a:ext cx="6097656" cy="2357440"/>
          </a:xfrm>
          <a:prstGeom prst="rect">
            <a:avLst/>
          </a:prstGeom>
          <a:noFill/>
        </p:spPr>
        <p:txBody>
          <a:bodyPr wrap="square">
            <a:spAutoFit/>
          </a:bodyPr>
          <a:lstStyle/>
          <a:p>
            <a:pPr>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6</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Conclusión doctrinaria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principio de favorabilidad es una garantía activa que cumple una doble función: limita el poder punitivo del Estado y afirma la supremacía de los derechos fundamentales en el proceso penal. Desde la doctrina, se concibe como una herramienta de justicia sustancial, más allá del formalismo normativo.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154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8ECD19-4F20-4835-8B36-1072E2E0BDB6}"/>
              </a:ext>
            </a:extLst>
          </p:cNvPr>
          <p:cNvSpPr txBox="1"/>
          <p:nvPr/>
        </p:nvSpPr>
        <p:spPr>
          <a:xfrm>
            <a:off x="894521" y="309854"/>
            <a:ext cx="7446893" cy="2624693"/>
          </a:xfrm>
          <a:prstGeom prst="rect">
            <a:avLst/>
          </a:prstGeom>
          <a:noFill/>
        </p:spPr>
        <p:txBody>
          <a:bodyPr wrap="square">
            <a:spAutoFit/>
          </a:bodyPr>
          <a:lstStyle/>
          <a:p>
            <a:pPr>
              <a:lnSpc>
                <a:spcPct val="107000"/>
              </a:lnSpc>
              <a:spcAft>
                <a:spcPts val="800"/>
              </a:spcAft>
            </a:pP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El principio in dubio pro reo </a:t>
            </a: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significa que: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caso de duda razonable sobre los hechos o la interpretación de la norma, debe resolverse en favor del imputado.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 una proyección directa del principio de presunción de inocencia, y actúa como garantía frente a la incertidumbre probatoria o jurídica en un proceso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1089EF2-1DC9-4B2B-9AFC-E783DBFA65B6}"/>
              </a:ext>
            </a:extLst>
          </p:cNvPr>
          <p:cNvSpPr txBox="1"/>
          <p:nvPr/>
        </p:nvSpPr>
        <p:spPr>
          <a:xfrm>
            <a:off x="2919619" y="3052569"/>
            <a:ext cx="9414842" cy="306417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Fundamento doctrinario y constitucional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 fundamenta en la dignidad humana y en el principio de legalidad.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Forma parte del bloque de constitucionalidad y del derecho internacional de los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Es reconocido por: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a:t>
            </a:r>
            <a:r>
              <a:rPr lang="es-EC" dirty="0">
                <a:latin typeface="Times New Roman" panose="02020603050405020304" pitchFamily="18" charset="0"/>
                <a:ea typeface="Calibri" panose="020F0502020204030204" pitchFamily="34" charset="0"/>
                <a:cs typeface="Times New Roman" panose="02020603050405020304" pitchFamily="18" charset="0"/>
              </a:rPr>
              <a:t>76 .5 Constitución República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8.2 de la Convención Americana de Derechos Humanos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Jurisprudencia de la Corte IDH y Tribunales Constitucionales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824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3B418F-F443-4BFB-B599-14CCC804CBD5}"/>
              </a:ext>
            </a:extLst>
          </p:cNvPr>
          <p:cNvSpPr txBox="1"/>
          <p:nvPr/>
        </p:nvSpPr>
        <p:spPr>
          <a:xfrm>
            <a:off x="347870" y="296860"/>
            <a:ext cx="10098156" cy="5058949"/>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Naturaleza jurídica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 Regla probatoria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Actúa cuando no hay certeza plena sobre la culpabilidad.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El juez no puede condenar si persiste una duda razonable sobre la autoría o los hechos relevantes.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b. Regla de interpretación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También se aplica cuando una norma penal tiene dos o más sentidos posibles: debe preferirse el más favorable al imputado.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 Regla procesal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Es un principio que guía toda la actividad probatoria y decisoria del proceso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460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2A68B6-BF2E-4508-801A-67F49049757D}"/>
              </a:ext>
            </a:extLst>
          </p:cNvPr>
          <p:cNvSpPr txBox="1"/>
          <p:nvPr/>
        </p:nvSpPr>
        <p:spPr>
          <a:xfrm>
            <a:off x="245992" y="273649"/>
            <a:ext cx="7824581" cy="2562625"/>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Aportes doctrinarios destacados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Zaffaroni: lo incluye dentro del “principio de culpabilidad” como límite al poder punitivo.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Ferrajoli: lo vincula con el modelo garantista del proceso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Roxin: destaca su rol en la construcción racional de la prueba y su relación con la duda como barrera frente a condenas injustas.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E77A079-4C81-4919-BF21-A28EB8B89161}"/>
              </a:ext>
            </a:extLst>
          </p:cNvPr>
          <p:cNvSpPr txBox="1"/>
          <p:nvPr/>
        </p:nvSpPr>
        <p:spPr>
          <a:xfrm>
            <a:off x="1252329" y="2722158"/>
            <a:ext cx="10863469" cy="2756396"/>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Conclusión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principio in dubio pro reo es una expresión viva del garantismo penal, y una herramienta imprescindible para preservar la justicia, la legalidad y la dignidad del proceso penal. Representa el deber </a:t>
            </a:r>
            <a:r>
              <a:rPr lang="es-EC" sz="1600" dirty="0">
                <a:latin typeface="Calibri" panose="020F0502020204030204" pitchFamily="34" charset="0"/>
                <a:ea typeface="Calibri" panose="020F0502020204030204" pitchFamily="34" charset="0"/>
                <a:cs typeface="Times New Roman" panose="02020603050405020304" pitchFamily="18" charset="0"/>
              </a:rPr>
              <a:t>ético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del Estado de no castigar sin verdad, y educar en su comprensión fortalece la cultura jurídica democrática.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principio in dubio pro reo y el principio de favorabilidad están íntimamente relacionados, ya que ambos son expresiones del garantismo penal y protegen al imputado frente al poder punitivo del Estado, pero actúan en planos distintos. Aquí te explico su relación con claridad, desde una óptica doctrinaria y didáctica: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246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F8A2584-E5C5-4113-9505-3DB143E65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133" y="1048786"/>
            <a:ext cx="6296102" cy="4195762"/>
          </a:xfrm>
        </p:spPr>
      </p:pic>
    </p:spTree>
    <p:extLst>
      <p:ext uri="{BB962C8B-B14F-4D97-AF65-F5344CB8AC3E}">
        <p14:creationId xmlns:p14="http://schemas.microsoft.com/office/powerpoint/2010/main" val="2823669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0090D3-F70C-4AD7-BF06-9FB9D133D113}"/>
              </a:ext>
            </a:extLst>
          </p:cNvPr>
          <p:cNvSpPr txBox="1"/>
          <p:nvPr/>
        </p:nvSpPr>
        <p:spPr>
          <a:xfrm>
            <a:off x="2680252" y="556721"/>
            <a:ext cx="6096000" cy="2229585"/>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Principio de Non Bis In </a:t>
            </a:r>
            <a:r>
              <a:rPr lang="es-EC" sz="2400" b="1" dirty="0" err="1">
                <a:effectLst/>
                <a:latin typeface="Times New Roman" panose="02020603050405020304" pitchFamily="18" charset="0"/>
                <a:ea typeface="Calibri" panose="020F0502020204030204" pitchFamily="34" charset="0"/>
                <a:cs typeface="Times New Roman" panose="02020603050405020304" pitchFamily="18" charset="0"/>
              </a:rPr>
              <a:t>Idem</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Prohíbe que una persona sea juzgada o sancionada dos veces por el mismo hecho. Este principio protege la seguridad jurídica y evita duplicidades punitivas.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1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9B3B9A4-E04A-4576-80AA-3AD4FA84D460}"/>
              </a:ext>
            </a:extLst>
          </p:cNvPr>
          <p:cNvSpPr txBox="1"/>
          <p:nvPr/>
        </p:nvSpPr>
        <p:spPr>
          <a:xfrm>
            <a:off x="233737" y="1518472"/>
            <a:ext cx="6097712" cy="37407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Derecho Penal en la Edad Media: Justicia Divina y Barbarie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C599603-2040-40A3-9F53-21E869380C65}"/>
              </a:ext>
            </a:extLst>
          </p:cNvPr>
          <p:cNvSpPr txBox="1"/>
          <p:nvPr/>
        </p:nvSpPr>
        <p:spPr>
          <a:xfrm>
            <a:off x="6096000" y="672604"/>
            <a:ext cx="5958154" cy="2756396"/>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Juicios de Dios o pruebas judiciales: Se creía que Dios determinaba la inocencia o culpa mediante pruebas como el fuego o el agua.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Sanciones crueles y castigos físicos: Como la horca, la hoguera o la tortura.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Derecho Canónico: Introdujo penas espirituales como la excomunión.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0D7831D7-40A1-40FE-9966-F20B80865B9F}"/>
              </a:ext>
            </a:extLst>
          </p:cNvPr>
          <p:cNvSpPr txBox="1"/>
          <p:nvPr/>
        </p:nvSpPr>
        <p:spPr>
          <a:xfrm>
            <a:off x="151543" y="4523273"/>
            <a:ext cx="6097712" cy="37407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Derecho Penal Moderno: Racionalización y Humanización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E05E006A-2784-4920-B716-050E1A7B3496}"/>
              </a:ext>
            </a:extLst>
          </p:cNvPr>
          <p:cNvSpPr txBox="1"/>
          <p:nvPr/>
        </p:nvSpPr>
        <p:spPr>
          <a:xfrm>
            <a:off x="6026221" y="3235229"/>
            <a:ext cx="6097712" cy="2950167"/>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 partir del siglo XVIII, con la Ilustración, se cuestionó la crueldad de los castigos y se promovieron reformas: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Cesare Beccaria (“De los delitos y las penas”, 1764): Propuso la proporcionalidad en el castigo, la abolición de la tortura y la pena de muerte, y la idea de que las penas deben prevenir el delito.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Código Penal de Napoleón (1810): Sentó bases para los códigos penales modernos, estableciendo penas más racionales y un sistema basado en la legalidad.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883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B05AFB-740F-4468-A522-CFBA289CB941}"/>
              </a:ext>
            </a:extLst>
          </p:cNvPr>
          <p:cNvSpPr>
            <a:spLocks noGrp="1"/>
          </p:cNvSpPr>
          <p:nvPr>
            <p:ph idx="1"/>
          </p:nvPr>
        </p:nvSpPr>
        <p:spPr>
          <a:xfrm>
            <a:off x="1212643" y="303632"/>
            <a:ext cx="8946541" cy="2976282"/>
          </a:xfrm>
        </p:spPr>
        <p:txBody>
          <a:bodyPr/>
          <a:lstStyle/>
          <a:p>
            <a:pPr marL="0" indent="0">
              <a:lnSpc>
                <a:spcPct val="107000"/>
              </a:lnSpc>
              <a:spcAft>
                <a:spcPts val="800"/>
              </a:spcAft>
              <a:buNone/>
            </a:pP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principio de irretroactividad</a:t>
            </a: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establece que: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Una ley penal no puede aplicarse a hechos ocurridos antes de su entrada en vigor, si resulta más gravosa para el imputado.</a:t>
            </a:r>
            <a:endParaRPr lang="es-EC"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 decir, nadie puede ser castigado por una acción que no era delito al momento de realizarse, ni con una pena mayor que la vigente entonces.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7638467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F3889B-457D-44D3-8D38-493951132FE9}"/>
              </a:ext>
            </a:extLst>
          </p:cNvPr>
          <p:cNvSpPr>
            <a:spLocks noGrp="1"/>
          </p:cNvSpPr>
          <p:nvPr>
            <p:ph idx="1"/>
          </p:nvPr>
        </p:nvSpPr>
        <p:spPr>
          <a:xfrm>
            <a:off x="427451" y="552109"/>
            <a:ext cx="8946541" cy="4195481"/>
          </a:xfrm>
        </p:spPr>
        <p:txBody>
          <a:bodyPr>
            <a:normAutofit fontScale="92500" lnSpcReduction="20000"/>
          </a:bodyPr>
          <a:lstStyle/>
          <a:p>
            <a:pPr marL="0" indent="0">
              <a:lnSpc>
                <a:spcPct val="107000"/>
              </a:lnSpc>
              <a:spcAft>
                <a:spcPts val="800"/>
              </a:spcAft>
              <a:buNone/>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2. Fundamento jurídico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Tiene rango constitucional y supraconstitucional: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15.1 Pacto Internacional de Derechos Civiles y Políticos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Art. 9 Convención Americana de Derechos Humanos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Relacionado con los principios de: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Seguridad jurídica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Previsibilidad del derecho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Legalidad penal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803837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8CF71C-6DFB-46B0-A788-66B4747E6891}"/>
              </a:ext>
            </a:extLst>
          </p:cNvPr>
          <p:cNvSpPr>
            <a:spLocks noGrp="1"/>
          </p:cNvSpPr>
          <p:nvPr>
            <p:ph idx="1"/>
          </p:nvPr>
        </p:nvSpPr>
        <p:spPr>
          <a:xfrm>
            <a:off x="1182825" y="641561"/>
            <a:ext cx="8946541" cy="4195481"/>
          </a:xfrm>
        </p:spPr>
        <p:txBody>
          <a:bodyPr>
            <a:normAutofit fontScale="70000" lnSpcReduction="20000"/>
          </a:bodyPr>
          <a:lstStyle/>
          <a:p>
            <a:pPr marL="0" indent="0">
              <a:lnSpc>
                <a:spcPct val="107000"/>
              </a:lnSpc>
              <a:spcAft>
                <a:spcPts val="800"/>
              </a:spcAft>
              <a:buNone/>
            </a:pPr>
            <a:r>
              <a:rPr lang="es-EC" sz="3300" dirty="0">
                <a:effectLst/>
                <a:latin typeface="Times New Roman" panose="02020603050405020304" pitchFamily="18" charset="0"/>
                <a:ea typeface="Calibri" panose="020F0502020204030204" pitchFamily="34" charset="0"/>
                <a:cs typeface="Times New Roman" panose="02020603050405020304" pitchFamily="18" charset="0"/>
              </a:rPr>
              <a:t>3. Función garantista</a:t>
            </a:r>
            <a:endParaRPr lang="es-EC"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3300" dirty="0">
                <a:latin typeface="Times New Roman" panose="02020603050405020304" pitchFamily="18" charset="0"/>
                <a:ea typeface="Calibri" panose="020F0502020204030204" pitchFamily="34" charset="0"/>
                <a:cs typeface="Times New Roman" panose="02020603050405020304" pitchFamily="18" charset="0"/>
              </a:rPr>
              <a:t>E</a:t>
            </a:r>
            <a:r>
              <a:rPr lang="es-EC" sz="3300" dirty="0">
                <a:effectLst/>
                <a:latin typeface="Times New Roman" panose="02020603050405020304" pitchFamily="18" charset="0"/>
                <a:ea typeface="Calibri" panose="020F0502020204030204" pitchFamily="34" charset="0"/>
                <a:cs typeface="Times New Roman" panose="02020603050405020304" pitchFamily="18" charset="0"/>
              </a:rPr>
              <a:t>ste principio protege al ciudadano del uso retroactivo del poder punitivo, que históricamente ha sido utilizado como herramienta de represión política, ideológica o social.</a:t>
            </a:r>
          </a:p>
          <a:p>
            <a:pPr marL="0" indent="0">
              <a:lnSpc>
                <a:spcPct val="107000"/>
              </a:lnSpc>
              <a:spcAft>
                <a:spcPts val="800"/>
              </a:spcAft>
              <a:buNone/>
            </a:pPr>
            <a:r>
              <a:rPr lang="es-EC" sz="3300" dirty="0">
                <a:effectLst/>
                <a:latin typeface="Times New Roman" panose="02020603050405020304" pitchFamily="18" charset="0"/>
                <a:ea typeface="Calibri" panose="020F0502020204030204" pitchFamily="34" charset="0"/>
                <a:cs typeface="Times New Roman" panose="02020603050405020304" pitchFamily="18" charset="0"/>
              </a:rPr>
              <a:t>4. Excepción: favorabilidad </a:t>
            </a:r>
          </a:p>
          <a:p>
            <a:pPr marL="0" indent="0">
              <a:lnSpc>
                <a:spcPct val="107000"/>
              </a:lnSpc>
              <a:spcAft>
                <a:spcPts val="800"/>
              </a:spcAft>
              <a:buNone/>
            </a:pPr>
            <a:r>
              <a:rPr lang="es-EC" sz="3300" dirty="0">
                <a:effectLst/>
                <a:latin typeface="Times New Roman" panose="02020603050405020304" pitchFamily="18" charset="0"/>
                <a:ea typeface="Calibri" panose="020F0502020204030204" pitchFamily="34" charset="0"/>
                <a:cs typeface="Times New Roman" panose="02020603050405020304" pitchFamily="18" charset="0"/>
              </a:rPr>
              <a:t>El principio de irretroactividad no se aplica cuando una ley penal posterior es más benigna:</a:t>
            </a:r>
            <a:endParaRPr lang="es-EC"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3300" dirty="0">
                <a:effectLst/>
                <a:latin typeface="Times New Roman" panose="02020603050405020304" pitchFamily="18" charset="0"/>
                <a:ea typeface="Calibri" panose="020F0502020204030204" pitchFamily="34" charset="0"/>
                <a:cs typeface="Times New Roman" panose="02020603050405020304" pitchFamily="18" charset="0"/>
              </a:rPr>
              <a:t>En ese caso rige el principio de favorabilidad, que sí permite aplicar retroactivamente la norma más favorable al imputado. </a:t>
            </a:r>
            <a:endParaRPr lang="es-EC"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177749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7AB7B-A1DB-425A-BD85-A8BC9E6DFBA1}"/>
              </a:ext>
            </a:extLst>
          </p:cNvPr>
          <p:cNvSpPr>
            <a:spLocks noGrp="1"/>
          </p:cNvSpPr>
          <p:nvPr>
            <p:ph type="title"/>
          </p:nvPr>
        </p:nvSpPr>
        <p:spPr/>
        <p:txBody>
          <a:bodyPr/>
          <a:lstStyle/>
          <a:p>
            <a:r>
              <a:rPr lang="es-EC" sz="4400" dirty="0">
                <a:effectLst/>
                <a:latin typeface="Times New Roman" panose="02020603050405020304" pitchFamily="18" charset="0"/>
                <a:ea typeface="Calibri" panose="020F0502020204030204" pitchFamily="34" charset="0"/>
              </a:rPr>
              <a:t>El principio de lesividad</a:t>
            </a:r>
            <a:endParaRPr lang="es-EC" dirty="0"/>
          </a:p>
        </p:txBody>
      </p:sp>
      <p:sp>
        <p:nvSpPr>
          <p:cNvPr id="3" name="Marcador de contenido 2">
            <a:extLst>
              <a:ext uri="{FF2B5EF4-FFF2-40B4-BE49-F238E27FC236}">
                <a16:creationId xmlns:a16="http://schemas.microsoft.com/office/drawing/2014/main" id="{CE0E5EB3-6FFC-4AB7-9CB5-A24ED543411F}"/>
              </a:ext>
            </a:extLst>
          </p:cNvPr>
          <p:cNvSpPr>
            <a:spLocks noGrp="1"/>
          </p:cNvSpPr>
          <p:nvPr>
            <p:ph idx="1"/>
          </p:nvPr>
        </p:nvSpPr>
        <p:spPr>
          <a:xfrm>
            <a:off x="646112" y="1476449"/>
            <a:ext cx="9404722" cy="4195481"/>
          </a:xfrm>
        </p:spPr>
        <p:txBody>
          <a:bodyPr>
            <a:normAutofit/>
          </a:bodyPr>
          <a:lstStyle/>
          <a:p>
            <a:pPr marL="0" indent="0">
              <a:lnSpc>
                <a:spcPct val="107000"/>
              </a:lnSpc>
              <a:spcAft>
                <a:spcPts val="800"/>
              </a:spcAft>
              <a:buNone/>
            </a:pPr>
            <a:r>
              <a:rPr lang="es-EC" sz="2400" i="1" dirty="0">
                <a:effectLst/>
                <a:latin typeface="Times New Roman" panose="02020603050405020304" pitchFamily="18" charset="0"/>
                <a:ea typeface="Calibri" panose="020F0502020204030204" pitchFamily="34" charset="0"/>
                <a:cs typeface="Times New Roman" panose="02020603050405020304" pitchFamily="18" charset="0"/>
              </a:rPr>
              <a:t>Principio de </a:t>
            </a:r>
            <a:r>
              <a:rPr lang="es-EC" sz="2400" i="1" dirty="0" err="1">
                <a:effectLst/>
                <a:latin typeface="Times New Roman" panose="02020603050405020304" pitchFamily="18" charset="0"/>
                <a:ea typeface="Calibri" panose="020F0502020204030204" pitchFamily="34" charset="0"/>
                <a:cs typeface="Times New Roman" panose="02020603050405020304" pitchFamily="18" charset="0"/>
              </a:rPr>
              <a:t>lesivida</a:t>
            </a:r>
            <a:r>
              <a:rPr lang="es-EC" sz="2400" i="1" dirty="0">
                <a:effectLst/>
                <a:latin typeface="Times New Roman" panose="02020603050405020304" pitchFamily="18" charset="0"/>
                <a:ea typeface="Calibri" panose="020F0502020204030204" pitchFamily="34" charset="0"/>
                <a:cs typeface="Times New Roman" panose="02020603050405020304" pitchFamily="18" charset="0"/>
              </a:rPr>
              <a:t> d</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el axioma de </a:t>
            </a:r>
            <a:r>
              <a:rPr lang="es-EC" sz="2400" i="1" dirty="0" err="1">
                <a:effectLst/>
                <a:latin typeface="Times New Roman" panose="02020603050405020304" pitchFamily="18" charset="0"/>
                <a:ea typeface="Calibri" panose="020F0502020204030204" pitchFamily="34" charset="0"/>
                <a:cs typeface="Times New Roman" panose="02020603050405020304" pitchFamily="18" charset="0"/>
              </a:rPr>
              <a:t>dañosidad</a:t>
            </a:r>
            <a:r>
              <a:rPr lang="es-EC" sz="2400" i="1" dirty="0">
                <a:effectLst/>
                <a:latin typeface="Times New Roman" panose="02020603050405020304" pitchFamily="18" charset="0"/>
                <a:ea typeface="Calibri" panose="020F0502020204030204" pitchFamily="34" charset="0"/>
                <a:cs typeface="Times New Roman" panose="02020603050405020304" pitchFamily="18" charset="0"/>
              </a:rPr>
              <a:t> social, del bien jurídico, de la objetividad jurídica del delito, de lesividad. de ofensividad </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o </a:t>
            </a:r>
            <a:r>
              <a:rPr lang="es-EC" sz="2400" i="1" dirty="0">
                <a:effectLst/>
                <a:latin typeface="Times New Roman" panose="02020603050405020304" pitchFamily="18" charset="0"/>
                <a:ea typeface="Calibri" panose="020F0502020204030204" pitchFamily="34" charset="0"/>
                <a:cs typeface="Times New Roman" panose="02020603050405020304" pitchFamily="18" charset="0"/>
              </a:rPr>
              <a:t>de exclusiva protección de bienes jurídicos.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C" sz="2400" dirty="0">
                <a:effectLst/>
                <a:latin typeface="Times New Roman" panose="02020603050405020304" pitchFamily="18" charset="0"/>
                <a:ea typeface="Calibri" panose="020F0502020204030204" pitchFamily="34" charset="0"/>
              </a:rPr>
              <a:t>El principio de lesividad suele sintetizarse en el tradicional aforismo liberal </a:t>
            </a:r>
            <a:r>
              <a:rPr lang="es-EC" sz="2400" i="1" dirty="0">
                <a:effectLst/>
                <a:latin typeface="Times New Roman" panose="02020603050405020304" pitchFamily="18" charset="0"/>
                <a:ea typeface="Calibri" panose="020F0502020204030204" pitchFamily="34" charset="0"/>
              </a:rPr>
              <a:t>no hay delito sin daño, </a:t>
            </a:r>
            <a:r>
              <a:rPr lang="es-EC" sz="2400" dirty="0">
                <a:effectLst/>
                <a:latin typeface="Times New Roman" panose="02020603050405020304" pitchFamily="18" charset="0"/>
                <a:ea typeface="Calibri" panose="020F0502020204030204" pitchFamily="34" charset="0"/>
              </a:rPr>
              <a:t>que —traducido al lenguaje actual— equivale a la inexistencia de conducta punible sin amenaza concreta o real, o daño para el "bien jurídico tutelado</a:t>
            </a:r>
            <a:endParaRPr lang="es-EC" sz="2400" dirty="0"/>
          </a:p>
        </p:txBody>
      </p:sp>
    </p:spTree>
    <p:extLst>
      <p:ext uri="{BB962C8B-B14F-4D97-AF65-F5344CB8AC3E}">
        <p14:creationId xmlns:p14="http://schemas.microsoft.com/office/powerpoint/2010/main" val="2876454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8D3DB0-52BE-42C6-82CC-D2334268FBBB}"/>
              </a:ext>
            </a:extLst>
          </p:cNvPr>
          <p:cNvSpPr>
            <a:spLocks noGrp="1"/>
          </p:cNvSpPr>
          <p:nvPr>
            <p:ph idx="1"/>
          </p:nvPr>
        </p:nvSpPr>
        <p:spPr>
          <a:xfrm>
            <a:off x="1043678" y="214179"/>
            <a:ext cx="8946541" cy="4195481"/>
          </a:xfrm>
        </p:spPr>
        <p:txBody>
          <a:bodyPr>
            <a:normAutofit/>
          </a:bodyPr>
          <a:lstStyle/>
          <a:p>
            <a:pPr marL="0" indent="0">
              <a:lnSpc>
                <a:spcPct val="107000"/>
              </a:lnSpc>
              <a:spcAft>
                <a:spcPts val="800"/>
              </a:spcAft>
              <a:buNone/>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Desde la doctrina penal</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el principio de lesividad sostiene que:</a:t>
            </a:r>
            <a:endParaRPr lang="es-EC"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Derecho Penal solo debe intervenir cuando una conducta cause un daño o ponga en peligro real un bien jurídico tutelado.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C" sz="1800" dirty="0">
                <a:effectLst/>
                <a:latin typeface="Times New Roman" panose="02020603050405020304" pitchFamily="18" charset="0"/>
                <a:ea typeface="Calibri" panose="020F0502020204030204" pitchFamily="34" charset="0"/>
              </a:rPr>
              <a:t>Es decir, no toda conducta inmoral, riesgosa o anómala puede ser penalizada, sino solo aquellas que realmente afecten los intereses fundamentales protegidos por el orden jurídico</a:t>
            </a:r>
            <a:endParaRPr lang="es-EC" dirty="0"/>
          </a:p>
        </p:txBody>
      </p:sp>
      <p:sp>
        <p:nvSpPr>
          <p:cNvPr id="5" name="CuadroTexto 4">
            <a:extLst>
              <a:ext uri="{FF2B5EF4-FFF2-40B4-BE49-F238E27FC236}">
                <a16:creationId xmlns:a16="http://schemas.microsoft.com/office/drawing/2014/main" id="{B4B262C2-753E-4817-B490-0E632E905F0E}"/>
              </a:ext>
            </a:extLst>
          </p:cNvPr>
          <p:cNvSpPr txBox="1"/>
          <p:nvPr/>
        </p:nvSpPr>
        <p:spPr>
          <a:xfrm>
            <a:off x="2989193" y="2311919"/>
            <a:ext cx="8946540" cy="1764714"/>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Fundamento garantista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Surge como límite al poder punitivo del Estado, evitando la criminalización de actos sin verdadera trascendencia social.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Tiene bases en el pensamiento liberal-clásico (Beccaria, Feuerbach) y en el garantismo moderno (Ferrajoli, Zaffaroni).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839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347AA5-110D-4FBA-A38A-A1E1A6C6A316}"/>
              </a:ext>
            </a:extLst>
          </p:cNvPr>
          <p:cNvSpPr>
            <a:spLocks noGrp="1"/>
          </p:cNvSpPr>
          <p:nvPr>
            <p:ph idx="1"/>
          </p:nvPr>
        </p:nvSpPr>
        <p:spPr>
          <a:xfrm>
            <a:off x="2455033" y="959614"/>
            <a:ext cx="8946541" cy="4195481"/>
          </a:xfrm>
        </p:spPr>
        <p:txBody>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Aportes doctrinarios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Luis Jiménez de Asúa: “El delito es una acción humana antijurídica, culpable y punible, que lesiona o pone en peligro un bien jurídico”.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Zaffaroni: plantea que sin lesividad, el Derecho Penal se convierte en un instrumento de represión simbólica y estigmatización social.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Ferrajoli: lo incluye como uno de los “principios del garantismo penal”, inseparable de la legalidad y la intervención mínima.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8603887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4BDEE-6062-485A-80A3-19F45219B45A}"/>
              </a:ext>
            </a:extLst>
          </p:cNvPr>
          <p:cNvSpPr>
            <a:spLocks noGrp="1"/>
          </p:cNvSpPr>
          <p:nvPr>
            <p:ph type="title"/>
          </p:nvPr>
        </p:nvSpPr>
        <p:spPr/>
        <p:txBody>
          <a:bodyPr/>
          <a:lstStyle/>
          <a:p>
            <a:r>
              <a:rPr lang="es-EC" sz="3200" dirty="0">
                <a:latin typeface="Times New Roman" panose="02020603050405020304" pitchFamily="18" charset="0"/>
                <a:cs typeface="Times New Roman" panose="02020603050405020304" pitchFamily="18" charset="0"/>
              </a:rPr>
              <a:t>Principio de Responsabilidad Personal </a:t>
            </a:r>
          </a:p>
        </p:txBody>
      </p:sp>
      <p:sp>
        <p:nvSpPr>
          <p:cNvPr id="3" name="Marcador de contenido 2">
            <a:extLst>
              <a:ext uri="{FF2B5EF4-FFF2-40B4-BE49-F238E27FC236}">
                <a16:creationId xmlns:a16="http://schemas.microsoft.com/office/drawing/2014/main" id="{1B656D08-EE5C-4985-8F66-89161478198A}"/>
              </a:ext>
            </a:extLst>
          </p:cNvPr>
          <p:cNvSpPr>
            <a:spLocks noGrp="1"/>
          </p:cNvSpPr>
          <p:nvPr>
            <p:ph idx="1"/>
          </p:nvPr>
        </p:nvSpPr>
        <p:spPr>
          <a:xfrm>
            <a:off x="725625" y="1377057"/>
            <a:ext cx="8946541" cy="2051943"/>
          </a:xfrm>
        </p:spPr>
        <p:txBody>
          <a:bodyPr/>
          <a:lstStyle/>
          <a:p>
            <a:pPr marL="0" indent="0" algn="just">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1.	Definición:</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El principio de responsabilidad personal establece que nadie puede ser sancionado penalmente por el hecho de otro. Solo es penalmente responsable quien ha cometido un hecho típico, antijurídico y culpable de manera personal.</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5" name="CuadroTexto 4">
            <a:extLst>
              <a:ext uri="{FF2B5EF4-FFF2-40B4-BE49-F238E27FC236}">
                <a16:creationId xmlns:a16="http://schemas.microsoft.com/office/drawing/2014/main" id="{DBF600A7-224C-4B1F-AEC8-BEBBF581B7DF}"/>
              </a:ext>
            </a:extLst>
          </p:cNvPr>
          <p:cNvSpPr txBox="1"/>
          <p:nvPr/>
        </p:nvSpPr>
        <p:spPr>
          <a:xfrm>
            <a:off x="2519834" y="3429000"/>
            <a:ext cx="8776717" cy="243553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2.	Contenido esencial: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La pena debe recaer únicamente sobre el autor del delito.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Excluye la responsabilidad penal objetiva o colectiva.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Exige culpabilidad individual como base del reproche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effectLst/>
                <a:latin typeface="Times New Roman" panose="02020603050405020304" pitchFamily="18" charset="0"/>
                <a:ea typeface="Calibri" panose="020F0502020204030204" pitchFamily="34" charset="0"/>
              </a:rPr>
              <a:t>	•	Relacionado con el aforismo latino: “</a:t>
            </a:r>
            <a:r>
              <a:rPr lang="es-EC" sz="2000" dirty="0" err="1">
                <a:effectLst/>
                <a:latin typeface="Times New Roman" panose="02020603050405020304" pitchFamily="18" charset="0"/>
                <a:ea typeface="Calibri" panose="020F0502020204030204" pitchFamily="34" charset="0"/>
              </a:rPr>
              <a:t>nulla</a:t>
            </a:r>
            <a:r>
              <a:rPr lang="es-EC" sz="2000" dirty="0">
                <a:effectLst/>
                <a:latin typeface="Times New Roman" panose="02020603050405020304" pitchFamily="18" charset="0"/>
                <a:ea typeface="Calibri" panose="020F0502020204030204" pitchFamily="34" charset="0"/>
              </a:rPr>
              <a:t> </a:t>
            </a:r>
            <a:r>
              <a:rPr lang="es-EC" sz="2000" dirty="0" err="1">
                <a:effectLst/>
                <a:latin typeface="Times New Roman" panose="02020603050405020304" pitchFamily="18" charset="0"/>
                <a:ea typeface="Calibri" panose="020F0502020204030204" pitchFamily="34" charset="0"/>
              </a:rPr>
              <a:t>poena</a:t>
            </a:r>
            <a:r>
              <a:rPr lang="es-EC" sz="2000" dirty="0">
                <a:effectLst/>
                <a:latin typeface="Times New Roman" panose="02020603050405020304" pitchFamily="18" charset="0"/>
                <a:ea typeface="Calibri" panose="020F0502020204030204" pitchFamily="34" charset="0"/>
              </a:rPr>
              <a:t> sine culpa” (no hay pena  sin culpa</a:t>
            </a:r>
            <a:endParaRPr lang="es-EC" sz="2000" dirty="0"/>
          </a:p>
        </p:txBody>
      </p:sp>
    </p:spTree>
    <p:extLst>
      <p:ext uri="{BB962C8B-B14F-4D97-AF65-F5344CB8AC3E}">
        <p14:creationId xmlns:p14="http://schemas.microsoft.com/office/powerpoint/2010/main" val="1132924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5307772-03FD-4053-9C6B-22F5CCD79DFF}"/>
              </a:ext>
            </a:extLst>
          </p:cNvPr>
          <p:cNvSpPr txBox="1"/>
          <p:nvPr/>
        </p:nvSpPr>
        <p:spPr>
          <a:xfrm>
            <a:off x="972378" y="1295154"/>
            <a:ext cx="10247243" cy="398480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Fundamento doctrinario y jurisprudencial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Hans Welzel: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Destaca que el castigo debe aplicarse solo si hay un juicio de culpabilidad individual. La pena sin culpa es incompatible con un Estado de Derecho.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Claus Roxin: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Sostiene que el principio de responsabilidad personal es clave para limitar el poder punitivo del Estado. Solo quien actuó con dolo o culpa puede ser penalmente responsable.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Eugenio Raúl Zaffaroni:</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Critica fuertemente cualquier forma de responsabilidad objetiva. Considera que este principio es una garantía esencial contra los abusos del poder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2766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5DEF9-CAB7-43A6-B3D2-6AFD33C306AE}"/>
              </a:ext>
            </a:extLst>
          </p:cNvPr>
          <p:cNvSpPr txBox="1"/>
          <p:nvPr/>
        </p:nvSpPr>
        <p:spPr>
          <a:xfrm>
            <a:off x="417443" y="273719"/>
            <a:ext cx="9501809" cy="3419013"/>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Aplicaciones prácticas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Inimputables (como menores o personas con trastornos mentales): no pueden ser penados, ya que no pueden ser considerados responsables personales.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Autonomía del hecho: cada coautor o partícipe responde según su aporte individual, no por la totalidad del hecho colectivo.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	Prohibición de responsabilidad penal por vínculos (padres, jefes, líderes): nadie responde penalmente por actos cometidos por otros, aunque exista relación jerárquica o familiar.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5A04AD3-DC24-4EE0-B804-19A2EB72A631}"/>
              </a:ext>
            </a:extLst>
          </p:cNvPr>
          <p:cNvSpPr txBox="1"/>
          <p:nvPr/>
        </p:nvSpPr>
        <p:spPr>
          <a:xfrm>
            <a:off x="3047172" y="4148443"/>
            <a:ext cx="7538002" cy="1365758"/>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Conclusión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principio de responsabilidad personal es una garantía individual que impide castigar sin prueba de culpabilidad individual. Es una expresión del respeto a la dignidad humana, al debido proceso y a la racionalidad del derecho penal.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2179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FFEDB2-3CC4-4B77-A73F-AA17744A22D4}"/>
              </a:ext>
            </a:extLst>
          </p:cNvPr>
          <p:cNvSpPr>
            <a:spLocks noGrp="1"/>
          </p:cNvSpPr>
          <p:nvPr>
            <p:ph idx="1"/>
          </p:nvPr>
        </p:nvSpPr>
        <p:spPr>
          <a:xfrm>
            <a:off x="1103312" y="631622"/>
            <a:ext cx="8946541" cy="4195481"/>
          </a:xfrm>
        </p:spPr>
        <p:txBody>
          <a:bodyPr>
            <a:normAutofit/>
          </a:bodyPr>
          <a:lstStyle/>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3000" b="1" dirty="0">
                <a:effectLst/>
                <a:latin typeface="Times New Roman" panose="02020603050405020304" pitchFamily="18" charset="0"/>
                <a:ea typeface="Calibri" panose="020F0502020204030204" pitchFamily="34" charset="0"/>
                <a:cs typeface="Times New Roman" panose="02020603050405020304" pitchFamily="18" charset="0"/>
              </a:rPr>
              <a:t>el principio de humanización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Este principio establece que: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Derecho Penal y sus sanciones deben respetar en todo momento la dignidad, integridad y derechos fundamentales de las personas, incluso cuando han cometido delitos.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Implica que la pena no puede ser inhumana, cruel, degradante ni desproporcionada, y que el sistema penal debe estar orientado más a la reinserción que a la venganza.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26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9B795D-3B36-410F-86AE-048ACFF3C4E3}"/>
              </a:ext>
            </a:extLst>
          </p:cNvPr>
          <p:cNvSpPr txBox="1"/>
          <p:nvPr/>
        </p:nvSpPr>
        <p:spPr>
          <a:xfrm>
            <a:off x="4082497" y="848668"/>
            <a:ext cx="6097656" cy="646331"/>
          </a:xfrm>
          <a:prstGeom prst="rect">
            <a:avLst/>
          </a:prstGeom>
          <a:noFill/>
        </p:spPr>
        <p:txBody>
          <a:bodyPr wrap="square">
            <a:spAutoFit/>
          </a:bodyPr>
          <a:lstStyle/>
          <a:p>
            <a:r>
              <a:rPr lang="es-EC" sz="3600" b="1" dirty="0">
                <a:latin typeface="Times New Roman" panose="02020603050405020304" pitchFamily="18" charset="0"/>
                <a:ea typeface="Calibri" panose="020F0502020204030204" pitchFamily="34" charset="0"/>
                <a:cs typeface="Times New Roman" panose="02020603050405020304" pitchFamily="18" charset="0"/>
              </a:rPr>
              <a:t>E</a:t>
            </a:r>
            <a:r>
              <a:rPr lang="es-EC" sz="3600" b="1" dirty="0">
                <a:effectLst/>
                <a:latin typeface="Times New Roman" panose="02020603050405020304" pitchFamily="18" charset="0"/>
                <a:ea typeface="Calibri" panose="020F0502020204030204" pitchFamily="34" charset="0"/>
                <a:cs typeface="Times New Roman" panose="02020603050405020304" pitchFamily="18" charset="0"/>
              </a:rPr>
              <a:t>scuelas del Derecho Penal</a:t>
            </a:r>
            <a:r>
              <a:rPr lang="es-EC"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3600" dirty="0"/>
          </a:p>
        </p:txBody>
      </p:sp>
      <p:sp>
        <p:nvSpPr>
          <p:cNvPr id="5" name="CuadroTexto 4">
            <a:extLst>
              <a:ext uri="{FF2B5EF4-FFF2-40B4-BE49-F238E27FC236}">
                <a16:creationId xmlns:a16="http://schemas.microsoft.com/office/drawing/2014/main" id="{1084E12E-68E4-42BB-9970-DD6B5ECA51E1}"/>
              </a:ext>
            </a:extLst>
          </p:cNvPr>
          <p:cNvSpPr txBox="1"/>
          <p:nvPr/>
        </p:nvSpPr>
        <p:spPr>
          <a:xfrm>
            <a:off x="3118401" y="2211914"/>
            <a:ext cx="7655615" cy="2048766"/>
          </a:xfrm>
          <a:prstGeom prst="rect">
            <a:avLst/>
          </a:prstGeom>
          <a:noFill/>
        </p:spPr>
        <p:txBody>
          <a:bodyPr wrap="square">
            <a:spAutoFit/>
          </a:bodyPr>
          <a:lstStyle/>
          <a:p>
            <a:pPr algn="just">
              <a:lnSpc>
                <a:spcPct val="107000"/>
              </a:lnSpc>
              <a:spcAft>
                <a:spcPts val="8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S</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on corrientes de pensamiento que han influido en la forma de entender el crimen, el castigo y el papel del Estado en la aplicación de la justicia. Se han desarrollado a lo largo de la historia y reflejan distintas concepciones filosóficas, sociológicas y jurídicas.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32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05B643-0C08-4D89-B23F-D160302A12D7}"/>
              </a:ext>
            </a:extLst>
          </p:cNvPr>
          <p:cNvSpPr>
            <a:spLocks noGrp="1"/>
          </p:cNvSpPr>
          <p:nvPr>
            <p:ph idx="1"/>
          </p:nvPr>
        </p:nvSpPr>
        <p:spPr>
          <a:xfrm>
            <a:off x="944286" y="432840"/>
            <a:ext cx="8946541" cy="4195481"/>
          </a:xfrm>
        </p:spPr>
        <p:txBody>
          <a:bodyPr/>
          <a:lstStyle/>
          <a:p>
            <a:pPr marL="0" indent="0">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2. Fundamento doctrinario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	•	Inspirado en la dignidad humana como principio constitucional y universal.</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	•	Apoyado por instrumentos internacionales como: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	•	Convención Americana de Derechos Humanos (Art. 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C" dirty="0">
                <a:effectLst/>
                <a:latin typeface="Times New Roman" panose="02020603050405020304" pitchFamily="18" charset="0"/>
                <a:ea typeface="Calibri" panose="020F0502020204030204" pitchFamily="34" charset="0"/>
                <a:cs typeface="Times New Roman" panose="02020603050405020304" pitchFamily="18" charset="0"/>
              </a:rPr>
              <a:t>	•	Pacto Internacional de Derechos Civiles y Políticos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5" name="CuadroTexto 4">
            <a:extLst>
              <a:ext uri="{FF2B5EF4-FFF2-40B4-BE49-F238E27FC236}">
                <a16:creationId xmlns:a16="http://schemas.microsoft.com/office/drawing/2014/main" id="{19EC76D1-A8E9-47A5-B827-396DF5F01541}"/>
              </a:ext>
            </a:extLst>
          </p:cNvPr>
          <p:cNvSpPr txBox="1"/>
          <p:nvPr/>
        </p:nvSpPr>
        <p:spPr>
          <a:xfrm>
            <a:off x="3496089" y="3318383"/>
            <a:ext cx="6097656" cy="2756524"/>
          </a:xfrm>
          <a:prstGeom prst="rect">
            <a:avLst/>
          </a:prstGeom>
          <a:noFill/>
        </p:spPr>
        <p:txBody>
          <a:bodyPr wrap="square">
            <a:spAutoFit/>
          </a:bodyPr>
          <a:lstStyle/>
          <a:p>
            <a:pPr algn="just">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Principio de Humanidad de las Penas</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Las penas no deben ser inhumanas, crueles ni degradantes. Tiene un fuerte anclaje en los tratados internacionales de derechos humanos y en las constituciones modernas.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338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CB573D-56BA-4B40-9782-D8CA27D3A7EF}"/>
              </a:ext>
            </a:extLst>
          </p:cNvPr>
          <p:cNvSpPr txBox="1"/>
          <p:nvPr/>
        </p:nvSpPr>
        <p:spPr>
          <a:xfrm>
            <a:off x="1212574" y="1062027"/>
            <a:ext cx="8023363" cy="3064172"/>
          </a:xfrm>
          <a:prstGeom prst="rect">
            <a:avLst/>
          </a:prstGeom>
          <a:noFill/>
        </p:spPr>
        <p:txBody>
          <a:bodyPr wrap="square">
            <a:spAutoFit/>
          </a:bodyPr>
          <a:lstStyle/>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Cómo se traduce en la práctica?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Prohíbe penas como la tortura, la pena de muerte, el trato degradante o el encierro sin sentido resocializador.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Promueve: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Condiciones dignas en cárceles.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Medidas alternativas a la prisión.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Programas de rehabilitación y reinserción.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853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2313" y="1125538"/>
            <a:ext cx="8229600" cy="779462"/>
          </a:xfrm>
        </p:spPr>
        <p:txBody>
          <a:bodyPr>
            <a:normAutofit fontScale="90000"/>
          </a:bodyPr>
          <a:lstStyle/>
          <a:p>
            <a:pPr algn="ctr">
              <a:defRPr/>
            </a:pPr>
            <a:r>
              <a:rPr lang="es-MX" b="1" dirty="0"/>
              <a:t>PRINCIPIO DE PUBLICIDAD</a:t>
            </a:r>
            <a:br>
              <a:rPr lang="es-ES" dirty="0"/>
            </a:br>
            <a:endParaRPr lang="es-ES" dirty="0"/>
          </a:p>
        </p:txBody>
      </p:sp>
      <p:sp>
        <p:nvSpPr>
          <p:cNvPr id="7171" name="2 Marcador de contenido"/>
          <p:cNvSpPr>
            <a:spLocks noGrp="1"/>
          </p:cNvSpPr>
          <p:nvPr>
            <p:ph idx="1"/>
          </p:nvPr>
        </p:nvSpPr>
        <p:spPr>
          <a:xfrm>
            <a:off x="1981200" y="1935163"/>
            <a:ext cx="8229600" cy="3797300"/>
          </a:xfrm>
        </p:spPr>
        <p:txBody>
          <a:bodyPr/>
          <a:lstStyle/>
          <a:p>
            <a:pPr marL="0" indent="0" algn="just" eaLnBrk="1" hangingPunct="1">
              <a:buNone/>
            </a:pPr>
            <a:r>
              <a:rPr lang="es-MX" altLang="es-EC" sz="2400" dirty="0">
                <a:latin typeface="Times New Roman" panose="02020603050405020304" pitchFamily="18" charset="0"/>
                <a:cs typeface="Times New Roman" panose="02020603050405020304" pitchFamily="18" charset="0"/>
              </a:rPr>
              <a:t>Art. 76 numeral 7 literal d) de la Constitución de la República del Ecuador. </a:t>
            </a:r>
            <a:endParaRPr lang="es-ES" altLang="es-EC" sz="2400" dirty="0">
              <a:latin typeface="Times New Roman" panose="02020603050405020304" pitchFamily="18" charset="0"/>
              <a:cs typeface="Times New Roman" panose="02020603050405020304" pitchFamily="18" charset="0"/>
            </a:endParaRPr>
          </a:p>
          <a:p>
            <a:pPr marL="0" indent="0" algn="just" eaLnBrk="1" hangingPunct="1">
              <a:buNone/>
            </a:pPr>
            <a:r>
              <a:rPr lang="es-MX" altLang="es-EC" sz="2400" dirty="0">
                <a:latin typeface="Times New Roman" panose="02020603050405020304" pitchFamily="18" charset="0"/>
                <a:cs typeface="Times New Roman" panose="02020603050405020304" pitchFamily="18" charset="0"/>
              </a:rPr>
              <a:t>Derecho de las partes a conocer las actuaciones que se suscitan en el proceso, las pruebas actuadas o solicitadas por la contraparte; y, a saber las razones que tuvo el Tribunal para dictar sentencia.</a:t>
            </a:r>
            <a:endParaRPr lang="es-ES" altLang="es-EC" sz="2400" dirty="0">
              <a:latin typeface="Times New Roman" panose="02020603050405020304" pitchFamily="18" charset="0"/>
              <a:cs typeface="Times New Roman" panose="02020603050405020304" pitchFamily="18" charset="0"/>
            </a:endParaRPr>
          </a:p>
          <a:p>
            <a:pPr eaLnBrk="1" hangingPunct="1">
              <a:buFont typeface="Wingdings 2" pitchFamily="18" charset="2"/>
              <a:buNone/>
            </a:pPr>
            <a:endParaRPr lang="es-ES" altLang="es-EC" dirty="0"/>
          </a:p>
        </p:txBody>
      </p:sp>
    </p:spTree>
    <p:extLst>
      <p:ext uri="{BB962C8B-B14F-4D97-AF65-F5344CB8AC3E}">
        <p14:creationId xmlns:p14="http://schemas.microsoft.com/office/powerpoint/2010/main" val="4039291739"/>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DF776-D87C-41B6-A929-226D95F14395}"/>
              </a:ext>
            </a:extLst>
          </p:cNvPr>
          <p:cNvSpPr>
            <a:spLocks noGrp="1"/>
          </p:cNvSpPr>
          <p:nvPr>
            <p:ph type="title"/>
          </p:nvPr>
        </p:nvSpPr>
        <p:spPr/>
        <p:txBody>
          <a:bodyPr/>
          <a:lstStyle/>
          <a:p>
            <a:r>
              <a:rPr lang="es-EC" sz="3600" dirty="0">
                <a:latin typeface="Times New Roman" panose="02020603050405020304" pitchFamily="18" charset="0"/>
                <a:cs typeface="Times New Roman" panose="02020603050405020304" pitchFamily="18" charset="0"/>
              </a:rPr>
              <a:t>Ciencias auxiliares del derecho penal </a:t>
            </a:r>
          </a:p>
        </p:txBody>
      </p:sp>
      <p:sp>
        <p:nvSpPr>
          <p:cNvPr id="3" name="Marcador de contenido 2">
            <a:extLst>
              <a:ext uri="{FF2B5EF4-FFF2-40B4-BE49-F238E27FC236}">
                <a16:creationId xmlns:a16="http://schemas.microsoft.com/office/drawing/2014/main" id="{024347E5-DD8F-4EE0-A8EE-B175F25D19FA}"/>
              </a:ext>
            </a:extLst>
          </p:cNvPr>
          <p:cNvSpPr>
            <a:spLocks noGrp="1"/>
          </p:cNvSpPr>
          <p:nvPr>
            <p:ph idx="1"/>
          </p:nvPr>
        </p:nvSpPr>
        <p:spPr>
          <a:xfrm>
            <a:off x="745504" y="1496327"/>
            <a:ext cx="8946541" cy="4195481"/>
          </a:xfrm>
        </p:spPr>
        <p:txBody>
          <a:bodyPr/>
          <a:lstStyle/>
          <a:p>
            <a:pPr marL="0" indent="0" algn="ctr">
              <a:lnSpc>
                <a:spcPct val="107000"/>
              </a:lnSpc>
              <a:spcAft>
                <a:spcPts val="800"/>
              </a:spcAft>
              <a:buNone/>
            </a:pPr>
            <a:r>
              <a:rPr lang="es-EC" sz="3200" dirty="0">
                <a:effectLst/>
                <a:latin typeface="Times New Roman" panose="02020603050405020304" pitchFamily="18" charset="0"/>
                <a:ea typeface="Calibri" panose="020F0502020204030204" pitchFamily="34" charset="0"/>
                <a:cs typeface="Times New Roman" panose="02020603050405020304" pitchFamily="18" charset="0"/>
              </a:rPr>
              <a:t>CRIMINOLOGIA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Es una ciencia empírica de carácter interdisciplinario que estudia el delito como un hecho individual y social, la personalidad del delincuente, la de la víctima y el control social del comportamiento desviado. </a:t>
            </a:r>
          </a:p>
          <a:p>
            <a:pPr marL="0" indent="0" algn="just">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Esto es, el conjunto ordenado de saberes empíricos sobre el delito, el delincuente, el comportamiento socialmente negativo y sobre los controles de esa conducta; se alude, pues, a una parcela del saber que se ocupa del delito, el delincuente, el control del delito, el estudio de la víctima y la prevención del fenómeno criminal.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460482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9CE28C-D20F-4C1F-82DA-9425FC524E11}"/>
              </a:ext>
            </a:extLst>
          </p:cNvPr>
          <p:cNvSpPr txBox="1"/>
          <p:nvPr/>
        </p:nvSpPr>
        <p:spPr>
          <a:xfrm>
            <a:off x="487018" y="546653"/>
            <a:ext cx="8659466" cy="2359107"/>
          </a:xfrm>
          <a:prstGeom prst="rect">
            <a:avLst/>
          </a:prstGeom>
          <a:noFill/>
        </p:spPr>
        <p:txBody>
          <a:bodyPr wrap="square">
            <a:spAutoFit/>
          </a:bodyPr>
          <a:lstStyle/>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n primer lugar,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i="1" dirty="0">
                <a:effectLst/>
                <a:latin typeface="Times New Roman" panose="02020603050405020304" pitchFamily="18" charset="0"/>
                <a:ea typeface="Calibri" panose="020F0502020204030204" pitchFamily="34" charset="0"/>
                <a:cs typeface="Times New Roman" panose="02020603050405020304" pitchFamily="18" charset="0"/>
              </a:rPr>
              <a:t>es una ciencia,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pues posee un </a:t>
            </a:r>
            <a:r>
              <a:rPr lang="es-EC" sz="2000" i="1" dirty="0">
                <a:effectLst/>
                <a:latin typeface="Times New Roman" panose="02020603050405020304" pitchFamily="18" charset="0"/>
                <a:ea typeface="Calibri" panose="020F0502020204030204" pitchFamily="34" charset="0"/>
                <a:cs typeface="Times New Roman" panose="02020603050405020304" pitchFamily="18" charset="0"/>
              </a:rPr>
              <a:t>objeto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delito, el delincuente, la víctima,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criminalidad y el control social), </a:t>
            </a:r>
          </a:p>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Tiene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un </a:t>
            </a:r>
            <a:r>
              <a:rPr lang="es-EC" sz="2000" i="1" dirty="0">
                <a:effectLst/>
                <a:latin typeface="Times New Roman" panose="02020603050405020304" pitchFamily="18" charset="0"/>
                <a:ea typeface="Calibri" panose="020F0502020204030204" pitchFamily="34" charset="0"/>
                <a:cs typeface="Times New Roman" panose="02020603050405020304" pitchFamily="18" charset="0"/>
              </a:rPr>
              <a:t>método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propio de las ciencias</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naturales e, incluso, el de las ciencias normativas) y unos </a:t>
            </a:r>
            <a:r>
              <a:rPr lang="es-EC" sz="2000" i="1" dirty="0">
                <a:effectLst/>
                <a:latin typeface="Times New Roman" panose="02020603050405020304" pitchFamily="18" charset="0"/>
                <a:ea typeface="Calibri" panose="020F0502020204030204" pitchFamily="34" charset="0"/>
                <a:cs typeface="Times New Roman" panose="02020603050405020304" pitchFamily="18" charset="0"/>
              </a:rPr>
              <a:t>postulados generales</a:t>
            </a:r>
            <a:r>
              <a:rPr lang="es-EC" sz="2000" i="1"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(o sea, un cuerpo de conocimientos propios, fiables, obtenidos durante</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rPr>
              <a:t>más de un siglo de evolución).</a:t>
            </a:r>
            <a:endParaRPr lang="es-EC" sz="2000" dirty="0"/>
          </a:p>
        </p:txBody>
      </p:sp>
      <p:sp>
        <p:nvSpPr>
          <p:cNvPr id="7" name="CuadroTexto 6">
            <a:extLst>
              <a:ext uri="{FF2B5EF4-FFF2-40B4-BE49-F238E27FC236}">
                <a16:creationId xmlns:a16="http://schemas.microsoft.com/office/drawing/2014/main" id="{23BE7C7A-CB29-4CE3-B92A-E59A8F228EB8}"/>
              </a:ext>
            </a:extLst>
          </p:cNvPr>
          <p:cNvSpPr txBox="1"/>
          <p:nvPr/>
        </p:nvSpPr>
        <p:spPr>
          <a:xfrm>
            <a:off x="4241524" y="3761835"/>
            <a:ext cx="6097656" cy="1716047"/>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En segundo lugar, </a:t>
            </a:r>
            <a:r>
              <a:rPr lang="es-EC" sz="2000" i="1" dirty="0">
                <a:effectLst/>
                <a:latin typeface="Times New Roman" panose="02020603050405020304" pitchFamily="18" charset="0"/>
                <a:ea typeface="Calibri" panose="020F0502020204030204" pitchFamily="34" charset="0"/>
                <a:cs typeface="Times New Roman" panose="02020603050405020304" pitchFamily="18" charset="0"/>
              </a:rPr>
              <a:t>es empírico-cultural.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Utiliza el método experimental,</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basado en la observación, aunque también le da cabida a la opinión dentro</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 su contexto, pues el delito es una forma de conducta humana que debe</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rPr>
              <a:t>ser valorada acorde con el método comprensivo.</a:t>
            </a:r>
            <a:endParaRPr lang="es-EC" sz="2000" dirty="0"/>
          </a:p>
        </p:txBody>
      </p:sp>
    </p:spTree>
    <p:extLst>
      <p:ext uri="{BB962C8B-B14F-4D97-AF65-F5344CB8AC3E}">
        <p14:creationId xmlns:p14="http://schemas.microsoft.com/office/powerpoint/2010/main" val="11981511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9BDAA5-1213-4C8C-9028-624A47C7C663}"/>
              </a:ext>
            </a:extLst>
          </p:cNvPr>
          <p:cNvSpPr txBox="1"/>
          <p:nvPr/>
        </p:nvSpPr>
        <p:spPr>
          <a:xfrm>
            <a:off x="1001367" y="659676"/>
            <a:ext cx="6097656" cy="960904"/>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tercer lugar, es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de carácter interdisciplinario.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ella confluyen conocimientos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 diversas áreas: antropológicos, psiquiátricos, psicológicos,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rPr>
              <a:t>sociológicos, etc., </a:t>
            </a:r>
            <a:endParaRPr lang="es-EC" dirty="0"/>
          </a:p>
        </p:txBody>
      </p:sp>
      <p:sp>
        <p:nvSpPr>
          <p:cNvPr id="7" name="CuadroTexto 6">
            <a:extLst>
              <a:ext uri="{FF2B5EF4-FFF2-40B4-BE49-F238E27FC236}">
                <a16:creationId xmlns:a16="http://schemas.microsoft.com/office/drawing/2014/main" id="{DEB4AB9C-1179-429A-AC50-972B3FCE9158}"/>
              </a:ext>
            </a:extLst>
          </p:cNvPr>
          <p:cNvSpPr txBox="1"/>
          <p:nvPr/>
        </p:nvSpPr>
        <p:spPr>
          <a:xfrm>
            <a:off x="4649028" y="1743672"/>
            <a:ext cx="6097656" cy="2248949"/>
          </a:xfrm>
          <a:prstGeom prst="rect">
            <a:avLst/>
          </a:prstGeom>
          <a:noFill/>
        </p:spPr>
        <p:txBody>
          <a:bodyPr wrap="square">
            <a:spAutoFit/>
          </a:bodyPr>
          <a:lstStyle/>
          <a:p>
            <a:pPr algn="just">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n cuarto lugar,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estudia el delito como un hecho individual y</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social.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Parte no solo de la noción de delito suministrada por el derecho penal(concepto legal), sino también de aquella que le brindan otras disciplinas (concepto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material), lo que, sin duda, es de gran utilidad para el estudioso, pues</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le va mostrando las conductas socialmente desvaloradas en el medio y la</a:t>
            </a:r>
            <a:r>
              <a:rPr lang="es-EC" sz="160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rPr>
              <a:t>conveniencia de mantenerles o suprimirles la criminalización</a:t>
            </a:r>
            <a:endParaRPr lang="es-EC" dirty="0"/>
          </a:p>
        </p:txBody>
      </p:sp>
      <p:sp>
        <p:nvSpPr>
          <p:cNvPr id="9" name="CuadroTexto 8">
            <a:extLst>
              <a:ext uri="{FF2B5EF4-FFF2-40B4-BE49-F238E27FC236}">
                <a16:creationId xmlns:a16="http://schemas.microsoft.com/office/drawing/2014/main" id="{9C9E1020-E42E-4D02-A17A-870EE8A7156D}"/>
              </a:ext>
            </a:extLst>
          </p:cNvPr>
          <p:cNvSpPr txBox="1"/>
          <p:nvPr/>
        </p:nvSpPr>
        <p:spPr>
          <a:xfrm>
            <a:off x="464654" y="3992621"/>
            <a:ext cx="6097656" cy="1553630"/>
          </a:xfrm>
          <a:prstGeom prst="rect">
            <a:avLst/>
          </a:prstGeom>
          <a:noFill/>
        </p:spPr>
        <p:txBody>
          <a:bodyPr wrap="square">
            <a:sp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quinto lugar, se ocupa de la personalidad del delincuente. Para ello</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acude a diversas técnicas: la medicina en general y la psiquiatría en particular,</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las exploraciones psicológicas, las técnicas de grupo, la entrevista, la observación,</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Times New Roman" panose="02020603050405020304" pitchFamily="18" charset="0"/>
                <a:ea typeface="Calibri" panose="020F0502020204030204" pitchFamily="34" charset="0"/>
              </a:rPr>
              <a:t>los experimentos, los </a:t>
            </a:r>
            <a:r>
              <a:rPr lang="es-EC" sz="1800" dirty="0" err="1">
                <a:effectLst/>
                <a:latin typeface="Times New Roman" panose="02020603050405020304" pitchFamily="18" charset="0"/>
                <a:ea typeface="Calibri" panose="020F0502020204030204" pitchFamily="34" charset="0"/>
              </a:rPr>
              <a:t>tests</a:t>
            </a:r>
            <a:r>
              <a:rPr lang="es-EC" sz="1800" dirty="0">
                <a:effectLst/>
                <a:latin typeface="Times New Roman" panose="02020603050405020304" pitchFamily="18" charset="0"/>
                <a:ea typeface="Calibri" panose="020F0502020204030204" pitchFamily="34" charset="0"/>
              </a:rPr>
              <a:t>, los métodos sociométricos, </a:t>
            </a:r>
            <a:r>
              <a:rPr lang="es-EC" sz="1800" dirty="0" err="1">
                <a:effectLst/>
                <a:latin typeface="Times New Roman" panose="02020603050405020304" pitchFamily="18" charset="0"/>
                <a:ea typeface="Calibri" panose="020F0502020204030204" pitchFamily="34" charset="0"/>
              </a:rPr>
              <a:t>etc</a:t>
            </a:r>
            <a:endParaRPr lang="es-EC" dirty="0"/>
          </a:p>
        </p:txBody>
      </p:sp>
    </p:spTree>
    <p:extLst>
      <p:ext uri="{BB962C8B-B14F-4D97-AF65-F5344CB8AC3E}">
        <p14:creationId xmlns:p14="http://schemas.microsoft.com/office/powerpoint/2010/main" val="1564330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12257FA-14DE-43E4-96AA-C5D7AE99E3BE}"/>
              </a:ext>
            </a:extLst>
          </p:cNvPr>
          <p:cNvSpPr txBox="1"/>
          <p:nvPr/>
        </p:nvSpPr>
        <p:spPr>
          <a:xfrm>
            <a:off x="1311965" y="1296621"/>
            <a:ext cx="7844458" cy="139268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en sexto lugar, estudia la personalidad de la víctima.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habla, por ello, de la "victimología". Indaga, pues, por</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las relaciones entre el delincuente y la víctima, por el origen, la personalidad,</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sexo, el carácter, la edad, las características familiares, profesionales</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rPr>
              <a:t>y sociales de la víctima, etc.</a:t>
            </a:r>
            <a:endParaRPr lang="es-EC" sz="2000" dirty="0"/>
          </a:p>
        </p:txBody>
      </p:sp>
      <p:sp>
        <p:nvSpPr>
          <p:cNvPr id="7" name="CuadroTexto 6">
            <a:extLst>
              <a:ext uri="{FF2B5EF4-FFF2-40B4-BE49-F238E27FC236}">
                <a16:creationId xmlns:a16="http://schemas.microsoft.com/office/drawing/2014/main" id="{F738B763-B714-457F-B5B5-FBE921489665}"/>
              </a:ext>
            </a:extLst>
          </p:cNvPr>
          <p:cNvSpPr txBox="1"/>
          <p:nvPr/>
        </p:nvSpPr>
        <p:spPr>
          <a:xfrm>
            <a:off x="3478696" y="3160175"/>
            <a:ext cx="7341704" cy="2147960"/>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En séptimo lugar, aborda el control social del comportamiento desviado.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Esto es, la criminología estudia los mecanismos mediante los cuales la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organización social ejerce su supremacía sobre los miembros que la integran,</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rPr>
              <a:t>y consigue que estos acaten sus normas, en especial las de índole penal.</a:t>
            </a:r>
            <a:endParaRPr lang="es-EC" sz="2000" dirty="0"/>
          </a:p>
        </p:txBody>
      </p:sp>
    </p:spTree>
    <p:extLst>
      <p:ext uri="{BB962C8B-B14F-4D97-AF65-F5344CB8AC3E}">
        <p14:creationId xmlns:p14="http://schemas.microsoft.com/office/powerpoint/2010/main" val="1987546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FFD3CF-5C4C-488B-91A5-1AFA583AE49F}"/>
              </a:ext>
            </a:extLst>
          </p:cNvPr>
          <p:cNvSpPr txBox="1"/>
          <p:nvPr/>
        </p:nvSpPr>
        <p:spPr>
          <a:xfrm>
            <a:off x="4191828" y="518640"/>
            <a:ext cx="6097656" cy="530594"/>
          </a:xfrm>
          <a:prstGeom prst="rect">
            <a:avLst/>
          </a:prstGeom>
          <a:noFill/>
        </p:spPr>
        <p:txBody>
          <a:bodyPr wrap="square">
            <a:spAutoFit/>
          </a:bodyPr>
          <a:lstStyle/>
          <a:p>
            <a:pPr algn="just">
              <a:lnSpc>
                <a:spcPct val="107000"/>
              </a:lnSpc>
              <a:spcAft>
                <a:spcPts val="800"/>
              </a:spcAft>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LA POLÍTICA CRIMINAL</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1E35A21D-B3DE-4D45-8DF9-209F112B213D}"/>
              </a:ext>
            </a:extLst>
          </p:cNvPr>
          <p:cNvSpPr txBox="1"/>
          <p:nvPr/>
        </p:nvSpPr>
        <p:spPr>
          <a:xfrm>
            <a:off x="1023731" y="1593264"/>
            <a:ext cx="9640956" cy="3574440"/>
          </a:xfrm>
          <a:prstGeom prst="rect">
            <a:avLst/>
          </a:prstGeom>
          <a:noFill/>
        </p:spPr>
        <p:txBody>
          <a:bodyPr wrap="square">
            <a:spAutoFit/>
          </a:bodyPr>
          <a:lstStyle/>
          <a:p>
            <a:pPr algn="just">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P</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uede entenderse la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política criminal como la política jurídica en el ámbito de la justicia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Y, en sentido estricto, como la ciencia que estudia cómo configurar el derecho</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penal de la forma más eficaz posible para que pueda cumplir con su tarea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 protección de la sociedad; se fija, por ello, en las causas del delito e intenta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comprobar la eficacia de las sanciones penales, pondera los límites hasta</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donde puede extender el legislador el derecho penal para coartan lo menos</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posible la libertad y las garantías ciudadanas; además, discute cómo deben</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redactarse los tipos penales de manera correcta y comprueba si el derecho</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penal material se halla construido de tal manera que pueda ser verificado y</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realizado en el proceso penal.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918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9E9B8AC-1891-4196-B0AF-6FBF59B9627E}"/>
              </a:ext>
            </a:extLst>
          </p:cNvPr>
          <p:cNvSpPr txBox="1"/>
          <p:nvPr/>
        </p:nvSpPr>
        <p:spPr>
          <a:xfrm>
            <a:off x="765313" y="2011174"/>
            <a:ext cx="9650896" cy="2374689"/>
          </a:xfrm>
          <a:prstGeom prst="rect">
            <a:avLst/>
          </a:prstGeom>
          <a:noFill/>
        </p:spPr>
        <p:txBody>
          <a:bodyPr wrap="square">
            <a:spAutoFit/>
          </a:bodyPr>
          <a:lstStyle/>
          <a:p>
            <a:pPr algn="just">
              <a:lnSpc>
                <a:spcPct val="107000"/>
              </a:lnSpc>
              <a:spcAft>
                <a:spcPts val="80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criminalística tiene como cometido el estudio</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 la técnica y la táctica criminales, mediante las que adelanta su tarea principal:</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lucha contra el crimen, lo que logra tanto de forma represiva mediante</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esclarecimiento de los delitos, la convicción y entrega del autor y la consecución</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y aseguramiento de medios de prueba fidedignos para el adelantamiento</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 un procedimiento judicial regular; como de forma preventiva, mediante</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la elaboración de medidas, técnica o tácticamente adecuadas, de</a:t>
            </a:r>
            <a:r>
              <a:rPr lang="es-EC" sz="2000" dirty="0">
                <a:latin typeface="Calibri" panose="020F0502020204030204" pitchFamily="34"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rPr>
              <a:t>aseguramiento contra formas de comisión de delitos ya conocidos o previsibles.</a:t>
            </a:r>
            <a:endParaRPr lang="es-EC" sz="2000" dirty="0"/>
          </a:p>
        </p:txBody>
      </p:sp>
      <p:sp>
        <p:nvSpPr>
          <p:cNvPr id="6" name="Rectángulo 5">
            <a:extLst>
              <a:ext uri="{FF2B5EF4-FFF2-40B4-BE49-F238E27FC236}">
                <a16:creationId xmlns:a16="http://schemas.microsoft.com/office/drawing/2014/main" id="{3F51CF70-883C-4491-B852-BC01A8F3FB0A}"/>
              </a:ext>
            </a:extLst>
          </p:cNvPr>
          <p:cNvSpPr/>
          <p:nvPr/>
        </p:nvSpPr>
        <p:spPr>
          <a:xfrm>
            <a:off x="4194313" y="755374"/>
            <a:ext cx="3250096" cy="3578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Times New Roman" panose="02020603050405020304" pitchFamily="18" charset="0"/>
                <a:cs typeface="Times New Roman" panose="02020603050405020304" pitchFamily="18" charset="0"/>
              </a:rPr>
              <a:t>LA CRIMINALISTICA</a:t>
            </a:r>
          </a:p>
        </p:txBody>
      </p:sp>
    </p:spTree>
    <p:extLst>
      <p:ext uri="{BB962C8B-B14F-4D97-AF65-F5344CB8AC3E}">
        <p14:creationId xmlns:p14="http://schemas.microsoft.com/office/powerpoint/2010/main" val="39934838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F574536-41E2-46B7-B97D-F851D862CE7D}"/>
              </a:ext>
            </a:extLst>
          </p:cNvPr>
          <p:cNvSpPr/>
          <p:nvPr/>
        </p:nvSpPr>
        <p:spPr>
          <a:xfrm>
            <a:off x="2047461" y="367746"/>
            <a:ext cx="6042991" cy="5864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latin typeface="Times New Roman" panose="02020603050405020304" pitchFamily="18" charset="0"/>
                <a:cs typeface="Times New Roman" panose="02020603050405020304" pitchFamily="18" charset="0"/>
              </a:rPr>
              <a:t>FUENTES DEL DERECHO PENAL</a:t>
            </a:r>
          </a:p>
        </p:txBody>
      </p:sp>
      <p:sp>
        <p:nvSpPr>
          <p:cNvPr id="4" name="CuadroTexto 3">
            <a:extLst>
              <a:ext uri="{FF2B5EF4-FFF2-40B4-BE49-F238E27FC236}">
                <a16:creationId xmlns:a16="http://schemas.microsoft.com/office/drawing/2014/main" id="{5021A930-F14B-4A83-BB9E-0DB28ACE8A81}"/>
              </a:ext>
            </a:extLst>
          </p:cNvPr>
          <p:cNvSpPr txBox="1"/>
          <p:nvPr/>
        </p:nvSpPr>
        <p:spPr>
          <a:xfrm>
            <a:off x="2047460" y="2042949"/>
            <a:ext cx="8239539" cy="2048766"/>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Las fuentes del Derecho Penal son los medios de los cuales emanan las normas jurídicas que regulan el poder punitivo del Estado. Desde una perspectiva docente, estas fuentes deben ser comprendidas como los pilares que legitiman la creación, interpretación y aplicación del Derecho Penal.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972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12969</TotalTime>
  <Words>11577</Words>
  <Application>Microsoft Office PowerPoint</Application>
  <PresentationFormat>Panorámica</PresentationFormat>
  <Paragraphs>788</Paragraphs>
  <Slides>119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119</vt:i4>
      </vt:variant>
    </vt:vector>
  </HeadingPairs>
  <TitlesOfParts>
    <vt:vector size="129" baseType="lpstr">
      <vt:lpstr>Arial</vt:lpstr>
      <vt:lpstr>Book Antiqua</vt:lpstr>
      <vt:lpstr>Calibri</vt:lpstr>
      <vt:lpstr>Cambria</vt:lpstr>
      <vt:lpstr>Century Gothic</vt:lpstr>
      <vt:lpstr>Segoe UI Emoji</vt:lpstr>
      <vt:lpstr>Times New Roman</vt:lpstr>
      <vt:lpstr>Wingdings 2</vt:lpstr>
      <vt:lpstr>Wingdings 3</vt:lpstr>
      <vt:lpstr>Ion</vt:lpstr>
      <vt:lpstr>TEORÍA DEL DELITO </vt:lpstr>
      <vt:lpstr>UNIDAD UNO</vt:lpstr>
      <vt:lpstr>Presentación de PowerPoint</vt:lpstr>
      <vt:lpstr>Presentación de PowerPoint</vt:lpstr>
      <vt:lpstr>Presentación de PowerPoint</vt:lpstr>
      <vt:lpstr>Presentación de PowerPoint</vt:lpstr>
      <vt:lpstr>La historia del Derecho Penal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Derecho Penal</vt:lpstr>
      <vt:lpstr>FINALIDAD DEL DEREHO PENAL SEGÚN COIP  </vt:lpstr>
      <vt:lpstr> Los Principios en el Derecho</vt:lpstr>
      <vt:lpstr>Presentación de PowerPoint</vt:lpstr>
      <vt:lpstr>Principios generales</vt:lpstr>
      <vt:lpstr>Prohibición de restricción normativa ( art. 11.4 Const.)</vt:lpstr>
      <vt:lpstr>Presentación de PowerPoint</vt:lpstr>
      <vt:lpstr>Garantías derivadas del principio de legalidad</vt:lpstr>
      <vt:lpstr>Fundamento jurídico</vt:lpstr>
      <vt:lpstr>Presentación de PowerPoint</vt:lpstr>
      <vt:lpstr>Presentación de PowerPoint</vt:lpstr>
      <vt:lpstr>Presentación de PowerPoint</vt:lpstr>
      <vt:lpstr>Presentación de PowerPoint</vt:lpstr>
      <vt:lpstr>Función garantista del principio de legalidad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principio de lesividad</vt:lpstr>
      <vt:lpstr>Presentación de PowerPoint</vt:lpstr>
      <vt:lpstr>Presentación de PowerPoint</vt:lpstr>
      <vt:lpstr>Principio de Responsabilidad Personal </vt:lpstr>
      <vt:lpstr>Presentación de PowerPoint</vt:lpstr>
      <vt:lpstr>Presentación de PowerPoint</vt:lpstr>
      <vt:lpstr>Presentación de PowerPoint</vt:lpstr>
      <vt:lpstr>Presentación de PowerPoint</vt:lpstr>
      <vt:lpstr>Presentación de PowerPoint</vt:lpstr>
      <vt:lpstr>PRINCIPIO DE PUBLICIDAD </vt:lpstr>
      <vt:lpstr>Ciencias auxiliares del derecho penal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PUBLICIDAD </vt:lpstr>
      <vt:lpstr> Interpretación y ámbitos de aplicación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Gonzalo Montero Chavez</dc:creator>
  <cp:lastModifiedBy>Juan Gonzalo Montero Chavez</cp:lastModifiedBy>
  <cp:revision>113</cp:revision>
  <dcterms:created xsi:type="dcterms:W3CDTF">2025-03-20T17:52:25Z</dcterms:created>
  <dcterms:modified xsi:type="dcterms:W3CDTF">2025-04-24T20:52:20Z</dcterms:modified>
</cp:coreProperties>
</file>