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BD6947-03A7-4B24-BB87-BA4B74B57B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Química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E33F28-687C-443E-A665-4063A8D239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C" sz="2800" b="1" dirty="0">
                <a:solidFill>
                  <a:schemeClr val="tx1"/>
                </a:solidFill>
              </a:rPr>
              <a:t>Unidad 1.- FUNDAMENTOS DE LA QUÍMICA </a:t>
            </a:r>
          </a:p>
        </p:txBody>
      </p:sp>
    </p:spTree>
    <p:extLst>
      <p:ext uri="{BB962C8B-B14F-4D97-AF65-F5344CB8AC3E}">
        <p14:creationId xmlns:p14="http://schemas.microsoft.com/office/powerpoint/2010/main" val="2768294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A20A6C-E801-43B8-82F8-C63C90E08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Importancia de la Estructura Atómica</a:t>
            </a:r>
            <a:b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39EC18-AA36-4A2A-9D5F-FFB0891B8EB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76926"/>
            <a:ext cx="7835590" cy="3914273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Comprender la estructura atómica es fundamental para entender: </a:t>
            </a:r>
            <a:endParaRPr lang="es-EC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 propiedades químicas de los elementos.</a:t>
            </a:r>
            <a:endParaRPr lang="es-EC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Cómo se forman las moléculas y los compuestos.</a:t>
            </a:r>
            <a:endParaRPr lang="es-EC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 interacciones entre la materia.</a:t>
            </a:r>
            <a:endParaRPr lang="es-EC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Fenómenos como la radiactividad y la energía nuclear.</a:t>
            </a:r>
            <a:endParaRPr lang="es-EC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funcionamiento de la tecnología moderna (electrónica, materiales, etc.).</a:t>
            </a:r>
            <a:endParaRPr lang="es-EC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C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s-EC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98213FB-DDD4-44DC-B4B2-AD20FDD9DA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4114" y="1876926"/>
            <a:ext cx="3340797" cy="3253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390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B8C320-52FE-4E53-B80A-650014168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32558"/>
          </a:xfrm>
        </p:spPr>
        <p:txBody>
          <a:bodyPr>
            <a:normAutofit/>
          </a:bodyPr>
          <a:lstStyle/>
          <a:p>
            <a:r>
              <a:rPr lang="es-EC" sz="4400" b="1" dirty="0"/>
              <a:t>ÁTOMO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DC37D7-79BE-4158-9A02-3E20FB40AFA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89158" y="1751075"/>
            <a:ext cx="10363826" cy="1303557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Átomo: La Unidad Fundamental de la Materia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Una exploración de su estructura y componentes esenciales.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C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345AE53-7596-46B0-9957-F8C5F706DF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775" y="3266309"/>
            <a:ext cx="3933738" cy="297317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727098B-8596-41B7-A300-86A6E0683731}"/>
              </a:ext>
            </a:extLst>
          </p:cNvPr>
          <p:cNvSpPr txBox="1"/>
          <p:nvPr/>
        </p:nvSpPr>
        <p:spPr>
          <a:xfrm>
            <a:off x="5222896" y="2823626"/>
            <a:ext cx="608097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E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La partícula más pequeña de un elemento que conserva sus propiedades químicas.</a:t>
            </a:r>
          </a:p>
          <a:p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La palabra "átomo" proviene del griego “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atomos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que significa "indivisible". (Aunque ahora sabemos que no es indivisible).</a:t>
            </a:r>
          </a:p>
          <a:p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Son los bloques de construcción de toda la materia que nos rodea: desde el aire que respiramos hasta los objetos que tocamos.</a:t>
            </a:r>
          </a:p>
        </p:txBody>
      </p:sp>
    </p:spTree>
    <p:extLst>
      <p:ext uri="{BB962C8B-B14F-4D97-AF65-F5344CB8AC3E}">
        <p14:creationId xmlns:p14="http://schemas.microsoft.com/office/powerpoint/2010/main" val="1558374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A018D4-964B-459E-ADF6-C10B4B66B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57896"/>
          </a:xfrm>
        </p:spPr>
        <p:txBody>
          <a:bodyPr>
            <a:normAutofit fontScale="90000"/>
          </a:bodyPr>
          <a:lstStyle/>
          <a:p>
            <a:r>
              <a:rPr lang="es-EC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Componentes Subatómicos Principales</a:t>
            </a:r>
            <a:br>
              <a:rPr lang="es-EC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07744C-C94C-4A9F-97D3-FDCDE82CB93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02132" y="1232035"/>
            <a:ext cx="11989868" cy="3981650"/>
          </a:xfrm>
        </p:spPr>
        <p:txBody>
          <a:bodyPr>
            <a:normAutofit fontScale="25000" lnSpcReduction="2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átomo se compone principalmente de tres tipos de partículas subatómicas: </a:t>
            </a:r>
            <a:endParaRPr lang="es-EC" sz="5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5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Protones:</a:t>
            </a:r>
            <a:r>
              <a:rPr lang="es-EC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C" sz="5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s-EC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Ubicados en el </a:t>
            </a:r>
            <a:r>
              <a:rPr lang="es-EC" sz="5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núcleo</a:t>
            </a:r>
            <a:r>
              <a:rPr lang="es-EC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del átomo.</a:t>
            </a:r>
            <a:endParaRPr lang="es-EC" sz="5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s-EC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Poseen carga eléctrica </a:t>
            </a:r>
            <a:r>
              <a:rPr lang="es-EC" sz="5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positiva</a:t>
            </a:r>
            <a:r>
              <a:rPr lang="es-EC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(+1).</a:t>
            </a:r>
            <a:endParaRPr lang="es-EC" sz="5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s-EC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Determinan el </a:t>
            </a:r>
            <a:r>
              <a:rPr lang="es-EC" sz="5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número atómico</a:t>
            </a:r>
            <a:r>
              <a:rPr lang="es-EC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(Z) del elemento y, por lo tanto, su identidad química.</a:t>
            </a:r>
            <a:endParaRPr lang="es-EC" sz="5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5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Neutrones:</a:t>
            </a:r>
            <a:r>
              <a:rPr lang="es-EC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C" sz="5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s-EC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Ubicados en el </a:t>
            </a:r>
            <a:r>
              <a:rPr lang="es-EC" sz="5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núcleo</a:t>
            </a:r>
            <a:r>
              <a:rPr lang="es-EC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del átomo junto con los protones.</a:t>
            </a:r>
            <a:endParaRPr lang="es-EC" sz="5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s-EC" sz="5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poseen carga eléctrica</a:t>
            </a:r>
            <a:r>
              <a:rPr lang="es-EC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(carga neutra).</a:t>
            </a:r>
            <a:endParaRPr lang="es-EC" sz="5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s-EC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Contribuyen a la </a:t>
            </a:r>
            <a:r>
              <a:rPr lang="es-EC" sz="5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masa atómica</a:t>
            </a:r>
            <a:r>
              <a:rPr lang="es-EC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del átomo.</a:t>
            </a:r>
            <a:endParaRPr lang="es-EC" sz="5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s-EC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número de neutrones puede variar, dando lugar a </a:t>
            </a:r>
            <a:r>
              <a:rPr lang="es-EC" sz="5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isótopos</a:t>
            </a:r>
            <a:r>
              <a:rPr lang="es-EC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C" sz="5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5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Electrones:</a:t>
            </a:r>
            <a:r>
              <a:rPr lang="es-EC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C" sz="5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s-EC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Orbitan alrededor del núcleo en regiones llamadas </a:t>
            </a:r>
            <a:r>
              <a:rPr lang="es-EC" sz="5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niveles de energía</a:t>
            </a:r>
            <a:r>
              <a:rPr lang="es-EC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s-EC" sz="5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capas electrónicas</a:t>
            </a:r>
            <a:r>
              <a:rPr lang="es-EC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C" sz="5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s-EC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Poseen carga eléctrica </a:t>
            </a:r>
            <a:r>
              <a:rPr lang="es-EC" sz="5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negativa</a:t>
            </a:r>
            <a:r>
              <a:rPr lang="es-EC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(-1).</a:t>
            </a:r>
            <a:endParaRPr lang="es-EC" sz="5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s-EC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 número es igual al número de protones en un átomo neutro.</a:t>
            </a:r>
            <a:endParaRPr lang="es-EC" sz="5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s-EC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 responsables de las </a:t>
            </a:r>
            <a:r>
              <a:rPr lang="es-EC" sz="5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propiedades químicas</a:t>
            </a:r>
            <a:r>
              <a:rPr lang="es-EC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la formación de enlaces</a:t>
            </a:r>
            <a:r>
              <a:rPr lang="es-EC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C" sz="7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78E80E0-8311-4AB8-8B73-2B0F70392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9127" y="2858466"/>
            <a:ext cx="2319689" cy="195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272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567633-2B6C-42B6-B224-5098E6CE9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Núcleo Atómico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865724-33D6-4F8C-AADF-F1206C8AE89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71702"/>
            <a:ext cx="7854841" cy="32238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Región central densa y pequeña del átomo.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Contiene la mayor parte de la masa del átomo debido a la presencia de protones y neutrones.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fuerza que mantiene unidos a los protones y neutrones en el núcleo se llama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fuerza nuclear fuerte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E4D72A5-FAE3-4307-B596-1060558FFE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0919" y="2214694"/>
            <a:ext cx="2306141" cy="2352264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B9006C5-4F14-453A-BDC8-34D0DF03E4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4016" y="4472050"/>
            <a:ext cx="3608422" cy="192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168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621CD0-7E77-4169-943F-E4BBD4A05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C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Nube Electrónica</a:t>
            </a:r>
            <a:br>
              <a:rPr lang="es-EC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52CCFF-C8FF-4272-B59D-5086E60B9F9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2387" y="1944302"/>
            <a:ext cx="7806089" cy="3846897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C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Región</a:t>
            </a:r>
            <a:r>
              <a:rPr lang="es-EC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Nube Electrónica</a:t>
            </a:r>
            <a:endParaRPr lang="es-EC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Región que rodea al núcleo donde se encuentran los electrones.</a:t>
            </a:r>
            <a:endParaRPr lang="es-EC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electrones no orbitan en trayectorias definidas como los planetas alrededor del sol.</a:t>
            </a:r>
            <a:endParaRPr lang="es-EC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describen mediante </a:t>
            </a:r>
            <a:r>
              <a:rPr lang="es-EC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orbitales atómicos</a:t>
            </a:r>
            <a:r>
              <a:rPr lang="es-EC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que son regiones de probabilidad donde es más probable encontrar un electrón.</a:t>
            </a:r>
            <a:endParaRPr lang="es-EC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orbitales se agrupan en </a:t>
            </a:r>
            <a:r>
              <a:rPr lang="es-EC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niveles de energía</a:t>
            </a:r>
            <a:r>
              <a:rPr lang="es-EC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(n=1, 2, 3, ...), y dentro de cada nivel hay </a:t>
            </a:r>
            <a:r>
              <a:rPr lang="es-EC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subniveles</a:t>
            </a:r>
            <a:r>
              <a:rPr lang="es-EC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(s, p, d, f, ...).</a:t>
            </a:r>
            <a:endParaRPr lang="es-EC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 rodea al núcleo donde se encuentran los electrones.</a:t>
            </a:r>
            <a:endParaRPr lang="es-EC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electrones no orbitan en trayectorias definidas como los planetas alrededor del sol.</a:t>
            </a:r>
            <a:endParaRPr lang="es-EC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describen mediante </a:t>
            </a:r>
            <a:r>
              <a:rPr lang="es-EC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orbitales atómicos</a:t>
            </a:r>
            <a:r>
              <a:rPr lang="es-EC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que son regiones de probabilidad donde es más probable encontrar un electrón.</a:t>
            </a:r>
            <a:endParaRPr lang="es-EC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orbitales se agrupan en </a:t>
            </a:r>
            <a:r>
              <a:rPr lang="es-EC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niveles de energía</a:t>
            </a:r>
            <a:r>
              <a:rPr lang="es-EC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(n=1, 2, 3, ...), y dentro de cada nivel hay </a:t>
            </a:r>
            <a:r>
              <a:rPr lang="es-EC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subniveles</a:t>
            </a:r>
            <a:r>
              <a:rPr lang="es-EC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(s, p, d, f, ...).</a:t>
            </a:r>
            <a:endParaRPr lang="es-EC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4432339-8341-4AE6-8617-AD5E78828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1078" y="288026"/>
            <a:ext cx="4281108" cy="2397421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57530B8-EC6C-4224-A741-5905442AF2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6357" y="3015937"/>
            <a:ext cx="2751869" cy="264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686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FE48BC-9B70-4B16-8375-35D8B0A14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Número Atómico y Número de Masa</a:t>
            </a:r>
            <a:b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90DE0D-E69E-430A-AEDF-3282ED0D04C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45920"/>
            <a:ext cx="8355354" cy="4870383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Número Atómico (Z):</a:t>
            </a:r>
            <a:endParaRPr lang="es-EC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el número de </a:t>
            </a:r>
            <a:r>
              <a:rPr lang="es-EC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protones</a:t>
            </a:r>
            <a:r>
              <a:rPr lang="es-EC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el núcleo de un átomo.</a:t>
            </a:r>
            <a:endParaRPr lang="es-EC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Define el elemento químico.</a:t>
            </a:r>
            <a:endParaRPr lang="es-EC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un átomo neutro, el número de protones es igual al número de electrones.</a:t>
            </a:r>
            <a:endParaRPr lang="es-EC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Ejemplo: El carbono (C) tiene un número atómico de 6, lo que significa que tiene 6 protones.</a:t>
            </a:r>
            <a:endParaRPr lang="es-EC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Número de Masa (A):</a:t>
            </a:r>
            <a:endParaRPr lang="es-EC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la suma del número de </a:t>
            </a:r>
            <a:r>
              <a:rPr lang="es-EC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protones</a:t>
            </a:r>
            <a:r>
              <a:rPr lang="es-EC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s-EC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neutrones</a:t>
            </a:r>
            <a:r>
              <a:rPr lang="es-EC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el núcleo de un átomo.</a:t>
            </a:r>
            <a:endParaRPr lang="es-EC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A=Z+N (donde N es el número de neutrones).</a:t>
            </a:r>
            <a:endParaRPr lang="es-EC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Ejemplo: Un átomo de carbono con 6 protones y 6 neutrones tiene un número de masa de 12.</a:t>
            </a:r>
            <a:endParaRPr lang="es-EC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F7255F4-D061-4CBD-8DD3-9B0B21F667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2085" y="2576382"/>
            <a:ext cx="2219325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891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99AB47-CA5E-424E-B09B-4B9D6688A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Isótopos</a:t>
            </a:r>
            <a:b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5E9817-11E8-4B08-806A-8E7804FC121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36296"/>
            <a:ext cx="10363826" cy="4154904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Átomos del mismo elemento (mismo número atómico) que tienen diferente número de </a:t>
            </a:r>
            <a:r>
              <a:rPr lang="es-EC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neutrones</a:t>
            </a:r>
            <a:r>
              <a:rPr lang="es-EC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C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Tienen la misma cantidad de protones y electrones, por lo que sus propiedades químicas son similares.</a:t>
            </a:r>
            <a:endParaRPr lang="es-EC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Difieren en su </a:t>
            </a:r>
            <a:r>
              <a:rPr lang="es-EC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masa atómica</a:t>
            </a:r>
            <a:r>
              <a:rPr lang="es-EC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C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Ejemplos: </a:t>
            </a:r>
            <a:endParaRPr lang="es-EC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Carbono-12 (612​C): 6 protones, 6 neutrones</a:t>
            </a:r>
            <a:endParaRPr lang="es-EC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Carbono-13 (613​C): 6 protones, 7 neutrones</a:t>
            </a:r>
            <a:endParaRPr lang="es-EC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Carbono-14 (614​C): 6 protones, 8 neutrones (radiactivo)</a:t>
            </a:r>
            <a:endParaRPr lang="es-EC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393CCDA-46D5-4B33-9AEC-CD64648436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9066" y="2872680"/>
            <a:ext cx="4183680" cy="2039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076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6DFDCA-D7E6-4CF9-8389-128048E89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Iones</a:t>
            </a:r>
            <a:br>
              <a:rPr lang="es-EC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E5B259-0AFE-4800-8297-580CBC97B28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6651683" cy="3424107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Átomos o moléculas que han ganado o perdido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electrones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adquiriendo una carga eléctrica neta.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Catión: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Ion con carga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positiva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(ha perdido electrones). Ejemplo: </a:t>
            </a:r>
            <a:r>
              <a:rPr lang="es-EC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Anión: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Ion con carga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negativa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(ha ganado electrones). Ejemplo: Cl−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formación de iones es fundamental para la formación de enlaces iónicos.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E81945C-B7DE-428B-8641-AA2155BC84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6345" y="2137642"/>
            <a:ext cx="3320715" cy="332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687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8C54C-40DD-4E11-BB42-66FD746FD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Resumen de la Estructura Atómica</a:t>
            </a:r>
            <a:endParaRPr lang="es-EC" sz="2400" dirty="0"/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48B31807-CAAC-46CC-B16C-77B83AC528B0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70618803"/>
              </p:ext>
            </p:extLst>
          </p:nvPr>
        </p:nvGraphicFramePr>
        <p:xfrm>
          <a:off x="789272" y="2118441"/>
          <a:ext cx="10262694" cy="3637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1972">
                  <a:extLst>
                    <a:ext uri="{9D8B030D-6E8A-4147-A177-3AD203B41FA5}">
                      <a16:colId xmlns:a16="http://schemas.microsoft.com/office/drawing/2014/main" val="3881646266"/>
                    </a:ext>
                  </a:extLst>
                </a:gridCol>
                <a:gridCol w="2733574">
                  <a:extLst>
                    <a:ext uri="{9D8B030D-6E8A-4147-A177-3AD203B41FA5}">
                      <a16:colId xmlns:a16="http://schemas.microsoft.com/office/drawing/2014/main" val="2173559208"/>
                    </a:ext>
                  </a:extLst>
                </a:gridCol>
                <a:gridCol w="2733574">
                  <a:extLst>
                    <a:ext uri="{9D8B030D-6E8A-4147-A177-3AD203B41FA5}">
                      <a16:colId xmlns:a16="http://schemas.microsoft.com/office/drawing/2014/main" val="2264042454"/>
                    </a:ext>
                  </a:extLst>
                </a:gridCol>
                <a:gridCol w="2733574">
                  <a:extLst>
                    <a:ext uri="{9D8B030D-6E8A-4147-A177-3AD203B41FA5}">
                      <a16:colId xmlns:a16="http://schemas.microsoft.com/office/drawing/2014/main" val="1286321333"/>
                    </a:ext>
                  </a:extLst>
                </a:gridCol>
              </a:tblGrid>
              <a:tr h="9093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800" dirty="0">
                          <a:effectLst/>
                        </a:rPr>
                        <a:t>Partícula Subatómica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800" dirty="0">
                          <a:effectLst/>
                        </a:rPr>
                        <a:t>Ubicación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800" dirty="0">
                          <a:effectLst/>
                        </a:rPr>
                        <a:t>Carga Eléctrica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800" dirty="0">
                          <a:effectLst/>
                        </a:rPr>
                        <a:t>Masa (aproximada)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280691912"/>
                  </a:ext>
                </a:extLst>
              </a:tr>
              <a:tr h="9093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 dirty="0">
                          <a:effectLst/>
                        </a:rPr>
                        <a:t>Protón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 dirty="0">
                          <a:effectLst/>
                        </a:rPr>
                        <a:t>Núcleo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 dirty="0">
                          <a:effectLst/>
                        </a:rPr>
                        <a:t>+1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1 uma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88555443"/>
                  </a:ext>
                </a:extLst>
              </a:tr>
              <a:tr h="9093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Neutrón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Núcleo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 dirty="0">
                          <a:effectLst/>
                        </a:rPr>
                        <a:t>0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 dirty="0">
                          <a:effectLst/>
                        </a:rPr>
                        <a:t>1 </a:t>
                      </a:r>
                      <a:r>
                        <a:rPr lang="es-EC" sz="2000" dirty="0" err="1">
                          <a:effectLst/>
                        </a:rPr>
                        <a:t>uma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549323467"/>
                  </a:ext>
                </a:extLst>
              </a:tr>
              <a:tr h="9093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Electrón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Nube Electrónica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-1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 dirty="0">
                          <a:effectLst/>
                        </a:rPr>
                        <a:t>~0 </a:t>
                      </a:r>
                      <a:r>
                        <a:rPr lang="es-EC" sz="2000" dirty="0" err="1">
                          <a:effectLst/>
                        </a:rPr>
                        <a:t>uma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223891147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1E84A955-5E97-49B3-9E1B-F795E966F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Resumen de la Estructura Atómica</a:t>
            </a:r>
            <a:endParaRPr kumimoji="0" lang="es-EC" altLang="es-EC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Exportar a Hojas de cálculo</a:t>
            </a:r>
            <a:endParaRPr kumimoji="0" lang="es-EC" altLang="es-EC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uma:</a:t>
            </a:r>
            <a:r>
              <a:rPr kumimoji="0" lang="es-EC" altLang="es-EC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unidad de masa atómica</a:t>
            </a:r>
            <a:endParaRPr kumimoji="0" lang="es-EC" altLang="es-EC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s-EC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D8CC93C-F03E-4E4A-883F-174AEB1F9D1C}"/>
              </a:ext>
            </a:extLst>
          </p:cNvPr>
          <p:cNvSpPr txBox="1"/>
          <p:nvPr/>
        </p:nvSpPr>
        <p:spPr>
          <a:xfrm>
            <a:off x="606393" y="5982756"/>
            <a:ext cx="6121666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unidad de masa atómica</a:t>
            </a:r>
            <a:endParaRPr lang="es-EC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685743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32</TotalTime>
  <Words>826</Words>
  <Application>Microsoft Office PowerPoint</Application>
  <PresentationFormat>Panorámica</PresentationFormat>
  <Paragraphs>92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Calibri</vt:lpstr>
      <vt:lpstr>Courier New</vt:lpstr>
      <vt:lpstr>Symbol</vt:lpstr>
      <vt:lpstr>Times New Roman</vt:lpstr>
      <vt:lpstr>Tw Cen MT</vt:lpstr>
      <vt:lpstr>Wingdings</vt:lpstr>
      <vt:lpstr>Gota</vt:lpstr>
      <vt:lpstr>Química </vt:lpstr>
      <vt:lpstr>ÁTOMO</vt:lpstr>
      <vt:lpstr>Componentes Subatómicos Principales </vt:lpstr>
      <vt:lpstr>Núcleo Atómico</vt:lpstr>
      <vt:lpstr>Nube Electrónica </vt:lpstr>
      <vt:lpstr>Número Atómico y Número de Masa </vt:lpstr>
      <vt:lpstr>Isótopos </vt:lpstr>
      <vt:lpstr>Iones </vt:lpstr>
      <vt:lpstr>Resumen de la Estructura Atómica</vt:lpstr>
      <vt:lpstr>Importancia de la Estructura Atómica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Química</dc:title>
  <dc:creator>Ximena Del Rocio Robalino Flores</dc:creator>
  <cp:lastModifiedBy>Ximena Del Rocio Robalino Flores</cp:lastModifiedBy>
  <cp:revision>4</cp:revision>
  <dcterms:created xsi:type="dcterms:W3CDTF">2025-05-13T20:49:06Z</dcterms:created>
  <dcterms:modified xsi:type="dcterms:W3CDTF">2025-05-13T21:21:27Z</dcterms:modified>
</cp:coreProperties>
</file>