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4" r:id="rId12"/>
    <p:sldId id="260" r:id="rId13"/>
    <p:sldId id="261" r:id="rId14"/>
    <p:sldId id="262" r:id="rId15"/>
    <p:sldId id="259" r:id="rId1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2" y="43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2E0FB7-54A8-44AA-6571-004E1907A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19CD4C1-BEBF-34B0-D977-0910AB936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619ABD-1EE8-27C1-A8D1-4215AEEC3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9E40-55A5-4A00-9C45-5DA9D44B0822}" type="datetimeFigureOut">
              <a:rPr lang="es-EC" smtClean="0"/>
              <a:t>20/1/2025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B135DB-8975-DB4D-5F91-00D96C9F1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B0EC9D-C1CA-D858-C11C-44F277868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634C2-A183-46E5-9198-92009E41E8B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06975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A8FE82-0CE3-3BBB-75ED-4D8DC352A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4CF6897-C30D-D3EA-793D-E37FEE9967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4F21F6-E1B2-8EE2-F61A-D1910C92F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9E40-55A5-4A00-9C45-5DA9D44B0822}" type="datetimeFigureOut">
              <a:rPr lang="es-EC" smtClean="0"/>
              <a:t>20/1/2025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511B0C-AB58-0828-A74C-FFFC450C1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64B774-1493-08B7-1D2C-0F704278F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634C2-A183-46E5-9198-92009E41E8B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75315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3231819-CC3B-654A-75CE-B122FE1657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F3D0559-59B6-6EC1-BB6D-21F2DBC86F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1A9CC8-5563-4BB4-E12E-428679B1E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9E40-55A5-4A00-9C45-5DA9D44B0822}" type="datetimeFigureOut">
              <a:rPr lang="es-EC" smtClean="0"/>
              <a:t>20/1/2025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6C84B4-858D-5828-9EDF-B317ED8BB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D791B7-9EE8-45F3-753F-EB5D50940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634C2-A183-46E5-9198-92009E41E8B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17150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28F9BC-CA12-A58A-A118-EF14EC7E0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348F94-8D25-BCEE-37B3-5E2EBE935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5B2917-8F72-CD3F-460B-D2DA421CF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9E40-55A5-4A00-9C45-5DA9D44B0822}" type="datetimeFigureOut">
              <a:rPr lang="es-EC" smtClean="0"/>
              <a:t>20/1/2025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F5AB8-64C6-AAE5-CFB7-80560C1CF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6449E5-2BF4-ECF9-823D-2016C3ED0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634C2-A183-46E5-9198-92009E41E8B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17293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DB4F4-69FF-DD6B-865D-755BCB003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3F0073-484A-0DBA-4B9D-73C39C1F2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DDD90B-CC66-63AE-AF4C-14ADE5CEF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9E40-55A5-4A00-9C45-5DA9D44B0822}" type="datetimeFigureOut">
              <a:rPr lang="es-EC" smtClean="0"/>
              <a:t>20/1/2025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9C23DC-B844-3071-EB8E-1581E7EEF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8CBC2A-5AA0-1685-88AC-FA11BDC85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634C2-A183-46E5-9198-92009E41E8B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6091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0518BC-E47A-4ACB-96FC-4AEBE82F6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EAF42B-01AC-2CA8-153C-1E4A3980E8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BA5F60-3BED-6195-5570-B4C34CED0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904FCE-3468-C45B-246C-76460F292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9E40-55A5-4A00-9C45-5DA9D44B0822}" type="datetimeFigureOut">
              <a:rPr lang="es-EC" smtClean="0"/>
              <a:t>20/1/2025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78892E8-829C-9B4A-5507-E997CE52F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B458BE-62DA-A56E-E653-F121C3412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634C2-A183-46E5-9198-92009E41E8B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00648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3177D9-6911-C677-B095-F2EEB7B1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75451A-7235-8E5F-1364-A84DE8249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CAEA6A-2218-1FA8-567C-7B38CED1B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386B1AC-B636-585E-CBEA-97F537E11B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F768A08-E379-3CD4-6DD2-819B8A0470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7515F28-A806-196D-6F14-FE25DF178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9E40-55A5-4A00-9C45-5DA9D44B0822}" type="datetimeFigureOut">
              <a:rPr lang="es-EC" smtClean="0"/>
              <a:t>20/1/2025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7E3143E-D08B-71CD-EFF6-A1CA42864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182D08D-117F-8DF5-6997-A06EF82B0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634C2-A183-46E5-9198-92009E41E8B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30090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6649CA-0578-D913-CF4E-F0DCF3055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EC2C6A1-A829-B486-5B27-BE30A752B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9E40-55A5-4A00-9C45-5DA9D44B0822}" type="datetimeFigureOut">
              <a:rPr lang="es-EC" smtClean="0"/>
              <a:t>20/1/2025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D8ABC8B-55AA-40DA-914F-2009D59FC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FF990AA-E441-85BE-8F3B-03A15F59E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634C2-A183-46E5-9198-92009E41E8B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18943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A4BDC39-378B-AD74-0950-92ABC87D0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9E40-55A5-4A00-9C45-5DA9D44B0822}" type="datetimeFigureOut">
              <a:rPr lang="es-EC" smtClean="0"/>
              <a:t>20/1/2025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6C7FC6F-16E1-9097-9BF6-DDBCA29EE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C982427-FBDF-AF78-FE9A-46848F293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634C2-A183-46E5-9198-92009E41E8B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65187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F7175D-00D0-F6E2-EE42-613D56DB5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5E5122-01D6-3565-BFB3-2B6B59DFB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E1CD79A-F92C-D850-1500-652FF311F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7E67FC-7B85-C2CD-AA19-69561D30E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9E40-55A5-4A00-9C45-5DA9D44B0822}" type="datetimeFigureOut">
              <a:rPr lang="es-EC" smtClean="0"/>
              <a:t>20/1/2025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865E56-B6BC-5ADC-65C5-F9D8D0D28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17F0DA-1C16-F0A8-A6D5-CE65E669E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634C2-A183-46E5-9198-92009E41E8B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1362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BDE-0867-75FC-D2BA-0056CF8B2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97CACE8-436B-F706-0643-3877F00E97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A6FEB71-17EB-048F-2289-2BA3C4EFC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780408-64AE-1BCF-CABD-F85D3B362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9E40-55A5-4A00-9C45-5DA9D44B0822}" type="datetimeFigureOut">
              <a:rPr lang="es-EC" smtClean="0"/>
              <a:t>20/1/2025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FB107E-49E3-3A3D-034F-F870CB927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C9ADB46-D4D5-DDCB-809D-4136757C4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634C2-A183-46E5-9198-92009E41E8B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75289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5842C9A-741C-EF4C-D2ED-13C4BF530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C43AFE-7010-EBAE-22B7-17FCD97DE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D1B4DD-AA05-CC7B-7233-D98E3561F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9E9E40-55A5-4A00-9C45-5DA9D44B0822}" type="datetimeFigureOut">
              <a:rPr lang="es-EC" smtClean="0"/>
              <a:t>20/1/2025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570A6E-7DAD-20CE-C0F1-4FC1C4B79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3CD119-04DC-4614-9243-BF83E930B1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F634C2-A183-46E5-9198-92009E41E8B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8837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v5y4oONojw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eHMt29X7fE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jOPrpAJ-6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es/news-room/fact-sheets/detail/human-rights-and-health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o.int/es/news-room/fact-sheets/detail/human-rights-and-health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E8B97-907B-F75D-3777-4C34E4674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1100" y="3513137"/>
            <a:ext cx="9144000" cy="2387600"/>
          </a:xfrm>
        </p:spPr>
        <p:txBody>
          <a:bodyPr/>
          <a:lstStyle/>
          <a:p>
            <a:r>
              <a:rPr lang="es-EC" dirty="0"/>
              <a:t>Derechos humanos y salud</a:t>
            </a:r>
          </a:p>
        </p:txBody>
      </p: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F031D813-72B4-375E-2A94-F759B4724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25" y="1292860"/>
            <a:ext cx="6828154" cy="341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36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6189D1A-EE7F-52DB-647B-7725037C262F}"/>
              </a:ext>
            </a:extLst>
          </p:cNvPr>
          <p:cNvSpPr txBox="1"/>
          <p:nvPr/>
        </p:nvSpPr>
        <p:spPr>
          <a:xfrm>
            <a:off x="1041400" y="405904"/>
            <a:ext cx="10109200" cy="60496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b="1" dirty="0"/>
              <a:t>La calidad</a:t>
            </a:r>
            <a:r>
              <a:rPr lang="es-ES" sz="2000" dirty="0"/>
              <a:t> es un componente clave de la cobertura sanitaria universal. Unos servicios de salud de calidad deben ser: 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seguros: se evitará causar lesiones a los destinatarios de la atención;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eficaces: se proporcionarán servicios basados en la evidencia a las personas que los necesiten; 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centrados en la persona: se dispensará una atención que responda a las necesidades individuales; 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oportunos: se reducirán los tiempos de espera y las demoras perjudiciales; 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equitativos: se dispensará una atención cuya calidad no varíe en función de la edad, el género, la etnia, la discapacidad, la ubicación geográfica o la situación socioeconómica; 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integrados: se ofrecerá toda una gama de servicios de salud a lo largo del curso de vida; y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eficientes: se maximizarán los beneficios de los recursos disponibles y se evitará el despilfarro. </a:t>
            </a:r>
          </a:p>
        </p:txBody>
      </p:sp>
    </p:spTree>
    <p:extLst>
      <p:ext uri="{BB962C8B-B14F-4D97-AF65-F5344CB8AC3E}">
        <p14:creationId xmlns:p14="http://schemas.microsoft.com/office/powerpoint/2010/main" val="304798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7870510-0D6F-C500-2034-9F3595FCDAE2}"/>
              </a:ext>
            </a:extLst>
          </p:cNvPr>
          <p:cNvSpPr txBox="1"/>
          <p:nvPr/>
        </p:nvSpPr>
        <p:spPr>
          <a:xfrm>
            <a:off x="0" y="2563614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9600" dirty="0"/>
              <a:t>Entonces…</a:t>
            </a:r>
            <a:endParaRPr lang="es-EC" sz="9600" dirty="0"/>
          </a:p>
        </p:txBody>
      </p:sp>
    </p:spTree>
    <p:extLst>
      <p:ext uri="{BB962C8B-B14F-4D97-AF65-F5344CB8AC3E}">
        <p14:creationId xmlns:p14="http://schemas.microsoft.com/office/powerpoint/2010/main" val="2551419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6007011-CD72-1803-9944-14ED3FE24823}"/>
              </a:ext>
            </a:extLst>
          </p:cNvPr>
          <p:cNvSpPr txBox="1"/>
          <p:nvPr/>
        </p:nvSpPr>
        <p:spPr>
          <a:xfrm>
            <a:off x="3048000" y="1119277"/>
            <a:ext cx="6096000" cy="4471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dirty="0"/>
              <a:t>El enfoque de derechos humanos y salud es una forma de organizar los servicios de salud y las políticas de salud pública de acuerdo con los derechos humanos fundamentales.</a:t>
            </a:r>
          </a:p>
          <a:p>
            <a:pPr algn="just">
              <a:lnSpc>
                <a:spcPct val="150000"/>
              </a:lnSpc>
            </a:pPr>
            <a:r>
              <a:rPr lang="es-ES" sz="2400" dirty="0"/>
              <a:t> </a:t>
            </a:r>
          </a:p>
          <a:p>
            <a:pPr algn="just">
              <a:lnSpc>
                <a:spcPct val="150000"/>
              </a:lnSpc>
            </a:pPr>
            <a:r>
              <a:rPr lang="es-ES" sz="2400" dirty="0"/>
              <a:t>Este enfoque busca que las personas tengan acceso a las prestaciones de salud y a condiciones de salubridad adecuadas.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144357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AC119A9-E16E-4D3C-9DBD-4E6A502988E6}"/>
              </a:ext>
            </a:extLst>
          </p:cNvPr>
          <p:cNvSpPr txBox="1"/>
          <p:nvPr/>
        </p:nvSpPr>
        <p:spPr>
          <a:xfrm>
            <a:off x="645160" y="915799"/>
            <a:ext cx="112979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/>
              <a:t>El derecho a la salud es un derecho humano que incluye: </a:t>
            </a:r>
          </a:p>
          <a:p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El derecho a un sistema de protección sanitaria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El derecho a la prevención, tratamiento y control de enfermedades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El derecho a la salud materna, infantil y reproductiva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El derecho a la integridad física y mental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El derecho al consentimiento informado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El derecho a un entorno laboral y ambiental saludable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El derecho al acceso a agua segura y potable </a:t>
            </a:r>
            <a:endParaRPr lang="es-EC" sz="2400" dirty="0"/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3C037F74-6372-300C-36D4-02A9497EE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85" y="4937443"/>
            <a:ext cx="3841114" cy="192055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92C6CA10-F9F6-A9C6-2094-3697C8DD1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385" y="4947603"/>
            <a:ext cx="3841114" cy="192055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B44D2C9C-B64D-0135-CDFF-21E8A0F71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905" y="4927283"/>
            <a:ext cx="3841114" cy="192055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11043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A2189F-20A9-DD5D-E0CA-DBABF4522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1190" y="1423354"/>
            <a:ext cx="6309360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Serif" panose="02020604070405020304" pitchFamily="18" charset="0"/>
                <a:cs typeface="Aptos Serif" panose="02020604070405020304" pitchFamily="18" charset="0"/>
              </a:rPr>
              <a:t>El enfoque de derechos humanos y salud se basa en los siguientes principios: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 Serif" panose="02020604070405020304" pitchFamily="18" charset="0"/>
              <a:cs typeface="Aptos Serif" panose="0202060407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Serif" panose="02020604070405020304" pitchFamily="18" charset="0"/>
                <a:cs typeface="Aptos Serif" panose="02020604070405020304" pitchFamily="18" charset="0"/>
              </a:rPr>
              <a:t>Las personas son agentes de su propio desarrollo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C" altLang="es-EC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 Serif" panose="02020604070405020304" pitchFamily="18" charset="0"/>
              <a:cs typeface="Aptos Serif" panose="0202060407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Serif" panose="02020604070405020304" pitchFamily="18" charset="0"/>
                <a:cs typeface="Aptos Serif" panose="02020604070405020304" pitchFamily="18" charset="0"/>
              </a:rPr>
              <a:t>Los gobiernos tienen la obligación de respetar, proteger y hacer cumplir los derechos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C" altLang="es-EC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 Serif" panose="02020604070405020304" pitchFamily="18" charset="0"/>
              <a:cs typeface="Aptos Serif" panose="0202060407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Serif" panose="02020604070405020304" pitchFamily="18" charset="0"/>
                <a:cs typeface="Aptos Serif" panose="02020604070405020304" pitchFamily="18" charset="0"/>
              </a:rPr>
              <a:t>La salud de las personas está vinculada a su entorno y comunidad </a:t>
            </a:r>
          </a:p>
        </p:txBody>
      </p:sp>
      <p:pic>
        <p:nvPicPr>
          <p:cNvPr id="4" name="Imagen 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0C461FBB-5772-F72A-0BAE-94094B743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45"/>
          <a:stretch/>
        </p:blipFill>
        <p:spPr>
          <a:xfrm>
            <a:off x="450850" y="1423354"/>
            <a:ext cx="5073650" cy="381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87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C872BD9-331F-405D-7220-A6F7CB6E7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440" y="213864"/>
            <a:ext cx="9867372" cy="596816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ADD4365-0ADC-76EC-136B-72991EAAD671}"/>
              </a:ext>
            </a:extLst>
          </p:cNvPr>
          <p:cNvSpPr txBox="1"/>
          <p:nvPr/>
        </p:nvSpPr>
        <p:spPr>
          <a:xfrm>
            <a:off x="3048000" y="2919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hlinkClick r:id="rId3"/>
              </a:rPr>
              <a:t>https://www.youtube.com/watch?v=Pv5y4oONojw</a:t>
            </a:r>
            <a:r>
              <a:rPr lang="es-EC" dirty="0"/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B9C4D4E-584E-4985-8C3F-D4CD2AFDAE9B}"/>
              </a:ext>
            </a:extLst>
          </p:cNvPr>
          <p:cNvSpPr txBox="1"/>
          <p:nvPr/>
        </p:nvSpPr>
        <p:spPr>
          <a:xfrm>
            <a:off x="3749040" y="636669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hlinkClick r:id="rId4"/>
              </a:rPr>
              <a:t>https://www.youtube.com/watch?v=eHMt29X7fEY</a:t>
            </a:r>
            <a:r>
              <a:rPr lang="es-EC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0811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A9E4E18-B627-5542-3E8F-A9C5677E1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18" y="104311"/>
            <a:ext cx="11021963" cy="664937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46E0F42-8D97-21C1-7D39-263D006A34BE}"/>
              </a:ext>
            </a:extLst>
          </p:cNvPr>
          <p:cNvSpPr txBox="1"/>
          <p:nvPr/>
        </p:nvSpPr>
        <p:spPr>
          <a:xfrm>
            <a:off x="3586480" y="18617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hlinkClick r:id="rId3"/>
              </a:rPr>
              <a:t>https://www.youtube.com/watch?v=njOPrpAJ-6k</a:t>
            </a:r>
            <a:r>
              <a:rPr lang="es-EC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0125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1139B5A-9E58-580E-B739-3C8DEFF34A72}"/>
              </a:ext>
            </a:extLst>
          </p:cNvPr>
          <p:cNvSpPr txBox="1"/>
          <p:nvPr/>
        </p:nvSpPr>
        <p:spPr>
          <a:xfrm>
            <a:off x="6532880" y="747285"/>
            <a:ext cx="5527040" cy="461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200" dirty="0"/>
              <a:t>Un enfoque basado en los derechos humanos requiere la incorporación de principios y normas basados en los derechos humanos fundamentales a los servicios de salud y las políticas relativas a los sistemas de salud, incluida la preparación y respuesta a emergencias de salud pública.</a:t>
            </a:r>
          </a:p>
          <a:p>
            <a:pPr>
              <a:lnSpc>
                <a:spcPct val="150000"/>
              </a:lnSpc>
            </a:pPr>
            <a:r>
              <a:rPr lang="es-EC" sz="2200" dirty="0"/>
              <a:t>Estos principios incluyen</a:t>
            </a:r>
            <a:r>
              <a:rPr lang="es-ES" sz="2200" dirty="0"/>
              <a:t>:</a:t>
            </a:r>
            <a:endParaRPr lang="es-EC" sz="2200" dirty="0"/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A84CD96-5EAA-1B9A-7F50-9DAA14953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9" r="4288" b="9583"/>
          <a:stretch/>
        </p:blipFill>
        <p:spPr>
          <a:xfrm rot="20061708">
            <a:off x="248219" y="2561669"/>
            <a:ext cx="5848112" cy="247804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D5C4410-B8E8-9ADD-E146-299B01924E7D}"/>
              </a:ext>
            </a:extLst>
          </p:cNvPr>
          <p:cNvSpPr txBox="1"/>
          <p:nvPr/>
        </p:nvSpPr>
        <p:spPr>
          <a:xfrm>
            <a:off x="6532880" y="5787549"/>
            <a:ext cx="55270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hlinkClick r:id="rId3"/>
              </a:rPr>
              <a:t>https://www.who.int/es/news-room/fact-sheets/detail/human-rights-and-health</a:t>
            </a:r>
            <a:r>
              <a:rPr lang="es-EC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6372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FEE1F28-94FD-D14F-4E9B-4D170783EF3E}"/>
              </a:ext>
            </a:extLst>
          </p:cNvPr>
          <p:cNvSpPr txBox="1"/>
          <p:nvPr/>
        </p:nvSpPr>
        <p:spPr>
          <a:xfrm>
            <a:off x="863600" y="3806319"/>
            <a:ext cx="1061720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200" b="1" dirty="0"/>
              <a:t>No discriminación e igualdad:</a:t>
            </a:r>
            <a:r>
              <a:rPr lang="es-ES" sz="2200" dirty="0"/>
              <a:t> en virtud de este principio, lograr la equidad pasa por dar prioridad a las necesidades de las personas que se han quedado más rezagadas. La equidad sirve de marco en la esfera de la salud pública para determinar y abordar las injusticias y las disparidades de salud remediables que existen entre diferentes subpoblaciones. El enfoque basado en los derechos humanos proporciona las normas y las obligaciones jurídicas que permiten establecer las salvaguardias jurídicas para garantizar la igualdad y la no discriminación.</a:t>
            </a:r>
            <a:endParaRPr lang="es-EC" sz="2200" dirty="0"/>
          </a:p>
        </p:txBody>
      </p:sp>
      <p:pic>
        <p:nvPicPr>
          <p:cNvPr id="7" name="Imagen 6" descr="Una persona con el cabello largo&#10;&#10;Descripción generada automáticamente con confianza media">
            <a:extLst>
              <a:ext uri="{FF2B5EF4-FFF2-40B4-BE49-F238E27FC236}">
                <a16:creationId xmlns:a16="http://schemas.microsoft.com/office/drawing/2014/main" id="{5B5EA778-B450-3D58-6F77-D45107DF2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50" y="285750"/>
            <a:ext cx="81915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23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EFCDDC9-02C1-6F88-82D6-ACC268F17691}"/>
              </a:ext>
            </a:extLst>
          </p:cNvPr>
          <p:cNvSpPr txBox="1"/>
          <p:nvPr/>
        </p:nvSpPr>
        <p:spPr>
          <a:xfrm>
            <a:off x="1016000" y="291791"/>
            <a:ext cx="10160000" cy="6347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100" b="1" dirty="0"/>
              <a:t>Participación:</a:t>
            </a:r>
            <a:r>
              <a:rPr lang="es-ES" sz="2100" dirty="0"/>
              <a:t> requiere empoderar a los usuarios de los servicios de salud, las comunidades y la sociedad civil para que participen en los procesos de planificación, toma de decisiones e implementación en la esfera de la salud a lo largo del ciclo de programación y a todos los niveles del sistema. </a:t>
            </a:r>
          </a:p>
          <a:p>
            <a:pPr>
              <a:lnSpc>
                <a:spcPct val="150000"/>
              </a:lnSpc>
            </a:pPr>
            <a:endParaRPr lang="es-ES" sz="2100" dirty="0"/>
          </a:p>
          <a:p>
            <a:pPr>
              <a:lnSpc>
                <a:spcPct val="150000"/>
              </a:lnSpc>
            </a:pPr>
            <a:r>
              <a:rPr lang="es-ES" sz="2100" dirty="0"/>
              <a:t>Para resultar significativa, debe incluir estrategias explícitas para abordar los desequilibrios de poder, valorar las pruebas basadas en la experiencia y gestionar los conflictos de intereses a fin de dar respuesta a las necesidades y las expectativas de las personas. </a:t>
            </a:r>
          </a:p>
          <a:p>
            <a:pPr>
              <a:lnSpc>
                <a:spcPct val="150000"/>
              </a:lnSpc>
            </a:pPr>
            <a:endParaRPr lang="es-ES" sz="2100" dirty="0"/>
          </a:p>
          <a:p>
            <a:pPr>
              <a:lnSpc>
                <a:spcPct val="150000"/>
              </a:lnSpc>
            </a:pPr>
            <a:r>
              <a:rPr lang="es-ES" sz="2100" dirty="0"/>
              <a:t>Pueden utilizarse técnicas de planificación participativa para promover la participación de las poblaciones beneficiarias en el diseño de servicios de salud o a la hora de determinar las prioridades en materia de gasto público</a:t>
            </a:r>
            <a:endParaRPr lang="es-EC" sz="2100" dirty="0"/>
          </a:p>
        </p:txBody>
      </p:sp>
    </p:spTree>
    <p:extLst>
      <p:ext uri="{BB962C8B-B14F-4D97-AF65-F5344CB8AC3E}">
        <p14:creationId xmlns:p14="http://schemas.microsoft.com/office/powerpoint/2010/main" val="3526171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45D7A43-3E1A-6727-3778-2BA33D2AFF4B}"/>
              </a:ext>
            </a:extLst>
          </p:cNvPr>
          <p:cNvSpPr txBox="1"/>
          <p:nvPr/>
        </p:nvSpPr>
        <p:spPr>
          <a:xfrm>
            <a:off x="1371600" y="485061"/>
            <a:ext cx="9763760" cy="4893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100" b="1" dirty="0"/>
              <a:t>Rendición de cuentas</a:t>
            </a:r>
            <a:r>
              <a:rPr lang="es-ES" sz="2100" dirty="0"/>
              <a:t>: los países deben establecer unos mecanismos de rendición de cuentas accesibles y eficaces que pueden incluir, entre otras cosas, recursos administrativos y jurídicos y la supervisión por otras instituciones, como las instituciones nacionales de derechos humanos y los organismos reguladores de la salud y la atención social. </a:t>
            </a:r>
          </a:p>
          <a:p>
            <a:pPr>
              <a:lnSpc>
                <a:spcPct val="150000"/>
              </a:lnSpc>
            </a:pPr>
            <a:r>
              <a:rPr lang="es-ES" sz="2100" dirty="0"/>
              <a:t>Los mecanismos de derechos humanos de las Naciones Unidas, como el Comité de Derechos Económicos, Sociales y Culturales, desempeñan un papel crucial en materia de rendición de cuentas al evaluar periódicamente el cumplimiento por los países de sus obligaciones en materia de derechos humanos relacionadas con la salud. </a:t>
            </a:r>
            <a:endParaRPr lang="es-EC" sz="21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F5A228E-3400-F89D-1A78-523607984FA0}"/>
              </a:ext>
            </a:extLst>
          </p:cNvPr>
          <p:cNvSpPr txBox="1"/>
          <p:nvPr/>
        </p:nvSpPr>
        <p:spPr>
          <a:xfrm>
            <a:off x="6532880" y="5787549"/>
            <a:ext cx="55270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hlinkClick r:id="rId2"/>
              </a:rPr>
              <a:t>https://www.who.int/es/news-room/fact-sheets/detail/human-rights-and-health</a:t>
            </a:r>
            <a:r>
              <a:rPr lang="es-EC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7137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7893ADD-0D4B-8B86-F506-28AED8015085}"/>
              </a:ext>
            </a:extLst>
          </p:cNvPr>
          <p:cNvSpPr txBox="1"/>
          <p:nvPr/>
        </p:nvSpPr>
        <p:spPr>
          <a:xfrm>
            <a:off x="1864360" y="1233716"/>
            <a:ext cx="8204200" cy="3438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100" b="1" dirty="0"/>
              <a:t>Componentes básicos del derecho a la salud </a:t>
            </a:r>
          </a:p>
          <a:p>
            <a:pPr>
              <a:lnSpc>
                <a:spcPct val="150000"/>
              </a:lnSpc>
            </a:pPr>
            <a:r>
              <a:rPr lang="es-ES" sz="2100" dirty="0"/>
              <a:t>El derecho a la salud incluye cuatro elementos </a:t>
            </a:r>
          </a:p>
          <a:p>
            <a:pPr>
              <a:lnSpc>
                <a:spcPct val="150000"/>
              </a:lnSpc>
            </a:pPr>
            <a:r>
              <a:rPr lang="es-ES" sz="2100" dirty="0"/>
              <a:t>esenciales y que están interrelacionados: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100" dirty="0"/>
              <a:t>la disponibilidad,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100" dirty="0"/>
              <a:t>la accesibilidad,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100" dirty="0"/>
              <a:t>la aceptabilidad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100" dirty="0"/>
              <a:t>la calidad. </a:t>
            </a:r>
          </a:p>
        </p:txBody>
      </p:sp>
      <p:pic>
        <p:nvPicPr>
          <p:cNvPr id="5" name="Imagen 4" descr="Imagen que contiene teclado, computadora&#10;&#10;Descripción generada automáticamente">
            <a:extLst>
              <a:ext uri="{FF2B5EF4-FFF2-40B4-BE49-F238E27FC236}">
                <a16:creationId xmlns:a16="http://schemas.microsoft.com/office/drawing/2014/main" id="{50D67C23-03B6-6A55-2089-ECC39F81F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5251">
            <a:off x="5361649" y="2491367"/>
            <a:ext cx="5052973" cy="234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86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D0576C9-990A-11F0-22CD-061332B0FBD0}"/>
              </a:ext>
            </a:extLst>
          </p:cNvPr>
          <p:cNvSpPr txBox="1"/>
          <p:nvPr/>
        </p:nvSpPr>
        <p:spPr>
          <a:xfrm>
            <a:off x="762000" y="541219"/>
            <a:ext cx="6096000" cy="19847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100" b="1" dirty="0"/>
              <a:t>La disponibilidad</a:t>
            </a:r>
            <a:r>
              <a:rPr lang="es-ES" sz="2100" dirty="0"/>
              <a:t> hace referencia a la necesidad de contar con un número suficiente de establecimientos, bienes y servicios de salud en funcionamiento para toda la población. </a:t>
            </a:r>
            <a:endParaRPr lang="es-EC" sz="21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1708C7-65B0-5C5A-0C88-CE949355E047}"/>
              </a:ext>
            </a:extLst>
          </p:cNvPr>
          <p:cNvSpPr txBox="1"/>
          <p:nvPr/>
        </p:nvSpPr>
        <p:spPr>
          <a:xfrm>
            <a:off x="6604000" y="3169920"/>
            <a:ext cx="5202874" cy="34389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100" b="1" dirty="0"/>
              <a:t>La accesibilidad</a:t>
            </a:r>
            <a:r>
              <a:rPr lang="es-ES" sz="2100" dirty="0"/>
              <a:t> requiere que los establecimientos, los bienes y los servicios de salud sean accesibles para todos. La accesibilidad tiene cuatro dimensiones: no discriminación, accesibilidad física, accesibilidad económica (asequibilidad) y accesibilidad de la información. </a:t>
            </a:r>
            <a:endParaRPr lang="es-EC" sz="2100" dirty="0"/>
          </a:p>
        </p:txBody>
      </p:sp>
      <p:pic>
        <p:nvPicPr>
          <p:cNvPr id="7" name="Imagen 6" descr="Un grupo de personas en motocicleta&#10;&#10;Descripción generada automáticamente con confianza media">
            <a:extLst>
              <a:ext uri="{FF2B5EF4-FFF2-40B4-BE49-F238E27FC236}">
                <a16:creationId xmlns:a16="http://schemas.microsoft.com/office/drawing/2014/main" id="{666EAB01-5285-F203-8AD1-4DD8C82E2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169920"/>
            <a:ext cx="5282248" cy="252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95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6670C43-00C9-B214-4EC0-4FB7B1FEDA17}"/>
              </a:ext>
            </a:extLst>
          </p:cNvPr>
          <p:cNvSpPr txBox="1"/>
          <p:nvPr/>
        </p:nvSpPr>
        <p:spPr>
          <a:xfrm>
            <a:off x="1706880" y="1268745"/>
            <a:ext cx="8615680" cy="39237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100" b="1" dirty="0"/>
              <a:t>La aceptabilidad</a:t>
            </a:r>
            <a:r>
              <a:rPr lang="es-ES" sz="2100" dirty="0"/>
              <a:t> hace referencia al respeto a la ética médica y a lo que resulta apropiado desde un punto de vista cultural, así como a la sensibilidad hacia las cuestiones de género. La aceptabilidad requiere que los establecimientos, los bienes, los servicios y los programas de salud se centren en la persona y den respuesta a las necesidades concretas de diversos grupos de población, de conformidad con las normas internacionales de ética médica relativas a la confidencialidad y el consentimiento informado.  </a:t>
            </a:r>
            <a:endParaRPr lang="es-EC" sz="2100" dirty="0"/>
          </a:p>
        </p:txBody>
      </p:sp>
    </p:spTree>
    <p:extLst>
      <p:ext uri="{BB962C8B-B14F-4D97-AF65-F5344CB8AC3E}">
        <p14:creationId xmlns:p14="http://schemas.microsoft.com/office/powerpoint/2010/main" val="25611436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A1FA9DD-85D3-4383-A3F5-0C2210E06016}">
  <we:reference id="wa200005566" version="3.0.0.2" store="es-ES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1717</TotalTime>
  <Words>965</Words>
  <Application>Microsoft Office PowerPoint</Application>
  <PresentationFormat>Panorámica</PresentationFormat>
  <Paragraphs>54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Aptos Serif</vt:lpstr>
      <vt:lpstr>Arial</vt:lpstr>
      <vt:lpstr>Tema de Office</vt:lpstr>
      <vt:lpstr>Derechos humanos y salud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Gonzalo Edmundo Bonilla Pulgar</dc:creator>
  <cp:lastModifiedBy>Gonzalo Edmundo Bonilla Pulgar</cp:lastModifiedBy>
  <cp:revision>7</cp:revision>
  <dcterms:created xsi:type="dcterms:W3CDTF">2025-01-18T17:09:37Z</dcterms:created>
  <dcterms:modified xsi:type="dcterms:W3CDTF">2025-01-21T15:34:17Z</dcterms:modified>
</cp:coreProperties>
</file>