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309" r:id="rId2"/>
    <p:sldId id="310" r:id="rId3"/>
    <p:sldId id="289" r:id="rId4"/>
    <p:sldId id="288" r:id="rId5"/>
    <p:sldId id="256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74" r:id="rId19"/>
    <p:sldId id="258" r:id="rId20"/>
    <p:sldId id="275" r:id="rId21"/>
    <p:sldId id="260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02" r:id="rId33"/>
    <p:sldId id="286" r:id="rId34"/>
    <p:sldId id="287" r:id="rId35"/>
    <p:sldId id="303" r:id="rId36"/>
    <p:sldId id="304" r:id="rId37"/>
    <p:sldId id="305" r:id="rId38"/>
    <p:sldId id="306" r:id="rId39"/>
    <p:sldId id="307" r:id="rId40"/>
    <p:sldId id="308" r:id="rId41"/>
    <p:sldId id="311" r:id="rId42"/>
    <p:sldId id="312" r:id="rId43"/>
    <p:sldId id="315" r:id="rId44"/>
    <p:sldId id="313" r:id="rId45"/>
  </p:sldIdLst>
  <p:sldSz cx="8102600" cy="4559300"/>
  <p:notesSz cx="8102600" cy="4559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1" autoAdjust="0"/>
  </p:normalViewPr>
  <p:slideViewPr>
    <p:cSldViewPr>
      <p:cViewPr varScale="1">
        <p:scale>
          <a:sx n="96" d="100"/>
          <a:sy n="96" d="100"/>
        </p:scale>
        <p:origin x="936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11550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589463" y="0"/>
            <a:ext cx="3511550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A3FD4-92A9-4B5B-A336-AA7ED28C2427}" type="datetimeFigureOut">
              <a:rPr lang="es-EC" smtClean="0"/>
              <a:t>5/5/2025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84463" y="569913"/>
            <a:ext cx="2733675" cy="1538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09625" y="2193925"/>
            <a:ext cx="6483350" cy="1795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4330700"/>
            <a:ext cx="351155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589463" y="4330700"/>
            <a:ext cx="351155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9F149-8DC7-4ECE-BBB3-E72F342478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38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/>
          </a:p>
        </p:txBody>
      </p:sp>
      <p:sp>
        <p:nvSpPr>
          <p:cNvPr id="512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3065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6481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2084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4438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103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4889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413383"/>
            <a:ext cx="6887210" cy="957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EF7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2553208"/>
            <a:ext cx="5671820" cy="1139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3F3F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EF7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3F3F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EF7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130" y="1048639"/>
            <a:ext cx="3524631" cy="3009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2839" y="1048639"/>
            <a:ext cx="3524631" cy="3009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EF7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1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46157" y="302482"/>
            <a:ext cx="640080" cy="61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EF7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0276" y="2048927"/>
            <a:ext cx="6191884" cy="1628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3F3F3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4884" y="4240149"/>
            <a:ext cx="2592832" cy="22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130" y="4240149"/>
            <a:ext cx="1863598" cy="22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33872" y="4240149"/>
            <a:ext cx="1863598" cy="22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0" y="2076891"/>
            <a:ext cx="8102600" cy="256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2922700" y="3997266"/>
            <a:ext cx="2365558" cy="17317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sz="1100" dirty="0"/>
          </a:p>
        </p:txBody>
      </p:sp>
      <p:pic>
        <p:nvPicPr>
          <p:cNvPr id="4099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53499" y="79066"/>
            <a:ext cx="233241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/>
          <p:cNvSpPr txBox="1">
            <a:spLocks/>
          </p:cNvSpPr>
          <p:nvPr/>
        </p:nvSpPr>
        <p:spPr bwMode="auto">
          <a:xfrm>
            <a:off x="3244654" y="895999"/>
            <a:ext cx="1721650" cy="85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92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28"/>
              </a:spcBef>
              <a:buClr>
                <a:srgbClr val="000000"/>
              </a:buClr>
              <a:buSzTx/>
              <a:buNone/>
            </a:pPr>
            <a:r>
              <a:rPr lang="es-ES" altLang="es-EC" sz="105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28"/>
              </a:spcBef>
              <a:buClr>
                <a:srgbClr val="000000"/>
              </a:buClr>
              <a:buSzTx/>
              <a:buNone/>
            </a:pPr>
            <a:r>
              <a:rPr lang="es-ES" altLang="es-EC" sz="105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28"/>
              </a:spcBef>
              <a:buClr>
                <a:srgbClr val="000000"/>
              </a:buClr>
              <a:buSzTx/>
              <a:buNone/>
            </a:pPr>
            <a:endParaRPr lang="es-ES" altLang="es-EC" sz="1400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28"/>
              </a:spcBef>
              <a:buClr>
                <a:srgbClr val="000000"/>
              </a:buClr>
              <a:buSzTx/>
              <a:buNone/>
            </a:pPr>
            <a:endParaRPr lang="es-ES" altLang="es-EC" sz="1012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28"/>
              </a:spcBef>
              <a:buClr>
                <a:srgbClr val="000000"/>
              </a:buClr>
              <a:buSzTx/>
              <a:buNone/>
            </a:pPr>
            <a:endParaRPr lang="es-ES" altLang="es-EC" sz="1012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2939024" y="1346637"/>
            <a:ext cx="2472641" cy="2499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</a:t>
            </a:r>
            <a:r>
              <a:rPr lang="es-EC" sz="1000" b="1" dirty="0"/>
              <a:t>MICROBIOLOGIA AGROINDUSTRIAL</a:t>
            </a:r>
          </a:p>
          <a:p>
            <a:pPr algn="ctr">
              <a:defRPr/>
            </a:pPr>
            <a:r>
              <a:rPr lang="es-EC" sz="789" dirty="0"/>
              <a:t> </a:t>
            </a:r>
            <a:endParaRPr lang="es-EC" sz="78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# 2</a:t>
            </a:r>
          </a:p>
          <a:p>
            <a:pPr algn="ctr">
              <a:defRPr/>
            </a:pPr>
            <a:endParaRPr lang="es-EC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200" dirty="0"/>
              <a:t>MICROBIOLOGÍA DE LOS ALIMENTOS</a:t>
            </a:r>
          </a:p>
          <a:p>
            <a:pPr algn="ctr">
              <a:defRPr/>
            </a:pPr>
            <a:endParaRPr lang="es-EC" b="1" dirty="0"/>
          </a:p>
          <a:p>
            <a:pPr algn="ctr">
              <a:defRPr/>
            </a:pPr>
            <a:r>
              <a:rPr lang="es-EC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1 :</a:t>
            </a:r>
          </a:p>
          <a:p>
            <a:pPr algn="ctr">
              <a:defRPr/>
            </a:pPr>
            <a:r>
              <a:rPr lang="es-EC" sz="1050" dirty="0"/>
              <a:t>2.1.Higiene de los alimentos </a:t>
            </a:r>
          </a:p>
          <a:p>
            <a:pPr algn="ctr">
              <a:defRPr/>
            </a:pPr>
            <a:r>
              <a:rPr lang="es-EC" sz="1050" dirty="0"/>
              <a:t>2.1.1. Fuentes de contaminación microbiana • </a:t>
            </a:r>
          </a:p>
          <a:p>
            <a:pPr algn="ctr">
              <a:defRPr/>
            </a:pPr>
            <a:r>
              <a:rPr lang="es-EC" sz="1050" dirty="0"/>
              <a:t>2.1.2. Enfermedades transmitidas por alimentos </a:t>
            </a:r>
            <a:r>
              <a:rPr lang="es-EC" sz="1050" dirty="0" err="1"/>
              <a:t>ETAs</a:t>
            </a:r>
            <a:endParaRPr lang="es-EC" sz="800" b="1" dirty="0"/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4051300" y="4170443"/>
            <a:ext cx="448712" cy="17317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700" b="1" dirty="0">
                <a:solidFill>
                  <a:schemeClr val="tx1">
                    <a:lumMod val="95000"/>
                  </a:schemeClr>
                </a:solidFill>
              </a:rPr>
              <a:t>2025-2025</a:t>
            </a:r>
            <a:endParaRPr sz="505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03" name="Google Shape;17;p3"/>
          <p:cNvSpPr>
            <a:spLocks noChangeArrowheads="1"/>
          </p:cNvSpPr>
          <p:nvPr/>
        </p:nvSpPr>
        <p:spPr bwMode="auto">
          <a:xfrm>
            <a:off x="3075351" y="352379"/>
            <a:ext cx="2119250" cy="3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C" sz="1200" b="1" dirty="0">
                <a:latin typeface="Arial" panose="020B0604020202020204" pitchFamily="34" charset="0"/>
              </a:rPr>
              <a:t>UNIVERSIDAD NACIONAL DE CHIMBORAZO</a:t>
            </a:r>
            <a:endParaRPr lang="es-EC" altLang="es-EC" sz="1200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694"/>
            <a:ext cx="1008587" cy="1008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303" t="31319" r="38547" b="29121"/>
          <a:stretch/>
        </p:blipFill>
        <p:spPr>
          <a:xfrm>
            <a:off x="12700" y="6349"/>
            <a:ext cx="8089900" cy="45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8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303" t="35714" r="38873" b="24726"/>
          <a:stretch/>
        </p:blipFill>
        <p:spPr>
          <a:xfrm>
            <a:off x="-12700" y="0"/>
            <a:ext cx="81153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3645" t="28023" r="38482" b="32417"/>
          <a:stretch/>
        </p:blipFill>
        <p:spPr>
          <a:xfrm>
            <a:off x="38100" y="-6350"/>
            <a:ext cx="8064500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0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03" t="32418" r="38287" b="26923"/>
          <a:stretch/>
        </p:blipFill>
        <p:spPr>
          <a:xfrm>
            <a:off x="12700" y="0"/>
            <a:ext cx="8088014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3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888" t="41209" r="38873" b="15934"/>
          <a:stretch/>
        </p:blipFill>
        <p:spPr>
          <a:xfrm>
            <a:off x="0" y="0"/>
            <a:ext cx="8102600" cy="44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718" t="25824" r="38872" b="36813"/>
          <a:stretch/>
        </p:blipFill>
        <p:spPr>
          <a:xfrm>
            <a:off x="0" y="-6350"/>
            <a:ext cx="8102600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1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303" t="30220" r="42386" b="26923"/>
          <a:stretch/>
        </p:blipFill>
        <p:spPr>
          <a:xfrm>
            <a:off x="38099" y="0"/>
            <a:ext cx="8064501" cy="507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888" t="34616" r="38873" b="25824"/>
          <a:stretch/>
        </p:blipFill>
        <p:spPr>
          <a:xfrm>
            <a:off x="25400" y="-1"/>
            <a:ext cx="8077200" cy="4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7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498" t="40661" r="39678" b="19779"/>
          <a:stretch/>
        </p:blipFill>
        <p:spPr>
          <a:xfrm>
            <a:off x="-25400" y="-1"/>
            <a:ext cx="8128000" cy="4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29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0731" y="3339357"/>
            <a:ext cx="2146976" cy="10530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-46157" y="302482"/>
            <a:ext cx="640080" cy="619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900" b="1" spc="490" dirty="0">
                <a:solidFill>
                  <a:srgbClr val="95C338"/>
                </a:solidFill>
                <a:latin typeface="Arial"/>
                <a:cs typeface="Arial"/>
              </a:rPr>
              <a:t>I</a:t>
            </a:r>
            <a:r>
              <a:rPr sz="3900" b="1" spc="490" dirty="0">
                <a:solidFill>
                  <a:srgbClr val="F4B134"/>
                </a:solidFill>
                <a:latin typeface="Arial"/>
                <a:cs typeface="Arial"/>
              </a:rPr>
              <a:t>l</a:t>
            </a:r>
            <a:r>
              <a:rPr sz="3900" b="1" spc="490" dirty="0">
                <a:solidFill>
                  <a:srgbClr val="EF7516"/>
                </a:solidFill>
                <a:latin typeface="Arial"/>
                <a:cs typeface="Arial"/>
              </a:rPr>
              <a:t>l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0595" y="148384"/>
            <a:ext cx="5981065" cy="69342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0640" marR="5080" indent="-28575">
              <a:lnSpc>
                <a:spcPts val="2530"/>
              </a:lnSpc>
              <a:spcBef>
                <a:spcPts val="350"/>
              </a:spcBef>
            </a:pPr>
            <a:r>
              <a:rPr sz="2250" spc="-210" dirty="0">
                <a:solidFill>
                  <a:srgbClr val="2A2A2A"/>
                </a:solidFill>
                <a:latin typeface="Times New Roman"/>
                <a:cs typeface="Times New Roman"/>
              </a:rPr>
              <a:t>;.CUALES</a:t>
            </a:r>
            <a:r>
              <a:rPr sz="2250" spc="1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1A1A1A"/>
                </a:solidFill>
                <a:latin typeface="Times New Roman"/>
                <a:cs typeface="Times New Roman"/>
              </a:rPr>
              <a:t>SON</a:t>
            </a:r>
            <a:r>
              <a:rPr sz="2250" spc="-1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50" spc="-180" dirty="0">
                <a:solidFill>
                  <a:srgbClr val="1A1A1A"/>
                </a:solidFill>
                <a:latin typeface="Times New Roman"/>
                <a:cs typeface="Times New Roman"/>
              </a:rPr>
              <a:t>LAS</a:t>
            </a:r>
            <a:r>
              <a:rPr sz="2250" spc="-1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50" spc="-150" dirty="0">
                <a:solidFill>
                  <a:srgbClr val="1A1A1A"/>
                </a:solidFill>
                <a:latin typeface="Times New Roman"/>
                <a:cs typeface="Times New Roman"/>
              </a:rPr>
              <a:t>PRINCIPALES</a:t>
            </a:r>
            <a:r>
              <a:rPr sz="2250" spc="1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50" spc="-100" dirty="0">
                <a:solidFill>
                  <a:srgbClr val="1A1A1A"/>
                </a:solidFill>
                <a:latin typeface="Times New Roman"/>
                <a:cs typeface="Times New Roman"/>
              </a:rPr>
              <a:t>MEDIDAS</a:t>
            </a:r>
            <a:r>
              <a:rPr sz="2250" spc="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rgbClr val="1A1A1A"/>
                </a:solidFill>
                <a:latin typeface="Times New Roman"/>
                <a:cs typeface="Times New Roman"/>
              </a:rPr>
              <a:t>DE </a:t>
            </a:r>
            <a:r>
              <a:rPr sz="2250" spc="-105" dirty="0">
                <a:solidFill>
                  <a:srgbClr val="1A1A1A"/>
                </a:solidFill>
                <a:latin typeface="Times New Roman"/>
                <a:cs typeface="Times New Roman"/>
              </a:rPr>
              <a:t>HIGIENE</a:t>
            </a:r>
            <a:r>
              <a:rPr sz="2250" spc="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50" spc="-75" dirty="0">
                <a:solidFill>
                  <a:srgbClr val="1A1A1A"/>
                </a:solidFill>
                <a:latin typeface="Times New Roman"/>
                <a:cs typeface="Times New Roman"/>
              </a:rPr>
              <a:t>DE</a:t>
            </a:r>
            <a:r>
              <a:rPr sz="2250" spc="-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50" spc="-160" dirty="0">
                <a:solidFill>
                  <a:srgbClr val="1A1A1A"/>
                </a:solidFill>
                <a:latin typeface="Times New Roman"/>
                <a:cs typeface="Times New Roman"/>
              </a:rPr>
              <a:t>LOS</a:t>
            </a:r>
            <a:r>
              <a:rPr sz="2250" spc="-1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50" spc="-40" dirty="0">
                <a:solidFill>
                  <a:srgbClr val="1A1A1A"/>
                </a:solidFill>
                <a:latin typeface="Times New Roman"/>
                <a:cs typeface="Times New Roman"/>
              </a:rPr>
              <a:t>ALIMENTOS?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870" y="861088"/>
            <a:ext cx="6138545" cy="217932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01625" indent="-288925">
              <a:lnSpc>
                <a:spcPct val="100000"/>
              </a:lnSpc>
              <a:spcBef>
                <a:spcPts val="930"/>
              </a:spcBef>
              <a:buClr>
                <a:srgbClr val="A0AF5E"/>
              </a:buClr>
              <a:buChar char="•"/>
              <a:tabLst>
                <a:tab pos="301625" algn="l"/>
              </a:tabLst>
            </a:pPr>
            <a:r>
              <a:rPr sz="1850" spc="-10" dirty="0">
                <a:solidFill>
                  <a:srgbClr val="383838"/>
                </a:solidFill>
                <a:latin typeface="Times New Roman"/>
                <a:cs typeface="Times New Roman"/>
              </a:rPr>
              <a:t>Lavar</a:t>
            </a:r>
            <a:r>
              <a:rPr sz="1850" spc="-5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94949"/>
                </a:solidFill>
                <a:latin typeface="Times New Roman"/>
                <a:cs typeface="Times New Roman"/>
              </a:rPr>
              <a:t>y</a:t>
            </a:r>
            <a:r>
              <a:rPr sz="2000" spc="-25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55" dirty="0">
                <a:solidFill>
                  <a:srgbClr val="494949"/>
                </a:solidFill>
                <a:latin typeface="Times New Roman"/>
                <a:cs typeface="Times New Roman"/>
              </a:rPr>
              <a:t>desinfectar</a:t>
            </a:r>
            <a:r>
              <a:rPr sz="1850" spc="8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60" dirty="0">
                <a:solidFill>
                  <a:srgbClr val="494949"/>
                </a:solidFill>
                <a:latin typeface="Times New Roman"/>
                <a:cs typeface="Times New Roman"/>
              </a:rPr>
              <a:t>frutas,</a:t>
            </a:r>
            <a:r>
              <a:rPr sz="1850" spc="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55" dirty="0">
                <a:solidFill>
                  <a:srgbClr val="494949"/>
                </a:solidFill>
                <a:latin typeface="Times New Roman"/>
                <a:cs typeface="Times New Roman"/>
              </a:rPr>
              <a:t>verduras</a:t>
            </a:r>
            <a:r>
              <a:rPr sz="1850" spc="-13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94949"/>
                </a:solidFill>
                <a:latin typeface="Times New Roman"/>
                <a:cs typeface="Times New Roman"/>
              </a:rPr>
              <a:t>y</a:t>
            </a:r>
            <a:r>
              <a:rPr sz="2000" spc="-8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50" dirty="0">
                <a:solidFill>
                  <a:srgbClr val="2A2A2A"/>
                </a:solidFill>
                <a:latin typeface="Times New Roman"/>
                <a:cs typeface="Times New Roman"/>
              </a:rPr>
              <a:t>utensilios</a:t>
            </a:r>
            <a:r>
              <a:rPr sz="185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1850" spc="65" dirty="0">
                <a:solidFill>
                  <a:srgbClr val="383838"/>
                </a:solidFill>
                <a:latin typeface="Times New Roman"/>
                <a:cs typeface="Times New Roman"/>
              </a:rPr>
              <a:t>de</a:t>
            </a:r>
            <a:r>
              <a:rPr sz="1850" spc="-4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850" spc="60" dirty="0">
                <a:solidFill>
                  <a:srgbClr val="494949"/>
                </a:solidFill>
                <a:latin typeface="Times New Roman"/>
                <a:cs typeface="Times New Roman"/>
              </a:rPr>
              <a:t>coci</a:t>
            </a:r>
            <a:r>
              <a:rPr sz="1850" spc="60" dirty="0">
                <a:solidFill>
                  <a:srgbClr val="2A2A2A"/>
                </a:solidFill>
                <a:latin typeface="Times New Roman"/>
                <a:cs typeface="Times New Roman"/>
              </a:rPr>
              <a:t>n</a:t>
            </a:r>
            <a:r>
              <a:rPr sz="1850" spc="60" dirty="0">
                <a:solidFill>
                  <a:srgbClr val="494949"/>
                </a:solidFill>
                <a:latin typeface="Times New Roman"/>
                <a:cs typeface="Times New Roman"/>
              </a:rPr>
              <a:t>a</a:t>
            </a:r>
            <a:r>
              <a:rPr sz="1850" spc="60" dirty="0">
                <a:solidFill>
                  <a:srgbClr val="1A1A1A"/>
                </a:solidFill>
                <a:latin typeface="Times New Roman"/>
                <a:cs typeface="Times New Roman"/>
              </a:rPr>
              <a:t>.</a:t>
            </a:r>
            <a:endParaRPr sz="1850">
              <a:latin typeface="Times New Roman"/>
              <a:cs typeface="Times New Roman"/>
            </a:endParaRPr>
          </a:p>
          <a:p>
            <a:pPr marL="221615" marR="83185" indent="-209550">
              <a:lnSpc>
                <a:spcPts val="2020"/>
              </a:lnSpc>
              <a:spcBef>
                <a:spcPts val="1220"/>
              </a:spcBef>
              <a:buChar char="•"/>
              <a:tabLst>
                <a:tab pos="221615" algn="l"/>
                <a:tab pos="301625" algn="l"/>
              </a:tabLst>
            </a:pPr>
            <a:r>
              <a:rPr sz="1850" dirty="0">
                <a:solidFill>
                  <a:srgbClr val="A0AF5E"/>
                </a:solidFill>
                <a:latin typeface="Times New Roman"/>
                <a:cs typeface="Times New Roman"/>
              </a:rPr>
              <a:t>	</a:t>
            </a:r>
            <a:r>
              <a:rPr sz="1850" dirty="0">
                <a:solidFill>
                  <a:srgbClr val="383838"/>
                </a:solidFill>
                <a:latin typeface="Times New Roman"/>
                <a:cs typeface="Times New Roman"/>
              </a:rPr>
              <a:t>Lavarse</a:t>
            </a:r>
            <a:r>
              <a:rPr sz="1850" spc="-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2A2A2A"/>
                </a:solidFill>
                <a:latin typeface="Times New Roman"/>
                <a:cs typeface="Times New Roman"/>
              </a:rPr>
              <a:t>las</a:t>
            </a:r>
            <a:r>
              <a:rPr sz="1850" spc="14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1850" spc="110" dirty="0">
                <a:solidFill>
                  <a:srgbClr val="383838"/>
                </a:solidFill>
                <a:latin typeface="Times New Roman"/>
                <a:cs typeface="Times New Roman"/>
              </a:rPr>
              <a:t>manos</a:t>
            </a:r>
            <a:r>
              <a:rPr sz="1850" spc="-19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850" spc="85" dirty="0">
                <a:solidFill>
                  <a:srgbClr val="494949"/>
                </a:solidFill>
                <a:latin typeface="Times New Roman"/>
                <a:cs typeface="Times New Roman"/>
              </a:rPr>
              <a:t>con</a:t>
            </a:r>
            <a:r>
              <a:rPr sz="1850" spc="-6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75" dirty="0">
                <a:solidFill>
                  <a:srgbClr val="494949"/>
                </a:solidFill>
                <a:latin typeface="Times New Roman"/>
                <a:cs typeface="Times New Roman"/>
              </a:rPr>
              <a:t>agua</a:t>
            </a:r>
            <a:r>
              <a:rPr sz="1850" spc="4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494949"/>
                </a:solidFill>
                <a:latin typeface="Times New Roman"/>
                <a:cs typeface="Times New Roman"/>
              </a:rPr>
              <a:t>y</a:t>
            </a:r>
            <a:r>
              <a:rPr sz="2000" spc="-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494949"/>
                </a:solidFill>
                <a:latin typeface="Times New Roman"/>
                <a:cs typeface="Times New Roman"/>
              </a:rPr>
              <a:t>jab6n</a:t>
            </a:r>
            <a:r>
              <a:rPr sz="1850" spc="2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110" dirty="0">
                <a:solidFill>
                  <a:srgbClr val="494949"/>
                </a:solidFill>
                <a:latin typeface="Times New Roman"/>
                <a:cs typeface="Times New Roman"/>
              </a:rPr>
              <a:t>antes</a:t>
            </a:r>
            <a:r>
              <a:rPr sz="1850" spc="-204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125" dirty="0">
                <a:solidFill>
                  <a:srgbClr val="383838"/>
                </a:solidFill>
                <a:latin typeface="Times New Roman"/>
                <a:cs typeface="Times New Roman"/>
              </a:rPr>
              <a:t>de</a:t>
            </a:r>
            <a:r>
              <a:rPr sz="1850" spc="5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850" spc="75" dirty="0">
                <a:solidFill>
                  <a:srgbClr val="494949"/>
                </a:solidFill>
                <a:latin typeface="Times New Roman"/>
                <a:cs typeface="Times New Roman"/>
              </a:rPr>
              <a:t>preparar</a:t>
            </a:r>
            <a:r>
              <a:rPr sz="1850" spc="-7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40" dirty="0">
                <a:solidFill>
                  <a:srgbClr val="494949"/>
                </a:solidFill>
                <a:latin typeface="Times New Roman"/>
                <a:cs typeface="Times New Roman"/>
              </a:rPr>
              <a:t>los </a:t>
            </a:r>
            <a:r>
              <a:rPr sz="1850" spc="-10" dirty="0">
                <a:solidFill>
                  <a:srgbClr val="494949"/>
                </a:solidFill>
                <a:latin typeface="Times New Roman"/>
                <a:cs typeface="Times New Roman"/>
              </a:rPr>
              <a:t>ali,mentos.</a:t>
            </a:r>
            <a:endParaRPr sz="1850">
              <a:latin typeface="Times New Roman"/>
              <a:cs typeface="Times New Roman"/>
            </a:endParaRPr>
          </a:p>
          <a:p>
            <a:pPr marL="304800" indent="-292100">
              <a:lnSpc>
                <a:spcPts val="2285"/>
              </a:lnSpc>
              <a:spcBef>
                <a:spcPts val="835"/>
              </a:spcBef>
              <a:buClr>
                <a:srgbClr val="91AF3F"/>
              </a:buClr>
              <a:buChar char="•"/>
              <a:tabLst>
                <a:tab pos="304800" algn="l"/>
              </a:tabLst>
            </a:pPr>
            <a:r>
              <a:rPr sz="1850" dirty="0">
                <a:solidFill>
                  <a:srgbClr val="494949"/>
                </a:solidFill>
                <a:latin typeface="Times New Roman"/>
                <a:cs typeface="Times New Roman"/>
              </a:rPr>
              <a:t>Utilizar</a:t>
            </a:r>
            <a:r>
              <a:rPr sz="1850" spc="3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494949"/>
                </a:solidFill>
                <a:latin typeface="Times New Roman"/>
                <a:cs typeface="Times New Roman"/>
              </a:rPr>
              <a:t>cuchilJos</a:t>
            </a:r>
            <a:r>
              <a:rPr sz="1850" spc="3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65" dirty="0">
                <a:solidFill>
                  <a:srgbClr val="383838"/>
                </a:solidFill>
                <a:latin typeface="Times New Roman"/>
                <a:cs typeface="Times New Roman"/>
              </a:rPr>
              <a:t>diferentes</a:t>
            </a:r>
            <a:r>
              <a:rPr sz="1850" spc="13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383838"/>
                </a:solidFill>
                <a:latin typeface="Times New Roman"/>
                <a:cs typeface="Times New Roman"/>
              </a:rPr>
              <a:t>para</a:t>
            </a:r>
            <a:r>
              <a:rPr sz="1850" spc="6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850" spc="80" dirty="0">
                <a:solidFill>
                  <a:srgbClr val="494949"/>
                </a:solidFill>
                <a:latin typeface="Times New Roman"/>
                <a:cs typeface="Times New Roman"/>
              </a:rPr>
              <a:t>alimentos</a:t>
            </a:r>
            <a:r>
              <a:rPr sz="1850" spc="9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75" dirty="0">
                <a:solidFill>
                  <a:srgbClr val="494949"/>
                </a:solidFill>
                <a:latin typeface="Times New Roman"/>
                <a:cs typeface="Times New Roman"/>
              </a:rPr>
              <a:t>crudos</a:t>
            </a:r>
            <a:r>
              <a:rPr sz="1850" spc="-2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94949"/>
                </a:solidFill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221615">
              <a:lnSpc>
                <a:spcPts val="2105"/>
              </a:lnSpc>
            </a:pPr>
            <a:r>
              <a:rPr sz="1850" spc="50" dirty="0">
                <a:solidFill>
                  <a:srgbClr val="494949"/>
                </a:solidFill>
                <a:latin typeface="Times New Roman"/>
                <a:cs typeface="Times New Roman"/>
              </a:rPr>
              <a:t>cocidos.</a:t>
            </a:r>
            <a:endParaRPr sz="185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spcBef>
                <a:spcPts val="1015"/>
              </a:spcBef>
              <a:buClr>
                <a:srgbClr val="91AF3F"/>
              </a:buClr>
              <a:buChar char="•"/>
              <a:tabLst>
                <a:tab pos="304800" algn="l"/>
              </a:tabLst>
            </a:pPr>
            <a:r>
              <a:rPr sz="1850" dirty="0">
                <a:solidFill>
                  <a:srgbClr val="494949"/>
                </a:solidFill>
                <a:latin typeface="Times New Roman"/>
                <a:cs typeface="Times New Roman"/>
              </a:rPr>
              <a:t>Usar</a:t>
            </a:r>
            <a:r>
              <a:rPr sz="1850" spc="4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90" dirty="0">
                <a:solidFill>
                  <a:srgbClr val="494949"/>
                </a:solidFill>
                <a:latin typeface="Times New Roman"/>
                <a:cs typeface="Times New Roman"/>
              </a:rPr>
              <a:t>trapos</a:t>
            </a:r>
            <a:r>
              <a:rPr sz="1850" spc="-19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110" dirty="0">
                <a:solidFill>
                  <a:srgbClr val="383838"/>
                </a:solidFill>
                <a:latin typeface="Times New Roman"/>
                <a:cs typeface="Times New Roman"/>
              </a:rPr>
              <a:t>de</a:t>
            </a:r>
            <a:r>
              <a:rPr sz="1850" spc="-11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383838"/>
                </a:solidFill>
                <a:latin typeface="Times New Roman"/>
                <a:cs typeface="Times New Roman"/>
              </a:rPr>
              <a:t>cocLna</a:t>
            </a:r>
            <a:r>
              <a:rPr sz="1850" spc="1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494949"/>
                </a:solidFill>
                <a:latin typeface="Times New Roman"/>
                <a:cs typeface="Times New Roman"/>
              </a:rPr>
              <a:t>de</a:t>
            </a:r>
            <a:r>
              <a:rPr sz="1850" spc="229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494949"/>
                </a:solidFill>
                <a:latin typeface="Times New Roman"/>
                <a:cs typeface="Times New Roman"/>
              </a:rPr>
              <a:t>colores,</a:t>
            </a:r>
            <a:r>
              <a:rPr sz="1850" spc="9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55" dirty="0">
                <a:solidFill>
                  <a:srgbClr val="494949"/>
                </a:solidFill>
                <a:latin typeface="Times New Roman"/>
                <a:cs typeface="Times New Roman"/>
              </a:rPr>
              <a:t>uno</a:t>
            </a:r>
            <a:r>
              <a:rPr sz="1850" spc="26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60" dirty="0">
                <a:solidFill>
                  <a:srgbClr val="494949"/>
                </a:solidFill>
                <a:latin typeface="Times New Roman"/>
                <a:cs typeface="Times New Roman"/>
              </a:rPr>
              <a:t>para</a:t>
            </a:r>
            <a:r>
              <a:rPr sz="1850" spc="-14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80" dirty="0">
                <a:solidFill>
                  <a:srgbClr val="494949"/>
                </a:solidFill>
                <a:latin typeface="Times New Roman"/>
                <a:cs typeface="Times New Roman"/>
              </a:rPr>
              <a:t>cada</a:t>
            </a:r>
            <a:r>
              <a:rPr sz="1850" spc="-5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55" dirty="0">
                <a:solidFill>
                  <a:srgbClr val="494949"/>
                </a:solidFill>
                <a:latin typeface="Times New Roman"/>
                <a:cs typeface="Times New Roman"/>
              </a:rPr>
              <a:t>actividad.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0" y="2268044"/>
            <a:ext cx="8013700" cy="22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912618" y="0"/>
            <a:ext cx="202164" cy="452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8" y="177216"/>
            <a:ext cx="867984" cy="86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2563328" y="1077826"/>
            <a:ext cx="2829146" cy="119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01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1579" dirty="0"/>
          </a:p>
          <a:p>
            <a:pPr>
              <a:defRPr/>
            </a:pPr>
            <a:r>
              <a:rPr lang="es-EC" sz="101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79" dirty="0"/>
          </a:p>
          <a:p>
            <a:pPr>
              <a:defRPr/>
            </a:pPr>
            <a:r>
              <a:rPr lang="es-EC" sz="112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sz="1579" dirty="0"/>
          </a:p>
          <a:p>
            <a:pPr>
              <a:defRPr/>
            </a:pPr>
            <a:r>
              <a:rPr lang="es-EC" sz="112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02.OBJETIVOS</a:t>
            </a:r>
            <a:endParaRPr sz="1579" dirty="0"/>
          </a:p>
          <a:p>
            <a:pPr>
              <a:defRPr/>
            </a:pPr>
            <a:r>
              <a:rPr lang="es-EC" sz="112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03.DESARROLLO</a:t>
            </a:r>
            <a:endParaRPr sz="1579" dirty="0"/>
          </a:p>
          <a:p>
            <a:pPr>
              <a:defRPr/>
            </a:pPr>
            <a:r>
              <a:rPr lang="es-EC" sz="112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04.CONCLUSIONES </a:t>
            </a:r>
            <a:endParaRPr sz="1579" dirty="0"/>
          </a:p>
          <a:p>
            <a:pPr>
              <a:defRPr/>
            </a:pPr>
            <a:r>
              <a:rPr lang="es-EC" sz="112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05.BIBLIOGRAFIA</a:t>
            </a:r>
            <a:endParaRPr sz="1579" dirty="0"/>
          </a:p>
          <a:p>
            <a:pPr>
              <a:defRPr/>
            </a:pPr>
            <a:r>
              <a:rPr lang="es-EC" sz="101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06.VIDEO</a:t>
            </a:r>
            <a:endParaRPr sz="1579" dirty="0"/>
          </a:p>
          <a:p>
            <a:pPr>
              <a:defRPr/>
            </a:pPr>
            <a:r>
              <a:rPr lang="es-EC" sz="101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07.ARTICULO</a:t>
            </a:r>
            <a:br>
              <a:rPr lang="es-EC" sz="59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59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79" dirty="0"/>
          </a:p>
          <a:p>
            <a:pPr algn="ctr">
              <a:lnSpc>
                <a:spcPct val="126315"/>
              </a:lnSpc>
              <a:defRPr/>
            </a:pPr>
            <a:endParaRPr sz="533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470"/>
              </a:spcBef>
              <a:defRPr/>
            </a:pPr>
            <a:endParaRPr sz="533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64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03" t="34615" r="38873" b="21430"/>
          <a:stretch/>
        </p:blipFill>
        <p:spPr>
          <a:xfrm>
            <a:off x="0" y="0"/>
            <a:ext cx="8102600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09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7177"/>
            <a:ext cx="2555924" cy="3852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236" y="3313674"/>
            <a:ext cx="920132" cy="9759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5404" y="0"/>
            <a:ext cx="1329080" cy="11819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7574" y="3031161"/>
            <a:ext cx="1686910" cy="14639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68870" y="983082"/>
            <a:ext cx="5786120" cy="23139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24790" marR="5080" indent="-212725">
              <a:lnSpc>
                <a:spcPts val="2020"/>
              </a:lnSpc>
              <a:spcBef>
                <a:spcPts val="355"/>
              </a:spcBef>
              <a:buClr>
                <a:srgbClr val="9CA86B"/>
              </a:buClr>
              <a:buChar char="•"/>
              <a:tabLst>
                <a:tab pos="230504" algn="l"/>
              </a:tabLst>
            </a:pPr>
            <a:r>
              <a:rPr sz="1850" dirty="0">
                <a:solidFill>
                  <a:srgbClr val="494949"/>
                </a:solidFill>
                <a:latin typeface="Times New Roman"/>
                <a:cs typeface="Times New Roman"/>
              </a:rPr>
              <a:t>Lavar</a:t>
            </a:r>
            <a:r>
              <a:rPr sz="1850" spc="-4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100" dirty="0">
                <a:solidFill>
                  <a:srgbClr val="363636"/>
                </a:solidFill>
                <a:latin typeface="Times New Roman"/>
                <a:cs typeface="Times New Roman"/>
              </a:rPr>
              <a:t>todos</a:t>
            </a:r>
            <a:r>
              <a:rPr sz="1850" spc="-95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151515"/>
                </a:solidFill>
                <a:latin typeface="Times New Roman"/>
                <a:cs typeface="Times New Roman"/>
              </a:rPr>
              <a:t>l</a:t>
            </a:r>
            <a:r>
              <a:rPr sz="1850" dirty="0">
                <a:solidFill>
                  <a:srgbClr val="494949"/>
                </a:solidFill>
                <a:latin typeface="Times New Roman"/>
                <a:cs typeface="Times New Roman"/>
              </a:rPr>
              <a:t>os</a:t>
            </a:r>
            <a:r>
              <a:rPr sz="1850" spc="9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55" dirty="0">
                <a:solidFill>
                  <a:srgbClr val="363636"/>
                </a:solidFill>
                <a:latin typeface="Times New Roman"/>
                <a:cs typeface="Times New Roman"/>
              </a:rPr>
              <a:t>utensilios</a:t>
            </a:r>
            <a:r>
              <a:rPr sz="1850" spc="65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spc="50" dirty="0">
                <a:solidFill>
                  <a:srgbClr val="363636"/>
                </a:solidFill>
                <a:latin typeface="Times New Roman"/>
                <a:cs typeface="Times New Roman"/>
              </a:rPr>
              <a:t>utilizados</a:t>
            </a:r>
            <a:r>
              <a:rPr sz="1850" spc="-50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spc="110" dirty="0">
                <a:solidFill>
                  <a:srgbClr val="494949"/>
                </a:solidFill>
                <a:latin typeface="Times New Roman"/>
                <a:cs typeface="Times New Roman"/>
              </a:rPr>
              <a:t>antes</a:t>
            </a:r>
            <a:r>
              <a:rPr sz="1850" spc="-14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80" dirty="0">
                <a:solidFill>
                  <a:srgbClr val="494949"/>
                </a:solidFill>
                <a:latin typeface="Times New Roman"/>
                <a:cs typeface="Times New Roman"/>
              </a:rPr>
              <a:t>y</a:t>
            </a:r>
            <a:r>
              <a:rPr sz="1850" spc="-20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85" dirty="0">
                <a:solidFill>
                  <a:srgbClr val="363636"/>
                </a:solidFill>
                <a:latin typeface="Times New Roman"/>
                <a:cs typeface="Times New Roman"/>
              </a:rPr>
              <a:t>despues</a:t>
            </a:r>
            <a:r>
              <a:rPr sz="1850" spc="-130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spc="65" dirty="0">
                <a:solidFill>
                  <a:srgbClr val="494949"/>
                </a:solidFill>
                <a:latin typeface="Times New Roman"/>
                <a:cs typeface="Times New Roman"/>
              </a:rPr>
              <a:t>de 	</a:t>
            </a:r>
            <a:r>
              <a:rPr sz="1850" spc="75" dirty="0">
                <a:solidFill>
                  <a:srgbClr val="494949"/>
                </a:solidFill>
                <a:latin typeface="Times New Roman"/>
                <a:cs typeface="Times New Roman"/>
              </a:rPr>
              <a:t>preparar</a:t>
            </a:r>
            <a:r>
              <a:rPr sz="1850" spc="1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65" dirty="0">
                <a:solidFill>
                  <a:srgbClr val="363636"/>
                </a:solidFill>
                <a:latin typeface="Times New Roman"/>
                <a:cs typeface="Times New Roman"/>
              </a:rPr>
              <a:t>los</a:t>
            </a:r>
            <a:r>
              <a:rPr sz="1850" spc="-235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spc="70" dirty="0">
                <a:solidFill>
                  <a:srgbClr val="494949"/>
                </a:solidFill>
                <a:latin typeface="Times New Roman"/>
                <a:cs typeface="Times New Roman"/>
              </a:rPr>
              <a:t>alimentos.</a:t>
            </a:r>
            <a:endParaRPr sz="1850">
              <a:latin typeface="Times New Roman"/>
              <a:cs typeface="Times New Roman"/>
            </a:endParaRPr>
          </a:p>
          <a:p>
            <a:pPr marL="220345" marR="965200" indent="-208279">
              <a:lnSpc>
                <a:spcPts val="2020"/>
              </a:lnSpc>
              <a:spcBef>
                <a:spcPts val="1215"/>
              </a:spcBef>
              <a:buClr>
                <a:srgbClr val="9CA86B"/>
              </a:buClr>
              <a:buChar char="•"/>
              <a:tabLst>
                <a:tab pos="227965" algn="l"/>
              </a:tabLst>
            </a:pPr>
            <a:r>
              <a:rPr sz="1850" dirty="0">
                <a:solidFill>
                  <a:srgbClr val="494949"/>
                </a:solidFill>
                <a:latin typeface="Times New Roman"/>
                <a:cs typeface="Times New Roman"/>
              </a:rPr>
              <a:t>Cocerlos</a:t>
            </a:r>
            <a:r>
              <a:rPr sz="1850" spc="17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50" dirty="0">
                <a:solidFill>
                  <a:srgbClr val="363636"/>
                </a:solidFill>
                <a:latin typeface="Times New Roman"/>
                <a:cs typeface="Times New Roman"/>
              </a:rPr>
              <a:t>muy</a:t>
            </a:r>
            <a:r>
              <a:rPr sz="1850" spc="80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spc="70" dirty="0">
                <a:solidFill>
                  <a:srgbClr val="363636"/>
                </a:solidFill>
                <a:latin typeface="Times New Roman"/>
                <a:cs typeface="Times New Roman"/>
              </a:rPr>
              <a:t>bien,</a:t>
            </a:r>
            <a:r>
              <a:rPr sz="1850" spc="80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spc="85" dirty="0">
                <a:solidFill>
                  <a:srgbClr val="363636"/>
                </a:solidFill>
                <a:latin typeface="Times New Roman"/>
                <a:cs typeface="Times New Roman"/>
              </a:rPr>
              <a:t>mantenerlos</a:t>
            </a:r>
            <a:r>
              <a:rPr sz="1850" spc="80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spc="80" dirty="0">
                <a:solidFill>
                  <a:srgbClr val="494949"/>
                </a:solidFill>
                <a:latin typeface="Times New Roman"/>
                <a:cs typeface="Times New Roman"/>
              </a:rPr>
              <a:t>tapados</a:t>
            </a:r>
            <a:r>
              <a:rPr sz="1850" spc="-7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70" dirty="0">
                <a:solidFill>
                  <a:srgbClr val="494949"/>
                </a:solidFill>
                <a:latin typeface="Times New Roman"/>
                <a:cs typeface="Times New Roman"/>
              </a:rPr>
              <a:t>yen 	</a:t>
            </a:r>
            <a:r>
              <a:rPr sz="1850" spc="50" dirty="0">
                <a:solidFill>
                  <a:srgbClr val="494949"/>
                </a:solidFill>
                <a:latin typeface="Times New Roman"/>
                <a:cs typeface="Times New Roman"/>
              </a:rPr>
              <a:t>refrigeracion.</a:t>
            </a:r>
            <a:endParaRPr sz="1850">
              <a:latin typeface="Times New Roman"/>
              <a:cs typeface="Times New Roman"/>
            </a:endParaRPr>
          </a:p>
          <a:p>
            <a:pPr marL="221615" marR="144145" indent="-209550">
              <a:lnSpc>
                <a:spcPts val="2020"/>
              </a:lnSpc>
              <a:spcBef>
                <a:spcPts val="1220"/>
              </a:spcBef>
              <a:buChar char="•"/>
              <a:tabLst>
                <a:tab pos="221615" algn="l"/>
                <a:tab pos="224154" algn="l"/>
              </a:tabLst>
            </a:pPr>
            <a:r>
              <a:rPr sz="1850" dirty="0">
                <a:solidFill>
                  <a:srgbClr val="9CA86B"/>
                </a:solidFill>
                <a:latin typeface="Times New Roman"/>
                <a:cs typeface="Times New Roman"/>
              </a:rPr>
              <a:t>	</a:t>
            </a:r>
            <a:r>
              <a:rPr sz="1850" dirty="0">
                <a:solidFill>
                  <a:srgbClr val="494949"/>
                </a:solidFill>
                <a:latin typeface="Times New Roman"/>
                <a:cs typeface="Times New Roman"/>
              </a:rPr>
              <a:t>Los</a:t>
            </a:r>
            <a:r>
              <a:rPr sz="1850" spc="-13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75" dirty="0">
                <a:solidFill>
                  <a:srgbClr val="363636"/>
                </a:solidFill>
                <a:latin typeface="Times New Roman"/>
                <a:cs typeface="Times New Roman"/>
              </a:rPr>
              <a:t>animales</a:t>
            </a:r>
            <a:r>
              <a:rPr sz="1850" spc="-65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spc="70" dirty="0">
                <a:solidFill>
                  <a:srgbClr val="494949"/>
                </a:solidFill>
                <a:latin typeface="Times New Roman"/>
                <a:cs typeface="Times New Roman"/>
              </a:rPr>
              <a:t>domesticos</a:t>
            </a:r>
            <a:r>
              <a:rPr sz="1850" spc="-11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110" dirty="0">
                <a:solidFill>
                  <a:srgbClr val="494949"/>
                </a:solidFill>
                <a:latin typeface="Times New Roman"/>
                <a:cs typeface="Times New Roman"/>
              </a:rPr>
              <a:t>como</a:t>
            </a:r>
            <a:r>
              <a:rPr sz="1850" spc="-2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70" dirty="0">
                <a:solidFill>
                  <a:srgbClr val="363636"/>
                </a:solidFill>
                <a:latin typeface="Times New Roman"/>
                <a:cs typeface="Times New Roman"/>
              </a:rPr>
              <a:t>perros</a:t>
            </a:r>
            <a:r>
              <a:rPr sz="1850" spc="-145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spc="80" dirty="0">
                <a:solidFill>
                  <a:srgbClr val="494949"/>
                </a:solidFill>
                <a:latin typeface="Times New Roman"/>
                <a:cs typeface="Times New Roman"/>
              </a:rPr>
              <a:t>y</a:t>
            </a:r>
            <a:r>
              <a:rPr sz="1850" spc="-204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85" dirty="0">
                <a:solidFill>
                  <a:srgbClr val="494949"/>
                </a:solidFill>
                <a:latin typeface="Times New Roman"/>
                <a:cs typeface="Times New Roman"/>
              </a:rPr>
              <a:t>gatos</a:t>
            </a:r>
            <a:r>
              <a:rPr sz="1850" spc="-15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75" dirty="0">
                <a:solidFill>
                  <a:srgbClr val="363636"/>
                </a:solidFill>
                <a:latin typeface="Times New Roman"/>
                <a:cs typeface="Times New Roman"/>
              </a:rPr>
              <a:t>pueden </a:t>
            </a:r>
            <a:r>
              <a:rPr sz="1850" spc="95" dirty="0">
                <a:solidFill>
                  <a:srgbClr val="494949"/>
                </a:solidFill>
                <a:latin typeface="Times New Roman"/>
                <a:cs typeface="Times New Roman"/>
              </a:rPr>
              <a:t>contaminar</a:t>
            </a:r>
            <a:r>
              <a:rPr sz="1850" spc="-3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80" dirty="0">
                <a:solidFill>
                  <a:srgbClr val="494949"/>
                </a:solidFill>
                <a:latin typeface="Times New Roman"/>
                <a:cs typeface="Times New Roman"/>
              </a:rPr>
              <a:t>los</a:t>
            </a:r>
            <a:r>
              <a:rPr sz="1850" spc="-27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50" dirty="0">
                <a:solidFill>
                  <a:srgbClr val="494949"/>
                </a:solidFill>
                <a:latin typeface="Times New Roman"/>
                <a:cs typeface="Times New Roman"/>
              </a:rPr>
              <a:t>alirnentos.</a:t>
            </a:r>
            <a:endParaRPr sz="1850">
              <a:latin typeface="Times New Roman"/>
              <a:cs typeface="Times New Roman"/>
            </a:endParaRPr>
          </a:p>
          <a:p>
            <a:pPr marL="233679" indent="-220979">
              <a:lnSpc>
                <a:spcPct val="100000"/>
              </a:lnSpc>
              <a:spcBef>
                <a:spcPts val="985"/>
              </a:spcBef>
              <a:buClr>
                <a:srgbClr val="9CA86B"/>
              </a:buClr>
              <a:buChar char="•"/>
              <a:tabLst>
                <a:tab pos="233679" algn="l"/>
              </a:tabLst>
            </a:pPr>
            <a:r>
              <a:rPr sz="1850" spc="60" dirty="0">
                <a:solidFill>
                  <a:srgbClr val="363636"/>
                </a:solidFill>
                <a:latin typeface="Times New Roman"/>
                <a:cs typeface="Times New Roman"/>
              </a:rPr>
              <a:t>Controlar</a:t>
            </a:r>
            <a:r>
              <a:rPr sz="1850" spc="120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363636"/>
                </a:solidFill>
                <a:latin typeface="Times New Roman"/>
                <a:cs typeface="Times New Roman"/>
              </a:rPr>
              <a:t>plagas</a:t>
            </a:r>
            <a:r>
              <a:rPr sz="1850" spc="-45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850" spc="110" dirty="0">
                <a:solidFill>
                  <a:srgbClr val="494949"/>
                </a:solidFill>
                <a:latin typeface="Times New Roman"/>
                <a:cs typeface="Times New Roman"/>
              </a:rPr>
              <a:t>como</a:t>
            </a:r>
            <a:r>
              <a:rPr sz="1850" spc="-13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80" dirty="0">
                <a:solidFill>
                  <a:srgbClr val="494949"/>
                </a:solidFill>
                <a:latin typeface="Times New Roman"/>
                <a:cs typeface="Times New Roman"/>
              </a:rPr>
              <a:t>ratas</a:t>
            </a:r>
            <a:r>
              <a:rPr sz="1850" spc="-1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494949"/>
                </a:solidFill>
                <a:latin typeface="Times New Roman"/>
                <a:cs typeface="Times New Roman"/>
              </a:rPr>
              <a:t>y</a:t>
            </a:r>
            <a:r>
              <a:rPr sz="1850" spc="-7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850" spc="50" dirty="0">
                <a:solidFill>
                  <a:srgbClr val="494949"/>
                </a:solidFill>
                <a:latin typeface="Times New Roman"/>
                <a:cs typeface="Times New Roman"/>
              </a:rPr>
              <a:t>cucarachas.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717" t="28022" r="38287" b="29120"/>
          <a:stretch/>
        </p:blipFill>
        <p:spPr>
          <a:xfrm>
            <a:off x="0" y="31749"/>
            <a:ext cx="8102600" cy="45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89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03" t="33517" r="38287" b="30220"/>
          <a:stretch/>
        </p:blipFill>
        <p:spPr>
          <a:xfrm>
            <a:off x="0" y="-6350"/>
            <a:ext cx="8125692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21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03" t="37912" r="38287" b="23627"/>
          <a:stretch/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8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717" t="25824" r="38287" b="34616"/>
          <a:stretch/>
        </p:blipFill>
        <p:spPr>
          <a:xfrm>
            <a:off x="0" y="-19051"/>
            <a:ext cx="8102600" cy="44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5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03" t="31319" r="38287" b="32418"/>
          <a:stretch/>
        </p:blipFill>
        <p:spPr>
          <a:xfrm>
            <a:off x="0" y="0"/>
            <a:ext cx="8112415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9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718" t="31319" r="38872" b="25824"/>
          <a:stretch/>
        </p:blipFill>
        <p:spPr>
          <a:xfrm>
            <a:off x="0" y="19049"/>
            <a:ext cx="8102600" cy="45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3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718" t="35714" r="38872" b="23627"/>
          <a:stretch/>
        </p:blipFill>
        <p:spPr>
          <a:xfrm>
            <a:off x="0" y="0"/>
            <a:ext cx="8088014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53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03" t="41209" r="37701" b="18132"/>
          <a:stretch/>
        </p:blipFill>
        <p:spPr>
          <a:xfrm>
            <a:off x="38100" y="43596"/>
            <a:ext cx="8064500" cy="45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9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060" t="34616" r="38872" b="24725"/>
          <a:stretch/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55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303" t="31319" r="37701" b="25824"/>
          <a:stretch/>
        </p:blipFill>
        <p:spPr>
          <a:xfrm>
            <a:off x="0" y="-1"/>
            <a:ext cx="8102600" cy="45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07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888" t="36813" r="38873" b="25824"/>
          <a:stretch/>
        </p:blipFill>
        <p:spPr>
          <a:xfrm>
            <a:off x="0" y="-1"/>
            <a:ext cx="8013700" cy="4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20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475" t="37912" r="38873" b="23627"/>
          <a:stretch/>
        </p:blipFill>
        <p:spPr>
          <a:xfrm>
            <a:off x="12700" y="0"/>
            <a:ext cx="80899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71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888" t="28023" r="39458" b="32417"/>
          <a:stretch/>
        </p:blipFill>
        <p:spPr>
          <a:xfrm>
            <a:off x="0" y="-1"/>
            <a:ext cx="8102600" cy="4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4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888" t="33517" r="38287" b="28022"/>
          <a:stretch/>
        </p:blipFill>
        <p:spPr>
          <a:xfrm>
            <a:off x="0" y="-1"/>
            <a:ext cx="8102600" cy="4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0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475" t="24725" r="39458" b="35715"/>
          <a:stretch/>
        </p:blipFill>
        <p:spPr>
          <a:xfrm>
            <a:off x="25400" y="-1"/>
            <a:ext cx="8077200" cy="4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58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888" t="29121" r="38873" b="32417"/>
          <a:stretch/>
        </p:blipFill>
        <p:spPr>
          <a:xfrm>
            <a:off x="0" y="-1"/>
            <a:ext cx="8102600" cy="4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8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888" t="23627" r="39458" b="40109"/>
          <a:stretch/>
        </p:blipFill>
        <p:spPr>
          <a:xfrm>
            <a:off x="0" y="-1"/>
            <a:ext cx="8102600" cy="44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2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888" t="25824" r="38873" b="35715"/>
          <a:stretch/>
        </p:blipFill>
        <p:spPr>
          <a:xfrm>
            <a:off x="0" y="0"/>
            <a:ext cx="81026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05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475" t="31319" r="38287" b="26923"/>
          <a:stretch/>
        </p:blipFill>
        <p:spPr>
          <a:xfrm>
            <a:off x="12700" y="31749"/>
            <a:ext cx="8089900" cy="45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3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717" t="25824" r="40044" b="32418"/>
          <a:stretch/>
        </p:blipFill>
        <p:spPr>
          <a:xfrm>
            <a:off x="0" y="0"/>
            <a:ext cx="8102600" cy="45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41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888" t="25824" r="40630" b="37913"/>
          <a:stretch/>
        </p:blipFill>
        <p:spPr>
          <a:xfrm>
            <a:off x="0" y="31750"/>
            <a:ext cx="8102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97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21369" y="2538676"/>
            <a:ext cx="8117122" cy="188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388599" y="4225460"/>
            <a:ext cx="2362581" cy="17317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200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92967" y="0"/>
            <a:ext cx="203015" cy="452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9850"/>
            <a:ext cx="1039060" cy="1039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3707922" y="467781"/>
            <a:ext cx="17121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600" b="1" dirty="0"/>
              <a:t>VIDEO</a:t>
            </a:r>
            <a:endParaRPr lang="es-EC" altLang="es-EC" sz="786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A56CB6-CAD9-C051-3D35-3684241594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22" t="19917" r="34899" b="11560"/>
          <a:stretch/>
        </p:blipFill>
        <p:spPr>
          <a:xfrm>
            <a:off x="1879931" y="763653"/>
            <a:ext cx="4342737" cy="26184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541BEE-95CF-AD37-AC94-FE5E0D904D97}"/>
              </a:ext>
            </a:extLst>
          </p:cNvPr>
          <p:cNvSpPr txBox="1"/>
          <p:nvPr/>
        </p:nvSpPr>
        <p:spPr>
          <a:xfrm>
            <a:off x="493910" y="3382068"/>
            <a:ext cx="6681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https://www.youtube.com/watch?v=Rj3lU88N9_4</a:t>
            </a:r>
          </a:p>
        </p:txBody>
      </p:sp>
    </p:spTree>
    <p:extLst>
      <p:ext uri="{BB962C8B-B14F-4D97-AF65-F5344CB8AC3E}">
        <p14:creationId xmlns:p14="http://schemas.microsoft.com/office/powerpoint/2010/main" val="3798647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21140" y="2638505"/>
            <a:ext cx="8117122" cy="188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388599" y="4225460"/>
            <a:ext cx="2362581" cy="17317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200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92967" y="0"/>
            <a:ext cx="203015" cy="452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9850"/>
            <a:ext cx="1039060" cy="1039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3136900" y="359637"/>
            <a:ext cx="2324578" cy="4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sz="1600" dirty="0"/>
          </a:p>
          <a:p>
            <a:pPr>
              <a:defRPr/>
            </a:pPr>
            <a:endParaRPr lang="es-EC" altLang="es-EC" sz="786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2CF419-CE26-9FB4-1A0B-E689BBA25D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46" t="19447" r="13681" b="26463"/>
          <a:stretch/>
        </p:blipFill>
        <p:spPr>
          <a:xfrm>
            <a:off x="1117600" y="685019"/>
            <a:ext cx="5867400" cy="246614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56B9308-3C01-3B78-CEBF-5FAB36FB53A5}"/>
              </a:ext>
            </a:extLst>
          </p:cNvPr>
          <p:cNvSpPr txBox="1"/>
          <p:nvPr/>
        </p:nvSpPr>
        <p:spPr>
          <a:xfrm>
            <a:off x="354326" y="3174074"/>
            <a:ext cx="7278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https://www.ciencialatina.org/index.php/cienciala/article/view/433/542</a:t>
            </a:r>
          </a:p>
        </p:txBody>
      </p:sp>
    </p:spTree>
    <p:extLst>
      <p:ext uri="{BB962C8B-B14F-4D97-AF65-F5344CB8AC3E}">
        <p14:creationId xmlns:p14="http://schemas.microsoft.com/office/powerpoint/2010/main" val="3963820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21140" y="2638505"/>
            <a:ext cx="8117122" cy="188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388599" y="4225460"/>
            <a:ext cx="2362581" cy="17317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200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92967" y="0"/>
            <a:ext cx="203015" cy="452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9850"/>
            <a:ext cx="1039060" cy="1039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3136900" y="359637"/>
            <a:ext cx="2324578" cy="4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CONSULTA EN GRUPO</a:t>
            </a:r>
            <a:endParaRPr lang="es-EC" altLang="es-EC" sz="1600" dirty="0"/>
          </a:p>
          <a:p>
            <a:pPr>
              <a:defRPr/>
            </a:pPr>
            <a:endParaRPr lang="es-EC" altLang="es-EC" sz="786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50EADE-3EA8-6CA1-6674-9AEC2666D06D}"/>
              </a:ext>
            </a:extLst>
          </p:cNvPr>
          <p:cNvSpPr txBox="1"/>
          <p:nvPr/>
        </p:nvSpPr>
        <p:spPr>
          <a:xfrm>
            <a:off x="902934" y="622568"/>
            <a:ext cx="606596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Conforme la clase dictada y los grupos establecidos determine las posibles contaminaciones microbiológicos en el producto ya establecido para lo que determinara: </a:t>
            </a:r>
          </a:p>
          <a:p>
            <a:pPr marL="342900" indent="-342900" algn="just">
              <a:buAutoNum type="arabicPeriod"/>
              <a:defRPr/>
            </a:pPr>
            <a:r>
              <a:rPr lang="es-ES" alt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el proceso que usted tiene , contiene </a:t>
            </a:r>
            <a:r>
              <a:rPr lang="es-ES" altLang="es-EC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ejm</a:t>
            </a:r>
            <a:r>
              <a:rPr lang="es-ES" alt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14 pasos para tener producto terminado . Determine los principales </a:t>
            </a:r>
            <a:r>
              <a:rPr lang="es-ES" altLang="es-EC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puntosen</a:t>
            </a:r>
            <a:r>
              <a:rPr lang="es-ES" alt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los cuales los microorganismos se podrían desarrollar y como los eliminaría</a:t>
            </a:r>
          </a:p>
          <a:p>
            <a:pPr marL="342900" indent="-342900" algn="just">
              <a:buAutoNum type="arabicPeriod"/>
              <a:defRPr/>
            </a:pPr>
            <a:endParaRPr lang="es-ES" altLang="es-EC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es-ES" alt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Para este fin debe tener en cuenta el reglamento de BPM,  las NORMAS INEN de procesamiento del producto y casos reales  </a:t>
            </a:r>
          </a:p>
          <a:p>
            <a:pPr marL="342900" indent="-342900" algn="just">
              <a:buAutoNum type="arabicPeriod"/>
              <a:defRPr/>
            </a:pPr>
            <a:endParaRPr lang="es-ES" altLang="es-EC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es-ES" alt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Para la presentación se la realizara de la manera más concisa posible recuerde el alcance del punto 2 </a:t>
            </a:r>
          </a:p>
          <a:p>
            <a:pPr marL="342900" indent="-342900" algn="just">
              <a:buAutoNum type="arabicPeriod"/>
              <a:defRPr/>
            </a:pPr>
            <a:endParaRPr lang="es-ES" altLang="es-EC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just">
              <a:defRPr/>
            </a:pPr>
            <a:r>
              <a:rPr lang="es-ES" alt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Para este fin está disponible todas las ayudas tecnológicas que usted crea conveniente </a:t>
            </a:r>
          </a:p>
          <a:p>
            <a:pPr algn="just">
              <a:defRPr/>
            </a:pPr>
            <a:endParaRPr lang="es-ES" altLang="es-EC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08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21140" y="2638505"/>
            <a:ext cx="8117122" cy="188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388599" y="4225460"/>
            <a:ext cx="2362581" cy="17317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200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92967" y="0"/>
            <a:ext cx="203015" cy="452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9850"/>
            <a:ext cx="1039060" cy="1039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33823" t="55456" r="55049" b="38672"/>
          <a:stretch/>
        </p:blipFill>
        <p:spPr>
          <a:xfrm>
            <a:off x="2009734" y="3257678"/>
            <a:ext cx="4533900" cy="967782"/>
          </a:xfrm>
          <a:prstGeom prst="rect">
            <a:avLst/>
          </a:prstGeom>
        </p:spPr>
      </p:pic>
      <p:pic>
        <p:nvPicPr>
          <p:cNvPr id="1026" name="Picture 2" descr="Magníficas frases cortas de motivación - Canv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11" y="334259"/>
            <a:ext cx="2923419" cy="29234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0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9080" y="1901108"/>
            <a:ext cx="5520797" cy="23628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46300" y="513192"/>
            <a:ext cx="4476115" cy="767518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245"/>
              </a:spcBef>
            </a:pPr>
            <a:r>
              <a:rPr sz="3950" b="1" spc="50" dirty="0">
                <a:solidFill>
                  <a:srgbClr val="0F0F0F"/>
                </a:solidFill>
                <a:latin typeface="Times New Roman"/>
                <a:cs typeface="Times New Roman"/>
              </a:rPr>
              <a:t>Higiene</a:t>
            </a:r>
            <a:r>
              <a:rPr sz="3950" b="1" spc="-145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3950" b="1" spc="-10" dirty="0" err="1">
                <a:solidFill>
                  <a:srgbClr val="0F0F0F"/>
                </a:solidFill>
                <a:latin typeface="Times New Roman"/>
                <a:cs typeface="Times New Roman"/>
              </a:rPr>
              <a:t>alimentaria</a:t>
            </a:r>
            <a:r>
              <a:rPr sz="3950" b="1" spc="-10" dirty="0">
                <a:solidFill>
                  <a:srgbClr val="0F0F0F"/>
                </a:solidFill>
                <a:latin typeface="Times New Roman"/>
                <a:cs typeface="Times New Roman"/>
              </a:rPr>
              <a:t>.</a:t>
            </a:r>
            <a:endParaRPr sz="39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303" t="39011" r="38873" b="18132"/>
          <a:stretch/>
        </p:blipFill>
        <p:spPr>
          <a:xfrm>
            <a:off x="0" y="-6351"/>
            <a:ext cx="8102600" cy="46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303" t="29121" r="38873" b="28022"/>
          <a:stretch/>
        </p:blipFill>
        <p:spPr>
          <a:xfrm>
            <a:off x="0" y="-1"/>
            <a:ext cx="8102600" cy="45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7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475" t="34616" r="38287" b="22528"/>
          <a:stretch/>
        </p:blipFill>
        <p:spPr>
          <a:xfrm>
            <a:off x="0" y="0"/>
            <a:ext cx="8102600" cy="47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8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475" t="40110" r="38189" b="20330"/>
          <a:stretch/>
        </p:blipFill>
        <p:spPr>
          <a:xfrm>
            <a:off x="0" y="0"/>
            <a:ext cx="8102599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3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362</Words>
  <Application>Microsoft Office PowerPoint</Application>
  <PresentationFormat>Personalizado</PresentationFormat>
  <Paragraphs>54</Paragraphs>
  <Slides>44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;.CUALES SON LAS PRINCIPALES MEDIDAS DE HIGIENE DE LOS ALIMENTOS?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slidesaver.app_zrcryh</dc:title>
  <dc:creator>John Castro</dc:creator>
  <cp:lastModifiedBy>Jose Antonio Escobar Machado</cp:lastModifiedBy>
  <cp:revision>8</cp:revision>
  <dcterms:created xsi:type="dcterms:W3CDTF">2025-05-01T04:11:41Z</dcterms:created>
  <dcterms:modified xsi:type="dcterms:W3CDTF">2025-05-06T03:19:22Z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2025-05-01T00:00:00Z</vt:filetime>
  </property>
  <property fmtid="{D5CDD505-2E9C-101B-9397-08002B2CF9AE}" pid="3" name="LastSaved">
    <vt:filetime>2025-05-01T00:00:00Z</vt:filetime>
  </property>
</Properties>
</file>