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12192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EA59873-302E-425D-9D6E-5AEA5E5D120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Sección sin título" id="{86B27889-DF8C-46B5-960A-C39D2118F02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43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D9E00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525C12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D9E00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D9E00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61715" y="574039"/>
            <a:ext cx="506856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D9E00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5959" y="1567942"/>
            <a:ext cx="9984740" cy="1991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525C12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724911" y="2718816"/>
            <a:ext cx="6697980" cy="962025"/>
            <a:chOff x="2724911" y="2718816"/>
            <a:chExt cx="6697980" cy="9620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24911" y="2718816"/>
              <a:ext cx="6697980" cy="96164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2757" y="2757043"/>
              <a:ext cx="6621526" cy="88557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435" y="661161"/>
            <a:ext cx="306514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</a:rPr>
              <a:t>Conjunción</a:t>
            </a:r>
            <a:r>
              <a:rPr spc="-180" dirty="0">
                <a:solidFill>
                  <a:srgbClr val="006FC0"/>
                </a:solidFill>
              </a:rPr>
              <a:t> </a:t>
            </a:r>
            <a:r>
              <a:rPr sz="4900" b="1" spc="-5" dirty="0">
                <a:solidFill>
                  <a:srgbClr val="006FC0"/>
                </a:solidFill>
                <a:latin typeface="Corbel"/>
                <a:cs typeface="Corbel"/>
              </a:rPr>
              <a:t>^</a:t>
            </a:r>
            <a:endParaRPr sz="49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0605" y="1512122"/>
            <a:ext cx="9364345" cy="1696085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881380">
              <a:lnSpc>
                <a:spcPct val="100000"/>
              </a:lnSpc>
              <a:spcBef>
                <a:spcPts val="1165"/>
              </a:spcBef>
            </a:pP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Simboliza</a:t>
            </a:r>
            <a:r>
              <a:rPr sz="2600" spc="-4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la</a:t>
            </a:r>
            <a:r>
              <a:rPr sz="2600" spc="-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conjunción</a:t>
            </a:r>
            <a:r>
              <a:rPr sz="26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b="1" dirty="0">
                <a:solidFill>
                  <a:srgbClr val="606061"/>
                </a:solidFill>
                <a:latin typeface="Corbel"/>
                <a:cs typeface="Corbel"/>
              </a:rPr>
              <a:t>Y</a:t>
            </a:r>
            <a:endParaRPr sz="2600">
              <a:latin typeface="Corbel"/>
              <a:cs typeface="Corbel"/>
            </a:endParaRPr>
          </a:p>
          <a:p>
            <a:pPr marL="195580" marR="5080" indent="-182880">
              <a:lnSpc>
                <a:spcPct val="80000"/>
              </a:lnSpc>
              <a:spcBef>
                <a:spcPts val="1420"/>
              </a:spcBef>
              <a:buClr>
                <a:srgbClr val="A6B727"/>
              </a:buClr>
              <a:buSzPct val="79545"/>
              <a:buChar char="•"/>
              <a:tabLst>
                <a:tab pos="195580" algn="l"/>
              </a:tabLst>
            </a:pP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Significados:</a:t>
            </a:r>
            <a:r>
              <a:rPr sz="22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“Y”,</a:t>
            </a:r>
            <a:r>
              <a:rPr sz="2200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“además”,</a:t>
            </a:r>
            <a:r>
              <a:rPr sz="22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606061"/>
                </a:solidFill>
                <a:latin typeface="Corbel"/>
                <a:cs typeface="Corbel"/>
              </a:rPr>
              <a:t>“también”,</a:t>
            </a:r>
            <a:r>
              <a:rPr sz="2200" spc="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“pero”,</a:t>
            </a:r>
            <a:r>
              <a:rPr sz="2200" spc="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“que”,</a:t>
            </a:r>
            <a:r>
              <a:rPr sz="22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“mas”,</a:t>
            </a:r>
            <a:r>
              <a:rPr sz="22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“e”,</a:t>
            </a:r>
            <a:r>
              <a:rPr sz="2200" spc="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“ni”,</a:t>
            </a:r>
            <a:r>
              <a:rPr sz="2200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“punto”, </a:t>
            </a:r>
            <a:r>
              <a:rPr sz="2200" spc="-4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“mas”,</a:t>
            </a:r>
            <a:r>
              <a:rPr sz="22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“e”,</a:t>
            </a:r>
            <a:r>
              <a:rPr sz="22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“aunque”, </a:t>
            </a:r>
            <a:r>
              <a:rPr sz="2200" spc="-20" dirty="0">
                <a:solidFill>
                  <a:srgbClr val="606061"/>
                </a:solidFill>
                <a:latin typeface="Corbel"/>
                <a:cs typeface="Corbel"/>
              </a:rPr>
              <a:t>“algún”.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900" spc="-5" dirty="0">
                <a:solidFill>
                  <a:srgbClr val="606061"/>
                </a:solidFill>
                <a:latin typeface="Corbel"/>
                <a:cs typeface="Corbel"/>
              </a:rPr>
              <a:t>Ejemplo</a:t>
            </a:r>
            <a:r>
              <a:rPr sz="2000" spc="-5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59964" y="4035552"/>
            <a:ext cx="2225040" cy="821690"/>
          </a:xfrm>
          <a:custGeom>
            <a:avLst/>
            <a:gdLst/>
            <a:ahLst/>
            <a:cxnLst/>
            <a:rect l="l" t="t" r="r" b="b"/>
            <a:pathLst>
              <a:path w="2225040" h="821689">
                <a:moveTo>
                  <a:pt x="2225040" y="0"/>
                </a:moveTo>
                <a:lnTo>
                  <a:pt x="0" y="0"/>
                </a:lnTo>
                <a:lnTo>
                  <a:pt x="0" y="821436"/>
                </a:lnTo>
                <a:lnTo>
                  <a:pt x="2225040" y="821436"/>
                </a:lnTo>
                <a:lnTo>
                  <a:pt x="2225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59964" y="4035552"/>
            <a:ext cx="2225040" cy="821690"/>
          </a:xfrm>
          <a:prstGeom prst="rect">
            <a:avLst/>
          </a:prstGeom>
          <a:ln w="76200">
            <a:solidFill>
              <a:srgbClr val="DF5227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740410">
              <a:lnSpc>
                <a:spcPct val="100000"/>
              </a:lnSpc>
              <a:spcBef>
                <a:spcPts val="850"/>
              </a:spcBef>
            </a:pPr>
            <a:r>
              <a:rPr sz="3600" b="1" spc="-5" dirty="0">
                <a:solidFill>
                  <a:srgbClr val="606061"/>
                </a:solidFill>
                <a:latin typeface="Corbel"/>
                <a:cs typeface="Corbel"/>
              </a:rPr>
              <a:t>p</a:t>
            </a:r>
            <a:r>
              <a:rPr sz="3600" b="1" spc="-5" dirty="0">
                <a:solidFill>
                  <a:srgbClr val="7E7E7E"/>
                </a:solidFill>
                <a:latin typeface="Corbel"/>
                <a:cs typeface="Corbel"/>
              </a:rPr>
              <a:t>^</a:t>
            </a:r>
            <a:r>
              <a:rPr sz="3600" b="1" spc="-5" dirty="0">
                <a:solidFill>
                  <a:srgbClr val="606061"/>
                </a:solidFill>
                <a:latin typeface="Corbel"/>
                <a:cs typeface="Corbel"/>
              </a:rPr>
              <a:t>q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142" y="3323082"/>
            <a:ext cx="598360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2600" spc="-5" dirty="0">
                <a:solidFill>
                  <a:srgbClr val="CC0099"/>
                </a:solidFill>
                <a:latin typeface="Corbel"/>
                <a:cs typeface="Corbel"/>
              </a:rPr>
              <a:t>Will</a:t>
            </a:r>
            <a:r>
              <a:rPr sz="2600" spc="-8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CC0099"/>
                </a:solidFill>
                <a:latin typeface="Corbel"/>
                <a:cs typeface="Corbel"/>
              </a:rPr>
              <a:t>Smith</a:t>
            </a:r>
            <a:r>
              <a:rPr sz="26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CC0099"/>
                </a:solidFill>
                <a:latin typeface="Corbel"/>
                <a:cs typeface="Corbel"/>
              </a:rPr>
              <a:t>actúa</a:t>
            </a:r>
            <a:r>
              <a:rPr sz="2600" spc="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CC0099"/>
                </a:solidFill>
                <a:latin typeface="Corbel"/>
                <a:cs typeface="Corbel"/>
              </a:rPr>
              <a:t>en Hombres</a:t>
            </a:r>
            <a:r>
              <a:rPr sz="2600" spc="-4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CC0099"/>
                </a:solidFill>
                <a:latin typeface="Corbel"/>
                <a:cs typeface="Corbel"/>
              </a:rPr>
              <a:t>de</a:t>
            </a:r>
            <a:r>
              <a:rPr sz="2600" spc="-1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CC0099"/>
                </a:solidFill>
                <a:latin typeface="Corbel"/>
                <a:cs typeface="Corbel"/>
              </a:rPr>
              <a:t>Negro</a:t>
            </a:r>
            <a:r>
              <a:rPr sz="2600" spc="-2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u="heavy" dirty="0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  <a:latin typeface="Corbel"/>
                <a:cs typeface="Corbel"/>
              </a:rPr>
              <a:t>y</a:t>
            </a:r>
            <a:endParaRPr sz="26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2342" y="3719321"/>
            <a:ext cx="130429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solidFill>
                  <a:srgbClr val="CC0099"/>
                </a:solidFill>
                <a:latin typeface="Corbel"/>
                <a:cs typeface="Corbel"/>
              </a:rPr>
              <a:t>en</a:t>
            </a:r>
            <a:r>
              <a:rPr sz="2600" spc="-7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CC0099"/>
                </a:solidFill>
                <a:latin typeface="Corbel"/>
                <a:cs typeface="Corbel"/>
              </a:rPr>
              <a:t>Focus</a:t>
            </a: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65669" y="3344113"/>
            <a:ext cx="419417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sz="2600" spc="-5" dirty="0">
                <a:solidFill>
                  <a:srgbClr val="CC0099"/>
                </a:solidFill>
                <a:latin typeface="Corbel"/>
                <a:cs typeface="Corbel"/>
              </a:rPr>
              <a:t>Carlos</a:t>
            </a:r>
            <a:r>
              <a:rPr sz="2600" spc="-1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CC0099"/>
                </a:solidFill>
                <a:latin typeface="Corbel"/>
                <a:cs typeface="Corbel"/>
              </a:rPr>
              <a:t>es</a:t>
            </a:r>
            <a:r>
              <a:rPr sz="26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CC0099"/>
                </a:solidFill>
                <a:latin typeface="Corbel"/>
                <a:cs typeface="Corbel"/>
              </a:rPr>
              <a:t>alto </a:t>
            </a:r>
            <a:r>
              <a:rPr sz="2600" u="heavy" dirty="0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  <a:latin typeface="Corbel"/>
                <a:cs typeface="Corbel"/>
              </a:rPr>
              <a:t>y</a:t>
            </a:r>
            <a:r>
              <a:rPr sz="260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CC0099"/>
                </a:solidFill>
                <a:latin typeface="Corbel"/>
                <a:cs typeface="Corbel"/>
              </a:rPr>
              <a:t>tiene</a:t>
            </a:r>
            <a:r>
              <a:rPr sz="26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CC0099"/>
                </a:solidFill>
                <a:latin typeface="Corbel"/>
                <a:cs typeface="Corbel"/>
              </a:rPr>
              <a:t>barba</a:t>
            </a:r>
            <a:endParaRPr sz="26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65669" y="5324652"/>
            <a:ext cx="26117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110" indent="-360045">
              <a:lnSpc>
                <a:spcPct val="100000"/>
              </a:lnSpc>
              <a:spcBef>
                <a:spcPts val="95"/>
              </a:spcBef>
              <a:buClr>
                <a:srgbClr val="818183"/>
              </a:buClr>
              <a:buFont typeface="Microsoft Sans Serif"/>
              <a:buChar char="•"/>
              <a:tabLst>
                <a:tab pos="372110" algn="l"/>
                <a:tab pos="372745" algn="l"/>
              </a:tabLst>
            </a:pPr>
            <a:r>
              <a:rPr sz="2800" b="1" spc="-10" dirty="0">
                <a:solidFill>
                  <a:srgbClr val="606061"/>
                </a:solidFill>
                <a:latin typeface="Corbel"/>
                <a:cs typeface="Corbel"/>
              </a:rPr>
              <a:t>r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r>
              <a:rPr sz="2800" spc="-1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Carlos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es alto</a:t>
            </a:r>
            <a:endParaRPr sz="2800">
              <a:latin typeface="Corbel"/>
              <a:cs typeface="Corbel"/>
            </a:endParaRPr>
          </a:p>
          <a:p>
            <a:pPr marL="370840" indent="-358140">
              <a:lnSpc>
                <a:spcPct val="100000"/>
              </a:lnSpc>
              <a:buFont typeface="Microsoft Sans Serif"/>
              <a:buChar char="•"/>
              <a:tabLst>
                <a:tab pos="370205" algn="l"/>
                <a:tab pos="370840" algn="l"/>
              </a:tabLst>
            </a:pP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y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r>
              <a:rPr sz="2800" spc="-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tiene</a:t>
            </a:r>
            <a:r>
              <a:rPr sz="2800" spc="-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barba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497823" y="4030979"/>
            <a:ext cx="2226945" cy="821690"/>
          </a:xfrm>
          <a:custGeom>
            <a:avLst/>
            <a:gdLst/>
            <a:ahLst/>
            <a:cxnLst/>
            <a:rect l="l" t="t" r="r" b="b"/>
            <a:pathLst>
              <a:path w="2226945" h="821689">
                <a:moveTo>
                  <a:pt x="2226564" y="0"/>
                </a:moveTo>
                <a:lnTo>
                  <a:pt x="0" y="0"/>
                </a:lnTo>
                <a:lnTo>
                  <a:pt x="0" y="821436"/>
                </a:lnTo>
                <a:lnTo>
                  <a:pt x="2226564" y="821436"/>
                </a:lnTo>
                <a:lnTo>
                  <a:pt x="22265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497823" y="4030979"/>
            <a:ext cx="2226945" cy="821690"/>
          </a:xfrm>
          <a:prstGeom prst="rect">
            <a:avLst/>
          </a:prstGeom>
          <a:ln w="76200">
            <a:solidFill>
              <a:srgbClr val="DF5227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701675">
              <a:lnSpc>
                <a:spcPct val="100000"/>
              </a:lnSpc>
              <a:spcBef>
                <a:spcPts val="850"/>
              </a:spcBef>
            </a:pPr>
            <a:r>
              <a:rPr sz="3600" b="1" dirty="0">
                <a:solidFill>
                  <a:srgbClr val="606061"/>
                </a:solidFill>
                <a:latin typeface="Corbel"/>
                <a:cs typeface="Corbel"/>
              </a:rPr>
              <a:t>r</a:t>
            </a:r>
            <a:r>
              <a:rPr sz="3600" b="1" spc="-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3600" b="1" dirty="0">
                <a:solidFill>
                  <a:srgbClr val="7E7E7E"/>
                </a:solidFill>
                <a:latin typeface="Corbel"/>
                <a:cs typeface="Corbel"/>
              </a:rPr>
              <a:t>^</a:t>
            </a:r>
            <a:r>
              <a:rPr sz="3600" b="1" spc="-40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3600" b="1" dirty="0">
                <a:solidFill>
                  <a:srgbClr val="606061"/>
                </a:solidFill>
                <a:latin typeface="Corbel"/>
                <a:cs typeface="Corbel"/>
              </a:rPr>
              <a:t>y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1739" y="5325871"/>
            <a:ext cx="54254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sz="2400" b="1" dirty="0">
                <a:solidFill>
                  <a:srgbClr val="606061"/>
                </a:solidFill>
                <a:latin typeface="Corbel"/>
                <a:cs typeface="Corbel"/>
              </a:rPr>
              <a:t>p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r>
              <a:rPr sz="2400" spc="-13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W</a:t>
            </a:r>
            <a:r>
              <a:rPr sz="2400" spc="-10" dirty="0">
                <a:solidFill>
                  <a:srgbClr val="606061"/>
                </a:solidFill>
                <a:latin typeface="Corbel"/>
                <a:cs typeface="Corbel"/>
              </a:rPr>
              <a:t>i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ll</a:t>
            </a:r>
            <a:r>
              <a:rPr sz="2400" spc="-3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Sm</a:t>
            </a:r>
            <a:r>
              <a:rPr sz="2400" spc="-10" dirty="0">
                <a:solidFill>
                  <a:srgbClr val="606061"/>
                </a:solidFill>
                <a:latin typeface="Corbel"/>
                <a:cs typeface="Corbel"/>
              </a:rPr>
              <a:t>i</a:t>
            </a:r>
            <a:r>
              <a:rPr sz="2400" spc="-5" dirty="0">
                <a:solidFill>
                  <a:srgbClr val="606061"/>
                </a:solidFill>
                <a:latin typeface="Corbel"/>
                <a:cs typeface="Corbel"/>
              </a:rPr>
              <a:t>t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h</a:t>
            </a:r>
            <a:r>
              <a:rPr sz="2400" spc="-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actúa</a:t>
            </a:r>
            <a:r>
              <a:rPr sz="2400" spc="-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en H</a:t>
            </a:r>
            <a:r>
              <a:rPr sz="2400" spc="-5" dirty="0">
                <a:solidFill>
                  <a:srgbClr val="606061"/>
                </a:solidFill>
                <a:latin typeface="Corbel"/>
                <a:cs typeface="Corbel"/>
              </a:rPr>
              <a:t>o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mbres</a:t>
            </a:r>
            <a:r>
              <a:rPr sz="2400" spc="-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de </a:t>
            </a:r>
            <a:r>
              <a:rPr sz="2400" spc="-5" dirty="0">
                <a:solidFill>
                  <a:srgbClr val="606061"/>
                </a:solidFill>
                <a:latin typeface="Corbel"/>
                <a:cs typeface="Corbel"/>
              </a:rPr>
              <a:t>negro</a:t>
            </a:r>
            <a:endParaRPr sz="2400">
              <a:latin typeface="Corbel"/>
              <a:cs typeface="Corbel"/>
            </a:endParaRPr>
          </a:p>
          <a:p>
            <a:pPr marL="299085" indent="-287020">
              <a:lnSpc>
                <a:spcPct val="100000"/>
              </a:lnSpc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sz="2400" b="1" dirty="0">
                <a:solidFill>
                  <a:srgbClr val="606061"/>
                </a:solidFill>
                <a:latin typeface="Corbel"/>
                <a:cs typeface="Corbel"/>
              </a:rPr>
              <a:t>q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r>
              <a:rPr sz="2400" spc="-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606061"/>
                </a:solidFill>
                <a:latin typeface="Corbel"/>
                <a:cs typeface="Corbel"/>
              </a:rPr>
              <a:t>en</a:t>
            </a:r>
            <a:r>
              <a:rPr sz="2400" spc="-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606061"/>
                </a:solidFill>
                <a:latin typeface="Corbel"/>
                <a:cs typeface="Corbel"/>
              </a:rPr>
              <a:t>Focus.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668" y="701166"/>
            <a:ext cx="29629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heavy" dirty="0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</a:rPr>
              <a:t>Disyunción</a:t>
            </a:r>
            <a:r>
              <a:rPr spc="-90" dirty="0">
                <a:solidFill>
                  <a:srgbClr val="CC0099"/>
                </a:solidFill>
              </a:rPr>
              <a:t> </a:t>
            </a:r>
            <a:r>
              <a:rPr b="1" dirty="0">
                <a:solidFill>
                  <a:srgbClr val="CC0099"/>
                </a:solidFill>
                <a:latin typeface="Corbel"/>
                <a:cs typeface="Corbel"/>
              </a:rPr>
              <a:t>v</a:t>
            </a:r>
          </a:p>
        </p:txBody>
      </p:sp>
      <p:sp>
        <p:nvSpPr>
          <p:cNvPr id="3" name="object 3"/>
          <p:cNvSpPr/>
          <p:nvPr/>
        </p:nvSpPr>
        <p:spPr>
          <a:xfrm>
            <a:off x="2017776" y="4114800"/>
            <a:ext cx="2394585" cy="889000"/>
          </a:xfrm>
          <a:custGeom>
            <a:avLst/>
            <a:gdLst/>
            <a:ahLst/>
            <a:cxnLst/>
            <a:rect l="l" t="t" r="r" b="b"/>
            <a:pathLst>
              <a:path w="2394585" h="889000">
                <a:moveTo>
                  <a:pt x="2394204" y="0"/>
                </a:moveTo>
                <a:lnTo>
                  <a:pt x="0" y="0"/>
                </a:lnTo>
                <a:lnTo>
                  <a:pt x="0" y="888492"/>
                </a:lnTo>
                <a:lnTo>
                  <a:pt x="2394204" y="888492"/>
                </a:lnTo>
                <a:lnTo>
                  <a:pt x="2394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17776" y="4114800"/>
            <a:ext cx="2394585" cy="889000"/>
          </a:xfrm>
          <a:prstGeom prst="rect">
            <a:avLst/>
          </a:prstGeom>
          <a:ln w="76200">
            <a:solidFill>
              <a:srgbClr val="818183"/>
            </a:solidFill>
          </a:ln>
        </p:spPr>
        <p:txBody>
          <a:bodyPr vert="horz" wrap="square" lIns="0" tIns="14160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115"/>
              </a:spcBef>
            </a:pPr>
            <a:r>
              <a:rPr sz="3600" dirty="0">
                <a:solidFill>
                  <a:srgbClr val="404042"/>
                </a:solidFill>
                <a:latin typeface="Corbel"/>
                <a:cs typeface="Corbel"/>
              </a:rPr>
              <a:t>p</a:t>
            </a:r>
            <a:r>
              <a:rPr sz="3600" spc="-2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3600" b="1" dirty="0">
                <a:solidFill>
                  <a:srgbClr val="404042"/>
                </a:solidFill>
                <a:latin typeface="Corbel"/>
                <a:cs typeface="Corbel"/>
              </a:rPr>
              <a:t>v</a:t>
            </a:r>
            <a:r>
              <a:rPr sz="3600" b="1" spc="-5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3600" dirty="0">
                <a:solidFill>
                  <a:srgbClr val="404042"/>
                </a:solidFill>
                <a:latin typeface="Corbel"/>
                <a:cs typeface="Corbel"/>
              </a:rPr>
              <a:t>q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5678" y="5274055"/>
            <a:ext cx="3679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s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12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Carmen</a:t>
            </a:r>
            <a:r>
              <a:rPr sz="2800" spc="2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va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a</a:t>
            </a:r>
            <a:r>
              <a:rPr sz="2800" spc="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la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fiesta.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5678" y="5785815"/>
            <a:ext cx="2049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o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2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va</a:t>
            </a:r>
            <a:r>
              <a:rPr sz="2800" spc="-2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al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 cine.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10728" y="4114800"/>
            <a:ext cx="2394585" cy="889000"/>
          </a:xfrm>
          <a:custGeom>
            <a:avLst/>
            <a:gdLst/>
            <a:ahLst/>
            <a:cxnLst/>
            <a:rect l="l" t="t" r="r" b="b"/>
            <a:pathLst>
              <a:path w="2394584" h="889000">
                <a:moveTo>
                  <a:pt x="2394204" y="0"/>
                </a:moveTo>
                <a:lnTo>
                  <a:pt x="0" y="0"/>
                </a:lnTo>
                <a:lnTo>
                  <a:pt x="0" y="888492"/>
                </a:lnTo>
                <a:lnTo>
                  <a:pt x="2394204" y="888492"/>
                </a:lnTo>
                <a:lnTo>
                  <a:pt x="2394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110728" y="4114800"/>
            <a:ext cx="2394585" cy="889000"/>
          </a:xfrm>
          <a:prstGeom prst="rect">
            <a:avLst/>
          </a:prstGeom>
          <a:ln w="76200">
            <a:solidFill>
              <a:srgbClr val="818183"/>
            </a:solidFill>
          </a:ln>
        </p:spPr>
        <p:txBody>
          <a:bodyPr vert="horz" wrap="square" lIns="0" tIns="141605" rIns="0" bIns="0" rtlCol="0">
            <a:spAutoFit/>
          </a:bodyPr>
          <a:lstStyle/>
          <a:p>
            <a:pPr marL="779780">
              <a:lnSpc>
                <a:spcPct val="100000"/>
              </a:lnSpc>
              <a:spcBef>
                <a:spcPts val="1115"/>
              </a:spcBef>
            </a:pPr>
            <a:r>
              <a:rPr sz="3600" dirty="0">
                <a:solidFill>
                  <a:srgbClr val="404042"/>
                </a:solidFill>
                <a:latin typeface="Corbel"/>
                <a:cs typeface="Corbel"/>
              </a:rPr>
              <a:t>s</a:t>
            </a:r>
            <a:r>
              <a:rPr sz="3600" spc="-3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3600" b="1" dirty="0">
                <a:solidFill>
                  <a:srgbClr val="404042"/>
                </a:solidFill>
                <a:latin typeface="Corbel"/>
                <a:cs typeface="Corbel"/>
              </a:rPr>
              <a:t>v</a:t>
            </a:r>
            <a:r>
              <a:rPr sz="3600" b="1" spc="-4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3600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8294" y="1445793"/>
            <a:ext cx="10863580" cy="2306320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15390">
              <a:lnSpc>
                <a:spcPct val="100000"/>
              </a:lnSpc>
              <a:spcBef>
                <a:spcPts val="1165"/>
              </a:spcBef>
            </a:pP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Su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función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es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enlazar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dos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preposiciones</a:t>
            </a:r>
            <a:endParaRPr sz="2800">
              <a:latin typeface="Corbel"/>
              <a:cs typeface="Corbel"/>
            </a:endParaRPr>
          </a:p>
          <a:p>
            <a:pPr marL="1443990" indent="-183515">
              <a:lnSpc>
                <a:spcPct val="100000"/>
              </a:lnSpc>
              <a:spcBef>
                <a:spcPts val="1070"/>
              </a:spcBef>
              <a:buClr>
                <a:srgbClr val="A6B727"/>
              </a:buClr>
              <a:buSzPct val="80357"/>
              <a:buChar char="•"/>
              <a:tabLst>
                <a:tab pos="1444625" algn="l"/>
              </a:tabLst>
            </a:pP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Significado: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10" dirty="0">
                <a:solidFill>
                  <a:srgbClr val="7E7E7E"/>
                </a:solidFill>
                <a:latin typeface="Corbel"/>
                <a:cs typeface="Corbel"/>
              </a:rPr>
              <a:t>“o”,</a:t>
            </a:r>
            <a:r>
              <a:rPr sz="2800" b="1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7E7E7E"/>
                </a:solidFill>
                <a:latin typeface="Corbel"/>
                <a:cs typeface="Corbel"/>
              </a:rPr>
              <a:t>“coma”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,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10" dirty="0">
                <a:solidFill>
                  <a:srgbClr val="7E7E7E"/>
                </a:solidFill>
                <a:latin typeface="Corbel"/>
                <a:cs typeface="Corbel"/>
              </a:rPr>
              <a:t>“u”</a:t>
            </a:r>
            <a:endParaRPr sz="2800">
              <a:latin typeface="Corbel"/>
              <a:cs typeface="Corbel"/>
            </a:endParaRPr>
          </a:p>
          <a:p>
            <a:pPr marL="1261110">
              <a:lnSpc>
                <a:spcPct val="100000"/>
              </a:lnSpc>
              <a:spcBef>
                <a:spcPts val="1210"/>
              </a:spcBef>
            </a:pPr>
            <a:r>
              <a:rPr sz="2000" spc="-5" dirty="0">
                <a:solidFill>
                  <a:srgbClr val="606061"/>
                </a:solidFill>
                <a:latin typeface="Corbel"/>
                <a:cs typeface="Corbel"/>
              </a:rPr>
              <a:t>Ejemplo</a:t>
            </a:r>
            <a:r>
              <a:rPr sz="1800" spc="-5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469265" algn="l"/>
                <a:tab pos="469900" algn="l"/>
                <a:tab pos="6005195" algn="l"/>
                <a:tab pos="6462395" algn="l"/>
              </a:tabLst>
            </a:pP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Laura</a:t>
            </a:r>
            <a:r>
              <a:rPr sz="2800" spc="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compra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un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carro</a:t>
            </a:r>
            <a:r>
              <a:rPr sz="2800" spc="4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o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 una</a:t>
            </a:r>
            <a:r>
              <a:rPr sz="2800" spc="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casa.	</a:t>
            </a:r>
            <a:r>
              <a:rPr sz="2800" spc="-5" dirty="0">
                <a:solidFill>
                  <a:srgbClr val="006FC0"/>
                </a:solidFill>
                <a:latin typeface="Wingdings"/>
                <a:cs typeface="Wingdings"/>
              </a:rPr>
              <a:t>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Carmen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va</a:t>
            </a:r>
            <a:r>
              <a:rPr sz="2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a</a:t>
            </a:r>
            <a:r>
              <a:rPr sz="2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la fiesta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o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 al</a:t>
            </a:r>
            <a:r>
              <a:rPr sz="2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cine.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5027" y="5316727"/>
            <a:ext cx="42379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469900" algn="l"/>
                <a:tab pos="470534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p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Laura</a:t>
            </a:r>
            <a:r>
              <a:rPr sz="2800" spc="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compra</a:t>
            </a:r>
            <a:r>
              <a:rPr sz="2800" spc="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un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 carro.</a:t>
            </a:r>
            <a:endParaRPr sz="2800">
              <a:latin typeface="Corbel"/>
              <a:cs typeface="Corbel"/>
            </a:endParaRPr>
          </a:p>
          <a:p>
            <a:pPr marL="469900" indent="-457834">
              <a:lnSpc>
                <a:spcPct val="100000"/>
              </a:lnSpc>
              <a:buFont typeface="Microsoft Sans Serif"/>
              <a:buChar char="•"/>
              <a:tabLst>
                <a:tab pos="469900" algn="l"/>
                <a:tab pos="470534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q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2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una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 casa.</a:t>
            </a:r>
            <a:endParaRPr sz="2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6712" y="622807"/>
            <a:ext cx="3420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</a:rPr>
              <a:t>Condicional</a:t>
            </a:r>
            <a:r>
              <a:rPr spc="-9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  <a:latin typeface="Microsoft Sans Serif"/>
                <a:cs typeface="Microsoft Sans Serif"/>
              </a:rPr>
              <a:t>→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1052" y="1454861"/>
            <a:ext cx="10038080" cy="186690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821055" indent="914400">
              <a:lnSpc>
                <a:spcPts val="2500"/>
              </a:lnSpc>
              <a:spcBef>
                <a:spcPts val="705"/>
              </a:spcBef>
            </a:pP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Las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oraciones condicionales, son </a:t>
            </a: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aquellas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que establecen una </a:t>
            </a:r>
            <a:r>
              <a:rPr sz="2600" spc="-509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condición</a:t>
            </a:r>
            <a:r>
              <a:rPr sz="2600" spc="-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que ha </a:t>
            </a: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de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cumplirse</a:t>
            </a:r>
            <a:r>
              <a:rPr sz="2600" spc="-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para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que</a:t>
            </a: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otra</a:t>
            </a:r>
            <a:r>
              <a:rPr sz="2600" spc="4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606061"/>
                </a:solidFill>
                <a:latin typeface="Corbel"/>
                <a:cs typeface="Corbel"/>
              </a:rPr>
              <a:t>sea</a:t>
            </a:r>
            <a:r>
              <a:rPr sz="2600" spc="-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606061"/>
                </a:solidFill>
                <a:latin typeface="Corbel"/>
                <a:cs typeface="Corbel"/>
              </a:rPr>
              <a:t>verdadera.</a:t>
            </a:r>
            <a:endParaRPr sz="2600">
              <a:latin typeface="Corbel"/>
              <a:cs typeface="Corbel"/>
            </a:endParaRPr>
          </a:p>
          <a:p>
            <a:pPr marL="241300" marR="5080" indent="-182880">
              <a:lnSpc>
                <a:spcPct val="80000"/>
              </a:lnSpc>
              <a:spcBef>
                <a:spcPts val="1440"/>
              </a:spcBef>
              <a:buClr>
                <a:srgbClr val="A6B727"/>
              </a:buClr>
              <a:buSzPct val="79545"/>
              <a:buChar char="•"/>
              <a:tabLst>
                <a:tab pos="241300" algn="l"/>
              </a:tabLst>
            </a:pP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Significado:</a:t>
            </a:r>
            <a:r>
              <a:rPr sz="22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“pero</a:t>
            </a:r>
            <a:r>
              <a:rPr sz="2200" spc="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si”,</a:t>
            </a:r>
            <a:r>
              <a:rPr sz="22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</a:t>
            </a:r>
            <a:r>
              <a:rPr sz="22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condición</a:t>
            </a:r>
            <a:r>
              <a:rPr sz="22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que”,</a:t>
            </a:r>
            <a:r>
              <a:rPr sz="22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“a</a:t>
            </a:r>
            <a:r>
              <a:rPr sz="22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no</a:t>
            </a:r>
            <a:r>
              <a:rPr sz="22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ser</a:t>
            </a:r>
            <a:r>
              <a:rPr sz="22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que”,</a:t>
            </a:r>
            <a:r>
              <a:rPr sz="22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“siempre</a:t>
            </a:r>
            <a:r>
              <a:rPr sz="22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que”,</a:t>
            </a:r>
            <a:r>
              <a:rPr sz="22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“con</a:t>
            </a:r>
            <a:r>
              <a:rPr sz="22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606061"/>
                </a:solidFill>
                <a:latin typeface="Corbel"/>
                <a:cs typeface="Corbel"/>
              </a:rPr>
              <a:t>tal</a:t>
            </a:r>
            <a:r>
              <a:rPr sz="2200" spc="3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que”, </a:t>
            </a:r>
            <a:r>
              <a:rPr sz="2200" spc="-4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“si...</a:t>
            </a:r>
            <a:r>
              <a:rPr sz="22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entonces”</a:t>
            </a:r>
            <a:r>
              <a:rPr sz="22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606061"/>
                </a:solidFill>
                <a:latin typeface="Corbel"/>
                <a:cs typeface="Corbel"/>
              </a:rPr>
              <a:t>,“cuando”,</a:t>
            </a:r>
            <a:r>
              <a:rPr sz="22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“coma”,</a:t>
            </a:r>
            <a:r>
              <a:rPr sz="22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606061"/>
                </a:solidFill>
                <a:latin typeface="Corbel"/>
                <a:cs typeface="Corbel"/>
              </a:rPr>
              <a:t>“;”,</a:t>
            </a:r>
            <a:r>
              <a:rPr sz="2200" spc="3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7E7E7E"/>
                </a:solidFill>
                <a:latin typeface="Corbel"/>
                <a:cs typeface="Corbel"/>
              </a:rPr>
              <a:t>“si</a:t>
            </a:r>
            <a:r>
              <a:rPr sz="2200" spc="5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7E7E7E"/>
                </a:solidFill>
                <a:latin typeface="Corbel"/>
                <a:cs typeface="Corbel"/>
              </a:rPr>
              <a:t>…</a:t>
            </a:r>
            <a:r>
              <a:rPr sz="2200" spc="5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7E7E7E"/>
                </a:solidFill>
                <a:latin typeface="Corbel"/>
                <a:cs typeface="Corbel"/>
              </a:rPr>
              <a:t>,”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900" spc="-10" dirty="0">
                <a:solidFill>
                  <a:srgbClr val="606061"/>
                </a:solidFill>
                <a:latin typeface="Corbel"/>
                <a:cs typeface="Corbel"/>
              </a:rPr>
              <a:t>Ejemplo: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26891" y="4379976"/>
            <a:ext cx="2112645" cy="914400"/>
          </a:xfrm>
          <a:custGeom>
            <a:avLst/>
            <a:gdLst/>
            <a:ahLst/>
            <a:cxnLst/>
            <a:rect l="l" t="t" r="r" b="b"/>
            <a:pathLst>
              <a:path w="2112645" h="914400">
                <a:moveTo>
                  <a:pt x="2112264" y="0"/>
                </a:moveTo>
                <a:lnTo>
                  <a:pt x="0" y="0"/>
                </a:lnTo>
                <a:lnTo>
                  <a:pt x="0" y="914400"/>
                </a:lnTo>
                <a:lnTo>
                  <a:pt x="2112264" y="914400"/>
                </a:lnTo>
                <a:lnTo>
                  <a:pt x="21122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26891" y="4379976"/>
            <a:ext cx="2112645" cy="914400"/>
          </a:xfrm>
          <a:prstGeom prst="rect">
            <a:avLst/>
          </a:prstGeom>
          <a:ln w="76200">
            <a:solidFill>
              <a:srgbClr val="DF5227"/>
            </a:solidFill>
          </a:ln>
        </p:spPr>
        <p:txBody>
          <a:bodyPr vert="horz" wrap="square" lIns="0" tIns="188595" rIns="0" bIns="0" rtlCol="0">
            <a:spAutoFit/>
          </a:bodyPr>
          <a:lstStyle/>
          <a:p>
            <a:pPr marL="315595">
              <a:lnSpc>
                <a:spcPct val="100000"/>
              </a:lnSpc>
              <a:spcBef>
                <a:spcPts val="1485"/>
              </a:spcBef>
              <a:tabLst>
                <a:tab pos="1583690" algn="l"/>
              </a:tabLst>
            </a:pPr>
            <a:r>
              <a:rPr sz="3200" dirty="0">
                <a:solidFill>
                  <a:srgbClr val="818183"/>
                </a:solidFill>
                <a:latin typeface="Corbel"/>
                <a:cs typeface="Corbel"/>
              </a:rPr>
              <a:t>p	q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042283" y="4781930"/>
            <a:ext cx="683260" cy="114300"/>
          </a:xfrm>
          <a:custGeom>
            <a:avLst/>
            <a:gdLst/>
            <a:ahLst/>
            <a:cxnLst/>
            <a:rect l="l" t="t" r="r" b="b"/>
            <a:pathLst>
              <a:path w="683260" h="114300">
                <a:moveTo>
                  <a:pt x="645482" y="37846"/>
                </a:moveTo>
                <a:lnTo>
                  <a:pt x="587247" y="37846"/>
                </a:lnTo>
                <a:lnTo>
                  <a:pt x="587628" y="75946"/>
                </a:lnTo>
                <a:lnTo>
                  <a:pt x="568579" y="76127"/>
                </a:lnTo>
                <a:lnTo>
                  <a:pt x="568959" y="114173"/>
                </a:lnTo>
                <a:lnTo>
                  <a:pt x="682751" y="56007"/>
                </a:lnTo>
                <a:lnTo>
                  <a:pt x="645482" y="37846"/>
                </a:lnTo>
                <a:close/>
              </a:path>
              <a:path w="683260" h="114300">
                <a:moveTo>
                  <a:pt x="568197" y="38027"/>
                </a:moveTo>
                <a:lnTo>
                  <a:pt x="0" y="43434"/>
                </a:lnTo>
                <a:lnTo>
                  <a:pt x="253" y="81534"/>
                </a:lnTo>
                <a:lnTo>
                  <a:pt x="568579" y="76127"/>
                </a:lnTo>
                <a:lnTo>
                  <a:pt x="568197" y="38027"/>
                </a:lnTo>
                <a:close/>
              </a:path>
              <a:path w="683260" h="114300">
                <a:moveTo>
                  <a:pt x="587247" y="37846"/>
                </a:moveTo>
                <a:lnTo>
                  <a:pt x="568197" y="38027"/>
                </a:lnTo>
                <a:lnTo>
                  <a:pt x="568579" y="76127"/>
                </a:lnTo>
                <a:lnTo>
                  <a:pt x="587628" y="75946"/>
                </a:lnTo>
                <a:lnTo>
                  <a:pt x="587247" y="37846"/>
                </a:lnTo>
                <a:close/>
              </a:path>
              <a:path w="683260" h="114300">
                <a:moveTo>
                  <a:pt x="567816" y="0"/>
                </a:moveTo>
                <a:lnTo>
                  <a:pt x="568197" y="38027"/>
                </a:lnTo>
                <a:lnTo>
                  <a:pt x="645482" y="37846"/>
                </a:lnTo>
                <a:lnTo>
                  <a:pt x="567816" y="0"/>
                </a:lnTo>
                <a:close/>
              </a:path>
            </a:pathLst>
          </a:custGeom>
          <a:solidFill>
            <a:srgbClr val="8181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3262" y="3665601"/>
            <a:ext cx="51733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800" spc="-95" dirty="0">
                <a:solidFill>
                  <a:srgbClr val="CC0099"/>
                </a:solidFill>
                <a:latin typeface="Corbel"/>
                <a:cs typeface="Corbel"/>
              </a:rPr>
              <a:t>Te</a:t>
            </a:r>
            <a:r>
              <a:rPr sz="280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llevare</a:t>
            </a:r>
            <a:r>
              <a:rPr sz="28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al</a:t>
            </a:r>
            <a:r>
              <a:rPr sz="2800" spc="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CC0099"/>
                </a:solidFill>
                <a:latin typeface="Corbel"/>
                <a:cs typeface="Corbel"/>
              </a:rPr>
              <a:t>cine</a:t>
            </a:r>
            <a:r>
              <a:rPr sz="2800" spc="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  <a:latin typeface="Corbel"/>
                <a:cs typeface="Corbel"/>
              </a:rPr>
              <a:t>si</a:t>
            </a:r>
            <a:r>
              <a:rPr sz="280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prometes</a:t>
            </a:r>
            <a:r>
              <a:rPr sz="2800" spc="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CC0099"/>
                </a:solidFill>
                <a:latin typeface="Corbel"/>
                <a:cs typeface="Corbel"/>
              </a:rPr>
              <a:t>ser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0767" y="4092321"/>
            <a:ext cx="12433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pu</a:t>
            </a:r>
            <a:r>
              <a:rPr sz="2800" dirty="0">
                <a:solidFill>
                  <a:srgbClr val="CC0099"/>
                </a:solidFill>
                <a:latin typeface="Corbel"/>
                <a:cs typeface="Corbel"/>
              </a:rPr>
              <a:t>n</a:t>
            </a:r>
            <a:r>
              <a:rPr sz="2800" spc="-10" dirty="0">
                <a:solidFill>
                  <a:srgbClr val="CC0099"/>
                </a:solidFill>
                <a:latin typeface="Corbel"/>
                <a:cs typeface="Corbel"/>
              </a:rPr>
              <a:t>tual.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97726" y="3693667"/>
            <a:ext cx="47428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5615" indent="-46355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SzPct val="85714"/>
              <a:buFont typeface="Wingdings"/>
              <a:buChar char=""/>
              <a:tabLst>
                <a:tab pos="475615" algn="l"/>
                <a:tab pos="476250" algn="l"/>
              </a:tabLst>
            </a:pP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Si</a:t>
            </a:r>
            <a:r>
              <a:rPr sz="280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estudio</a:t>
            </a:r>
            <a:r>
              <a:rPr sz="2800" u="heavy" spc="-5" dirty="0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  <a:latin typeface="Corbel"/>
                <a:cs typeface="Corbel"/>
              </a:rPr>
              <a:t>,</a:t>
            </a:r>
            <a:r>
              <a:rPr sz="2800" spc="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pasaré</a:t>
            </a:r>
            <a:r>
              <a:rPr sz="2800" spc="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el examen.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968995" y="4379976"/>
            <a:ext cx="2112645" cy="914400"/>
          </a:xfrm>
          <a:custGeom>
            <a:avLst/>
            <a:gdLst/>
            <a:ahLst/>
            <a:cxnLst/>
            <a:rect l="l" t="t" r="r" b="b"/>
            <a:pathLst>
              <a:path w="2112645" h="914400">
                <a:moveTo>
                  <a:pt x="2112263" y="0"/>
                </a:moveTo>
                <a:lnTo>
                  <a:pt x="0" y="0"/>
                </a:lnTo>
                <a:lnTo>
                  <a:pt x="0" y="914400"/>
                </a:lnTo>
                <a:lnTo>
                  <a:pt x="2112263" y="914400"/>
                </a:lnTo>
                <a:lnTo>
                  <a:pt x="21122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968995" y="4379976"/>
            <a:ext cx="2112645" cy="914400"/>
          </a:xfrm>
          <a:prstGeom prst="rect">
            <a:avLst/>
          </a:prstGeom>
          <a:ln w="76200">
            <a:solidFill>
              <a:srgbClr val="DF5227"/>
            </a:solidFill>
          </a:ln>
        </p:spPr>
        <p:txBody>
          <a:bodyPr vert="horz" wrap="square" lIns="0" tIns="188595" rIns="0" bIns="0" rtlCol="0">
            <a:spAutoFit/>
          </a:bodyPr>
          <a:lstStyle/>
          <a:p>
            <a:pPr marL="328930">
              <a:lnSpc>
                <a:spcPct val="100000"/>
              </a:lnSpc>
              <a:spcBef>
                <a:spcPts val="1485"/>
              </a:spcBef>
              <a:tabLst>
                <a:tab pos="1598295" algn="l"/>
              </a:tabLst>
            </a:pPr>
            <a:r>
              <a:rPr sz="3200" dirty="0">
                <a:solidFill>
                  <a:srgbClr val="818183"/>
                </a:solidFill>
                <a:latin typeface="Corbel"/>
                <a:cs typeface="Corbel"/>
              </a:rPr>
              <a:t>o	x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684386" y="4781930"/>
            <a:ext cx="683260" cy="114300"/>
          </a:xfrm>
          <a:custGeom>
            <a:avLst/>
            <a:gdLst/>
            <a:ahLst/>
            <a:cxnLst/>
            <a:rect l="l" t="t" r="r" b="b"/>
            <a:pathLst>
              <a:path w="683259" h="114300">
                <a:moveTo>
                  <a:pt x="645482" y="37846"/>
                </a:moveTo>
                <a:lnTo>
                  <a:pt x="587248" y="37846"/>
                </a:lnTo>
                <a:lnTo>
                  <a:pt x="587629" y="75946"/>
                </a:lnTo>
                <a:lnTo>
                  <a:pt x="568579" y="76127"/>
                </a:lnTo>
                <a:lnTo>
                  <a:pt x="568960" y="114173"/>
                </a:lnTo>
                <a:lnTo>
                  <a:pt x="682752" y="56007"/>
                </a:lnTo>
                <a:lnTo>
                  <a:pt x="645482" y="37846"/>
                </a:lnTo>
                <a:close/>
              </a:path>
              <a:path w="683259" h="114300">
                <a:moveTo>
                  <a:pt x="568197" y="38027"/>
                </a:moveTo>
                <a:lnTo>
                  <a:pt x="0" y="43434"/>
                </a:lnTo>
                <a:lnTo>
                  <a:pt x="254" y="81534"/>
                </a:lnTo>
                <a:lnTo>
                  <a:pt x="568579" y="76127"/>
                </a:lnTo>
                <a:lnTo>
                  <a:pt x="568197" y="38027"/>
                </a:lnTo>
                <a:close/>
              </a:path>
              <a:path w="683259" h="114300">
                <a:moveTo>
                  <a:pt x="587248" y="37846"/>
                </a:moveTo>
                <a:lnTo>
                  <a:pt x="568197" y="38027"/>
                </a:lnTo>
                <a:lnTo>
                  <a:pt x="568579" y="76127"/>
                </a:lnTo>
                <a:lnTo>
                  <a:pt x="587629" y="75946"/>
                </a:lnTo>
                <a:lnTo>
                  <a:pt x="587248" y="37846"/>
                </a:lnTo>
                <a:close/>
              </a:path>
              <a:path w="683259" h="114300">
                <a:moveTo>
                  <a:pt x="567817" y="0"/>
                </a:moveTo>
                <a:lnTo>
                  <a:pt x="568197" y="38027"/>
                </a:lnTo>
                <a:lnTo>
                  <a:pt x="645482" y="37846"/>
                </a:lnTo>
                <a:lnTo>
                  <a:pt x="567817" y="0"/>
                </a:lnTo>
                <a:close/>
              </a:path>
            </a:pathLst>
          </a:custGeom>
          <a:solidFill>
            <a:srgbClr val="8181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51052" y="5417616"/>
            <a:ext cx="38741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sz="2800" b="1" spc="-10" dirty="0">
                <a:solidFill>
                  <a:srgbClr val="818183"/>
                </a:solidFill>
                <a:latin typeface="Corbel"/>
                <a:cs typeface="Corbel"/>
              </a:rPr>
              <a:t>p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20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190" dirty="0">
                <a:solidFill>
                  <a:srgbClr val="818183"/>
                </a:solidFill>
                <a:latin typeface="Corbel"/>
                <a:cs typeface="Corbel"/>
              </a:rPr>
              <a:t>T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e</a:t>
            </a:r>
            <a:r>
              <a:rPr sz="280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ll</a:t>
            </a:r>
            <a:r>
              <a:rPr sz="2800" spc="-20" dirty="0">
                <a:solidFill>
                  <a:srgbClr val="818183"/>
                </a:solidFill>
                <a:latin typeface="Corbel"/>
                <a:cs typeface="Corbel"/>
              </a:rPr>
              <a:t>e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varé</a:t>
            </a:r>
            <a:r>
              <a:rPr sz="2800" spc="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al</a:t>
            </a:r>
            <a:r>
              <a:rPr sz="280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cine.</a:t>
            </a:r>
            <a:endParaRPr sz="2800">
              <a:latin typeface="Corbel"/>
              <a:cs typeface="Corbel"/>
            </a:endParaRPr>
          </a:p>
          <a:p>
            <a:pPr marL="299085" indent="-287020">
              <a:lnSpc>
                <a:spcPct val="100000"/>
              </a:lnSpc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q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3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prometes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ser</a:t>
            </a:r>
            <a:r>
              <a:rPr sz="2800" spc="-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818183"/>
                </a:solidFill>
                <a:latin typeface="Corbel"/>
                <a:cs typeface="Corbel"/>
              </a:rPr>
              <a:t>puntual</a:t>
            </a:r>
            <a:r>
              <a:rPr sz="2400" dirty="0">
                <a:solidFill>
                  <a:srgbClr val="818183"/>
                </a:solidFill>
                <a:latin typeface="Corbel"/>
                <a:cs typeface="Corbel"/>
              </a:rPr>
              <a:t>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18984" y="5479491"/>
            <a:ext cx="339280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0840" indent="-35814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70205" algn="l"/>
                <a:tab pos="370840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o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8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Si</a:t>
            </a:r>
            <a:r>
              <a:rPr sz="2800" spc="-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estudio.</a:t>
            </a:r>
            <a:endParaRPr sz="2800">
              <a:latin typeface="Corbel"/>
              <a:cs typeface="Corbel"/>
            </a:endParaRPr>
          </a:p>
          <a:p>
            <a:pPr marL="372110" indent="-360045">
              <a:lnSpc>
                <a:spcPct val="100000"/>
              </a:lnSpc>
              <a:buFont typeface="Microsoft Sans Serif"/>
              <a:buChar char="•"/>
              <a:tabLst>
                <a:tab pos="372110" algn="l"/>
                <a:tab pos="372745" algn="l"/>
              </a:tabLst>
            </a:pPr>
            <a:r>
              <a:rPr sz="2800" b="1" dirty="0">
                <a:solidFill>
                  <a:srgbClr val="818183"/>
                </a:solidFill>
                <a:latin typeface="Corbel"/>
                <a:cs typeface="Corbel"/>
              </a:rPr>
              <a:t>x</a:t>
            </a:r>
            <a:r>
              <a:rPr sz="2800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2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pasaré</a:t>
            </a:r>
            <a:r>
              <a:rPr sz="2800" spc="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el</a:t>
            </a:r>
            <a:r>
              <a:rPr sz="2800" spc="-3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examen</a:t>
            </a:r>
            <a:r>
              <a:rPr sz="1600" spc="-5" dirty="0">
                <a:solidFill>
                  <a:srgbClr val="818183"/>
                </a:solidFill>
                <a:latin typeface="Corbel"/>
                <a:cs typeface="Corbel"/>
              </a:rPr>
              <a:t>..</a:t>
            </a:r>
            <a:endParaRPr sz="1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4248"/>
            <a:ext cx="37985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heavy" dirty="0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</a:rPr>
              <a:t>Bicondicional</a:t>
            </a:r>
            <a:r>
              <a:rPr spc="-95" dirty="0">
                <a:solidFill>
                  <a:srgbClr val="CC0099"/>
                </a:solidFill>
              </a:rPr>
              <a:t> </a:t>
            </a:r>
            <a:r>
              <a:rPr spc="5" dirty="0">
                <a:solidFill>
                  <a:srgbClr val="CC0099"/>
                </a:solidFill>
                <a:latin typeface="Microsoft Sans Serif"/>
                <a:cs typeface="Microsoft Sans Serif"/>
              </a:rPr>
              <a:t>↔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438148"/>
            <a:ext cx="9987280" cy="13474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223520" indent="914400">
              <a:lnSpc>
                <a:spcPts val="3030"/>
              </a:lnSpc>
              <a:spcBef>
                <a:spcPts val="470"/>
              </a:spcBef>
            </a:pP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Es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un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argumento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de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la forma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“P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si y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sólo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 si</a:t>
            </a:r>
            <a:r>
              <a:rPr sz="2800" spc="-9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Q”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y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afirma</a:t>
            </a:r>
            <a:r>
              <a:rPr sz="28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que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 el </a:t>
            </a:r>
            <a:r>
              <a:rPr sz="2800" spc="-54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argumento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“P” será</a:t>
            </a:r>
            <a:r>
              <a:rPr sz="2800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verdadero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cuando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“Q”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lo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sea</a:t>
            </a:r>
            <a:r>
              <a:rPr sz="2800" spc="4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o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viceversa.</a:t>
            </a:r>
            <a:endParaRPr sz="2800">
              <a:latin typeface="Corbel"/>
              <a:cs typeface="Corbel"/>
            </a:endParaRPr>
          </a:p>
          <a:p>
            <a:pPr marL="355600" indent="-343535">
              <a:lnSpc>
                <a:spcPct val="100000"/>
              </a:lnSpc>
              <a:spcBef>
                <a:spcPts val="1095"/>
              </a:spcBef>
              <a:buClr>
                <a:srgbClr val="A6B727"/>
              </a:buClr>
              <a:buSzPct val="79166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srgbClr val="606061"/>
                </a:solidFill>
                <a:latin typeface="Corbel"/>
                <a:cs typeface="Corbel"/>
              </a:rPr>
              <a:t>Significado:</a:t>
            </a:r>
            <a:r>
              <a:rPr sz="2400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7E7E7E"/>
                </a:solidFill>
                <a:latin typeface="Corbel"/>
                <a:cs typeface="Corbel"/>
              </a:rPr>
              <a:t>“Si</a:t>
            </a:r>
            <a:r>
              <a:rPr sz="2400" spc="-5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7E7E7E"/>
                </a:solidFill>
                <a:latin typeface="Corbel"/>
                <a:cs typeface="Corbel"/>
              </a:rPr>
              <a:t>y</a:t>
            </a:r>
            <a:r>
              <a:rPr sz="2400" spc="-5" dirty="0">
                <a:solidFill>
                  <a:srgbClr val="7E7E7E"/>
                </a:solidFill>
                <a:latin typeface="Corbel"/>
                <a:cs typeface="Corbel"/>
              </a:rPr>
              <a:t> solo</a:t>
            </a:r>
            <a:r>
              <a:rPr sz="2400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Corbel"/>
                <a:cs typeface="Corbel"/>
              </a:rPr>
              <a:t>si”,</a:t>
            </a:r>
            <a:r>
              <a:rPr sz="2400" spc="15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7E7E7E"/>
                </a:solidFill>
                <a:latin typeface="Corbel"/>
                <a:cs typeface="Corbel"/>
              </a:rPr>
              <a:t>“</a:t>
            </a:r>
            <a:r>
              <a:rPr sz="2400" spc="-70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Corbel"/>
                <a:cs typeface="Corbel"/>
              </a:rPr>
              <a:t>Únicamente”,</a:t>
            </a:r>
            <a:r>
              <a:rPr sz="2400" spc="35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Corbel"/>
                <a:cs typeface="Corbel"/>
              </a:rPr>
              <a:t>“cuando</a:t>
            </a:r>
            <a:r>
              <a:rPr sz="2400" spc="-20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7E7E7E"/>
                </a:solidFill>
                <a:latin typeface="Corbel"/>
                <a:cs typeface="Corbel"/>
              </a:rPr>
              <a:t>y</a:t>
            </a:r>
            <a:r>
              <a:rPr sz="2400" spc="-5" dirty="0">
                <a:solidFill>
                  <a:srgbClr val="7E7E7E"/>
                </a:solidFill>
                <a:latin typeface="Corbel"/>
                <a:cs typeface="Corbel"/>
              </a:rPr>
              <a:t> solo</a:t>
            </a:r>
            <a:r>
              <a:rPr sz="2400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7E7E7E"/>
                </a:solidFill>
                <a:latin typeface="Corbel"/>
                <a:cs typeface="Corbel"/>
              </a:rPr>
              <a:t>cuando”,</a:t>
            </a:r>
            <a:r>
              <a:rPr sz="2400" spc="25" dirty="0">
                <a:solidFill>
                  <a:srgbClr val="7E7E7E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7E7E7E"/>
                </a:solidFill>
                <a:latin typeface="Corbel"/>
                <a:cs typeface="Corbel"/>
              </a:rPr>
              <a:t>“equivale”.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09088" y="4520184"/>
            <a:ext cx="1819910" cy="928369"/>
          </a:xfrm>
          <a:custGeom>
            <a:avLst/>
            <a:gdLst/>
            <a:ahLst/>
            <a:cxnLst/>
            <a:rect l="l" t="t" r="r" b="b"/>
            <a:pathLst>
              <a:path w="1819910" h="928370">
                <a:moveTo>
                  <a:pt x="1819656" y="0"/>
                </a:moveTo>
                <a:lnTo>
                  <a:pt x="0" y="0"/>
                </a:lnTo>
                <a:lnTo>
                  <a:pt x="0" y="928115"/>
                </a:lnTo>
                <a:lnTo>
                  <a:pt x="1819656" y="928115"/>
                </a:lnTo>
                <a:lnTo>
                  <a:pt x="18196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09088" y="4520184"/>
            <a:ext cx="1819910" cy="928369"/>
          </a:xfrm>
          <a:prstGeom prst="rect">
            <a:avLst/>
          </a:prstGeom>
          <a:ln w="76200">
            <a:solidFill>
              <a:srgbClr val="D6D346"/>
            </a:solidFill>
          </a:ln>
        </p:spPr>
        <p:txBody>
          <a:bodyPr vert="horz" wrap="square" lIns="0" tIns="161925" rIns="0" bIns="0" rtlCol="0">
            <a:spAutoFit/>
          </a:bodyPr>
          <a:lstStyle/>
          <a:p>
            <a:pPr marL="116205">
              <a:lnSpc>
                <a:spcPct val="100000"/>
              </a:lnSpc>
              <a:spcBef>
                <a:spcPts val="1275"/>
              </a:spcBef>
              <a:tabLst>
                <a:tab pos="1461770" algn="l"/>
              </a:tabLst>
            </a:pPr>
            <a:r>
              <a:rPr sz="3600" dirty="0">
                <a:solidFill>
                  <a:srgbClr val="DF5227"/>
                </a:solidFill>
                <a:latin typeface="Corbel"/>
                <a:cs typeface="Corbel"/>
              </a:rPr>
              <a:t>p	q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9750" y="3440938"/>
            <a:ext cx="45358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Una</a:t>
            </a:r>
            <a:r>
              <a:rPr sz="2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persona es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mayor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de edad </a:t>
            </a:r>
            <a:r>
              <a:rPr sz="2800" spc="-54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únicamente</a:t>
            </a:r>
            <a:r>
              <a:rPr sz="28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si 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tiene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la</a:t>
            </a:r>
            <a:r>
              <a:rPr sz="2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INE.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2550" y="5574588"/>
            <a:ext cx="53365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0840" indent="-35814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70205" algn="l"/>
                <a:tab pos="370840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u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:</a:t>
            </a:r>
            <a:r>
              <a:rPr sz="2800" spc="-9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Una</a:t>
            </a:r>
            <a:r>
              <a:rPr sz="2800" spc="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persona</a:t>
            </a:r>
            <a:r>
              <a:rPr sz="2800" spc="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es</a:t>
            </a:r>
            <a:r>
              <a:rPr sz="280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mayor</a:t>
            </a:r>
            <a:r>
              <a:rPr sz="2800" spc="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de</a:t>
            </a:r>
            <a:r>
              <a:rPr sz="280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edad.</a:t>
            </a:r>
            <a:endParaRPr sz="2800">
              <a:latin typeface="Corbel"/>
              <a:cs typeface="Corbel"/>
            </a:endParaRPr>
          </a:p>
          <a:p>
            <a:pPr marL="370840" indent="-358140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370205" algn="l"/>
                <a:tab pos="370840" algn="l"/>
                <a:tab pos="782320" algn="l"/>
              </a:tabLst>
            </a:pPr>
            <a:r>
              <a:rPr sz="2800" b="1" spc="-10" dirty="0">
                <a:solidFill>
                  <a:srgbClr val="818183"/>
                </a:solidFill>
                <a:latin typeface="Corbel"/>
                <a:cs typeface="Corbel"/>
              </a:rPr>
              <a:t>v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:	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tiene</a:t>
            </a:r>
            <a:r>
              <a:rPr sz="2800" spc="-2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la</a:t>
            </a:r>
            <a:r>
              <a:rPr sz="2800" spc="-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INE.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036052" y="4520184"/>
            <a:ext cx="1897380" cy="928369"/>
          </a:xfrm>
          <a:custGeom>
            <a:avLst/>
            <a:gdLst/>
            <a:ahLst/>
            <a:cxnLst/>
            <a:rect l="l" t="t" r="r" b="b"/>
            <a:pathLst>
              <a:path w="1897379" h="928370">
                <a:moveTo>
                  <a:pt x="1897379" y="0"/>
                </a:moveTo>
                <a:lnTo>
                  <a:pt x="0" y="0"/>
                </a:lnTo>
                <a:lnTo>
                  <a:pt x="0" y="928115"/>
                </a:lnTo>
                <a:lnTo>
                  <a:pt x="1897379" y="928115"/>
                </a:lnTo>
                <a:lnTo>
                  <a:pt x="18973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36052" y="4520184"/>
            <a:ext cx="1897380" cy="928369"/>
          </a:xfrm>
          <a:prstGeom prst="rect">
            <a:avLst/>
          </a:prstGeom>
          <a:ln w="76200">
            <a:solidFill>
              <a:srgbClr val="D6D346"/>
            </a:solidFill>
          </a:ln>
        </p:spPr>
        <p:txBody>
          <a:bodyPr vert="horz" wrap="square" lIns="0" tIns="161925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1275"/>
              </a:spcBef>
              <a:tabLst>
                <a:tab pos="1513205" algn="l"/>
              </a:tabLst>
            </a:pPr>
            <a:r>
              <a:rPr sz="3600" dirty="0">
                <a:solidFill>
                  <a:srgbClr val="DF5227"/>
                </a:solidFill>
                <a:latin typeface="Corbel"/>
                <a:cs typeface="Corbel"/>
              </a:rPr>
              <a:t>u	v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711945" y="4928615"/>
            <a:ext cx="547370" cy="114300"/>
          </a:xfrm>
          <a:custGeom>
            <a:avLst/>
            <a:gdLst/>
            <a:ahLst/>
            <a:cxnLst/>
            <a:rect l="l" t="t" r="r" b="b"/>
            <a:pathLst>
              <a:path w="547370" h="114300">
                <a:moveTo>
                  <a:pt x="114300" y="0"/>
                </a:moveTo>
                <a:lnTo>
                  <a:pt x="0" y="57149"/>
                </a:lnTo>
                <a:lnTo>
                  <a:pt x="114300" y="114299"/>
                </a:lnTo>
                <a:lnTo>
                  <a:pt x="114300" y="76199"/>
                </a:lnTo>
                <a:lnTo>
                  <a:pt x="95250" y="76199"/>
                </a:lnTo>
                <a:lnTo>
                  <a:pt x="95250" y="38099"/>
                </a:lnTo>
                <a:lnTo>
                  <a:pt x="114300" y="38099"/>
                </a:lnTo>
                <a:lnTo>
                  <a:pt x="114300" y="0"/>
                </a:lnTo>
                <a:close/>
              </a:path>
              <a:path w="547370" h="114300">
                <a:moveTo>
                  <a:pt x="433070" y="0"/>
                </a:moveTo>
                <a:lnTo>
                  <a:pt x="433070" y="114299"/>
                </a:lnTo>
                <a:lnTo>
                  <a:pt x="509270" y="76199"/>
                </a:lnTo>
                <a:lnTo>
                  <a:pt x="452120" y="76199"/>
                </a:lnTo>
                <a:lnTo>
                  <a:pt x="452120" y="38099"/>
                </a:lnTo>
                <a:lnTo>
                  <a:pt x="509270" y="38099"/>
                </a:lnTo>
                <a:lnTo>
                  <a:pt x="433070" y="0"/>
                </a:lnTo>
                <a:close/>
              </a:path>
              <a:path w="547370" h="114300">
                <a:moveTo>
                  <a:pt x="114300" y="38099"/>
                </a:moveTo>
                <a:lnTo>
                  <a:pt x="95250" y="38099"/>
                </a:lnTo>
                <a:lnTo>
                  <a:pt x="95250" y="76199"/>
                </a:lnTo>
                <a:lnTo>
                  <a:pt x="114300" y="76199"/>
                </a:lnTo>
                <a:lnTo>
                  <a:pt x="114300" y="38099"/>
                </a:lnTo>
                <a:close/>
              </a:path>
              <a:path w="547370" h="114300">
                <a:moveTo>
                  <a:pt x="433070" y="38099"/>
                </a:moveTo>
                <a:lnTo>
                  <a:pt x="114300" y="38099"/>
                </a:lnTo>
                <a:lnTo>
                  <a:pt x="114300" y="76199"/>
                </a:lnTo>
                <a:lnTo>
                  <a:pt x="433070" y="76199"/>
                </a:lnTo>
                <a:lnTo>
                  <a:pt x="433070" y="38099"/>
                </a:lnTo>
                <a:close/>
              </a:path>
              <a:path w="547370" h="114300">
                <a:moveTo>
                  <a:pt x="509270" y="38099"/>
                </a:moveTo>
                <a:lnTo>
                  <a:pt x="452120" y="38099"/>
                </a:lnTo>
                <a:lnTo>
                  <a:pt x="452120" y="76199"/>
                </a:lnTo>
                <a:lnTo>
                  <a:pt x="509270" y="76199"/>
                </a:lnTo>
                <a:lnTo>
                  <a:pt x="547370" y="57149"/>
                </a:lnTo>
                <a:lnTo>
                  <a:pt x="509270" y="38099"/>
                </a:lnTo>
                <a:close/>
              </a:path>
            </a:pathLst>
          </a:custGeom>
          <a:solidFill>
            <a:srgbClr val="8181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62660" y="2746745"/>
            <a:ext cx="5657850" cy="1572895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2000" spc="-5" dirty="0">
                <a:solidFill>
                  <a:srgbClr val="606061"/>
                </a:solidFill>
                <a:latin typeface="Corbel"/>
                <a:cs typeface="Corbel"/>
              </a:rPr>
              <a:t>Ejemplo:</a:t>
            </a:r>
            <a:endParaRPr sz="2000">
              <a:latin typeface="Corbel"/>
              <a:cs typeface="Corbel"/>
            </a:endParaRPr>
          </a:p>
          <a:p>
            <a:pPr marL="655955" marR="5080" indent="-457200">
              <a:lnSpc>
                <a:spcPct val="100000"/>
              </a:lnSpc>
              <a:spcBef>
                <a:spcPts val="1780"/>
              </a:spcBef>
              <a:buFont typeface="Wingdings"/>
              <a:buChar char=""/>
              <a:tabLst>
                <a:tab pos="655955" algn="l"/>
                <a:tab pos="656590" algn="l"/>
              </a:tabLst>
            </a:pP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Enseño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matemáticas</a:t>
            </a:r>
            <a:r>
              <a:rPr sz="2800" spc="5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si </a:t>
            </a:r>
            <a:r>
              <a:rPr sz="2800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solo</a:t>
            </a:r>
            <a:r>
              <a:rPr sz="2800" u="heavy" spc="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si</a:t>
            </a:r>
            <a:r>
              <a:rPr sz="28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170" dirty="0">
                <a:solidFill>
                  <a:srgbClr val="006FC0"/>
                </a:solidFill>
                <a:latin typeface="Corbel"/>
                <a:cs typeface="Corbel"/>
              </a:rPr>
              <a:t>me</a:t>
            </a:r>
            <a:r>
              <a:rPr sz="2800" spc="-170" dirty="0">
                <a:solidFill>
                  <a:srgbClr val="006FC0"/>
                </a:solidFill>
                <a:latin typeface="Wingdings"/>
                <a:cs typeface="Wingdings"/>
              </a:rPr>
              <a:t></a:t>
            </a:r>
            <a:r>
              <a:rPr sz="2800" spc="-6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pagan</a:t>
            </a:r>
            <a:r>
              <a:rPr sz="2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orbel"/>
                <a:cs typeface="Corbel"/>
              </a:rPr>
              <a:t>con</a:t>
            </a:r>
            <a:r>
              <a:rPr sz="2800" spc="-5" dirty="0">
                <a:solidFill>
                  <a:srgbClr val="006FC0"/>
                </a:solidFill>
                <a:latin typeface="Corbel"/>
                <a:cs typeface="Corbel"/>
              </a:rPr>
              <a:t> dinero.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8892" y="5574588"/>
            <a:ext cx="40259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p:</a:t>
            </a:r>
            <a:r>
              <a:rPr sz="2800" b="1" spc="-3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Enseño</a:t>
            </a:r>
            <a:r>
              <a:rPr sz="2800" spc="-2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matemáticas.</a:t>
            </a:r>
            <a:endParaRPr sz="2800">
              <a:latin typeface="Corbel"/>
              <a:cs typeface="Corbel"/>
            </a:endParaRPr>
          </a:p>
          <a:p>
            <a:pPr marL="469265" indent="-457200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818183"/>
                </a:solidFill>
                <a:latin typeface="Corbel"/>
                <a:cs typeface="Corbel"/>
              </a:rPr>
              <a:t>q:</a:t>
            </a:r>
            <a:r>
              <a:rPr sz="2800" b="1" spc="-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me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pagan</a:t>
            </a:r>
            <a:r>
              <a:rPr sz="2800" spc="10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818183"/>
                </a:solidFill>
                <a:latin typeface="Corbel"/>
                <a:cs typeface="Corbel"/>
              </a:rPr>
              <a:t>con</a:t>
            </a:r>
            <a:r>
              <a:rPr sz="2800" spc="-1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dinero.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66694" y="4928615"/>
            <a:ext cx="547370" cy="114300"/>
          </a:xfrm>
          <a:custGeom>
            <a:avLst/>
            <a:gdLst/>
            <a:ahLst/>
            <a:cxnLst/>
            <a:rect l="l" t="t" r="r" b="b"/>
            <a:pathLst>
              <a:path w="547370" h="114300">
                <a:moveTo>
                  <a:pt x="114300" y="0"/>
                </a:moveTo>
                <a:lnTo>
                  <a:pt x="0" y="57149"/>
                </a:lnTo>
                <a:lnTo>
                  <a:pt x="114300" y="114299"/>
                </a:lnTo>
                <a:lnTo>
                  <a:pt x="114300" y="76199"/>
                </a:lnTo>
                <a:lnTo>
                  <a:pt x="95250" y="76199"/>
                </a:lnTo>
                <a:lnTo>
                  <a:pt x="95250" y="38099"/>
                </a:lnTo>
                <a:lnTo>
                  <a:pt x="114300" y="38099"/>
                </a:lnTo>
                <a:lnTo>
                  <a:pt x="114300" y="0"/>
                </a:lnTo>
                <a:close/>
              </a:path>
              <a:path w="547370" h="114300">
                <a:moveTo>
                  <a:pt x="433069" y="0"/>
                </a:moveTo>
                <a:lnTo>
                  <a:pt x="433069" y="114299"/>
                </a:lnTo>
                <a:lnTo>
                  <a:pt x="509269" y="76199"/>
                </a:lnTo>
                <a:lnTo>
                  <a:pt x="452119" y="76199"/>
                </a:lnTo>
                <a:lnTo>
                  <a:pt x="452119" y="38099"/>
                </a:lnTo>
                <a:lnTo>
                  <a:pt x="509269" y="38099"/>
                </a:lnTo>
                <a:lnTo>
                  <a:pt x="433069" y="0"/>
                </a:lnTo>
                <a:close/>
              </a:path>
              <a:path w="547370" h="114300">
                <a:moveTo>
                  <a:pt x="114300" y="38099"/>
                </a:moveTo>
                <a:lnTo>
                  <a:pt x="95250" y="38099"/>
                </a:lnTo>
                <a:lnTo>
                  <a:pt x="95250" y="76199"/>
                </a:lnTo>
                <a:lnTo>
                  <a:pt x="114300" y="76199"/>
                </a:lnTo>
                <a:lnTo>
                  <a:pt x="114300" y="38099"/>
                </a:lnTo>
                <a:close/>
              </a:path>
              <a:path w="547370" h="114300">
                <a:moveTo>
                  <a:pt x="433069" y="38099"/>
                </a:moveTo>
                <a:lnTo>
                  <a:pt x="114300" y="38099"/>
                </a:lnTo>
                <a:lnTo>
                  <a:pt x="114300" y="76199"/>
                </a:lnTo>
                <a:lnTo>
                  <a:pt x="433069" y="76199"/>
                </a:lnTo>
                <a:lnTo>
                  <a:pt x="433069" y="38099"/>
                </a:lnTo>
                <a:close/>
              </a:path>
              <a:path w="547370" h="114300">
                <a:moveTo>
                  <a:pt x="509269" y="38099"/>
                </a:moveTo>
                <a:lnTo>
                  <a:pt x="452119" y="38099"/>
                </a:lnTo>
                <a:lnTo>
                  <a:pt x="452119" y="76199"/>
                </a:lnTo>
                <a:lnTo>
                  <a:pt x="509269" y="76199"/>
                </a:lnTo>
                <a:lnTo>
                  <a:pt x="547369" y="57149"/>
                </a:lnTo>
                <a:lnTo>
                  <a:pt x="509269" y="38099"/>
                </a:lnTo>
                <a:close/>
              </a:path>
            </a:pathLst>
          </a:custGeom>
          <a:solidFill>
            <a:srgbClr val="81818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2620" y="1554225"/>
            <a:ext cx="72205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Viene a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decir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que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al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menos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una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de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las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opciones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es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967" y="1801285"/>
            <a:ext cx="4652645" cy="160972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1175"/>
              </a:spcBef>
            </a:pP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verdadera,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pero sólo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una.</a:t>
            </a:r>
            <a:endParaRPr sz="2800">
              <a:latin typeface="Corbel"/>
              <a:cs typeface="Corbel"/>
            </a:endParaRPr>
          </a:p>
          <a:p>
            <a:pPr marL="241300" indent="-183515">
              <a:lnSpc>
                <a:spcPct val="100000"/>
              </a:lnSpc>
              <a:spcBef>
                <a:spcPts val="1070"/>
              </a:spcBef>
              <a:buClr>
                <a:srgbClr val="A6B727"/>
              </a:buClr>
              <a:buSzPct val="80357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Se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utilizan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las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palabras</a:t>
            </a:r>
            <a:r>
              <a:rPr sz="2800" spc="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“o… o”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000" spc="-5" dirty="0">
                <a:solidFill>
                  <a:srgbClr val="606061"/>
                </a:solidFill>
                <a:latin typeface="Corbel"/>
                <a:cs typeface="Corbel"/>
              </a:rPr>
              <a:t>Ejemplo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15783" y="4547615"/>
            <a:ext cx="1758950" cy="681355"/>
          </a:xfrm>
          <a:custGeom>
            <a:avLst/>
            <a:gdLst/>
            <a:ahLst/>
            <a:cxnLst/>
            <a:rect l="l" t="t" r="r" b="b"/>
            <a:pathLst>
              <a:path w="1758950" h="681354">
                <a:moveTo>
                  <a:pt x="1758696" y="0"/>
                </a:moveTo>
                <a:lnTo>
                  <a:pt x="0" y="0"/>
                </a:lnTo>
                <a:lnTo>
                  <a:pt x="0" y="681228"/>
                </a:lnTo>
                <a:lnTo>
                  <a:pt x="1758696" y="681228"/>
                </a:lnTo>
                <a:lnTo>
                  <a:pt x="17586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415783" y="4547615"/>
            <a:ext cx="1758950" cy="681355"/>
          </a:xfrm>
          <a:prstGeom prst="rect">
            <a:avLst/>
          </a:prstGeom>
          <a:ln w="76200">
            <a:solidFill>
              <a:srgbClr val="818183"/>
            </a:solidFill>
          </a:ln>
        </p:spPr>
        <p:txBody>
          <a:bodyPr vert="horz" wrap="square" lIns="0" tIns="72390" rIns="0" bIns="0" rtlCol="0">
            <a:spAutoFit/>
          </a:bodyPr>
          <a:lstStyle/>
          <a:p>
            <a:pPr marL="483234">
              <a:lnSpc>
                <a:spcPct val="100000"/>
              </a:lnSpc>
              <a:spcBef>
                <a:spcPts val="570"/>
              </a:spcBef>
            </a:pPr>
            <a:r>
              <a:rPr sz="3200" dirty="0">
                <a:solidFill>
                  <a:srgbClr val="818183"/>
                </a:solidFill>
                <a:latin typeface="Corbel"/>
                <a:cs typeface="Corbel"/>
              </a:rPr>
              <a:t>p</a:t>
            </a:r>
            <a:r>
              <a:rPr sz="3200" spc="-3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3200" b="1" u="heavy" dirty="0">
                <a:solidFill>
                  <a:srgbClr val="818183"/>
                </a:solidFill>
                <a:uFill>
                  <a:solidFill>
                    <a:srgbClr val="818183"/>
                  </a:solidFill>
                </a:uFill>
                <a:latin typeface="Corbel"/>
                <a:cs typeface="Corbel"/>
              </a:rPr>
              <a:t>v</a:t>
            </a:r>
            <a:r>
              <a:rPr sz="3200" b="1" spc="-55" dirty="0">
                <a:solidFill>
                  <a:srgbClr val="818183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rgbClr val="818183"/>
                </a:solidFill>
                <a:latin typeface="Corbel"/>
                <a:cs typeface="Corbel"/>
              </a:rPr>
              <a:t>q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6629" y="3775964"/>
            <a:ext cx="31629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solidFill>
                  <a:srgbClr val="DF5227"/>
                </a:solidFill>
                <a:uFill>
                  <a:solidFill>
                    <a:srgbClr val="DF5227"/>
                  </a:solidFill>
                </a:uFill>
                <a:latin typeface="Corbel"/>
                <a:cs typeface="Corbel"/>
              </a:rPr>
              <a:t>O</a:t>
            </a:r>
            <a:r>
              <a:rPr sz="2800" spc="-5" dirty="0">
                <a:solidFill>
                  <a:srgbClr val="DF5227"/>
                </a:solidFill>
                <a:latin typeface="Corbel"/>
                <a:cs typeface="Corbel"/>
              </a:rPr>
              <a:t> bien</a:t>
            </a:r>
            <a:r>
              <a:rPr sz="28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DF5227"/>
                </a:solidFill>
                <a:latin typeface="Corbel"/>
                <a:cs typeface="Corbel"/>
              </a:rPr>
              <a:t>esta </a:t>
            </a:r>
            <a:r>
              <a:rPr sz="2800" spc="-10" dirty="0">
                <a:solidFill>
                  <a:srgbClr val="DF5227"/>
                </a:solidFill>
                <a:latin typeface="Corbel"/>
                <a:cs typeface="Corbel"/>
              </a:rPr>
              <a:t>soleado</a:t>
            </a:r>
            <a:r>
              <a:rPr sz="28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DF5227"/>
                </a:solidFill>
                <a:uFill>
                  <a:solidFill>
                    <a:srgbClr val="DF5227"/>
                  </a:solidFill>
                </a:uFill>
                <a:latin typeface="Corbel"/>
                <a:cs typeface="Corbel"/>
              </a:rPr>
              <a:t>o </a:t>
            </a:r>
            <a:r>
              <a:rPr sz="2800" spc="-54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DF5227"/>
                </a:solidFill>
                <a:latin typeface="Corbel"/>
                <a:cs typeface="Corbel"/>
              </a:rPr>
              <a:t>esta</a:t>
            </a:r>
            <a:r>
              <a:rPr sz="28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DF5227"/>
                </a:solidFill>
                <a:latin typeface="Corbel"/>
                <a:cs typeface="Corbel"/>
              </a:rPr>
              <a:t>nublado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6629" y="5055819"/>
            <a:ext cx="28263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p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r>
              <a:rPr sz="2800" spc="-3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Esta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soleado.</a:t>
            </a:r>
            <a:endParaRPr sz="28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q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:</a:t>
            </a:r>
            <a:r>
              <a:rPr sz="2800" spc="-4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esta</a:t>
            </a:r>
            <a:r>
              <a:rPr sz="2800" spc="-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nublado</a:t>
            </a:r>
            <a:r>
              <a:rPr sz="2800" spc="-5" dirty="0">
                <a:solidFill>
                  <a:srgbClr val="818183"/>
                </a:solidFill>
                <a:latin typeface="Corbel"/>
                <a:cs typeface="Corbel"/>
              </a:rPr>
              <a:t>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5598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</a:rPr>
              <a:t>Disyunción</a:t>
            </a:r>
            <a:r>
              <a:rPr u="heavy" spc="-4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</a:rPr>
              <a:t> </a:t>
            </a:r>
            <a:r>
              <a:rPr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</a:rPr>
              <a:t>exclusiva</a:t>
            </a:r>
            <a:r>
              <a:rPr spc="-8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“</a:t>
            </a:r>
            <a:r>
              <a:rPr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v</a:t>
            </a:r>
            <a:r>
              <a:rPr dirty="0">
                <a:solidFill>
                  <a:srgbClr val="006FC0"/>
                </a:solidFill>
              </a:rPr>
              <a:t>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283" y="664209"/>
            <a:ext cx="44678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6FC0"/>
                </a:solidFill>
              </a:rPr>
              <a:t>Símbolos</a:t>
            </a:r>
            <a:r>
              <a:rPr spc="-6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auxiliares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3554" y="1378711"/>
            <a:ext cx="10855960" cy="19881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indent="913765">
              <a:lnSpc>
                <a:spcPct val="90000"/>
              </a:lnSpc>
              <a:spcBef>
                <a:spcPts val="430"/>
              </a:spcBef>
            </a:pP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El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paréntesis,</a:t>
            </a:r>
            <a:r>
              <a:rPr sz="2800" spc="3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llaves</a:t>
            </a:r>
            <a:r>
              <a:rPr sz="28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y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corchetes,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es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la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representación</a:t>
            </a:r>
            <a:r>
              <a:rPr sz="28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simbólica</a:t>
            </a:r>
            <a:r>
              <a:rPr sz="28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del 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enunciado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lógico,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se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utilizan</a:t>
            </a:r>
            <a:r>
              <a:rPr sz="28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como </a:t>
            </a:r>
            <a:r>
              <a:rPr sz="2800" u="heavy" spc="-5" dirty="0">
                <a:solidFill>
                  <a:srgbClr val="606061"/>
                </a:solidFill>
                <a:uFill>
                  <a:solidFill>
                    <a:srgbClr val="606061"/>
                  </a:solidFill>
                </a:uFill>
                <a:latin typeface="Corbel"/>
                <a:cs typeface="Corbel"/>
              </a:rPr>
              <a:t>signos</a:t>
            </a:r>
            <a:r>
              <a:rPr sz="2800" u="heavy" spc="5" dirty="0">
                <a:solidFill>
                  <a:srgbClr val="606061"/>
                </a:solidFill>
                <a:uFill>
                  <a:solidFill>
                    <a:srgbClr val="606061"/>
                  </a:solidFill>
                </a:u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606061"/>
                </a:solidFill>
                <a:uFill>
                  <a:solidFill>
                    <a:srgbClr val="606061"/>
                  </a:solidFill>
                </a:uFill>
                <a:latin typeface="Corbel"/>
                <a:cs typeface="Corbel"/>
              </a:rPr>
              <a:t>de</a:t>
            </a:r>
            <a:r>
              <a:rPr sz="2800" u="heavy" spc="10" dirty="0">
                <a:solidFill>
                  <a:srgbClr val="606061"/>
                </a:solidFill>
                <a:uFill>
                  <a:solidFill>
                    <a:srgbClr val="606061"/>
                  </a:solidFill>
                </a:uFill>
                <a:latin typeface="Corbel"/>
                <a:cs typeface="Corbel"/>
              </a:rPr>
              <a:t> </a:t>
            </a:r>
            <a:r>
              <a:rPr sz="2800" u="heavy" spc="-5" dirty="0">
                <a:solidFill>
                  <a:srgbClr val="606061"/>
                </a:solidFill>
                <a:uFill>
                  <a:solidFill>
                    <a:srgbClr val="606061"/>
                  </a:solidFill>
                </a:uFill>
                <a:latin typeface="Corbel"/>
                <a:cs typeface="Corbel"/>
              </a:rPr>
              <a:t>puntuación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,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no</a:t>
            </a:r>
            <a:r>
              <a:rPr sz="2800" spc="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tienen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ningún </a:t>
            </a:r>
            <a:r>
              <a:rPr sz="2800" spc="-54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significado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lógico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pero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que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se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usan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con</a:t>
            </a:r>
            <a:r>
              <a:rPr sz="2800" spc="4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el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 objetivo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de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clarificar</a:t>
            </a:r>
            <a:r>
              <a:rPr sz="2800" b="1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10" dirty="0">
                <a:solidFill>
                  <a:srgbClr val="606061"/>
                </a:solidFill>
                <a:latin typeface="Corbel"/>
                <a:cs typeface="Corbel"/>
              </a:rPr>
              <a:t>la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 comprensión</a:t>
            </a:r>
            <a:r>
              <a:rPr sz="2800" b="1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de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los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enunciados.</a:t>
            </a:r>
            <a:r>
              <a:rPr sz="2800" spc="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Los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símbolos</a:t>
            </a:r>
            <a:r>
              <a:rPr sz="2800" spc="4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auxiliares</a:t>
            </a:r>
            <a:r>
              <a:rPr sz="2800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paréntesis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(</a:t>
            </a:r>
            <a:r>
              <a:rPr sz="2800" b="1" spc="-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...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)</a:t>
            </a:r>
            <a:r>
              <a:rPr sz="2800" b="1" spc="-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y 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corchetes</a:t>
            </a:r>
            <a:r>
              <a:rPr sz="2800" spc="1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[</a:t>
            </a:r>
            <a:r>
              <a:rPr sz="2800" b="1" spc="-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606061"/>
                </a:solidFill>
                <a:latin typeface="Corbel"/>
                <a:cs typeface="Corbel"/>
              </a:rPr>
              <a:t>...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]</a:t>
            </a:r>
            <a:r>
              <a:rPr sz="2800" b="1" spc="-2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evitan</a:t>
            </a:r>
            <a:r>
              <a:rPr sz="2800" spc="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ambigüedades</a:t>
            </a:r>
            <a:r>
              <a:rPr sz="2800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y</a:t>
            </a:r>
            <a:r>
              <a:rPr sz="2800" spc="-10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10" dirty="0">
                <a:solidFill>
                  <a:srgbClr val="606061"/>
                </a:solidFill>
                <a:latin typeface="Corbel"/>
                <a:cs typeface="Corbel"/>
              </a:rPr>
              <a:t>facilitan</a:t>
            </a:r>
            <a:r>
              <a:rPr sz="2800" b="1" spc="25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la</a:t>
            </a:r>
            <a:r>
              <a:rPr sz="2800" b="1" dirty="0">
                <a:solidFill>
                  <a:srgbClr val="606061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606061"/>
                </a:solidFill>
                <a:latin typeface="Corbel"/>
                <a:cs typeface="Corbel"/>
              </a:rPr>
              <a:t>lectura</a:t>
            </a:r>
            <a:r>
              <a:rPr sz="2800" spc="-5" dirty="0">
                <a:solidFill>
                  <a:srgbClr val="606061"/>
                </a:solidFill>
                <a:latin typeface="Corbel"/>
                <a:cs typeface="Corbel"/>
              </a:rPr>
              <a:t>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3554" y="3496183"/>
            <a:ext cx="4184015" cy="939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606061"/>
                </a:solidFill>
                <a:latin typeface="Corbel"/>
                <a:cs typeface="Corbel"/>
              </a:rPr>
              <a:t>Ejemplo: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Corbel"/>
              <a:cs typeface="Corbel"/>
            </a:endParaRPr>
          </a:p>
          <a:p>
            <a:pPr marL="708660">
              <a:lnSpc>
                <a:spcPct val="100000"/>
              </a:lnSpc>
              <a:tabLst>
                <a:tab pos="1165860" algn="l"/>
              </a:tabLst>
            </a:pP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1.	</a:t>
            </a: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No</a:t>
            </a:r>
            <a:r>
              <a:rPr sz="2400" spc="-3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fui</a:t>
            </a:r>
            <a:r>
              <a:rPr sz="2400" spc="-2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al</a:t>
            </a:r>
            <a:r>
              <a:rPr sz="24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cine,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pero</a:t>
            </a:r>
            <a:r>
              <a:rPr sz="2400" spc="-2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fui</a:t>
            </a:r>
            <a:r>
              <a:rPr sz="2400" spc="-3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al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56942" y="4409694"/>
            <a:ext cx="883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teatro.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9742" y="4780026"/>
            <a:ext cx="400304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Incluye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una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negación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y una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conjunción;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la </a:t>
            </a:r>
            <a:r>
              <a:rPr sz="18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conjunción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afecta</a:t>
            </a:r>
            <a:r>
              <a:rPr sz="18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18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la</a:t>
            </a:r>
            <a:r>
              <a:rPr sz="18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primera</a:t>
            </a:r>
            <a:r>
              <a:rPr sz="18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proposición </a:t>
            </a:r>
            <a:r>
              <a:rPr sz="1800" spc="-34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solamente,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en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este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 caso.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42938" y="3950334"/>
            <a:ext cx="384682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2.</a:t>
            </a:r>
            <a:r>
              <a:rPr sz="2400" spc="34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No</a:t>
            </a:r>
            <a:r>
              <a:rPr sz="24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es </a:t>
            </a: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cierto</a:t>
            </a:r>
            <a:r>
              <a:rPr sz="24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que</a:t>
            </a:r>
            <a:r>
              <a:rPr sz="2400" spc="-1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fui</a:t>
            </a:r>
            <a:r>
              <a:rPr sz="2400" spc="-2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al</a:t>
            </a:r>
            <a:r>
              <a:rPr sz="2400" spc="-10" dirty="0">
                <a:solidFill>
                  <a:srgbClr val="CC0099"/>
                </a:solidFill>
                <a:latin typeface="Corbel"/>
                <a:cs typeface="Corbel"/>
              </a:rPr>
              <a:t> cine</a:t>
            </a:r>
            <a:r>
              <a:rPr sz="2400" spc="1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y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5838" y="4315790"/>
            <a:ext cx="11639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al</a:t>
            </a:r>
            <a:r>
              <a:rPr sz="2400" spc="-7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teatro.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42938" y="4686680"/>
            <a:ext cx="3614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Se</a:t>
            </a:r>
            <a:r>
              <a:rPr sz="18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advierte</a:t>
            </a:r>
            <a:r>
              <a:rPr sz="18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que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la</a:t>
            </a:r>
            <a:r>
              <a:rPr sz="18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negación</a:t>
            </a:r>
            <a:r>
              <a:rPr sz="18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afecta a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la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42938" y="4961001"/>
            <a:ext cx="2541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conjunción</a:t>
            </a:r>
            <a:r>
              <a:rPr sz="18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DF5227"/>
                </a:solidFill>
                <a:latin typeface="Corbel"/>
                <a:cs typeface="Corbel"/>
              </a:rPr>
              <a:t>en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 su</a:t>
            </a:r>
            <a:r>
              <a:rPr sz="18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DF5227"/>
                </a:solidFill>
                <a:latin typeface="Corbel"/>
                <a:cs typeface="Corbel"/>
              </a:rPr>
              <a:t>conjunto.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921752" y="5771388"/>
            <a:ext cx="1758950" cy="680085"/>
          </a:xfrm>
          <a:custGeom>
            <a:avLst/>
            <a:gdLst/>
            <a:ahLst/>
            <a:cxnLst/>
            <a:rect l="l" t="t" r="r" b="b"/>
            <a:pathLst>
              <a:path w="1758950" h="680085">
                <a:moveTo>
                  <a:pt x="1758696" y="0"/>
                </a:moveTo>
                <a:lnTo>
                  <a:pt x="0" y="0"/>
                </a:lnTo>
                <a:lnTo>
                  <a:pt x="0" y="679704"/>
                </a:lnTo>
                <a:lnTo>
                  <a:pt x="1758696" y="679704"/>
                </a:lnTo>
                <a:lnTo>
                  <a:pt x="17586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921752" y="5771388"/>
            <a:ext cx="1758950" cy="680085"/>
          </a:xfrm>
          <a:prstGeom prst="rect">
            <a:avLst/>
          </a:prstGeom>
          <a:ln w="76200">
            <a:solidFill>
              <a:srgbClr val="818183"/>
            </a:solidFill>
          </a:ln>
        </p:spPr>
        <p:txBody>
          <a:bodyPr vert="horz" wrap="square" lIns="0" tIns="71120" rIns="0" bIns="0" rtlCol="0">
            <a:spAutoFit/>
          </a:bodyPr>
          <a:lstStyle/>
          <a:p>
            <a:pPr marL="334010">
              <a:lnSpc>
                <a:spcPct val="100000"/>
              </a:lnSpc>
              <a:spcBef>
                <a:spcPts val="560"/>
              </a:spcBef>
            </a:pPr>
            <a:r>
              <a:rPr sz="3200" dirty="0">
                <a:solidFill>
                  <a:srgbClr val="818183"/>
                </a:solidFill>
                <a:latin typeface="Corbel"/>
                <a:cs typeface="Corbel"/>
              </a:rPr>
              <a:t>¬(p^q)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57500" y="5771388"/>
            <a:ext cx="1388745" cy="680085"/>
          </a:xfrm>
          <a:custGeom>
            <a:avLst/>
            <a:gdLst/>
            <a:ahLst/>
            <a:cxnLst/>
            <a:rect l="l" t="t" r="r" b="b"/>
            <a:pathLst>
              <a:path w="1388745" h="680085">
                <a:moveTo>
                  <a:pt x="1388364" y="0"/>
                </a:moveTo>
                <a:lnTo>
                  <a:pt x="0" y="0"/>
                </a:lnTo>
                <a:lnTo>
                  <a:pt x="0" y="679704"/>
                </a:lnTo>
                <a:lnTo>
                  <a:pt x="1388364" y="679704"/>
                </a:lnTo>
                <a:lnTo>
                  <a:pt x="13883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57500" y="5771388"/>
            <a:ext cx="1388745" cy="680085"/>
          </a:xfrm>
          <a:prstGeom prst="rect">
            <a:avLst/>
          </a:prstGeom>
          <a:ln w="76200">
            <a:solidFill>
              <a:srgbClr val="818183"/>
            </a:solidFill>
          </a:ln>
        </p:spPr>
        <p:txBody>
          <a:bodyPr vert="horz" wrap="square" lIns="0" tIns="71120" rIns="0" bIns="0" rtlCol="0">
            <a:spAutoFit/>
          </a:bodyPr>
          <a:lstStyle/>
          <a:p>
            <a:pPr marL="269875">
              <a:lnSpc>
                <a:spcPct val="100000"/>
              </a:lnSpc>
              <a:spcBef>
                <a:spcPts val="560"/>
              </a:spcBef>
            </a:pPr>
            <a:r>
              <a:rPr sz="3200" dirty="0">
                <a:solidFill>
                  <a:srgbClr val="818183"/>
                </a:solidFill>
                <a:latin typeface="Corbel"/>
                <a:cs typeface="Corbel"/>
              </a:rPr>
              <a:t>¬p^q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93890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CC0099"/>
                </a:solidFill>
              </a:rPr>
              <a:t>Lógica</a:t>
            </a:r>
            <a:r>
              <a:rPr spc="-190" dirty="0">
                <a:solidFill>
                  <a:srgbClr val="CC0099"/>
                </a:solidFill>
              </a:rPr>
              <a:t> </a:t>
            </a:r>
            <a:r>
              <a:rPr dirty="0">
                <a:solidFill>
                  <a:srgbClr val="CC0099"/>
                </a:solidFill>
              </a:rPr>
              <a:t>Simbólica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63369" y="1934082"/>
            <a:ext cx="9082405" cy="2756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95580" marR="5080" indent="-182880" algn="just">
              <a:lnSpc>
                <a:spcPct val="90000"/>
              </a:lnSpc>
              <a:spcBef>
                <a:spcPts val="430"/>
              </a:spcBef>
              <a:buClr>
                <a:srgbClr val="A6B727"/>
              </a:buClr>
              <a:buSzPct val="80357"/>
              <a:buChar char="•"/>
              <a:tabLst>
                <a:tab pos="195580" algn="l"/>
              </a:tabLst>
            </a:pP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La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lógica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simbólica es el acto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de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la creación de un "lenguaje"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artificial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que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hace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uso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de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símbolos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convencionales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que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representan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estructuras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para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hacer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frente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los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complejos </a:t>
            </a:r>
            <a:r>
              <a:rPr sz="2800" spc="-55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argumentos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lógicos. Su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propósito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es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ahorrar tiempo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en 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la </a:t>
            </a:r>
            <a:r>
              <a:rPr sz="2800" spc="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argumentación y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ayudar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 prevenir la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confusión,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imprecisión 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y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ambigüedad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de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palabra.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Se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utiliza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en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lingüística,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filosofía,</a:t>
            </a:r>
            <a:r>
              <a:rPr sz="28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informática</a:t>
            </a:r>
            <a:r>
              <a:rPr sz="28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y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sobre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todo,</a:t>
            </a:r>
            <a:r>
              <a:rPr sz="28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en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matemática.</a:t>
            </a:r>
            <a:endParaRPr sz="2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640461"/>
            <a:ext cx="84569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006FC0"/>
                </a:solidFill>
              </a:rPr>
              <a:t>El</a:t>
            </a:r>
            <a:r>
              <a:rPr spc="-2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lenguaje</a:t>
            </a:r>
            <a:r>
              <a:rPr spc="-4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de</a:t>
            </a:r>
            <a:r>
              <a:rPr spc="-1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la</a:t>
            </a:r>
            <a:r>
              <a:rPr spc="-1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lógica</a:t>
            </a:r>
            <a:r>
              <a:rPr spc="-2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proposicional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0429" y="1327950"/>
            <a:ext cx="10040620" cy="2298700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241300" indent="-183515">
              <a:lnSpc>
                <a:spcPct val="100000"/>
              </a:lnSpc>
              <a:spcBef>
                <a:spcPts val="1430"/>
              </a:spcBef>
              <a:buClr>
                <a:srgbClr val="A6B727"/>
              </a:buClr>
              <a:buSzPct val="80357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srgbClr val="CC0099"/>
                </a:solidFill>
                <a:latin typeface="Corbel"/>
                <a:cs typeface="Corbel"/>
              </a:rPr>
              <a:t>El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CC0099"/>
                </a:solidFill>
                <a:latin typeface="Corbel"/>
                <a:cs typeface="Corbel"/>
              </a:rPr>
              <a:t>objeto</a:t>
            </a:r>
            <a:r>
              <a:rPr sz="280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de</a:t>
            </a:r>
            <a:r>
              <a:rPr sz="280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estudio</a:t>
            </a:r>
            <a:r>
              <a:rPr sz="2800" spc="-1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de</a:t>
            </a:r>
            <a:r>
              <a:rPr sz="2800" spc="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la</a:t>
            </a:r>
            <a:r>
              <a:rPr sz="2800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C0099"/>
                </a:solidFill>
                <a:latin typeface="Corbel"/>
                <a:cs typeface="Corbel"/>
              </a:rPr>
              <a:t>lógica</a:t>
            </a:r>
            <a:endParaRPr sz="2800">
              <a:latin typeface="Corbel"/>
              <a:cs typeface="Corbel"/>
            </a:endParaRPr>
          </a:p>
          <a:p>
            <a:pPr marL="12700" marR="8255" indent="914400">
              <a:lnSpc>
                <a:spcPts val="2590"/>
              </a:lnSpc>
              <a:spcBef>
                <a:spcPts val="1470"/>
              </a:spcBef>
            </a:pP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r>
              <a:rPr sz="2400" spc="6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lógica</a:t>
            </a:r>
            <a:r>
              <a:rPr sz="2400" spc="7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400" spc="7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una</a:t>
            </a:r>
            <a:r>
              <a:rPr sz="2400" spc="5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ciencia</a:t>
            </a:r>
            <a:r>
              <a:rPr sz="2400" spc="8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y</a:t>
            </a:r>
            <a:r>
              <a:rPr sz="2400" spc="7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su</a:t>
            </a:r>
            <a:r>
              <a:rPr sz="2400" spc="6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objeto</a:t>
            </a:r>
            <a:r>
              <a:rPr sz="2400" spc="5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de</a:t>
            </a:r>
            <a:r>
              <a:rPr sz="2400" spc="7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estudio</a:t>
            </a:r>
            <a:r>
              <a:rPr sz="2400" spc="7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lo</a:t>
            </a:r>
            <a:r>
              <a:rPr sz="2400" spc="6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constituyen</a:t>
            </a:r>
            <a:r>
              <a:rPr sz="2400" spc="7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las</a:t>
            </a:r>
            <a:r>
              <a:rPr sz="2400" spc="6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formas, </a:t>
            </a:r>
            <a:r>
              <a:rPr sz="2400" spc="-47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estructuras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esquemas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del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pensamiento.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ts val="2735"/>
              </a:lnSpc>
              <a:spcBef>
                <a:spcPts val="1080"/>
              </a:spcBef>
              <a:tabLst>
                <a:tab pos="974090" algn="l"/>
                <a:tab pos="1471295" algn="l"/>
                <a:tab pos="3452495" algn="l"/>
                <a:tab pos="4660900" algn="l"/>
                <a:tab pos="5944235" algn="l"/>
                <a:tab pos="6970395" algn="l"/>
                <a:tab pos="7592059" algn="l"/>
                <a:tab pos="8190865" algn="l"/>
                <a:tab pos="9558020" algn="l"/>
              </a:tabLst>
            </a:pP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Ut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i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liza	las	proposicio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n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es,	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tam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b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i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é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n	llamadas	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juicios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,	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qu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	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so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n	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orac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i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on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	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que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ts val="2735"/>
              </a:lnSpc>
            </a:pP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pueden</a:t>
            </a:r>
            <a:r>
              <a:rPr sz="2400" spc="-3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ser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calificadas</a:t>
            </a:r>
            <a:r>
              <a:rPr sz="2400" spc="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en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verdaderas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falsas.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9867" y="3912819"/>
            <a:ext cx="6877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404042"/>
                </a:solidFill>
                <a:latin typeface="Corbel"/>
                <a:cs typeface="Corbel"/>
              </a:rPr>
              <a:t>Ejemplo</a:t>
            </a:r>
            <a:r>
              <a:rPr sz="1600" spc="-5" dirty="0">
                <a:solidFill>
                  <a:srgbClr val="404042"/>
                </a:solidFill>
                <a:latin typeface="Corbel"/>
                <a:cs typeface="Corbel"/>
              </a:rPr>
              <a:t>: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98694" y="3810711"/>
            <a:ext cx="23672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Corbel"/>
                <a:cs typeface="Corbel"/>
              </a:rPr>
              <a:t>El</a:t>
            </a:r>
            <a:r>
              <a:rPr sz="2400" spc="-1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orbel"/>
                <a:cs typeface="Corbel"/>
              </a:rPr>
              <a:t>gato</a:t>
            </a:r>
            <a:r>
              <a:rPr sz="2400" spc="-2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orbel"/>
                <a:cs typeface="Corbel"/>
              </a:rPr>
              <a:t>toma</a:t>
            </a:r>
            <a:r>
              <a:rPr sz="2400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C00000"/>
                </a:solidFill>
                <a:latin typeface="Corbel"/>
                <a:cs typeface="Corbel"/>
              </a:rPr>
              <a:t>leche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7180" y="4609541"/>
            <a:ext cx="9972040" cy="10502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lnSpc>
                <a:spcPct val="90100"/>
              </a:lnSpc>
              <a:spcBef>
                <a:spcPts val="385"/>
              </a:spcBef>
            </a:pP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Es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una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proposición porque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se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afirma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que “el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gato” 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“toma 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leche”.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Si solo dijera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gato seria un concepto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y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no puede ser calificado como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verdadero o falso 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porque </a:t>
            </a:r>
            <a:r>
              <a:rPr sz="2400" spc="-47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no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se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afirma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ni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niega</a:t>
            </a:r>
            <a:r>
              <a:rPr sz="24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nada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acerca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del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“gato”.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8460" y="1985010"/>
            <a:ext cx="93135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571500" algn="l"/>
                <a:tab pos="1835150" algn="l"/>
                <a:tab pos="2411095" algn="l"/>
                <a:tab pos="4170679" algn="l"/>
                <a:tab pos="5529580" algn="l"/>
                <a:tab pos="5895340" algn="l"/>
                <a:tab pos="8227695" algn="l"/>
                <a:tab pos="8781415" algn="l"/>
              </a:tabLst>
            </a:pPr>
            <a:r>
              <a:rPr sz="2800" spc="-15" dirty="0">
                <a:solidFill>
                  <a:srgbClr val="404042"/>
                </a:solidFill>
              </a:rPr>
              <a:t>E</a:t>
            </a:r>
            <a:r>
              <a:rPr sz="2800" spc="-5" dirty="0">
                <a:solidFill>
                  <a:srgbClr val="404042"/>
                </a:solidFill>
              </a:rPr>
              <a:t>n</a:t>
            </a:r>
            <a:r>
              <a:rPr sz="2800" dirty="0">
                <a:solidFill>
                  <a:srgbClr val="404042"/>
                </a:solidFill>
              </a:rPr>
              <a:t>	</a:t>
            </a:r>
            <a:r>
              <a:rPr sz="2800" spc="-10" dirty="0">
                <a:solidFill>
                  <a:srgbClr val="404042"/>
                </a:solidFill>
              </a:rPr>
              <a:t>cambi</a:t>
            </a:r>
            <a:r>
              <a:rPr sz="2800" spc="-5" dirty="0">
                <a:solidFill>
                  <a:srgbClr val="404042"/>
                </a:solidFill>
              </a:rPr>
              <a:t>o</a:t>
            </a:r>
            <a:r>
              <a:rPr sz="2800" dirty="0">
                <a:solidFill>
                  <a:srgbClr val="404042"/>
                </a:solidFill>
              </a:rPr>
              <a:t>	</a:t>
            </a:r>
            <a:r>
              <a:rPr sz="2800" spc="-5" dirty="0">
                <a:solidFill>
                  <a:srgbClr val="404042"/>
                </a:solidFill>
              </a:rPr>
              <a:t>las</a:t>
            </a:r>
            <a:r>
              <a:rPr sz="2800" dirty="0">
                <a:solidFill>
                  <a:srgbClr val="404042"/>
                </a:solidFill>
              </a:rPr>
              <a:t>	</a:t>
            </a:r>
            <a:r>
              <a:rPr sz="2800" spc="-5" dirty="0">
                <a:solidFill>
                  <a:srgbClr val="404042"/>
                </a:solidFill>
              </a:rPr>
              <a:t>pr</a:t>
            </a:r>
            <a:r>
              <a:rPr sz="2800" spc="5" dirty="0">
                <a:solidFill>
                  <a:srgbClr val="404042"/>
                </a:solidFill>
              </a:rPr>
              <a:t>e</a:t>
            </a:r>
            <a:r>
              <a:rPr sz="2800" spc="-5" dirty="0">
                <a:solidFill>
                  <a:srgbClr val="404042"/>
                </a:solidFill>
              </a:rPr>
              <a:t>gu</a:t>
            </a:r>
            <a:r>
              <a:rPr sz="2800" dirty="0">
                <a:solidFill>
                  <a:srgbClr val="404042"/>
                </a:solidFill>
              </a:rPr>
              <a:t>n</a:t>
            </a:r>
            <a:r>
              <a:rPr sz="2800" spc="-10" dirty="0">
                <a:solidFill>
                  <a:srgbClr val="404042"/>
                </a:solidFill>
              </a:rPr>
              <a:t>ta</a:t>
            </a:r>
            <a:r>
              <a:rPr sz="2800" dirty="0">
                <a:solidFill>
                  <a:srgbClr val="404042"/>
                </a:solidFill>
              </a:rPr>
              <a:t>s</a:t>
            </a:r>
            <a:r>
              <a:rPr sz="2800" spc="-5" dirty="0">
                <a:solidFill>
                  <a:srgbClr val="404042"/>
                </a:solidFill>
              </a:rPr>
              <a:t>,</a:t>
            </a:r>
            <a:r>
              <a:rPr sz="2800" dirty="0">
                <a:solidFill>
                  <a:srgbClr val="404042"/>
                </a:solidFill>
              </a:rPr>
              <a:t>	</a:t>
            </a:r>
            <a:r>
              <a:rPr sz="2800" spc="-10" dirty="0">
                <a:solidFill>
                  <a:srgbClr val="404042"/>
                </a:solidFill>
              </a:rPr>
              <a:t>ordene</a:t>
            </a:r>
            <a:r>
              <a:rPr sz="2800" spc="-5" dirty="0">
                <a:solidFill>
                  <a:srgbClr val="404042"/>
                </a:solidFill>
              </a:rPr>
              <a:t>s</a:t>
            </a:r>
            <a:r>
              <a:rPr sz="2800" dirty="0">
                <a:solidFill>
                  <a:srgbClr val="404042"/>
                </a:solidFill>
              </a:rPr>
              <a:t>	</a:t>
            </a:r>
            <a:r>
              <a:rPr sz="2800" spc="-5" dirty="0">
                <a:solidFill>
                  <a:srgbClr val="404042"/>
                </a:solidFill>
              </a:rPr>
              <a:t>o</a:t>
            </a:r>
            <a:r>
              <a:rPr sz="2800" dirty="0">
                <a:solidFill>
                  <a:srgbClr val="404042"/>
                </a:solidFill>
              </a:rPr>
              <a:t>	</a:t>
            </a:r>
            <a:r>
              <a:rPr sz="2800" spc="-5" dirty="0">
                <a:solidFill>
                  <a:srgbClr val="404042"/>
                </a:solidFill>
              </a:rPr>
              <a:t>excla</a:t>
            </a:r>
            <a:r>
              <a:rPr sz="2800" spc="10" dirty="0">
                <a:solidFill>
                  <a:srgbClr val="404042"/>
                </a:solidFill>
              </a:rPr>
              <a:t>m</a:t>
            </a:r>
            <a:r>
              <a:rPr sz="2800" spc="-5" dirty="0">
                <a:solidFill>
                  <a:srgbClr val="404042"/>
                </a:solidFill>
              </a:rPr>
              <a:t>ac</a:t>
            </a:r>
            <a:r>
              <a:rPr sz="2800" spc="5" dirty="0">
                <a:solidFill>
                  <a:srgbClr val="404042"/>
                </a:solidFill>
              </a:rPr>
              <a:t>i</a:t>
            </a:r>
            <a:r>
              <a:rPr sz="2800" spc="-10" dirty="0">
                <a:solidFill>
                  <a:srgbClr val="404042"/>
                </a:solidFill>
              </a:rPr>
              <a:t>one</a:t>
            </a:r>
            <a:r>
              <a:rPr sz="2800" spc="-5" dirty="0">
                <a:solidFill>
                  <a:srgbClr val="404042"/>
                </a:solidFill>
              </a:rPr>
              <a:t>s</a:t>
            </a:r>
            <a:r>
              <a:rPr sz="2800" dirty="0">
                <a:solidFill>
                  <a:srgbClr val="404042"/>
                </a:solidFill>
              </a:rPr>
              <a:t>	</a:t>
            </a:r>
            <a:r>
              <a:rPr sz="2800" u="heavy" spc="-5" dirty="0">
                <a:solidFill>
                  <a:srgbClr val="404042"/>
                </a:solidFill>
                <a:uFill>
                  <a:solidFill>
                    <a:srgbClr val="404042"/>
                  </a:solidFill>
                </a:uFill>
              </a:rPr>
              <a:t>no</a:t>
            </a:r>
            <a:r>
              <a:rPr sz="2800" u="heavy" dirty="0">
                <a:solidFill>
                  <a:srgbClr val="404042"/>
                </a:solidFill>
                <a:uFill>
                  <a:solidFill>
                    <a:srgbClr val="404042"/>
                  </a:solidFill>
                </a:uFill>
              </a:rPr>
              <a:t>	</a:t>
            </a:r>
            <a:r>
              <a:rPr sz="2800" u="heavy" spc="-10" dirty="0">
                <a:solidFill>
                  <a:srgbClr val="404042"/>
                </a:solidFill>
                <a:uFill>
                  <a:solidFill>
                    <a:srgbClr val="404042"/>
                  </a:solidFill>
                </a:uFill>
              </a:rPr>
              <a:t>son </a:t>
            </a:r>
            <a:r>
              <a:rPr sz="2800" spc="-10" dirty="0">
                <a:solidFill>
                  <a:srgbClr val="404042"/>
                </a:solidFill>
              </a:rPr>
              <a:t> </a:t>
            </a:r>
            <a:r>
              <a:rPr sz="2800" u="heavy" spc="-5" dirty="0">
                <a:solidFill>
                  <a:srgbClr val="404042"/>
                </a:solidFill>
                <a:uFill>
                  <a:solidFill>
                    <a:srgbClr val="404042"/>
                  </a:solidFill>
                </a:uFill>
              </a:rPr>
              <a:t>proposiciones</a:t>
            </a:r>
            <a:r>
              <a:rPr sz="2800" spc="-5" dirty="0">
                <a:solidFill>
                  <a:srgbClr val="404042"/>
                </a:solidFill>
              </a:rPr>
              <a:t> ya</a:t>
            </a:r>
            <a:r>
              <a:rPr sz="2800" dirty="0">
                <a:solidFill>
                  <a:srgbClr val="404042"/>
                </a:solidFill>
              </a:rPr>
              <a:t> </a:t>
            </a:r>
            <a:r>
              <a:rPr sz="2800" spc="-10" dirty="0">
                <a:solidFill>
                  <a:srgbClr val="404042"/>
                </a:solidFill>
              </a:rPr>
              <a:t>que</a:t>
            </a:r>
            <a:r>
              <a:rPr sz="2800" dirty="0">
                <a:solidFill>
                  <a:srgbClr val="404042"/>
                </a:solidFill>
              </a:rPr>
              <a:t> </a:t>
            </a:r>
            <a:r>
              <a:rPr sz="2800" spc="-5" dirty="0">
                <a:solidFill>
                  <a:srgbClr val="404042"/>
                </a:solidFill>
              </a:rPr>
              <a:t>no</a:t>
            </a:r>
            <a:r>
              <a:rPr sz="2800" dirty="0">
                <a:solidFill>
                  <a:srgbClr val="404042"/>
                </a:solidFill>
              </a:rPr>
              <a:t> </a:t>
            </a:r>
            <a:r>
              <a:rPr sz="2800" spc="-5" dirty="0">
                <a:solidFill>
                  <a:srgbClr val="404042"/>
                </a:solidFill>
              </a:rPr>
              <a:t>afirman</a:t>
            </a:r>
            <a:r>
              <a:rPr sz="2800" spc="25" dirty="0">
                <a:solidFill>
                  <a:srgbClr val="404042"/>
                </a:solidFill>
              </a:rPr>
              <a:t> </a:t>
            </a:r>
            <a:r>
              <a:rPr sz="2800" spc="-5" dirty="0">
                <a:solidFill>
                  <a:srgbClr val="404042"/>
                </a:solidFill>
              </a:rPr>
              <a:t>nada.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648460" y="2859367"/>
            <a:ext cx="9316085" cy="2112645"/>
          </a:xfrm>
          <a:prstGeom prst="rect">
            <a:avLst/>
          </a:prstGeom>
        </p:spPr>
        <p:txBody>
          <a:bodyPr vert="horz" wrap="square" lIns="0" tIns="245745" rIns="0" bIns="0" rtlCol="0">
            <a:spAutoFit/>
          </a:bodyPr>
          <a:lstStyle/>
          <a:p>
            <a:pPr marR="238760" algn="ctr">
              <a:lnSpc>
                <a:spcPct val="100000"/>
              </a:lnSpc>
              <a:spcBef>
                <a:spcPts val="1935"/>
              </a:spcBef>
            </a:pPr>
            <a:r>
              <a:rPr sz="2800" spc="-25" dirty="0">
                <a:solidFill>
                  <a:srgbClr val="C00000"/>
                </a:solidFill>
                <a:latin typeface="Corbel"/>
                <a:cs typeface="Corbel"/>
              </a:rPr>
              <a:t>¿</a:t>
            </a:r>
            <a:r>
              <a:rPr sz="2800" spc="-25" dirty="0" smtClean="0">
                <a:solidFill>
                  <a:srgbClr val="C00000"/>
                </a:solidFill>
                <a:latin typeface="Corbel"/>
                <a:cs typeface="Corbel"/>
              </a:rPr>
              <a:t>Qu</a:t>
            </a:r>
            <a:r>
              <a:rPr lang="es-EC" sz="2800" spc="-25" dirty="0" smtClean="0">
                <a:solidFill>
                  <a:srgbClr val="C00000"/>
                </a:solidFill>
                <a:latin typeface="Corbel"/>
                <a:cs typeface="Corbel"/>
              </a:rPr>
              <a:t>é</a:t>
            </a:r>
            <a:r>
              <a:rPr sz="2800" spc="-20" dirty="0" smtClean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Corbel"/>
                <a:cs typeface="Corbel"/>
              </a:rPr>
              <a:t>hora</a:t>
            </a:r>
            <a:r>
              <a:rPr sz="2800" spc="-1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C00000"/>
                </a:solidFill>
                <a:latin typeface="Corbel"/>
                <a:cs typeface="Corbel"/>
              </a:rPr>
              <a:t>es?</a:t>
            </a:r>
            <a:endParaRPr sz="2800" dirty="0">
              <a:latin typeface="Corbel"/>
              <a:cs typeface="Corbel"/>
            </a:endParaRPr>
          </a:p>
          <a:p>
            <a:pPr marL="12700" marR="5080" algn="just">
              <a:lnSpc>
                <a:spcPts val="3020"/>
              </a:lnSpc>
              <a:spcBef>
                <a:spcPts val="2215"/>
              </a:spcBef>
            </a:pP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No es proposición 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ya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que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no se afirma o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niega nada sobre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el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concepto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hora,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por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lo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tanto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no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posible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calificarla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como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verdadera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falsa.</a:t>
            </a:r>
            <a:endParaRPr sz="2800" dirty="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7944" y="507314"/>
            <a:ext cx="480758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006FC0"/>
                </a:solidFill>
                <a:latin typeface="Corbel"/>
                <a:cs typeface="Corbel"/>
              </a:rPr>
              <a:t>El lenguaje</a:t>
            </a:r>
            <a:r>
              <a:rPr sz="250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500" spc="-5" dirty="0">
                <a:solidFill>
                  <a:srgbClr val="006FC0"/>
                </a:solidFill>
                <a:latin typeface="Corbel"/>
                <a:cs typeface="Corbel"/>
              </a:rPr>
              <a:t>de</a:t>
            </a:r>
            <a:r>
              <a:rPr sz="2500" spc="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500" spc="-5" dirty="0">
                <a:solidFill>
                  <a:srgbClr val="006FC0"/>
                </a:solidFill>
                <a:latin typeface="Corbel"/>
                <a:cs typeface="Corbel"/>
              </a:rPr>
              <a:t>la</a:t>
            </a:r>
            <a:r>
              <a:rPr sz="25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500" spc="-5" dirty="0">
                <a:solidFill>
                  <a:srgbClr val="006FC0"/>
                </a:solidFill>
                <a:latin typeface="Corbel"/>
                <a:cs typeface="Corbel"/>
              </a:rPr>
              <a:t>lógica</a:t>
            </a:r>
            <a:r>
              <a:rPr sz="25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500" spc="-10" dirty="0">
                <a:solidFill>
                  <a:srgbClr val="006FC0"/>
                </a:solidFill>
                <a:latin typeface="Corbel"/>
                <a:cs typeface="Corbel"/>
              </a:rPr>
              <a:t>proposicional</a:t>
            </a:r>
            <a:endParaRPr sz="25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¿</a:t>
            </a:r>
            <a:r>
              <a:rPr spc="-30" dirty="0" smtClean="0"/>
              <a:t>Qu</a:t>
            </a:r>
            <a:r>
              <a:rPr lang="es-EC" spc="-30" dirty="0" smtClean="0"/>
              <a:t>é</a:t>
            </a:r>
            <a:r>
              <a:rPr spc="-50" dirty="0" smtClean="0"/>
              <a:t> </a:t>
            </a:r>
            <a:r>
              <a:rPr dirty="0"/>
              <a:t>lenguaje</a:t>
            </a:r>
            <a:r>
              <a:rPr spc="-70" dirty="0"/>
              <a:t> </a:t>
            </a:r>
            <a:r>
              <a:rPr dirty="0"/>
              <a:t>utiliza?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2652" y="1784985"/>
            <a:ext cx="6294120" cy="38500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000" b="1" u="heavy" dirty="0">
                <a:solidFill>
                  <a:srgbClr val="DF5227"/>
                </a:solidFill>
                <a:uFill>
                  <a:solidFill>
                    <a:srgbClr val="DF5227"/>
                  </a:solidFill>
                </a:uFill>
                <a:latin typeface="Corbel"/>
                <a:cs typeface="Corbel"/>
              </a:rPr>
              <a:t>Lenguaje</a:t>
            </a:r>
            <a:r>
              <a:rPr sz="2000" b="1" u="heavy" spc="-65" dirty="0">
                <a:solidFill>
                  <a:srgbClr val="DF5227"/>
                </a:solidFill>
                <a:uFill>
                  <a:solidFill>
                    <a:srgbClr val="DF5227"/>
                  </a:solidFill>
                </a:uFill>
                <a:latin typeface="Corbel"/>
                <a:cs typeface="Corbel"/>
              </a:rPr>
              <a:t> </a:t>
            </a:r>
            <a:r>
              <a:rPr sz="2000" b="1" u="heavy" spc="-5" dirty="0">
                <a:solidFill>
                  <a:srgbClr val="DF5227"/>
                </a:solidFill>
                <a:uFill>
                  <a:solidFill>
                    <a:srgbClr val="DF5227"/>
                  </a:solidFill>
                </a:uFill>
                <a:latin typeface="Corbel"/>
                <a:cs typeface="Corbel"/>
              </a:rPr>
              <a:t>formal</a:t>
            </a:r>
            <a:endParaRPr sz="2000">
              <a:latin typeface="Corbel"/>
              <a:cs typeface="Corbel"/>
            </a:endParaRPr>
          </a:p>
          <a:p>
            <a:pPr marL="12700" marR="7620" indent="91376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Se refiere a un 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lenguaje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que utiliza 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símbolos,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mismos que </a:t>
            </a:r>
            <a:r>
              <a:rPr sz="1800" spc="-35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sustituyen</a:t>
            </a:r>
            <a:r>
              <a:rPr sz="18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las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expresiones</a:t>
            </a:r>
            <a:r>
              <a:rPr sz="18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que</a:t>
            </a:r>
            <a:r>
              <a:rPr sz="18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hacemos</a:t>
            </a:r>
            <a:r>
              <a:rPr sz="1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en el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 lenguaje natural.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Corbel"/>
              <a:cs typeface="Corbel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Para poder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pasar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del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lenguaje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natural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al lenguaje formal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el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 primer paso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es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abstraer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el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contexto en 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el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que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se expresa 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nuestro juicio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 y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quedarnos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solo</a:t>
            </a:r>
            <a:r>
              <a:rPr sz="20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con</a:t>
            </a:r>
            <a:r>
              <a:rPr sz="20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el</a:t>
            </a:r>
            <a:r>
              <a:rPr sz="20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contenido.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Corbel"/>
              <a:cs typeface="Corbel"/>
            </a:endParaRPr>
          </a:p>
          <a:p>
            <a:pPr marL="756920" marR="480695">
              <a:lnSpc>
                <a:spcPct val="100000"/>
              </a:lnSpc>
            </a:pPr>
            <a:r>
              <a:rPr sz="2400" spc="-5" dirty="0">
                <a:solidFill>
                  <a:srgbClr val="818183"/>
                </a:solidFill>
                <a:latin typeface="Corbel"/>
                <a:cs typeface="Corbel"/>
              </a:rPr>
              <a:t>En </a:t>
            </a:r>
            <a:r>
              <a:rPr sz="2400" dirty="0">
                <a:solidFill>
                  <a:srgbClr val="818183"/>
                </a:solidFill>
                <a:latin typeface="Corbel"/>
                <a:cs typeface="Corbel"/>
              </a:rPr>
              <a:t>un </a:t>
            </a:r>
            <a:r>
              <a:rPr sz="2400" spc="-5" dirty="0">
                <a:solidFill>
                  <a:srgbClr val="818183"/>
                </a:solidFill>
                <a:latin typeface="Corbel"/>
                <a:cs typeface="Corbel"/>
              </a:rPr>
              <a:t>día lluvioso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el gato </a:t>
            </a:r>
            <a:r>
              <a:rPr sz="2400" spc="-5" dirty="0">
                <a:solidFill>
                  <a:srgbClr val="CC0099"/>
                </a:solidFill>
                <a:latin typeface="Corbel"/>
                <a:cs typeface="Corbel"/>
              </a:rPr>
              <a:t>toma </a:t>
            </a:r>
            <a:r>
              <a:rPr sz="2400" dirty="0">
                <a:solidFill>
                  <a:srgbClr val="CC0099"/>
                </a:solidFill>
                <a:latin typeface="Corbel"/>
                <a:cs typeface="Corbel"/>
              </a:rPr>
              <a:t>leche </a:t>
            </a:r>
            <a:r>
              <a:rPr sz="2400" dirty="0">
                <a:solidFill>
                  <a:srgbClr val="FD9E00"/>
                </a:solidFill>
                <a:latin typeface="Corbel"/>
                <a:cs typeface="Corbel"/>
              </a:rPr>
              <a:t>y </a:t>
            </a:r>
            <a:r>
              <a:rPr sz="2400" dirty="0">
                <a:solidFill>
                  <a:srgbClr val="4189B3"/>
                </a:solidFill>
                <a:latin typeface="Corbel"/>
                <a:cs typeface="Corbel"/>
              </a:rPr>
              <a:t>el </a:t>
            </a:r>
            <a:r>
              <a:rPr sz="2400" spc="-470" dirty="0">
                <a:solidFill>
                  <a:srgbClr val="4189B3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189B3"/>
                </a:solidFill>
                <a:latin typeface="Corbel"/>
                <a:cs typeface="Corbel"/>
              </a:rPr>
              <a:t>perro</a:t>
            </a:r>
            <a:r>
              <a:rPr sz="2400" spc="-25" dirty="0">
                <a:solidFill>
                  <a:srgbClr val="4189B3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189B3"/>
                </a:solidFill>
                <a:latin typeface="Corbel"/>
                <a:cs typeface="Corbel"/>
              </a:rPr>
              <a:t>come</a:t>
            </a:r>
            <a:r>
              <a:rPr sz="2400" spc="-25" dirty="0">
                <a:solidFill>
                  <a:srgbClr val="4189B3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189B3"/>
                </a:solidFill>
                <a:latin typeface="Corbel"/>
                <a:cs typeface="Corbel"/>
              </a:rPr>
              <a:t>croquetas</a:t>
            </a:r>
            <a:r>
              <a:rPr sz="2400" spc="-10" dirty="0">
                <a:solidFill>
                  <a:srgbClr val="4189B3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189B3"/>
                </a:solidFill>
                <a:latin typeface="Corbel"/>
                <a:cs typeface="Corbel"/>
              </a:rPr>
              <a:t>tranquilamente.</a:t>
            </a:r>
            <a:endParaRPr sz="2400">
              <a:latin typeface="Corbel"/>
              <a:cs typeface="Corbel"/>
            </a:endParaRPr>
          </a:p>
          <a:p>
            <a:pPr marL="12700" marR="5080" algn="just">
              <a:lnSpc>
                <a:spcPct val="100000"/>
              </a:lnSpc>
              <a:spcBef>
                <a:spcPts val="1585"/>
              </a:spcBef>
            </a:pP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Se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 elimina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 primera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oración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 porque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esta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se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refiere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al 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contexto, es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decir</a:t>
            </a:r>
            <a:r>
              <a:rPr sz="20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no</a:t>
            </a:r>
            <a:r>
              <a:rPr sz="20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000" spc="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una</a:t>
            </a:r>
            <a:r>
              <a:rPr sz="20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proposición</a:t>
            </a:r>
            <a:r>
              <a:rPr sz="20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r>
              <a:rPr sz="2000" spc="-3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4042"/>
                </a:solidFill>
                <a:latin typeface="Corbel"/>
                <a:cs typeface="Corbel"/>
              </a:rPr>
              <a:t>afirmación.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09509" y="2551557"/>
            <a:ext cx="4131310" cy="2038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404042"/>
                </a:solidFill>
                <a:latin typeface="Corbel"/>
                <a:cs typeface="Corbel"/>
              </a:rPr>
              <a:t>Proposiciones</a:t>
            </a:r>
            <a:endParaRPr sz="2000">
              <a:latin typeface="Corbel"/>
              <a:cs typeface="Corbel"/>
            </a:endParaRPr>
          </a:p>
          <a:p>
            <a:pPr marL="299085" marR="5080" indent="-299085">
              <a:lnSpc>
                <a:spcPct val="100000"/>
              </a:lnSpc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sz="2000" u="heavy" spc="-5" dirty="0">
                <a:solidFill>
                  <a:srgbClr val="404042"/>
                </a:solidFill>
                <a:uFill>
                  <a:solidFill>
                    <a:srgbClr val="404042"/>
                  </a:solidFill>
                </a:uFill>
                <a:latin typeface="Corbel"/>
                <a:cs typeface="Corbel"/>
              </a:rPr>
              <a:t>Atómicas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: se conforma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de un 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solo juicio </a:t>
            </a:r>
            <a:r>
              <a:rPr sz="1800" spc="-35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CC0099"/>
                </a:solidFill>
                <a:latin typeface="Corbel"/>
                <a:cs typeface="Corbel"/>
              </a:rPr>
              <a:t>“El</a:t>
            </a:r>
            <a:r>
              <a:rPr sz="1800" spc="-15" dirty="0">
                <a:solidFill>
                  <a:srgbClr val="CC0099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C0099"/>
                </a:solidFill>
                <a:latin typeface="Corbel"/>
                <a:cs typeface="Corbel"/>
              </a:rPr>
              <a:t>gato </a:t>
            </a:r>
            <a:r>
              <a:rPr sz="1800" spc="-5" dirty="0">
                <a:solidFill>
                  <a:srgbClr val="CC0099"/>
                </a:solidFill>
                <a:latin typeface="Corbel"/>
                <a:cs typeface="Corbel"/>
              </a:rPr>
              <a:t>toma leche”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04042"/>
              </a:buClr>
              <a:buFont typeface="Microsoft Sans Serif"/>
              <a:buChar char="•"/>
            </a:pPr>
            <a:endParaRPr sz="1750">
              <a:latin typeface="Corbel"/>
              <a:cs typeface="Corbel"/>
            </a:endParaRPr>
          </a:p>
          <a:p>
            <a:pPr marL="299085" indent="-287020">
              <a:lnSpc>
                <a:spcPct val="100000"/>
              </a:lnSpc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sz="2000" u="heavy" dirty="0">
                <a:solidFill>
                  <a:srgbClr val="404042"/>
                </a:solidFill>
                <a:uFill>
                  <a:solidFill>
                    <a:srgbClr val="404042"/>
                  </a:solidFill>
                </a:uFill>
                <a:latin typeface="Corbel"/>
                <a:cs typeface="Corbel"/>
              </a:rPr>
              <a:t>Moleculares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:</a:t>
            </a:r>
            <a:r>
              <a:rPr sz="1800" spc="-3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se conforma</a:t>
            </a:r>
            <a:r>
              <a:rPr sz="18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de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dos</a:t>
            </a:r>
            <a:r>
              <a:rPr sz="18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r>
              <a:rPr sz="1800" spc="-5" dirty="0">
                <a:solidFill>
                  <a:srgbClr val="404042"/>
                </a:solidFill>
                <a:latin typeface="Corbel"/>
                <a:cs typeface="Corbel"/>
              </a:rPr>
              <a:t> mas</a:t>
            </a:r>
            <a:endParaRPr sz="1800">
              <a:latin typeface="Corbel"/>
              <a:cs typeface="Corbel"/>
            </a:endParaRPr>
          </a:p>
          <a:p>
            <a:pPr marL="1637030" marR="302260" indent="-1158875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solidFill>
                  <a:srgbClr val="CC0099"/>
                </a:solidFill>
                <a:latin typeface="Corbel"/>
                <a:cs typeface="Corbel"/>
              </a:rPr>
              <a:t>“El </a:t>
            </a:r>
            <a:r>
              <a:rPr sz="1800" dirty="0">
                <a:solidFill>
                  <a:srgbClr val="CC0099"/>
                </a:solidFill>
                <a:latin typeface="Corbel"/>
                <a:cs typeface="Corbel"/>
              </a:rPr>
              <a:t>gato </a:t>
            </a:r>
            <a:r>
              <a:rPr sz="1800" spc="-5" dirty="0">
                <a:solidFill>
                  <a:srgbClr val="CC0099"/>
                </a:solidFill>
                <a:latin typeface="Corbel"/>
                <a:cs typeface="Corbel"/>
              </a:rPr>
              <a:t>toma leche </a:t>
            </a:r>
            <a:r>
              <a:rPr sz="1800" dirty="0">
                <a:solidFill>
                  <a:srgbClr val="FD9E00"/>
                </a:solidFill>
                <a:latin typeface="Corbel"/>
                <a:cs typeface="Corbel"/>
              </a:rPr>
              <a:t>y </a:t>
            </a:r>
            <a:r>
              <a:rPr sz="1800" dirty="0">
                <a:solidFill>
                  <a:srgbClr val="4189B3"/>
                </a:solidFill>
                <a:latin typeface="Corbel"/>
                <a:cs typeface="Corbel"/>
              </a:rPr>
              <a:t>el </a:t>
            </a:r>
            <a:r>
              <a:rPr sz="1800" spc="-5" dirty="0">
                <a:solidFill>
                  <a:srgbClr val="4189B3"/>
                </a:solidFill>
                <a:latin typeface="Corbel"/>
                <a:cs typeface="Corbel"/>
              </a:rPr>
              <a:t>perro come </a:t>
            </a:r>
            <a:r>
              <a:rPr sz="1800" spc="-350" dirty="0">
                <a:solidFill>
                  <a:srgbClr val="4189B3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4189B3"/>
                </a:solidFill>
                <a:latin typeface="Corbel"/>
                <a:cs typeface="Corbel"/>
              </a:rPr>
              <a:t>croquetas”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9072" y="678307"/>
            <a:ext cx="21640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CC0099"/>
                </a:solidFill>
              </a:rPr>
              <a:t>Variables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8674" y="1751203"/>
            <a:ext cx="9546590" cy="10502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95580" marR="5080" indent="-195580">
              <a:lnSpc>
                <a:spcPts val="2590"/>
              </a:lnSpc>
              <a:spcBef>
                <a:spcPts val="425"/>
              </a:spcBef>
              <a:buClr>
                <a:srgbClr val="A6B727"/>
              </a:buClr>
              <a:buSzPct val="79166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Son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los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404042"/>
                </a:solidFill>
                <a:latin typeface="Corbel"/>
                <a:cs typeface="Corbel"/>
              </a:rPr>
              <a:t>símbolos</a:t>
            </a:r>
            <a:r>
              <a:rPr sz="2400" b="1" spc="-3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que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sustituyen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 las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proposiciones o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enunciados.</a:t>
            </a:r>
            <a:r>
              <a:rPr sz="2400" spc="-7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Se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llaman </a:t>
            </a:r>
            <a:r>
              <a:rPr sz="2400" spc="-46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variables</a:t>
            </a:r>
            <a:r>
              <a:rPr sz="2400" spc="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porque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su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significado</a:t>
            </a:r>
            <a:r>
              <a:rPr sz="2400" spc="4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404042"/>
                </a:solidFill>
                <a:latin typeface="Corbel"/>
                <a:cs typeface="Corbel"/>
              </a:rPr>
              <a:t>va cambiando</a:t>
            </a:r>
            <a:r>
              <a:rPr sz="2400" b="1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en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las</a:t>
            </a:r>
            <a:r>
              <a:rPr sz="24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diferentes</a:t>
            </a:r>
            <a:endParaRPr sz="2400">
              <a:latin typeface="Corbel"/>
              <a:cs typeface="Corbel"/>
            </a:endParaRPr>
          </a:p>
          <a:p>
            <a:pPr marL="2835275">
              <a:lnSpc>
                <a:spcPts val="2560"/>
              </a:lnSpc>
            </a:pP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argumentaciones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 o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expresiones.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9966" y="3217240"/>
            <a:ext cx="86398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6FC0"/>
                </a:solidFill>
                <a:latin typeface="Corbel"/>
                <a:cs typeface="Corbel"/>
              </a:rPr>
              <a:t>“p”, “q”,</a:t>
            </a:r>
            <a:r>
              <a:rPr sz="36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3600" spc="15" dirty="0">
                <a:solidFill>
                  <a:srgbClr val="006FC0"/>
                </a:solidFill>
                <a:latin typeface="Corbel"/>
                <a:cs typeface="Corbel"/>
              </a:rPr>
              <a:t>“r”,</a:t>
            </a:r>
            <a:r>
              <a:rPr sz="3600" spc="-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3600" dirty="0">
                <a:solidFill>
                  <a:srgbClr val="006FC0"/>
                </a:solidFill>
                <a:latin typeface="Corbel"/>
                <a:cs typeface="Corbel"/>
              </a:rPr>
              <a:t>“s”, </a:t>
            </a:r>
            <a:r>
              <a:rPr sz="3600" spc="15" dirty="0">
                <a:solidFill>
                  <a:srgbClr val="006FC0"/>
                </a:solidFill>
                <a:latin typeface="Corbel"/>
                <a:cs typeface="Corbel"/>
              </a:rPr>
              <a:t>“t”,</a:t>
            </a:r>
            <a:r>
              <a:rPr sz="36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3600" dirty="0">
                <a:solidFill>
                  <a:srgbClr val="006FC0"/>
                </a:solidFill>
                <a:latin typeface="Corbel"/>
                <a:cs typeface="Corbel"/>
              </a:rPr>
              <a:t>“u”, “v”,</a:t>
            </a:r>
            <a:r>
              <a:rPr sz="36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3600" dirty="0">
                <a:solidFill>
                  <a:srgbClr val="006FC0"/>
                </a:solidFill>
                <a:latin typeface="Corbel"/>
                <a:cs typeface="Corbel"/>
              </a:rPr>
              <a:t>“w”,</a:t>
            </a:r>
            <a:r>
              <a:rPr sz="36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3600" dirty="0">
                <a:solidFill>
                  <a:srgbClr val="006FC0"/>
                </a:solidFill>
                <a:latin typeface="Corbel"/>
                <a:cs typeface="Corbel"/>
              </a:rPr>
              <a:t>“x”, “y”, </a:t>
            </a:r>
            <a:r>
              <a:rPr sz="3600" spc="-45" dirty="0">
                <a:solidFill>
                  <a:srgbClr val="006FC0"/>
                </a:solidFill>
                <a:latin typeface="Corbel"/>
                <a:cs typeface="Corbel"/>
              </a:rPr>
              <a:t>“z”.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713" y="4424933"/>
            <a:ext cx="9646920" cy="13792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95580" marR="5080" indent="-182880">
              <a:lnSpc>
                <a:spcPct val="90000"/>
              </a:lnSpc>
              <a:spcBef>
                <a:spcPts val="385"/>
              </a:spcBef>
              <a:buClr>
                <a:srgbClr val="A6B727"/>
              </a:buClr>
              <a:buSzPct val="79166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U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n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var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i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ab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l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</a:t>
            </a:r>
            <a:r>
              <a:rPr sz="2400" spc="2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c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mo</a:t>
            </a:r>
            <a:r>
              <a:rPr sz="2400" spc="-3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por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ej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e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mplo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b="1" i="1" dirty="0">
                <a:solidFill>
                  <a:srgbClr val="404042"/>
                </a:solidFill>
                <a:latin typeface="Corbel"/>
                <a:cs typeface="Corbel"/>
              </a:rPr>
              <a:t>p</a:t>
            </a:r>
            <a:r>
              <a:rPr sz="2400" b="1" i="1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puede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 simboliza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r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"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L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400" spc="-16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Tierr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un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l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aneta"  o </a:t>
            </a:r>
            <a:r>
              <a:rPr sz="2400" spc="-35" dirty="0">
                <a:solidFill>
                  <a:srgbClr val="404042"/>
                </a:solidFill>
                <a:latin typeface="Corbel"/>
                <a:cs typeface="Corbel"/>
              </a:rPr>
              <a:t>"Todos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los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planetas giran entorno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al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Sol"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o cualquier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otra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proposición. </a:t>
            </a:r>
            <a:r>
              <a:rPr sz="2400" spc="-40" dirty="0">
                <a:solidFill>
                  <a:srgbClr val="404042"/>
                </a:solidFill>
                <a:latin typeface="Corbel"/>
                <a:cs typeface="Corbel"/>
              </a:rPr>
              <a:t>Por </a:t>
            </a:r>
            <a:r>
              <a:rPr sz="2400" spc="-3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ello,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siempre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 preciso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indicar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la proposición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que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se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simboliza</a:t>
            </a:r>
            <a:r>
              <a:rPr sz="24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con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la 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variable.</a:t>
            </a:r>
            <a:r>
              <a:rPr sz="2400" spc="-9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Así,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p =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r>
              <a:rPr sz="2400" spc="-17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Tierra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un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planeta.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762" y="443230"/>
            <a:ext cx="4502785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pc="-5" dirty="0">
                <a:solidFill>
                  <a:srgbClr val="CC0099"/>
                </a:solidFill>
              </a:rPr>
              <a:t>Conectivas </a:t>
            </a:r>
            <a:r>
              <a:rPr dirty="0">
                <a:solidFill>
                  <a:srgbClr val="CC0099"/>
                </a:solidFill>
              </a:rPr>
              <a:t>o </a:t>
            </a:r>
            <a:r>
              <a:rPr spc="5" dirty="0">
                <a:solidFill>
                  <a:srgbClr val="CC0099"/>
                </a:solidFill>
              </a:rPr>
              <a:t> </a:t>
            </a:r>
            <a:r>
              <a:rPr spc="-5" dirty="0">
                <a:solidFill>
                  <a:srgbClr val="CC0099"/>
                </a:solidFill>
              </a:rPr>
              <a:t>Constantes</a:t>
            </a:r>
            <a:r>
              <a:rPr spc="-105" dirty="0">
                <a:solidFill>
                  <a:srgbClr val="CC0099"/>
                </a:solidFill>
              </a:rPr>
              <a:t> </a:t>
            </a:r>
            <a:r>
              <a:rPr dirty="0">
                <a:solidFill>
                  <a:srgbClr val="CC0099"/>
                </a:solidFill>
              </a:rPr>
              <a:t>Lógicas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6551" y="1864232"/>
            <a:ext cx="10196830" cy="8356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95580" marR="5080" indent="-182880">
              <a:lnSpc>
                <a:spcPts val="3020"/>
              </a:lnSpc>
              <a:spcBef>
                <a:spcPts val="480"/>
              </a:spcBef>
              <a:buClr>
                <a:srgbClr val="A6B727"/>
              </a:buClr>
              <a:buSzPct val="80357"/>
              <a:buFont typeface="Corbel"/>
              <a:buChar char="•"/>
              <a:tabLst>
                <a:tab pos="195580" algn="l"/>
                <a:tab pos="2134235" algn="l"/>
                <a:tab pos="2528570" algn="l"/>
                <a:tab pos="4348480" algn="l"/>
                <a:tab pos="6848475" algn="l"/>
                <a:tab pos="7575550" algn="l"/>
                <a:tab pos="8180705" algn="l"/>
                <a:tab pos="9815830" algn="l"/>
              </a:tabLst>
            </a:pPr>
            <a:r>
              <a:rPr sz="2800" b="1" spc="-10" dirty="0">
                <a:solidFill>
                  <a:srgbClr val="404042"/>
                </a:solidFill>
                <a:latin typeface="Corbel"/>
                <a:cs typeface="Corbel"/>
              </a:rPr>
              <a:t>Constan</a:t>
            </a:r>
            <a:r>
              <a:rPr sz="2800" b="1" spc="-5" dirty="0">
                <a:solidFill>
                  <a:srgbClr val="404042"/>
                </a:solidFill>
                <a:latin typeface="Corbel"/>
                <a:cs typeface="Corbel"/>
              </a:rPr>
              <a:t>tes</a:t>
            </a:r>
            <a:r>
              <a:rPr sz="2800" b="1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conectore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p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roposicionales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so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n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p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rtí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c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ulas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de  significado</a:t>
            </a:r>
            <a:r>
              <a:rPr sz="2800" spc="2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no</a:t>
            </a:r>
            <a:r>
              <a:rPr sz="2800" spc="19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variable</a:t>
            </a:r>
            <a:r>
              <a:rPr sz="2800" spc="204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que</a:t>
            </a:r>
            <a:r>
              <a:rPr sz="2800" spc="204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tienen</a:t>
            </a:r>
            <a:r>
              <a:rPr sz="2800" spc="2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r>
              <a:rPr sz="2800" spc="204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función</a:t>
            </a:r>
            <a:r>
              <a:rPr sz="2800" spc="2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de</a:t>
            </a:r>
            <a:r>
              <a:rPr sz="2800" spc="2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404042"/>
                </a:solidFill>
                <a:latin typeface="Corbel"/>
                <a:cs typeface="Corbel"/>
              </a:rPr>
              <a:t>alterar,</a:t>
            </a:r>
            <a:r>
              <a:rPr sz="2800" spc="2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relacionar</a:t>
            </a:r>
            <a:r>
              <a:rPr sz="2800" spc="2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o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9431" y="2632329"/>
            <a:ext cx="10012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17015" algn="l"/>
                <a:tab pos="3504565" algn="l"/>
                <a:tab pos="4246245" algn="l"/>
                <a:tab pos="5081905" algn="l"/>
                <a:tab pos="6861809" algn="l"/>
                <a:tab pos="7606030" algn="l"/>
                <a:tab pos="8084820" algn="l"/>
                <a:tab pos="9742805" algn="l"/>
              </a:tabLst>
            </a:pP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conecta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r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enunciado</a:t>
            </a:r>
            <a:r>
              <a:rPr sz="2800" spc="-15" dirty="0">
                <a:solidFill>
                  <a:srgbClr val="404042"/>
                </a:solidFill>
                <a:latin typeface="Corbel"/>
                <a:cs typeface="Corbel"/>
              </a:rPr>
              <a:t>s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.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Los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m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ás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f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recuentes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so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n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l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neg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a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ción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,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4036" y="5651233"/>
            <a:ext cx="400685" cy="244475"/>
          </a:xfrm>
          <a:custGeom>
            <a:avLst/>
            <a:gdLst/>
            <a:ahLst/>
            <a:cxnLst/>
            <a:rect l="l" t="t" r="r" b="b"/>
            <a:pathLst>
              <a:path w="400685" h="244475">
                <a:moveTo>
                  <a:pt x="365506" y="0"/>
                </a:moveTo>
                <a:lnTo>
                  <a:pt x="0" y="55041"/>
                </a:lnTo>
                <a:lnTo>
                  <a:pt x="12318" y="136982"/>
                </a:lnTo>
                <a:lnTo>
                  <a:pt x="291972" y="94856"/>
                </a:lnTo>
                <a:lnTo>
                  <a:pt x="314451" y="244157"/>
                </a:lnTo>
                <a:lnTo>
                  <a:pt x="400303" y="231228"/>
                </a:lnTo>
                <a:lnTo>
                  <a:pt x="365506" y="0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38957" y="5077840"/>
            <a:ext cx="393700" cy="381000"/>
          </a:xfrm>
          <a:custGeom>
            <a:avLst/>
            <a:gdLst/>
            <a:ahLst/>
            <a:cxnLst/>
            <a:rect l="l" t="t" r="r" b="b"/>
            <a:pathLst>
              <a:path w="393700" h="381000">
                <a:moveTo>
                  <a:pt x="207264" y="0"/>
                </a:moveTo>
                <a:lnTo>
                  <a:pt x="0" y="321436"/>
                </a:lnTo>
                <a:lnTo>
                  <a:pt x="87756" y="334644"/>
                </a:lnTo>
                <a:lnTo>
                  <a:pt x="234061" y="96646"/>
                </a:lnTo>
                <a:lnTo>
                  <a:pt x="235712" y="96900"/>
                </a:lnTo>
                <a:lnTo>
                  <a:pt x="305562" y="367410"/>
                </a:lnTo>
                <a:lnTo>
                  <a:pt x="393319" y="380618"/>
                </a:lnTo>
                <a:lnTo>
                  <a:pt x="289814" y="12318"/>
                </a:lnTo>
                <a:lnTo>
                  <a:pt x="207264" y="0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47845" y="5536565"/>
            <a:ext cx="363855" cy="387985"/>
          </a:xfrm>
          <a:custGeom>
            <a:avLst/>
            <a:gdLst/>
            <a:ahLst/>
            <a:cxnLst/>
            <a:rect l="l" t="t" r="r" b="b"/>
            <a:pathLst>
              <a:path w="363854" h="387985">
                <a:moveTo>
                  <a:pt x="363600" y="0"/>
                </a:moveTo>
                <a:lnTo>
                  <a:pt x="270637" y="12319"/>
                </a:lnTo>
                <a:lnTo>
                  <a:pt x="232513" y="189853"/>
                </a:lnTo>
                <a:lnTo>
                  <a:pt x="220892" y="248846"/>
                </a:lnTo>
                <a:lnTo>
                  <a:pt x="216153" y="275666"/>
                </a:lnTo>
                <a:lnTo>
                  <a:pt x="214629" y="275856"/>
                </a:lnTo>
                <a:lnTo>
                  <a:pt x="201723" y="248310"/>
                </a:lnTo>
                <a:lnTo>
                  <a:pt x="188340" y="220822"/>
                </a:lnTo>
                <a:lnTo>
                  <a:pt x="174482" y="193394"/>
                </a:lnTo>
                <a:lnTo>
                  <a:pt x="92201" y="36195"/>
                </a:lnTo>
                <a:lnTo>
                  <a:pt x="0" y="48514"/>
                </a:lnTo>
                <a:lnTo>
                  <a:pt x="186308" y="387375"/>
                </a:lnTo>
                <a:lnTo>
                  <a:pt x="273050" y="375793"/>
                </a:lnTo>
                <a:lnTo>
                  <a:pt x="363600" y="0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98134" y="5277358"/>
            <a:ext cx="702945" cy="269240"/>
          </a:xfrm>
          <a:custGeom>
            <a:avLst/>
            <a:gdLst/>
            <a:ahLst/>
            <a:cxnLst/>
            <a:rect l="l" t="t" r="r" b="b"/>
            <a:pathLst>
              <a:path w="702945" h="269239">
                <a:moveTo>
                  <a:pt x="537082" y="0"/>
                </a:moveTo>
                <a:lnTo>
                  <a:pt x="509015" y="2412"/>
                </a:lnTo>
                <a:lnTo>
                  <a:pt x="520989" y="21774"/>
                </a:lnTo>
                <a:lnTo>
                  <a:pt x="531367" y="37957"/>
                </a:lnTo>
                <a:lnTo>
                  <a:pt x="554769" y="70219"/>
                </a:lnTo>
                <a:lnTo>
                  <a:pt x="591185" y="110616"/>
                </a:lnTo>
                <a:lnTo>
                  <a:pt x="0" y="162051"/>
                </a:lnTo>
                <a:lnTo>
                  <a:pt x="3175" y="199516"/>
                </a:lnTo>
                <a:lnTo>
                  <a:pt x="594487" y="148081"/>
                </a:lnTo>
                <a:lnTo>
                  <a:pt x="577534" y="171920"/>
                </a:lnTo>
                <a:lnTo>
                  <a:pt x="561355" y="200009"/>
                </a:lnTo>
                <a:lnTo>
                  <a:pt x="545963" y="232360"/>
                </a:lnTo>
                <a:lnTo>
                  <a:pt x="531367" y="268985"/>
                </a:lnTo>
                <a:lnTo>
                  <a:pt x="559942" y="266445"/>
                </a:lnTo>
                <a:lnTo>
                  <a:pt x="580852" y="239369"/>
                </a:lnTo>
                <a:lnTo>
                  <a:pt x="600344" y="215661"/>
                </a:lnTo>
                <a:lnTo>
                  <a:pt x="635126" y="178307"/>
                </a:lnTo>
                <a:lnTo>
                  <a:pt x="668020" y="150145"/>
                </a:lnTo>
                <a:lnTo>
                  <a:pt x="702437" y="126745"/>
                </a:lnTo>
                <a:lnTo>
                  <a:pt x="700913" y="110108"/>
                </a:lnTo>
                <a:lnTo>
                  <a:pt x="648370" y="85820"/>
                </a:lnTo>
                <a:lnTo>
                  <a:pt x="609342" y="60293"/>
                </a:lnTo>
                <a:lnTo>
                  <a:pt x="563137" y="23145"/>
                </a:lnTo>
                <a:lnTo>
                  <a:pt x="537082" y="0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16393" y="5604725"/>
            <a:ext cx="770255" cy="342900"/>
          </a:xfrm>
          <a:custGeom>
            <a:avLst/>
            <a:gdLst/>
            <a:ahLst/>
            <a:cxnLst/>
            <a:rect l="l" t="t" r="r" b="b"/>
            <a:pathLst>
              <a:path w="770254" h="342900">
                <a:moveTo>
                  <a:pt x="182879" y="0"/>
                </a:moveTo>
                <a:lnTo>
                  <a:pt x="154185" y="25457"/>
                </a:lnTo>
                <a:lnTo>
                  <a:pt x="104084" y="65386"/>
                </a:lnTo>
                <a:lnTo>
                  <a:pt x="62559" y="91756"/>
                </a:lnTo>
                <a:lnTo>
                  <a:pt x="22276" y="111163"/>
                </a:lnTo>
                <a:lnTo>
                  <a:pt x="2158" y="118668"/>
                </a:lnTo>
                <a:lnTo>
                  <a:pt x="0" y="136969"/>
                </a:lnTo>
                <a:lnTo>
                  <a:pt x="35591" y="161818"/>
                </a:lnTo>
                <a:lnTo>
                  <a:pt x="69850" y="192697"/>
                </a:lnTo>
                <a:lnTo>
                  <a:pt x="106632" y="234664"/>
                </a:lnTo>
                <a:lnTo>
                  <a:pt x="149605" y="292785"/>
                </a:lnTo>
                <a:lnTo>
                  <a:pt x="182117" y="296494"/>
                </a:lnTo>
                <a:lnTo>
                  <a:pt x="170519" y="260598"/>
                </a:lnTo>
                <a:lnTo>
                  <a:pt x="155908" y="226061"/>
                </a:lnTo>
                <a:lnTo>
                  <a:pt x="138273" y="192879"/>
                </a:lnTo>
                <a:lnTo>
                  <a:pt x="117601" y="161048"/>
                </a:lnTo>
                <a:lnTo>
                  <a:pt x="648207" y="221386"/>
                </a:lnTo>
                <a:lnTo>
                  <a:pt x="620944" y="247761"/>
                </a:lnTo>
                <a:lnTo>
                  <a:pt x="596312" y="276136"/>
                </a:lnTo>
                <a:lnTo>
                  <a:pt x="574323" y="306511"/>
                </a:lnTo>
                <a:lnTo>
                  <a:pt x="554989" y="338886"/>
                </a:lnTo>
                <a:lnTo>
                  <a:pt x="587501" y="342595"/>
                </a:lnTo>
                <a:lnTo>
                  <a:pt x="616176" y="317299"/>
                </a:lnTo>
                <a:lnTo>
                  <a:pt x="642397" y="295590"/>
                </a:lnTo>
                <a:lnTo>
                  <a:pt x="687577" y="262940"/>
                </a:lnTo>
                <a:lnTo>
                  <a:pt x="727948" y="240544"/>
                </a:lnTo>
                <a:lnTo>
                  <a:pt x="768223" y="224320"/>
                </a:lnTo>
                <a:lnTo>
                  <a:pt x="770254" y="206019"/>
                </a:lnTo>
                <a:lnTo>
                  <a:pt x="734710" y="180921"/>
                </a:lnTo>
                <a:lnTo>
                  <a:pt x="700404" y="150088"/>
                </a:lnTo>
                <a:lnTo>
                  <a:pt x="663733" y="108172"/>
                </a:lnTo>
                <a:lnTo>
                  <a:pt x="620776" y="49796"/>
                </a:lnTo>
                <a:lnTo>
                  <a:pt x="588263" y="46100"/>
                </a:lnTo>
                <a:lnTo>
                  <a:pt x="599862" y="81991"/>
                </a:lnTo>
                <a:lnTo>
                  <a:pt x="614473" y="116527"/>
                </a:lnTo>
                <a:lnTo>
                  <a:pt x="632108" y="149708"/>
                </a:lnTo>
                <a:lnTo>
                  <a:pt x="652779" y="181533"/>
                </a:lnTo>
                <a:lnTo>
                  <a:pt x="122047" y="121196"/>
                </a:lnTo>
                <a:lnTo>
                  <a:pt x="149383" y="94821"/>
                </a:lnTo>
                <a:lnTo>
                  <a:pt x="174053" y="66446"/>
                </a:lnTo>
                <a:lnTo>
                  <a:pt x="196056" y="36071"/>
                </a:lnTo>
                <a:lnTo>
                  <a:pt x="215391" y="3695"/>
                </a:lnTo>
                <a:lnTo>
                  <a:pt x="182879" y="0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06551" y="2879389"/>
            <a:ext cx="10196830" cy="265176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95580" algn="just">
              <a:lnSpc>
                <a:spcPct val="100000"/>
              </a:lnSpc>
              <a:spcBef>
                <a:spcPts val="1175"/>
              </a:spcBef>
            </a:pP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conjunción, disyunción,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condicional</a:t>
            </a:r>
            <a:r>
              <a:rPr sz="2800" spc="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y bicondicional.</a:t>
            </a:r>
            <a:endParaRPr sz="2800">
              <a:latin typeface="Corbel"/>
              <a:cs typeface="Corbel"/>
            </a:endParaRPr>
          </a:p>
          <a:p>
            <a:pPr marL="12700" marR="5080" indent="868680" algn="just">
              <a:lnSpc>
                <a:spcPts val="3020"/>
              </a:lnSpc>
              <a:spcBef>
                <a:spcPts val="1455"/>
              </a:spcBef>
            </a:pP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Estas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expresiones,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junto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a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las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que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 expresan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variables,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nos 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permiten la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construcción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de enunciados complejos. Estas expresiones </a:t>
            </a:r>
            <a:r>
              <a:rPr sz="2800" spc="-55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tienen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un</a:t>
            </a:r>
            <a:r>
              <a:rPr sz="28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comportamiento</a:t>
            </a:r>
            <a:r>
              <a:rPr sz="2800" spc="4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constante.</a:t>
            </a:r>
            <a:endParaRPr sz="2800">
              <a:latin typeface="Corbel"/>
              <a:cs typeface="Corbel"/>
            </a:endParaRPr>
          </a:p>
          <a:p>
            <a:pPr marR="1602740" algn="r">
              <a:lnSpc>
                <a:spcPts val="5730"/>
              </a:lnSpc>
            </a:pPr>
            <a:r>
              <a:rPr sz="5700" dirty="0">
                <a:solidFill>
                  <a:srgbClr val="CC0099"/>
                </a:solidFill>
                <a:latin typeface="Microsoft Sans Serif"/>
                <a:cs typeface="Microsoft Sans Serif"/>
              </a:rPr>
              <a:t>↓</a:t>
            </a:r>
            <a:endParaRPr sz="57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496267" y="5312255"/>
            <a:ext cx="437515" cy="448945"/>
          </a:xfrm>
          <a:custGeom>
            <a:avLst/>
            <a:gdLst/>
            <a:ahLst/>
            <a:cxnLst/>
            <a:rect l="l" t="t" r="r" b="b"/>
            <a:pathLst>
              <a:path w="437515" h="448945">
                <a:moveTo>
                  <a:pt x="258488" y="0"/>
                </a:moveTo>
                <a:lnTo>
                  <a:pt x="221007" y="23316"/>
                </a:lnTo>
                <a:lnTo>
                  <a:pt x="214939" y="50045"/>
                </a:lnTo>
                <a:lnTo>
                  <a:pt x="216372" y="58924"/>
                </a:lnTo>
                <a:lnTo>
                  <a:pt x="246532" y="90765"/>
                </a:lnTo>
                <a:lnTo>
                  <a:pt x="264892" y="93221"/>
                </a:lnTo>
                <a:lnTo>
                  <a:pt x="273665" y="91817"/>
                </a:lnTo>
                <a:lnTo>
                  <a:pt x="305700" y="62003"/>
                </a:lnTo>
                <a:lnTo>
                  <a:pt x="308103" y="43477"/>
                </a:lnTo>
                <a:lnTo>
                  <a:pt x="306685" y="34571"/>
                </a:lnTo>
                <a:lnTo>
                  <a:pt x="276796" y="2383"/>
                </a:lnTo>
                <a:lnTo>
                  <a:pt x="258488" y="0"/>
                </a:lnTo>
                <a:close/>
              </a:path>
              <a:path w="437515" h="448945">
                <a:moveTo>
                  <a:pt x="43477" y="309749"/>
                </a:moveTo>
                <a:lnTo>
                  <a:pt x="6107" y="333094"/>
                </a:lnTo>
                <a:lnTo>
                  <a:pt x="0" y="359875"/>
                </a:lnTo>
                <a:lnTo>
                  <a:pt x="1424" y="368810"/>
                </a:lnTo>
                <a:lnTo>
                  <a:pt x="31503" y="401331"/>
                </a:lnTo>
                <a:lnTo>
                  <a:pt x="50049" y="403754"/>
                </a:lnTo>
                <a:lnTo>
                  <a:pt x="58955" y="402287"/>
                </a:lnTo>
                <a:lnTo>
                  <a:pt x="91197" y="371795"/>
                </a:lnTo>
                <a:lnTo>
                  <a:pt x="93600" y="353245"/>
                </a:lnTo>
                <a:lnTo>
                  <a:pt x="92182" y="344348"/>
                </a:lnTo>
                <a:lnTo>
                  <a:pt x="62025" y="312172"/>
                </a:lnTo>
                <a:lnTo>
                  <a:pt x="43477" y="309749"/>
                </a:lnTo>
                <a:close/>
              </a:path>
              <a:path w="437515" h="448945">
                <a:moveTo>
                  <a:pt x="387373" y="354706"/>
                </a:moveTo>
                <a:lnTo>
                  <a:pt x="349611" y="378005"/>
                </a:lnTo>
                <a:lnTo>
                  <a:pt x="343483" y="404785"/>
                </a:lnTo>
                <a:lnTo>
                  <a:pt x="344959" y="413725"/>
                </a:lnTo>
                <a:lnTo>
                  <a:pt x="375415" y="446288"/>
                </a:lnTo>
                <a:lnTo>
                  <a:pt x="393965" y="448712"/>
                </a:lnTo>
                <a:lnTo>
                  <a:pt x="402871" y="447245"/>
                </a:lnTo>
                <a:lnTo>
                  <a:pt x="435042" y="416753"/>
                </a:lnTo>
                <a:lnTo>
                  <a:pt x="437497" y="398203"/>
                </a:lnTo>
                <a:lnTo>
                  <a:pt x="436034" y="389306"/>
                </a:lnTo>
                <a:lnTo>
                  <a:pt x="405921" y="357130"/>
                </a:lnTo>
                <a:lnTo>
                  <a:pt x="387373" y="354706"/>
                </a:lnTo>
                <a:close/>
              </a:path>
            </a:pathLst>
          </a:custGeom>
          <a:solidFill>
            <a:srgbClr val="CC009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7419" y="136461"/>
            <a:ext cx="11846560" cy="546100"/>
          </a:xfrm>
          <a:custGeom>
            <a:avLst/>
            <a:gdLst/>
            <a:ahLst/>
            <a:cxnLst/>
            <a:rect l="l" t="t" r="r" b="b"/>
            <a:pathLst>
              <a:path w="11846560" h="546100">
                <a:moveTo>
                  <a:pt x="11846306" y="0"/>
                </a:moveTo>
                <a:lnTo>
                  <a:pt x="7897609" y="0"/>
                </a:lnTo>
                <a:lnTo>
                  <a:pt x="3948811" y="0"/>
                </a:lnTo>
                <a:lnTo>
                  <a:pt x="0" y="0"/>
                </a:lnTo>
                <a:lnTo>
                  <a:pt x="0" y="545909"/>
                </a:lnTo>
                <a:lnTo>
                  <a:pt x="3948811" y="545909"/>
                </a:lnTo>
                <a:lnTo>
                  <a:pt x="7897495" y="545909"/>
                </a:lnTo>
                <a:lnTo>
                  <a:pt x="11846306" y="545909"/>
                </a:lnTo>
                <a:lnTo>
                  <a:pt x="11846306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7419" y="136525"/>
          <a:ext cx="11847194" cy="6545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9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9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9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8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Símbolo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70485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Nombre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Significado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903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48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¬</a:t>
                      </a:r>
                      <a:endParaRPr sz="4800">
                        <a:latin typeface="Corbel"/>
                        <a:cs typeface="Corbel"/>
                      </a:endParaRPr>
                    </a:p>
                  </a:txBody>
                  <a:tcPr marL="0" marR="0" marT="9969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Negación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42875" marR="133350" indent="-1905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“No”,</a:t>
                      </a:r>
                      <a:r>
                        <a:rPr sz="1600" b="1" spc="-2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no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es</a:t>
                      </a:r>
                      <a:r>
                        <a:rPr sz="1600" b="1" spc="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cierto,</a:t>
                      </a:r>
                      <a:r>
                        <a:rPr sz="1600" b="1" spc="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no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es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el caso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que,</a:t>
                      </a:r>
                      <a:r>
                        <a:rPr sz="1600" b="1" spc="2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es 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falso,</a:t>
                      </a:r>
                      <a:r>
                        <a:rPr sz="1600" b="1" spc="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no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es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posible,</a:t>
                      </a:r>
                      <a:r>
                        <a:rPr sz="1600" b="1" spc="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nadie,</a:t>
                      </a:r>
                      <a:r>
                        <a:rPr sz="1600" b="1" spc="2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ningún,</a:t>
                      </a:r>
                      <a:r>
                        <a:rPr sz="1600" b="1" spc="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nunca, </a:t>
                      </a:r>
                      <a:r>
                        <a:rPr sz="1600" b="1" spc="-31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tampoco.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72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48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^</a:t>
                      </a:r>
                      <a:endParaRPr sz="4800">
                        <a:latin typeface="Corbel"/>
                        <a:cs typeface="Corbel"/>
                      </a:endParaRPr>
                    </a:p>
                  </a:txBody>
                  <a:tcPr marL="0" marR="0" marT="8636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Conjunción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8135" marR="307975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“y”,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además,</a:t>
                      </a:r>
                      <a:r>
                        <a:rPr sz="1600" b="1" spc="3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sin</a:t>
                      </a:r>
                      <a:r>
                        <a:rPr sz="1600" b="1" spc="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embargo,</a:t>
                      </a:r>
                      <a:r>
                        <a:rPr sz="1600" b="1" spc="2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que,</a:t>
                      </a:r>
                      <a:r>
                        <a:rPr sz="1600" b="1" spc="2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pero, 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también,</a:t>
                      </a:r>
                      <a:r>
                        <a:rPr sz="1600" b="1" spc="3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e,</a:t>
                      </a:r>
                      <a:r>
                        <a:rPr sz="1600" b="1" spc="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ni,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"punto”,</a:t>
                      </a:r>
                      <a:r>
                        <a:rPr sz="1600" b="1" spc="2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mas,</a:t>
                      </a:r>
                      <a:r>
                        <a:rPr sz="1600" b="1" spc="1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aunque, </a:t>
                      </a:r>
                      <a:r>
                        <a:rPr sz="1600" b="1" spc="-31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algún.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0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48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v</a:t>
                      </a:r>
                      <a:endParaRPr sz="4800">
                        <a:latin typeface="Corbel"/>
                        <a:cs typeface="Corbel"/>
                      </a:endParaRPr>
                    </a:p>
                  </a:txBody>
                  <a:tcPr marL="0" marR="0" marT="571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24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Disyuntor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259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24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“o”,</a:t>
                      </a:r>
                      <a:r>
                        <a:rPr sz="2400" b="1" spc="-3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“coma”,</a:t>
                      </a:r>
                      <a:r>
                        <a:rPr sz="2400" b="1" spc="-2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“u”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2597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4800" b="1" dirty="0">
                          <a:solidFill>
                            <a:srgbClr val="7E7E7E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4800">
                        <a:latin typeface="Arial"/>
                        <a:cs typeface="Arial"/>
                      </a:endParaRPr>
                    </a:p>
                  </a:txBody>
                  <a:tcPr marL="0" marR="0" marT="13462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Condicional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7175" marR="24701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“pero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si”,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a condición</a:t>
                      </a:r>
                      <a:r>
                        <a:rPr sz="1600" b="1" spc="-2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que,</a:t>
                      </a:r>
                      <a:r>
                        <a:rPr sz="1600" b="1" spc="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a no ser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que, </a:t>
                      </a:r>
                      <a:r>
                        <a:rPr sz="1600" b="1" spc="-31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siempre</a:t>
                      </a:r>
                      <a:r>
                        <a:rPr sz="1600" b="1" spc="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que,</a:t>
                      </a:r>
                      <a:r>
                        <a:rPr sz="1600" b="1" spc="2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con</a:t>
                      </a:r>
                      <a:r>
                        <a:rPr sz="1600" b="1" spc="-2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tal</a:t>
                      </a:r>
                      <a:r>
                        <a:rPr sz="1600" b="1" spc="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que,</a:t>
                      </a:r>
                      <a:r>
                        <a:rPr sz="1600" b="1" spc="2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entonces,</a:t>
                      </a:r>
                      <a:endParaRPr sz="1600">
                        <a:latin typeface="Corbel"/>
                        <a:cs typeface="Corbel"/>
                      </a:endParaRPr>
                    </a:p>
                    <a:p>
                      <a:pPr marL="295275" marR="285115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cuando, “coma”, “;”, “si … ,”, a menos </a:t>
                      </a:r>
                      <a:r>
                        <a:rPr sz="1600" b="1" spc="-31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que,</a:t>
                      </a:r>
                      <a:r>
                        <a:rPr sz="1600" b="1" spc="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mientras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18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sz="4800" b="1" dirty="0">
                          <a:solidFill>
                            <a:srgbClr val="7E7E7E"/>
                          </a:solidFill>
                          <a:latin typeface="Arial"/>
                          <a:cs typeface="Arial"/>
                        </a:rPr>
                        <a:t>↔</a:t>
                      </a:r>
                      <a:endParaRPr sz="4800">
                        <a:latin typeface="Arial"/>
                        <a:cs typeface="Arial"/>
                      </a:endParaRPr>
                    </a:p>
                  </a:txBody>
                  <a:tcPr marL="0" marR="0" marT="14732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Bicondicional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“Si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y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solo</a:t>
                      </a:r>
                      <a:r>
                        <a:rPr sz="1600" b="1" spc="-1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si”,</a:t>
                      </a:r>
                      <a:r>
                        <a:rPr sz="1600" b="1" spc="-4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Únicamente,</a:t>
                      </a:r>
                      <a:r>
                        <a:rPr sz="1600" b="1" spc="5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cuando</a:t>
                      </a:r>
                      <a:r>
                        <a:rPr sz="1600" b="1" spc="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y</a:t>
                      </a:r>
                      <a:r>
                        <a:rPr sz="16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solo</a:t>
                      </a:r>
                      <a:endParaRPr sz="1600">
                        <a:latin typeface="Corbel"/>
                        <a:cs typeface="Corbel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cuando, </a:t>
                      </a:r>
                      <a:r>
                        <a:rPr sz="16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equivale.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41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4400" b="1" u="heavy" dirty="0">
                          <a:solidFill>
                            <a:srgbClr val="7E7E7E"/>
                          </a:solidFill>
                          <a:uFill>
                            <a:solidFill>
                              <a:srgbClr val="7E7E7E"/>
                            </a:solidFill>
                          </a:uFill>
                          <a:latin typeface="Corbel"/>
                          <a:cs typeface="Corbel"/>
                        </a:rPr>
                        <a:t>v</a:t>
                      </a:r>
                      <a:endParaRPr sz="4400">
                        <a:latin typeface="Corbel"/>
                        <a:cs typeface="Corbel"/>
                      </a:endParaRPr>
                    </a:p>
                  </a:txBody>
                  <a:tcPr marL="0" marR="0" marT="9144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50"/>
                        </a:spcBef>
                      </a:pPr>
                      <a:r>
                        <a:rPr sz="24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Disyuntor</a:t>
                      </a:r>
                      <a:r>
                        <a:rPr sz="2400" b="1" spc="-2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exclusivo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260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50"/>
                        </a:spcBef>
                      </a:pPr>
                      <a:r>
                        <a:rPr sz="2400" b="1" spc="-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“o…</a:t>
                      </a:r>
                      <a:r>
                        <a:rPr sz="2400" b="1" spc="-45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2400" b="1" dirty="0">
                          <a:solidFill>
                            <a:srgbClr val="7E7E7E"/>
                          </a:solidFill>
                          <a:latin typeface="Corbel"/>
                          <a:cs typeface="Corbel"/>
                        </a:rPr>
                        <a:t>o”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2603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9319" y="597865"/>
            <a:ext cx="27044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5" dirty="0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</a:rPr>
              <a:t>Negación</a:t>
            </a:r>
            <a:r>
              <a:rPr spc="-75" dirty="0">
                <a:solidFill>
                  <a:srgbClr val="CC0099"/>
                </a:solidFill>
              </a:rPr>
              <a:t> </a:t>
            </a:r>
            <a:r>
              <a:rPr sz="5400" b="1" dirty="0">
                <a:solidFill>
                  <a:srgbClr val="CC0099"/>
                </a:solidFill>
                <a:latin typeface="Corbel"/>
                <a:cs typeface="Corbel"/>
              </a:rPr>
              <a:t>¬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5039" y="1649199"/>
            <a:ext cx="10043160" cy="237236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880744">
              <a:lnSpc>
                <a:spcPct val="100000"/>
              </a:lnSpc>
              <a:spcBef>
                <a:spcPts val="1435"/>
              </a:spcBef>
            </a:pP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Simboliza</a:t>
            </a:r>
            <a:r>
              <a:rPr sz="2800" spc="2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la</a:t>
            </a:r>
            <a:r>
              <a:rPr sz="2800" spc="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negativa</a:t>
            </a:r>
            <a:r>
              <a:rPr sz="2800" spc="3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de</a:t>
            </a:r>
            <a:r>
              <a:rPr sz="28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404042"/>
                </a:solidFill>
                <a:latin typeface="Corbel"/>
                <a:cs typeface="Corbel"/>
              </a:rPr>
              <a:t>cualquier</a:t>
            </a:r>
            <a:r>
              <a:rPr sz="2800" spc="4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404042"/>
                </a:solidFill>
                <a:latin typeface="Corbel"/>
                <a:cs typeface="Corbel"/>
              </a:rPr>
              <a:t>argumento.</a:t>
            </a:r>
            <a:endParaRPr sz="2800">
              <a:latin typeface="Corbel"/>
              <a:cs typeface="Corbel"/>
            </a:endParaRPr>
          </a:p>
          <a:p>
            <a:pPr marL="194945" marR="5080" indent="-182880">
              <a:lnSpc>
                <a:spcPts val="2590"/>
              </a:lnSpc>
              <a:spcBef>
                <a:spcPts val="1475"/>
              </a:spcBef>
              <a:buClr>
                <a:srgbClr val="A6B727"/>
              </a:buClr>
              <a:buSzPct val="79166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Significado:</a:t>
            </a:r>
            <a:r>
              <a:rPr sz="2400" spc="2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“no”,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“no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400" spc="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cierto”,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“no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el</a:t>
            </a:r>
            <a:r>
              <a:rPr sz="2400" spc="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caso</a:t>
            </a:r>
            <a:r>
              <a:rPr sz="2400" spc="-2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que”,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“es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 falso”,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 “no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es</a:t>
            </a:r>
            <a:r>
              <a:rPr sz="2400" spc="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posible”, </a:t>
            </a:r>
            <a:r>
              <a:rPr sz="2400" spc="-46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“nadie”,</a:t>
            </a:r>
            <a:r>
              <a:rPr sz="2400" spc="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404042"/>
                </a:solidFill>
                <a:latin typeface="Corbel"/>
                <a:cs typeface="Corbel"/>
              </a:rPr>
              <a:t>“ningún”,</a:t>
            </a:r>
            <a:r>
              <a:rPr sz="2400" spc="10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404042"/>
                </a:solidFill>
                <a:latin typeface="Corbel"/>
                <a:cs typeface="Corbel"/>
              </a:rPr>
              <a:t>“nunca”,</a:t>
            </a:r>
            <a:r>
              <a:rPr sz="2400" spc="-15" dirty="0">
                <a:solidFill>
                  <a:srgbClr val="404042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404042"/>
                </a:solidFill>
                <a:latin typeface="Corbel"/>
                <a:cs typeface="Corbel"/>
              </a:rPr>
              <a:t>“tampoco”.</a:t>
            </a:r>
            <a:endParaRPr sz="2400">
              <a:latin typeface="Corbel"/>
              <a:cs typeface="Corbel"/>
            </a:endParaRPr>
          </a:p>
          <a:p>
            <a:pPr marL="17145">
              <a:lnSpc>
                <a:spcPct val="100000"/>
              </a:lnSpc>
              <a:spcBef>
                <a:spcPts val="1145"/>
              </a:spcBef>
            </a:pPr>
            <a:r>
              <a:rPr sz="2000" spc="-5" dirty="0">
                <a:solidFill>
                  <a:srgbClr val="404042"/>
                </a:solidFill>
                <a:latin typeface="Corbel"/>
                <a:cs typeface="Corbel"/>
              </a:rPr>
              <a:t>Ejemplo:</a:t>
            </a:r>
            <a:endParaRPr sz="2000">
              <a:latin typeface="Corbel"/>
              <a:cs typeface="Corbel"/>
            </a:endParaRPr>
          </a:p>
          <a:p>
            <a:pPr marL="3389629" lvl="1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390265" algn="l"/>
              </a:tabLst>
            </a:pPr>
            <a:r>
              <a:rPr sz="2900" b="1" dirty="0">
                <a:solidFill>
                  <a:srgbClr val="006FC0"/>
                </a:solidFill>
                <a:latin typeface="Corbel"/>
                <a:cs typeface="Corbel"/>
              </a:rPr>
              <a:t>El</a:t>
            </a:r>
            <a:r>
              <a:rPr sz="2900" b="1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900" b="1" dirty="0">
                <a:solidFill>
                  <a:srgbClr val="006FC0"/>
                </a:solidFill>
                <a:latin typeface="Corbel"/>
                <a:cs typeface="Corbel"/>
              </a:rPr>
              <a:t>árbol</a:t>
            </a:r>
            <a:r>
              <a:rPr sz="2900" b="1" spc="-4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900" b="1" dirty="0">
                <a:solidFill>
                  <a:srgbClr val="006FC0"/>
                </a:solidFill>
                <a:latin typeface="Corbel"/>
                <a:cs typeface="Corbel"/>
              </a:rPr>
              <a:t>es</a:t>
            </a:r>
            <a:r>
              <a:rPr sz="2900" b="1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900" b="1" dirty="0">
                <a:solidFill>
                  <a:srgbClr val="006FC0"/>
                </a:solidFill>
                <a:latin typeface="Corbel"/>
                <a:cs typeface="Corbel"/>
              </a:rPr>
              <a:t>hermoso</a:t>
            </a:r>
            <a:endParaRPr sz="2900"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4785" y="4444619"/>
            <a:ext cx="9886950" cy="1402715"/>
          </a:xfrm>
          <a:custGeom>
            <a:avLst/>
            <a:gdLst/>
            <a:ahLst/>
            <a:cxnLst/>
            <a:rect l="l" t="t" r="r" b="b"/>
            <a:pathLst>
              <a:path w="9886950" h="1402714">
                <a:moveTo>
                  <a:pt x="2930499" y="0"/>
                </a:moveTo>
                <a:lnTo>
                  <a:pt x="2930499" y="1402118"/>
                </a:lnTo>
              </a:path>
              <a:path w="9886950" h="1402714">
                <a:moveTo>
                  <a:pt x="6408521" y="0"/>
                </a:moveTo>
                <a:lnTo>
                  <a:pt x="6408521" y="1402118"/>
                </a:lnTo>
              </a:path>
              <a:path w="9886950" h="1402714">
                <a:moveTo>
                  <a:pt x="0" y="822959"/>
                </a:moveTo>
                <a:lnTo>
                  <a:pt x="9886543" y="822959"/>
                </a:lnTo>
              </a:path>
            </a:pathLst>
          </a:custGeom>
          <a:ln w="38100">
            <a:solidFill>
              <a:srgbClr val="CC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9206" y="4458411"/>
            <a:ext cx="30460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No</a:t>
            </a:r>
            <a:r>
              <a:rPr sz="24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es</a:t>
            </a:r>
            <a:r>
              <a:rPr sz="24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orbel"/>
                <a:cs typeface="Corbel"/>
              </a:rPr>
              <a:t>cierto</a:t>
            </a:r>
            <a:r>
              <a:rPr sz="24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que</a:t>
            </a:r>
            <a:r>
              <a:rPr sz="24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el</a:t>
            </a:r>
            <a:r>
              <a:rPr sz="2400" spc="-5" dirty="0">
                <a:solidFill>
                  <a:srgbClr val="006FC0"/>
                </a:solidFill>
                <a:latin typeface="Corbel"/>
                <a:cs typeface="Corbel"/>
              </a:rPr>
              <a:t> árbol</a:t>
            </a:r>
            <a:endParaRPr sz="2400">
              <a:latin typeface="Corbel"/>
              <a:cs typeface="Corbe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no</a:t>
            </a:r>
            <a:r>
              <a:rPr sz="2400" spc="-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es</a:t>
            </a:r>
            <a:r>
              <a:rPr sz="24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orbel"/>
                <a:cs typeface="Corbel"/>
              </a:rPr>
              <a:t>hermoso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5994" y="4458411"/>
            <a:ext cx="5883910" cy="1331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25775" algn="l"/>
              </a:tabLst>
            </a:pPr>
            <a:r>
              <a:rPr sz="2400" spc="-5" dirty="0">
                <a:solidFill>
                  <a:srgbClr val="006FC0"/>
                </a:solidFill>
                <a:latin typeface="Corbel"/>
                <a:cs typeface="Corbel"/>
              </a:rPr>
              <a:t>El</a:t>
            </a:r>
            <a:r>
              <a:rPr sz="24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árbol</a:t>
            </a:r>
            <a:r>
              <a:rPr sz="24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es</a:t>
            </a:r>
            <a:r>
              <a:rPr sz="24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orbel"/>
                <a:cs typeface="Corbel"/>
              </a:rPr>
              <a:t>hermoso	El</a:t>
            </a:r>
            <a:r>
              <a:rPr sz="24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árbol</a:t>
            </a:r>
            <a:r>
              <a:rPr sz="24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orbel"/>
                <a:cs typeface="Corbel"/>
              </a:rPr>
              <a:t>no</a:t>
            </a:r>
            <a:r>
              <a:rPr sz="24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006FC0"/>
                </a:solidFill>
                <a:latin typeface="Corbel"/>
                <a:cs typeface="Corbel"/>
              </a:rPr>
              <a:t>es</a:t>
            </a:r>
            <a:r>
              <a:rPr sz="24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orbel"/>
                <a:cs typeface="Corbel"/>
              </a:rPr>
              <a:t>hermoso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Corbel"/>
              <a:cs typeface="Corbel"/>
            </a:endParaRPr>
          </a:p>
          <a:p>
            <a:pPr marR="78740" algn="ctr">
              <a:lnSpc>
                <a:spcPct val="100000"/>
              </a:lnSpc>
              <a:tabLst>
                <a:tab pos="3099435" algn="l"/>
              </a:tabLst>
            </a:pPr>
            <a:r>
              <a:rPr sz="3200" dirty="0">
                <a:solidFill>
                  <a:srgbClr val="404042"/>
                </a:solidFill>
                <a:latin typeface="Corbel"/>
                <a:cs typeface="Corbel"/>
              </a:rPr>
              <a:t>q	¬q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52356" y="5275884"/>
            <a:ext cx="9004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404042"/>
                </a:solidFill>
                <a:latin typeface="Corbel"/>
                <a:cs typeface="Corbel"/>
              </a:rPr>
              <a:t>¬(¬q)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1228</Words>
  <Application>Microsoft Office PowerPoint</Application>
  <PresentationFormat>Panorámica</PresentationFormat>
  <Paragraphs>149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Microsoft Sans Serif</vt:lpstr>
      <vt:lpstr>Times New Roman</vt:lpstr>
      <vt:lpstr>Wingdings</vt:lpstr>
      <vt:lpstr>Office Theme</vt:lpstr>
      <vt:lpstr>Presentación de PowerPoint</vt:lpstr>
      <vt:lpstr>Lógica Simbólica</vt:lpstr>
      <vt:lpstr>El lenguaje de la lógica proposicional</vt:lpstr>
      <vt:lpstr>En cambio las preguntas, ordenes o exclamaciones no son  proposiciones ya que no afirman nada.</vt:lpstr>
      <vt:lpstr>¿Qué lenguaje utiliza?</vt:lpstr>
      <vt:lpstr>Variables</vt:lpstr>
      <vt:lpstr>Conectivas o  Constantes Lógicas</vt:lpstr>
      <vt:lpstr>Presentación de PowerPoint</vt:lpstr>
      <vt:lpstr>Negación ¬</vt:lpstr>
      <vt:lpstr>Conjunción ^</vt:lpstr>
      <vt:lpstr>Disyunción v</vt:lpstr>
      <vt:lpstr>Condicional →</vt:lpstr>
      <vt:lpstr>Bicondicional ↔</vt:lpstr>
      <vt:lpstr>Disyunción exclusiva “v”</vt:lpstr>
      <vt:lpstr>Símbolos auxiliares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 de Windows</cp:lastModifiedBy>
  <cp:revision>2</cp:revision>
  <dcterms:created xsi:type="dcterms:W3CDTF">2021-03-02T23:17:48Z</dcterms:created>
  <dcterms:modified xsi:type="dcterms:W3CDTF">2021-03-02T23:41:43Z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2021-03-02T00:00:00Z</vt:filetime>
  </property>
</Properties>
</file>