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4"/>
  </p:notesMasterIdLst>
  <p:sldIdLst>
    <p:sldId id="256" r:id="rId2"/>
    <p:sldId id="380" r:id="rId3"/>
    <p:sldId id="357" r:id="rId4"/>
    <p:sldId id="358" r:id="rId5"/>
    <p:sldId id="261" r:id="rId6"/>
    <p:sldId id="267" r:id="rId7"/>
    <p:sldId id="390" r:id="rId8"/>
    <p:sldId id="391" r:id="rId9"/>
    <p:sldId id="269" r:id="rId10"/>
    <p:sldId id="263" r:id="rId11"/>
    <p:sldId id="392" r:id="rId12"/>
    <p:sldId id="393" r:id="rId13"/>
    <p:sldId id="394" r:id="rId14"/>
    <p:sldId id="381" r:id="rId15"/>
    <p:sldId id="382" r:id="rId16"/>
    <p:sldId id="264" r:id="rId17"/>
    <p:sldId id="265" r:id="rId18"/>
    <p:sldId id="266" r:id="rId19"/>
    <p:sldId id="359" r:id="rId20"/>
    <p:sldId id="257" r:id="rId21"/>
    <p:sldId id="387" r:id="rId22"/>
    <p:sldId id="388" r:id="rId23"/>
    <p:sldId id="389" r:id="rId24"/>
    <p:sldId id="360" r:id="rId25"/>
    <p:sldId id="262" r:id="rId26"/>
    <p:sldId id="270" r:id="rId27"/>
    <p:sldId id="271" r:id="rId28"/>
    <p:sldId id="272" r:id="rId29"/>
    <p:sldId id="273" r:id="rId30"/>
    <p:sldId id="274" r:id="rId31"/>
    <p:sldId id="275" r:id="rId32"/>
    <p:sldId id="276" r:id="rId33"/>
    <p:sldId id="326" r:id="rId34"/>
    <p:sldId id="378" r:id="rId35"/>
    <p:sldId id="325" r:id="rId36"/>
    <p:sldId id="300" r:id="rId37"/>
    <p:sldId id="279" r:id="rId38"/>
    <p:sldId id="379" r:id="rId39"/>
    <p:sldId id="384" r:id="rId40"/>
    <p:sldId id="385" r:id="rId41"/>
    <p:sldId id="386" r:id="rId42"/>
    <p:sldId id="277" r:id="rId43"/>
    <p:sldId id="306" r:id="rId44"/>
    <p:sldId id="307" r:id="rId45"/>
    <p:sldId id="308" r:id="rId46"/>
    <p:sldId id="280" r:id="rId47"/>
    <p:sldId id="281" r:id="rId48"/>
    <p:sldId id="282" r:id="rId49"/>
    <p:sldId id="354" r:id="rId50"/>
    <p:sldId id="305" r:id="rId51"/>
    <p:sldId id="283" r:id="rId52"/>
    <p:sldId id="284" r:id="rId53"/>
    <p:sldId id="285" r:id="rId54"/>
    <p:sldId id="361" r:id="rId55"/>
    <p:sldId id="362" r:id="rId56"/>
    <p:sldId id="363" r:id="rId57"/>
    <p:sldId id="364" r:id="rId58"/>
    <p:sldId id="365" r:id="rId59"/>
    <p:sldId id="366" r:id="rId60"/>
    <p:sldId id="368" r:id="rId61"/>
    <p:sldId id="369" r:id="rId62"/>
    <p:sldId id="370" r:id="rId63"/>
    <p:sldId id="371" r:id="rId64"/>
    <p:sldId id="372" r:id="rId65"/>
    <p:sldId id="373" r:id="rId66"/>
    <p:sldId id="374" r:id="rId67"/>
    <p:sldId id="375" r:id="rId68"/>
    <p:sldId id="376" r:id="rId69"/>
    <p:sldId id="377" r:id="rId70"/>
    <p:sldId id="334" r:id="rId71"/>
    <p:sldId id="333" r:id="rId72"/>
    <p:sldId id="367"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9" d="100"/>
          <a:sy n="39" d="100"/>
        </p:scale>
        <p:origin x="36" y="608"/>
      </p:cViewPr>
      <p:guideLst/>
    </p:cSldViewPr>
  </p:slideViewPr>
  <p:notesTextViewPr>
    <p:cViewPr>
      <p:scale>
        <a:sx n="1" d="1"/>
        <a:sy n="1" d="1"/>
      </p:scale>
      <p:origin x="0" y="0"/>
    </p:cViewPr>
  </p:notesTextViewPr>
  <p:sorterViewPr>
    <p:cViewPr>
      <p:scale>
        <a:sx n="56" d="100"/>
        <a:sy n="56" d="100"/>
      </p:scale>
      <p:origin x="0" y="-53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ED0D0-70D0-45DE-B6ED-C263AD0D5FF1}" type="doc">
      <dgm:prSet loTypeId="urn:microsoft.com/office/officeart/2005/8/layout/cycle1" loCatId="cycle" qsTypeId="urn:microsoft.com/office/officeart/2005/8/quickstyle/simple1" qsCatId="simple" csTypeId="urn:microsoft.com/office/officeart/2005/8/colors/accent1_2" csCatId="accent1"/>
      <dgm:spPr/>
    </dgm:pt>
    <dgm:pt modelId="{9B2D2175-0F19-4799-AED5-7ED06F3ADAEC}">
      <dgm:prSet/>
      <dgm:spPr/>
      <dgm:t>
        <a:bodyPr/>
        <a:lstStyle/>
        <a:p>
          <a:pPr marL="0" marR="0" lvl="0" indent="0" algn="r" defTabSz="987425" rtl="0" eaLnBrk="1" fontAlgn="base" latinLnBrk="0" hangingPunct="1">
            <a:lnSpc>
              <a:spcPct val="100000"/>
            </a:lnSpc>
            <a:spcBef>
              <a:spcPct val="0"/>
            </a:spcBef>
            <a:spcAft>
              <a:spcPct val="0"/>
            </a:spcAft>
            <a:buClrTx/>
            <a:buSzTx/>
            <a:buFontTx/>
            <a:buNone/>
            <a:tabLst/>
          </a:pPr>
          <a:r>
            <a:rPr kumimoji="0" lang="es-ES" altLang="es-EC" b="0" i="0" u="none" strike="noStrike" cap="none" normalizeH="0" baseline="0">
              <a:ln>
                <a:noFill/>
              </a:ln>
              <a:solidFill>
                <a:schemeClr val="tx1"/>
              </a:solidFill>
              <a:effectLst/>
              <a:latin typeface="Lucida Bright" panose="02040602050505020304" pitchFamily="18" charset="0"/>
            </a:rPr>
            <a:t>Plantear/diseñamos</a:t>
          </a:r>
          <a:br>
            <a:rPr kumimoji="0" lang="es-ES" altLang="es-EC" b="0" i="0" u="none" strike="noStrike" cap="none" normalizeH="0" baseline="0">
              <a:ln>
                <a:noFill/>
              </a:ln>
              <a:solidFill>
                <a:schemeClr val="tx1"/>
              </a:solidFill>
              <a:effectLst/>
              <a:latin typeface="Lucida Bright" panose="02040602050505020304" pitchFamily="18" charset="0"/>
            </a:rPr>
          </a:br>
          <a:r>
            <a:rPr kumimoji="0" lang="es-ES" altLang="es-EC" b="0" i="0" u="none" strike="noStrike" cap="none" normalizeH="0" baseline="0">
              <a:ln>
                <a:noFill/>
              </a:ln>
              <a:solidFill>
                <a:schemeClr val="tx1"/>
              </a:solidFill>
              <a:effectLst/>
              <a:latin typeface="Lucida Bright" panose="02040602050505020304" pitchFamily="18" charset="0"/>
            </a:rPr>
            <a:t> hipótesis</a:t>
          </a:r>
        </a:p>
      </dgm:t>
    </dgm:pt>
    <dgm:pt modelId="{D16B4E6F-C3B2-4EF4-8B8D-B49512DA5318}" type="parTrans" cxnId="{79407DD1-E716-44A4-B0B6-18E1AF72D001}">
      <dgm:prSet/>
      <dgm:spPr/>
    </dgm:pt>
    <dgm:pt modelId="{88F76F10-5632-4BF2-B593-F7A525C9ED69}" type="sibTrans" cxnId="{79407DD1-E716-44A4-B0B6-18E1AF72D001}">
      <dgm:prSet/>
      <dgm:spPr/>
    </dgm:pt>
    <dgm:pt modelId="{0DC8B3BB-B81C-4134-8EF0-3F945DC86DFF}">
      <dgm:prSet/>
      <dgm:spPr/>
      <dgm:t>
        <a:bodyPr/>
        <a:lstStyle/>
        <a:p>
          <a:pPr marL="0" marR="0" lvl="0" indent="0" algn="ctr" defTabSz="987425" rtl="0" eaLnBrk="1" fontAlgn="base" latinLnBrk="0" hangingPunct="1">
            <a:lnSpc>
              <a:spcPct val="100000"/>
            </a:lnSpc>
            <a:spcBef>
              <a:spcPct val="0"/>
            </a:spcBef>
            <a:spcAft>
              <a:spcPct val="0"/>
            </a:spcAft>
            <a:buClrTx/>
            <a:buSzTx/>
            <a:buFontTx/>
            <a:buNone/>
            <a:tabLst/>
          </a:pPr>
          <a:r>
            <a:rPr kumimoji="0" lang="es-ES" altLang="es-EC" b="0" i="0" u="none" strike="noStrike" cap="none" normalizeH="0" baseline="0">
              <a:ln>
                <a:noFill/>
              </a:ln>
              <a:solidFill>
                <a:schemeClr val="tx1"/>
              </a:solidFill>
              <a:effectLst/>
              <a:latin typeface="Lucida Bright" panose="02040602050505020304" pitchFamily="18" charset="0"/>
            </a:rPr>
            <a:t>Formulamos</a:t>
          </a:r>
          <a:br>
            <a:rPr kumimoji="0" lang="es-ES" altLang="es-EC" b="0" i="0" u="none" strike="noStrike" cap="none" normalizeH="0" baseline="0">
              <a:ln>
                <a:noFill/>
              </a:ln>
              <a:solidFill>
                <a:schemeClr val="tx1"/>
              </a:solidFill>
              <a:effectLst/>
              <a:latin typeface="Lucida Bright" panose="02040602050505020304" pitchFamily="18" charset="0"/>
            </a:rPr>
          </a:br>
          <a:r>
            <a:rPr kumimoji="0" lang="es-ES" altLang="es-EC" b="0" i="0" u="none" strike="noStrike" cap="none" normalizeH="0" baseline="0">
              <a:ln>
                <a:noFill/>
              </a:ln>
              <a:solidFill>
                <a:schemeClr val="tx1"/>
              </a:solidFill>
              <a:effectLst/>
              <a:latin typeface="Lucida Bright" panose="02040602050505020304" pitchFamily="18" charset="0"/>
            </a:rPr>
            <a:t>conclusiones</a:t>
          </a:r>
        </a:p>
      </dgm:t>
    </dgm:pt>
    <dgm:pt modelId="{8753213C-B7F8-477F-82D4-E91F1B05CF74}" type="parTrans" cxnId="{DDDFA785-0456-44AF-BDF0-D1281808E909}">
      <dgm:prSet/>
      <dgm:spPr/>
    </dgm:pt>
    <dgm:pt modelId="{C02D8367-B4E9-46F4-8767-45BA2C2FB055}" type="sibTrans" cxnId="{DDDFA785-0456-44AF-BDF0-D1281808E909}">
      <dgm:prSet/>
      <dgm:spPr/>
    </dgm:pt>
    <dgm:pt modelId="{C115FB40-7CB0-436C-9D1E-029132698747}">
      <dgm:prSet/>
      <dgm:spPr/>
      <dgm:t>
        <a:bodyPr/>
        <a:lstStyle/>
        <a:p>
          <a:pPr marL="0" marR="0" lvl="0" indent="0" algn="l" defTabSz="987425" rtl="0" eaLnBrk="1" fontAlgn="base" latinLnBrk="0" hangingPunct="1">
            <a:lnSpc>
              <a:spcPct val="100000"/>
            </a:lnSpc>
            <a:spcBef>
              <a:spcPct val="0"/>
            </a:spcBef>
            <a:spcAft>
              <a:spcPct val="0"/>
            </a:spcAft>
            <a:buClrTx/>
            <a:buSzTx/>
            <a:buFontTx/>
            <a:buNone/>
            <a:tabLst/>
          </a:pPr>
          <a:r>
            <a:rPr kumimoji="0" lang="es-ES" altLang="es-EC" b="0" i="0" u="none" strike="noStrike" cap="none" normalizeH="0" baseline="0">
              <a:ln>
                <a:noFill/>
              </a:ln>
              <a:solidFill>
                <a:schemeClr val="tx1"/>
              </a:solidFill>
              <a:effectLst/>
              <a:latin typeface="Lucida Bright" panose="02040602050505020304" pitchFamily="18" charset="0"/>
            </a:rPr>
            <a:t>Analizamos/</a:t>
          </a:r>
        </a:p>
        <a:p>
          <a:pPr marL="0" marR="0" lvl="0" indent="0" algn="l" defTabSz="987425" rtl="0" eaLnBrk="1" fontAlgn="base" latinLnBrk="0" hangingPunct="1">
            <a:lnSpc>
              <a:spcPct val="100000"/>
            </a:lnSpc>
            <a:spcBef>
              <a:spcPct val="0"/>
            </a:spcBef>
            <a:spcAft>
              <a:spcPct val="0"/>
            </a:spcAft>
            <a:buClrTx/>
            <a:buSzTx/>
            <a:buFontTx/>
            <a:buNone/>
            <a:tabLst/>
          </a:pPr>
          <a:r>
            <a:rPr kumimoji="0" lang="es-ES" altLang="es-EC" b="0" i="0" u="none" strike="noStrike" cap="none" normalizeH="0" baseline="0">
              <a:ln>
                <a:noFill/>
              </a:ln>
              <a:solidFill>
                <a:schemeClr val="tx1"/>
              </a:solidFill>
              <a:effectLst/>
              <a:latin typeface="Lucida Bright" panose="02040602050505020304" pitchFamily="18" charset="0"/>
            </a:rPr>
            <a:t>presentamos los </a:t>
          </a:r>
        </a:p>
        <a:p>
          <a:pPr marL="0" marR="0" lvl="0" indent="0" algn="l" defTabSz="987425" rtl="0" eaLnBrk="1" fontAlgn="base" latinLnBrk="0" hangingPunct="1">
            <a:lnSpc>
              <a:spcPct val="100000"/>
            </a:lnSpc>
            <a:spcBef>
              <a:spcPct val="0"/>
            </a:spcBef>
            <a:spcAft>
              <a:spcPct val="0"/>
            </a:spcAft>
            <a:buClrTx/>
            <a:buSzTx/>
            <a:buFontTx/>
            <a:buNone/>
            <a:tabLst/>
          </a:pPr>
          <a:r>
            <a:rPr kumimoji="0" lang="es-ES" altLang="es-EC" b="0" i="0" u="none" strike="noStrike" cap="none" normalizeH="0" baseline="0">
              <a:ln>
                <a:noFill/>
              </a:ln>
              <a:solidFill>
                <a:schemeClr val="tx1"/>
              </a:solidFill>
              <a:effectLst/>
              <a:latin typeface="Lucida Bright" panose="02040602050505020304" pitchFamily="18" charset="0"/>
            </a:rPr>
            <a:t>resultados</a:t>
          </a:r>
        </a:p>
      </dgm:t>
    </dgm:pt>
    <dgm:pt modelId="{2B83FA0D-1032-41F4-A1F2-4C73BF285081}" type="parTrans" cxnId="{A8E7F59C-2525-4D74-9EA8-AB9A3EFFADA3}">
      <dgm:prSet/>
      <dgm:spPr/>
    </dgm:pt>
    <dgm:pt modelId="{462ACBD7-15AA-497A-8AD4-BBE02B707FD6}" type="sibTrans" cxnId="{A8E7F59C-2525-4D74-9EA8-AB9A3EFFADA3}">
      <dgm:prSet/>
      <dgm:spPr/>
    </dgm:pt>
    <dgm:pt modelId="{B5F9672E-D4F2-4C13-BAED-C3780510C9FE}">
      <dgm:prSet/>
      <dgm:spPr/>
      <dgm:t>
        <a:bodyPr/>
        <a:lstStyle/>
        <a:p>
          <a:pPr marL="0" marR="0" lvl="0" indent="0" algn="ctr" defTabSz="987425" rtl="0" eaLnBrk="1" fontAlgn="base" latinLnBrk="0" hangingPunct="1">
            <a:lnSpc>
              <a:spcPct val="100000"/>
            </a:lnSpc>
            <a:spcBef>
              <a:spcPct val="0"/>
            </a:spcBef>
            <a:spcAft>
              <a:spcPct val="0"/>
            </a:spcAft>
            <a:buClrTx/>
            <a:buSzTx/>
            <a:buFontTx/>
            <a:buNone/>
            <a:tabLst/>
          </a:pPr>
          <a:r>
            <a:rPr kumimoji="0" lang="es-ES" altLang="es-EC" b="0" i="0" u="none" strike="noStrike" cap="none" normalizeH="0" baseline="0">
              <a:ln>
                <a:noFill/>
              </a:ln>
              <a:solidFill>
                <a:schemeClr val="tx1"/>
              </a:solidFill>
              <a:effectLst/>
              <a:latin typeface="Lucida Bright" panose="02040602050505020304" pitchFamily="18" charset="0"/>
            </a:rPr>
            <a:t>     Recopilación </a:t>
          </a:r>
        </a:p>
        <a:p>
          <a:pPr marL="0" marR="0" lvl="0" indent="0" algn="ctr" defTabSz="987425" rtl="0" eaLnBrk="1" fontAlgn="base" latinLnBrk="0" hangingPunct="1">
            <a:lnSpc>
              <a:spcPct val="100000"/>
            </a:lnSpc>
            <a:spcBef>
              <a:spcPct val="0"/>
            </a:spcBef>
            <a:spcAft>
              <a:spcPct val="0"/>
            </a:spcAft>
            <a:buClrTx/>
            <a:buSzTx/>
            <a:buFontTx/>
            <a:buNone/>
            <a:tabLst/>
          </a:pPr>
          <a:r>
            <a:rPr kumimoji="0" lang="es-ES" altLang="es-EC" b="0" i="0" u="none" strike="noStrike" cap="none" normalizeH="0" baseline="0">
              <a:ln>
                <a:noFill/>
              </a:ln>
              <a:solidFill>
                <a:schemeClr val="tx1"/>
              </a:solidFill>
              <a:effectLst/>
              <a:latin typeface="Lucida Bright" panose="02040602050505020304" pitchFamily="18" charset="0"/>
            </a:rPr>
            <a:t>    de datos</a:t>
          </a:r>
        </a:p>
      </dgm:t>
    </dgm:pt>
    <dgm:pt modelId="{C5319406-743E-4460-8298-3DCC0B07410B}" type="parTrans" cxnId="{C95DE36F-6F23-4512-8578-002AB7312CCA}">
      <dgm:prSet/>
      <dgm:spPr/>
    </dgm:pt>
    <dgm:pt modelId="{23267E5D-F34F-434C-9D91-6ACB0CEB221B}" type="sibTrans" cxnId="{C95DE36F-6F23-4512-8578-002AB7312CCA}">
      <dgm:prSet/>
      <dgm:spPr/>
    </dgm:pt>
    <dgm:pt modelId="{DDDA02A4-9875-40C7-A7F0-DFEDF55FF446}" type="pres">
      <dgm:prSet presAssocID="{114ED0D0-70D0-45DE-B6ED-C263AD0D5FF1}" presName="cycle" presStyleCnt="0">
        <dgm:presLayoutVars>
          <dgm:dir val="rev"/>
          <dgm:resizeHandles val="exact"/>
        </dgm:presLayoutVars>
      </dgm:prSet>
      <dgm:spPr/>
    </dgm:pt>
    <dgm:pt modelId="{046038AF-2FF1-4D72-979F-00E4D65E34C6}" type="pres">
      <dgm:prSet presAssocID="{9B2D2175-0F19-4799-AED5-7ED06F3ADAEC}" presName="dummy" presStyleCnt="0"/>
      <dgm:spPr/>
    </dgm:pt>
    <dgm:pt modelId="{C2EAA823-5140-40A8-BBF9-137BE5D5BB2D}" type="pres">
      <dgm:prSet presAssocID="{9B2D2175-0F19-4799-AED5-7ED06F3ADAEC}" presName="node" presStyleLbl="revTx" presStyleIdx="0" presStyleCnt="4">
        <dgm:presLayoutVars>
          <dgm:bulletEnabled val="1"/>
        </dgm:presLayoutVars>
      </dgm:prSet>
      <dgm:spPr/>
    </dgm:pt>
    <dgm:pt modelId="{29CA4714-1D86-4479-8804-492FA5A3712B}" type="pres">
      <dgm:prSet presAssocID="{88F76F10-5632-4BF2-B593-F7A525C9ED69}" presName="sibTrans" presStyleLbl="node1" presStyleIdx="0" presStyleCnt="4"/>
      <dgm:spPr/>
    </dgm:pt>
    <dgm:pt modelId="{192BE41A-51CF-4DB8-B04A-74C606B095BE}" type="pres">
      <dgm:prSet presAssocID="{0DC8B3BB-B81C-4134-8EF0-3F945DC86DFF}" presName="dummy" presStyleCnt="0"/>
      <dgm:spPr/>
    </dgm:pt>
    <dgm:pt modelId="{EF9234A3-161A-41BB-B5B9-F279F607E4D1}" type="pres">
      <dgm:prSet presAssocID="{0DC8B3BB-B81C-4134-8EF0-3F945DC86DFF}" presName="node" presStyleLbl="revTx" presStyleIdx="1" presStyleCnt="4">
        <dgm:presLayoutVars>
          <dgm:bulletEnabled val="1"/>
        </dgm:presLayoutVars>
      </dgm:prSet>
      <dgm:spPr/>
    </dgm:pt>
    <dgm:pt modelId="{961F5C7E-B541-49B6-B972-30C616F6A339}" type="pres">
      <dgm:prSet presAssocID="{C02D8367-B4E9-46F4-8767-45BA2C2FB055}" presName="sibTrans" presStyleLbl="node1" presStyleIdx="1" presStyleCnt="4"/>
      <dgm:spPr/>
    </dgm:pt>
    <dgm:pt modelId="{4C2FA0FB-6706-4B99-B495-A4E9C9BA0451}" type="pres">
      <dgm:prSet presAssocID="{C115FB40-7CB0-436C-9D1E-029132698747}" presName="dummy" presStyleCnt="0"/>
      <dgm:spPr/>
    </dgm:pt>
    <dgm:pt modelId="{6EDC62E0-AE25-4A36-831C-096A8B7F2613}" type="pres">
      <dgm:prSet presAssocID="{C115FB40-7CB0-436C-9D1E-029132698747}" presName="node" presStyleLbl="revTx" presStyleIdx="2" presStyleCnt="4">
        <dgm:presLayoutVars>
          <dgm:bulletEnabled val="1"/>
        </dgm:presLayoutVars>
      </dgm:prSet>
      <dgm:spPr/>
    </dgm:pt>
    <dgm:pt modelId="{B4356B05-60A2-46A4-AD52-3C9D92201103}" type="pres">
      <dgm:prSet presAssocID="{462ACBD7-15AA-497A-8AD4-BBE02B707FD6}" presName="sibTrans" presStyleLbl="node1" presStyleIdx="2" presStyleCnt="4"/>
      <dgm:spPr/>
    </dgm:pt>
    <dgm:pt modelId="{063F9A98-25FE-446A-9B07-750169F4C33B}" type="pres">
      <dgm:prSet presAssocID="{B5F9672E-D4F2-4C13-BAED-C3780510C9FE}" presName="dummy" presStyleCnt="0"/>
      <dgm:spPr/>
    </dgm:pt>
    <dgm:pt modelId="{3D39B478-551B-43C5-BE75-2812FF3B4A20}" type="pres">
      <dgm:prSet presAssocID="{B5F9672E-D4F2-4C13-BAED-C3780510C9FE}" presName="node" presStyleLbl="revTx" presStyleIdx="3" presStyleCnt="4">
        <dgm:presLayoutVars>
          <dgm:bulletEnabled val="1"/>
        </dgm:presLayoutVars>
      </dgm:prSet>
      <dgm:spPr/>
    </dgm:pt>
    <dgm:pt modelId="{D823ACA3-8DCC-4040-9575-5AABB9E44917}" type="pres">
      <dgm:prSet presAssocID="{23267E5D-F34F-434C-9D91-6ACB0CEB221B}" presName="sibTrans" presStyleLbl="node1" presStyleIdx="3" presStyleCnt="4"/>
      <dgm:spPr/>
    </dgm:pt>
  </dgm:ptLst>
  <dgm:cxnLst>
    <dgm:cxn modelId="{FAE0A900-7C3A-4F5F-B14F-926815FF3FE1}" type="presOf" srcId="{C02D8367-B4E9-46F4-8767-45BA2C2FB055}" destId="{961F5C7E-B541-49B6-B972-30C616F6A339}" srcOrd="0" destOrd="0" presId="urn:microsoft.com/office/officeart/2005/8/layout/cycle1"/>
    <dgm:cxn modelId="{E2EC9321-65A4-4D26-A06A-5B9968C3D104}" type="presOf" srcId="{C115FB40-7CB0-436C-9D1E-029132698747}" destId="{6EDC62E0-AE25-4A36-831C-096A8B7F2613}" srcOrd="0" destOrd="0" presId="urn:microsoft.com/office/officeart/2005/8/layout/cycle1"/>
    <dgm:cxn modelId="{12BA1227-AE35-4AF0-8482-C5313DA69336}" type="presOf" srcId="{114ED0D0-70D0-45DE-B6ED-C263AD0D5FF1}" destId="{DDDA02A4-9875-40C7-A7F0-DFEDF55FF446}" srcOrd="0" destOrd="0" presId="urn:microsoft.com/office/officeart/2005/8/layout/cycle1"/>
    <dgm:cxn modelId="{A4101F6B-45F2-4282-92EE-3AC0C8141D3D}" type="presOf" srcId="{462ACBD7-15AA-497A-8AD4-BBE02B707FD6}" destId="{B4356B05-60A2-46A4-AD52-3C9D92201103}" srcOrd="0" destOrd="0" presId="urn:microsoft.com/office/officeart/2005/8/layout/cycle1"/>
    <dgm:cxn modelId="{C95DE36F-6F23-4512-8578-002AB7312CCA}" srcId="{114ED0D0-70D0-45DE-B6ED-C263AD0D5FF1}" destId="{B5F9672E-D4F2-4C13-BAED-C3780510C9FE}" srcOrd="3" destOrd="0" parTransId="{C5319406-743E-4460-8298-3DCC0B07410B}" sibTransId="{23267E5D-F34F-434C-9D91-6ACB0CEB221B}"/>
    <dgm:cxn modelId="{E644A253-F473-41E4-88DA-31C0FCAFB20C}" type="presOf" srcId="{88F76F10-5632-4BF2-B593-F7A525C9ED69}" destId="{29CA4714-1D86-4479-8804-492FA5A3712B}" srcOrd="0" destOrd="0" presId="urn:microsoft.com/office/officeart/2005/8/layout/cycle1"/>
    <dgm:cxn modelId="{DDDFA785-0456-44AF-BDF0-D1281808E909}" srcId="{114ED0D0-70D0-45DE-B6ED-C263AD0D5FF1}" destId="{0DC8B3BB-B81C-4134-8EF0-3F945DC86DFF}" srcOrd="1" destOrd="0" parTransId="{8753213C-B7F8-477F-82D4-E91F1B05CF74}" sibTransId="{C02D8367-B4E9-46F4-8767-45BA2C2FB055}"/>
    <dgm:cxn modelId="{C6080598-3FDF-4AD7-A2E4-0600626E419B}" type="presOf" srcId="{0DC8B3BB-B81C-4134-8EF0-3F945DC86DFF}" destId="{EF9234A3-161A-41BB-B5B9-F279F607E4D1}" srcOrd="0" destOrd="0" presId="urn:microsoft.com/office/officeart/2005/8/layout/cycle1"/>
    <dgm:cxn modelId="{A8E7F59C-2525-4D74-9EA8-AB9A3EFFADA3}" srcId="{114ED0D0-70D0-45DE-B6ED-C263AD0D5FF1}" destId="{C115FB40-7CB0-436C-9D1E-029132698747}" srcOrd="2" destOrd="0" parTransId="{2B83FA0D-1032-41F4-A1F2-4C73BF285081}" sibTransId="{462ACBD7-15AA-497A-8AD4-BBE02B707FD6}"/>
    <dgm:cxn modelId="{DD8DBBA7-A5E9-49F0-9666-A3031281F845}" type="presOf" srcId="{9B2D2175-0F19-4799-AED5-7ED06F3ADAEC}" destId="{C2EAA823-5140-40A8-BBF9-137BE5D5BB2D}" srcOrd="0" destOrd="0" presId="urn:microsoft.com/office/officeart/2005/8/layout/cycle1"/>
    <dgm:cxn modelId="{770465B5-3625-431B-8201-12B4866D8E67}" type="presOf" srcId="{23267E5D-F34F-434C-9D91-6ACB0CEB221B}" destId="{D823ACA3-8DCC-4040-9575-5AABB9E44917}" srcOrd="0" destOrd="0" presId="urn:microsoft.com/office/officeart/2005/8/layout/cycle1"/>
    <dgm:cxn modelId="{79407DD1-E716-44A4-B0B6-18E1AF72D001}" srcId="{114ED0D0-70D0-45DE-B6ED-C263AD0D5FF1}" destId="{9B2D2175-0F19-4799-AED5-7ED06F3ADAEC}" srcOrd="0" destOrd="0" parTransId="{D16B4E6F-C3B2-4EF4-8B8D-B49512DA5318}" sibTransId="{88F76F10-5632-4BF2-B593-F7A525C9ED69}"/>
    <dgm:cxn modelId="{00A0A4ED-AA6D-45E2-A6FC-6A30ED0FDDC2}" type="presOf" srcId="{B5F9672E-D4F2-4C13-BAED-C3780510C9FE}" destId="{3D39B478-551B-43C5-BE75-2812FF3B4A20}" srcOrd="0" destOrd="0" presId="urn:microsoft.com/office/officeart/2005/8/layout/cycle1"/>
    <dgm:cxn modelId="{5A2B0EEF-28BE-48A9-89D5-C6D9089544EE}" type="presParOf" srcId="{DDDA02A4-9875-40C7-A7F0-DFEDF55FF446}" destId="{046038AF-2FF1-4D72-979F-00E4D65E34C6}" srcOrd="0" destOrd="0" presId="urn:microsoft.com/office/officeart/2005/8/layout/cycle1"/>
    <dgm:cxn modelId="{A7D807D1-55EF-4539-8F87-E4EE1D64BF28}" type="presParOf" srcId="{DDDA02A4-9875-40C7-A7F0-DFEDF55FF446}" destId="{C2EAA823-5140-40A8-BBF9-137BE5D5BB2D}" srcOrd="1" destOrd="0" presId="urn:microsoft.com/office/officeart/2005/8/layout/cycle1"/>
    <dgm:cxn modelId="{869337C9-5902-4BDD-9B39-801820EA5358}" type="presParOf" srcId="{DDDA02A4-9875-40C7-A7F0-DFEDF55FF446}" destId="{29CA4714-1D86-4479-8804-492FA5A3712B}" srcOrd="2" destOrd="0" presId="urn:microsoft.com/office/officeart/2005/8/layout/cycle1"/>
    <dgm:cxn modelId="{40E4E63C-8A6D-49BF-B785-B73B49F1AAD7}" type="presParOf" srcId="{DDDA02A4-9875-40C7-A7F0-DFEDF55FF446}" destId="{192BE41A-51CF-4DB8-B04A-74C606B095BE}" srcOrd="3" destOrd="0" presId="urn:microsoft.com/office/officeart/2005/8/layout/cycle1"/>
    <dgm:cxn modelId="{6EE5307E-8147-4832-86AB-442E2CD08FFC}" type="presParOf" srcId="{DDDA02A4-9875-40C7-A7F0-DFEDF55FF446}" destId="{EF9234A3-161A-41BB-B5B9-F279F607E4D1}" srcOrd="4" destOrd="0" presId="urn:microsoft.com/office/officeart/2005/8/layout/cycle1"/>
    <dgm:cxn modelId="{CBE8863D-FECE-4A21-BC59-B2B1C86C976E}" type="presParOf" srcId="{DDDA02A4-9875-40C7-A7F0-DFEDF55FF446}" destId="{961F5C7E-B541-49B6-B972-30C616F6A339}" srcOrd="5" destOrd="0" presId="urn:microsoft.com/office/officeart/2005/8/layout/cycle1"/>
    <dgm:cxn modelId="{BAB5C6BD-6DBE-4631-B2D1-5CBE0CF7C2D6}" type="presParOf" srcId="{DDDA02A4-9875-40C7-A7F0-DFEDF55FF446}" destId="{4C2FA0FB-6706-4B99-B495-A4E9C9BA0451}" srcOrd="6" destOrd="0" presId="urn:microsoft.com/office/officeart/2005/8/layout/cycle1"/>
    <dgm:cxn modelId="{5C556AA6-CFE5-41F7-B3C3-140E43054046}" type="presParOf" srcId="{DDDA02A4-9875-40C7-A7F0-DFEDF55FF446}" destId="{6EDC62E0-AE25-4A36-831C-096A8B7F2613}" srcOrd="7" destOrd="0" presId="urn:microsoft.com/office/officeart/2005/8/layout/cycle1"/>
    <dgm:cxn modelId="{C27FE2F2-40C8-4DE0-B0F6-7F795FC25CDC}" type="presParOf" srcId="{DDDA02A4-9875-40C7-A7F0-DFEDF55FF446}" destId="{B4356B05-60A2-46A4-AD52-3C9D92201103}" srcOrd="8" destOrd="0" presId="urn:microsoft.com/office/officeart/2005/8/layout/cycle1"/>
    <dgm:cxn modelId="{D735A51A-E521-478B-B163-41C533327C49}" type="presParOf" srcId="{DDDA02A4-9875-40C7-A7F0-DFEDF55FF446}" destId="{063F9A98-25FE-446A-9B07-750169F4C33B}" srcOrd="9" destOrd="0" presId="urn:microsoft.com/office/officeart/2005/8/layout/cycle1"/>
    <dgm:cxn modelId="{B8823BA5-89C2-4079-A474-F29C9E105CF9}" type="presParOf" srcId="{DDDA02A4-9875-40C7-A7F0-DFEDF55FF446}" destId="{3D39B478-551B-43C5-BE75-2812FF3B4A20}" srcOrd="10" destOrd="0" presId="urn:microsoft.com/office/officeart/2005/8/layout/cycle1"/>
    <dgm:cxn modelId="{6442B6B1-6D3B-461C-A462-F6AABB492339}" type="presParOf" srcId="{DDDA02A4-9875-40C7-A7F0-DFEDF55FF446}" destId="{D823ACA3-8DCC-4040-9575-5AABB9E4491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AA823-5140-40A8-BBF9-137BE5D5BB2D}">
      <dsp:nvSpPr>
        <dsp:cNvPr id="0" name=""/>
        <dsp:cNvSpPr/>
      </dsp:nvSpPr>
      <dsp:spPr>
        <a:xfrm>
          <a:off x="777217" y="93798"/>
          <a:ext cx="1477919" cy="147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r" defTabSz="987425" rtl="0" eaLnBrk="1" fontAlgn="base" latinLnBrk="0" hangingPunct="1">
            <a:lnSpc>
              <a:spcPct val="100000"/>
            </a:lnSpc>
            <a:spcBef>
              <a:spcPct val="0"/>
            </a:spcBef>
            <a:spcAft>
              <a:spcPct val="0"/>
            </a:spcAft>
            <a:buClrTx/>
            <a:buSzTx/>
            <a:buFontTx/>
            <a:buNone/>
            <a:tabLst/>
          </a:pPr>
          <a:r>
            <a:rPr kumimoji="0" lang="es-ES" altLang="es-EC" sz="1100" b="0" i="0" u="none" strike="noStrike" kern="1200" cap="none" normalizeH="0" baseline="0">
              <a:ln>
                <a:noFill/>
              </a:ln>
              <a:solidFill>
                <a:schemeClr val="tx1"/>
              </a:solidFill>
              <a:effectLst/>
              <a:latin typeface="Lucida Bright" panose="02040602050505020304" pitchFamily="18" charset="0"/>
            </a:rPr>
            <a:t>Plantear/diseñamos</a:t>
          </a:r>
          <a:br>
            <a:rPr kumimoji="0" lang="es-ES" altLang="es-EC" sz="1100" b="0" i="0" u="none" strike="noStrike" kern="1200" cap="none" normalizeH="0" baseline="0">
              <a:ln>
                <a:noFill/>
              </a:ln>
              <a:solidFill>
                <a:schemeClr val="tx1"/>
              </a:solidFill>
              <a:effectLst/>
              <a:latin typeface="Lucida Bright" panose="02040602050505020304" pitchFamily="18" charset="0"/>
            </a:rPr>
          </a:br>
          <a:r>
            <a:rPr kumimoji="0" lang="es-ES" altLang="es-EC" sz="1100" b="0" i="0" u="none" strike="noStrike" kern="1200" cap="none" normalizeH="0" baseline="0">
              <a:ln>
                <a:noFill/>
              </a:ln>
              <a:solidFill>
                <a:schemeClr val="tx1"/>
              </a:solidFill>
              <a:effectLst/>
              <a:latin typeface="Lucida Bright" panose="02040602050505020304" pitchFamily="18" charset="0"/>
            </a:rPr>
            <a:t> hipótesis</a:t>
          </a:r>
        </a:p>
      </dsp:txBody>
      <dsp:txXfrm>
        <a:off x="777217" y="93798"/>
        <a:ext cx="1477919" cy="1477919"/>
      </dsp:txXfrm>
    </dsp:sp>
    <dsp:sp modelId="{29CA4714-1D86-4479-8804-492FA5A3712B}">
      <dsp:nvSpPr>
        <dsp:cNvPr id="0" name=""/>
        <dsp:cNvSpPr/>
      </dsp:nvSpPr>
      <dsp:spPr>
        <a:xfrm>
          <a:off x="683880" y="461"/>
          <a:ext cx="4175789" cy="4175789"/>
        </a:xfrm>
        <a:prstGeom prst="leftCircularArrow">
          <a:avLst>
            <a:gd name="adj1" fmla="val 6902"/>
            <a:gd name="adj2" fmla="val 465311"/>
            <a:gd name="adj3" fmla="val 10250414"/>
            <a:gd name="adj4" fmla="val 11814898"/>
            <a:gd name="adj5" fmla="val 80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234A3-161A-41BB-B5B9-F279F607E4D1}">
      <dsp:nvSpPr>
        <dsp:cNvPr id="0" name=""/>
        <dsp:cNvSpPr/>
      </dsp:nvSpPr>
      <dsp:spPr>
        <a:xfrm>
          <a:off x="777217" y="2604995"/>
          <a:ext cx="1477919" cy="147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87425" rtl="0" eaLnBrk="1" fontAlgn="base" latinLnBrk="0" hangingPunct="1">
            <a:lnSpc>
              <a:spcPct val="100000"/>
            </a:lnSpc>
            <a:spcBef>
              <a:spcPct val="0"/>
            </a:spcBef>
            <a:spcAft>
              <a:spcPct val="0"/>
            </a:spcAft>
            <a:buClrTx/>
            <a:buSzTx/>
            <a:buFontTx/>
            <a:buNone/>
            <a:tabLst/>
          </a:pPr>
          <a:r>
            <a:rPr kumimoji="0" lang="es-ES" altLang="es-EC" sz="1100" b="0" i="0" u="none" strike="noStrike" kern="1200" cap="none" normalizeH="0" baseline="0">
              <a:ln>
                <a:noFill/>
              </a:ln>
              <a:solidFill>
                <a:schemeClr val="tx1"/>
              </a:solidFill>
              <a:effectLst/>
              <a:latin typeface="Lucida Bright" panose="02040602050505020304" pitchFamily="18" charset="0"/>
            </a:rPr>
            <a:t>Formulamos</a:t>
          </a:r>
          <a:br>
            <a:rPr kumimoji="0" lang="es-ES" altLang="es-EC" sz="1100" b="0" i="0" u="none" strike="noStrike" kern="1200" cap="none" normalizeH="0" baseline="0">
              <a:ln>
                <a:noFill/>
              </a:ln>
              <a:solidFill>
                <a:schemeClr val="tx1"/>
              </a:solidFill>
              <a:effectLst/>
              <a:latin typeface="Lucida Bright" panose="02040602050505020304" pitchFamily="18" charset="0"/>
            </a:rPr>
          </a:br>
          <a:r>
            <a:rPr kumimoji="0" lang="es-ES" altLang="es-EC" sz="1100" b="0" i="0" u="none" strike="noStrike" kern="1200" cap="none" normalizeH="0" baseline="0">
              <a:ln>
                <a:noFill/>
              </a:ln>
              <a:solidFill>
                <a:schemeClr val="tx1"/>
              </a:solidFill>
              <a:effectLst/>
              <a:latin typeface="Lucida Bright" panose="02040602050505020304" pitchFamily="18" charset="0"/>
            </a:rPr>
            <a:t>conclusiones</a:t>
          </a:r>
        </a:p>
      </dsp:txBody>
      <dsp:txXfrm>
        <a:off x="777217" y="2604995"/>
        <a:ext cx="1477919" cy="1477919"/>
      </dsp:txXfrm>
    </dsp:sp>
    <dsp:sp modelId="{961F5C7E-B541-49B6-B972-30C616F6A339}">
      <dsp:nvSpPr>
        <dsp:cNvPr id="0" name=""/>
        <dsp:cNvSpPr/>
      </dsp:nvSpPr>
      <dsp:spPr>
        <a:xfrm>
          <a:off x="683880" y="461"/>
          <a:ext cx="4175789" cy="4175789"/>
        </a:xfrm>
        <a:prstGeom prst="leftCircularArrow">
          <a:avLst>
            <a:gd name="adj1" fmla="val 6902"/>
            <a:gd name="adj2" fmla="val 465311"/>
            <a:gd name="adj3" fmla="val 4850414"/>
            <a:gd name="adj4" fmla="val 6414898"/>
            <a:gd name="adj5" fmla="val 80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DC62E0-AE25-4A36-831C-096A8B7F2613}">
      <dsp:nvSpPr>
        <dsp:cNvPr id="0" name=""/>
        <dsp:cNvSpPr/>
      </dsp:nvSpPr>
      <dsp:spPr>
        <a:xfrm>
          <a:off x="3288413" y="2604995"/>
          <a:ext cx="1477919" cy="147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l" defTabSz="987425" rtl="0" eaLnBrk="1" fontAlgn="base" latinLnBrk="0" hangingPunct="1">
            <a:lnSpc>
              <a:spcPct val="100000"/>
            </a:lnSpc>
            <a:spcBef>
              <a:spcPct val="0"/>
            </a:spcBef>
            <a:spcAft>
              <a:spcPct val="0"/>
            </a:spcAft>
            <a:buClrTx/>
            <a:buSzTx/>
            <a:buFontTx/>
            <a:buNone/>
            <a:tabLst/>
          </a:pPr>
          <a:r>
            <a:rPr kumimoji="0" lang="es-ES" altLang="es-EC" sz="1100" b="0" i="0" u="none" strike="noStrike" kern="1200" cap="none" normalizeH="0" baseline="0">
              <a:ln>
                <a:noFill/>
              </a:ln>
              <a:solidFill>
                <a:schemeClr val="tx1"/>
              </a:solidFill>
              <a:effectLst/>
              <a:latin typeface="Lucida Bright" panose="02040602050505020304" pitchFamily="18" charset="0"/>
            </a:rPr>
            <a:t>Analizamos/</a:t>
          </a:r>
        </a:p>
        <a:p>
          <a:pPr marL="0" marR="0" lvl="0" indent="0" algn="l" defTabSz="987425" rtl="0" eaLnBrk="1" fontAlgn="base" latinLnBrk="0" hangingPunct="1">
            <a:lnSpc>
              <a:spcPct val="100000"/>
            </a:lnSpc>
            <a:spcBef>
              <a:spcPct val="0"/>
            </a:spcBef>
            <a:spcAft>
              <a:spcPct val="0"/>
            </a:spcAft>
            <a:buClrTx/>
            <a:buSzTx/>
            <a:buFontTx/>
            <a:buNone/>
            <a:tabLst/>
          </a:pPr>
          <a:r>
            <a:rPr kumimoji="0" lang="es-ES" altLang="es-EC" sz="1100" b="0" i="0" u="none" strike="noStrike" kern="1200" cap="none" normalizeH="0" baseline="0">
              <a:ln>
                <a:noFill/>
              </a:ln>
              <a:solidFill>
                <a:schemeClr val="tx1"/>
              </a:solidFill>
              <a:effectLst/>
              <a:latin typeface="Lucida Bright" panose="02040602050505020304" pitchFamily="18" charset="0"/>
            </a:rPr>
            <a:t>presentamos los </a:t>
          </a:r>
        </a:p>
        <a:p>
          <a:pPr marL="0" marR="0" lvl="0" indent="0" algn="l" defTabSz="987425" rtl="0" eaLnBrk="1" fontAlgn="base" latinLnBrk="0" hangingPunct="1">
            <a:lnSpc>
              <a:spcPct val="100000"/>
            </a:lnSpc>
            <a:spcBef>
              <a:spcPct val="0"/>
            </a:spcBef>
            <a:spcAft>
              <a:spcPct val="0"/>
            </a:spcAft>
            <a:buClrTx/>
            <a:buSzTx/>
            <a:buFontTx/>
            <a:buNone/>
            <a:tabLst/>
          </a:pPr>
          <a:r>
            <a:rPr kumimoji="0" lang="es-ES" altLang="es-EC" sz="1100" b="0" i="0" u="none" strike="noStrike" kern="1200" cap="none" normalizeH="0" baseline="0">
              <a:ln>
                <a:noFill/>
              </a:ln>
              <a:solidFill>
                <a:schemeClr val="tx1"/>
              </a:solidFill>
              <a:effectLst/>
              <a:latin typeface="Lucida Bright" panose="02040602050505020304" pitchFamily="18" charset="0"/>
            </a:rPr>
            <a:t>resultados</a:t>
          </a:r>
        </a:p>
      </dsp:txBody>
      <dsp:txXfrm>
        <a:off x="3288413" y="2604995"/>
        <a:ext cx="1477919" cy="1477919"/>
      </dsp:txXfrm>
    </dsp:sp>
    <dsp:sp modelId="{B4356B05-60A2-46A4-AD52-3C9D92201103}">
      <dsp:nvSpPr>
        <dsp:cNvPr id="0" name=""/>
        <dsp:cNvSpPr/>
      </dsp:nvSpPr>
      <dsp:spPr>
        <a:xfrm>
          <a:off x="683880" y="461"/>
          <a:ext cx="4175789" cy="4175789"/>
        </a:xfrm>
        <a:prstGeom prst="leftCircularArrow">
          <a:avLst>
            <a:gd name="adj1" fmla="val 6902"/>
            <a:gd name="adj2" fmla="val 465311"/>
            <a:gd name="adj3" fmla="val 21050414"/>
            <a:gd name="adj4" fmla="val 1014898"/>
            <a:gd name="adj5" fmla="val 80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9B478-551B-43C5-BE75-2812FF3B4A20}">
      <dsp:nvSpPr>
        <dsp:cNvPr id="0" name=""/>
        <dsp:cNvSpPr/>
      </dsp:nvSpPr>
      <dsp:spPr>
        <a:xfrm>
          <a:off x="3288413" y="93798"/>
          <a:ext cx="1477919" cy="147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87425" rtl="0" eaLnBrk="1" fontAlgn="base" latinLnBrk="0" hangingPunct="1">
            <a:lnSpc>
              <a:spcPct val="100000"/>
            </a:lnSpc>
            <a:spcBef>
              <a:spcPct val="0"/>
            </a:spcBef>
            <a:spcAft>
              <a:spcPct val="0"/>
            </a:spcAft>
            <a:buClrTx/>
            <a:buSzTx/>
            <a:buFontTx/>
            <a:buNone/>
            <a:tabLst/>
          </a:pPr>
          <a:r>
            <a:rPr kumimoji="0" lang="es-ES" altLang="es-EC" sz="1100" b="0" i="0" u="none" strike="noStrike" kern="1200" cap="none" normalizeH="0" baseline="0">
              <a:ln>
                <a:noFill/>
              </a:ln>
              <a:solidFill>
                <a:schemeClr val="tx1"/>
              </a:solidFill>
              <a:effectLst/>
              <a:latin typeface="Lucida Bright" panose="02040602050505020304" pitchFamily="18" charset="0"/>
            </a:rPr>
            <a:t>     Recopilación </a:t>
          </a:r>
        </a:p>
        <a:p>
          <a:pPr marL="0" marR="0" lvl="0" indent="0" algn="ctr" defTabSz="987425" rtl="0" eaLnBrk="1" fontAlgn="base" latinLnBrk="0" hangingPunct="1">
            <a:lnSpc>
              <a:spcPct val="100000"/>
            </a:lnSpc>
            <a:spcBef>
              <a:spcPct val="0"/>
            </a:spcBef>
            <a:spcAft>
              <a:spcPct val="0"/>
            </a:spcAft>
            <a:buClrTx/>
            <a:buSzTx/>
            <a:buFontTx/>
            <a:buNone/>
            <a:tabLst/>
          </a:pPr>
          <a:r>
            <a:rPr kumimoji="0" lang="es-ES" altLang="es-EC" sz="1100" b="0" i="0" u="none" strike="noStrike" kern="1200" cap="none" normalizeH="0" baseline="0">
              <a:ln>
                <a:noFill/>
              </a:ln>
              <a:solidFill>
                <a:schemeClr val="tx1"/>
              </a:solidFill>
              <a:effectLst/>
              <a:latin typeface="Lucida Bright" panose="02040602050505020304" pitchFamily="18" charset="0"/>
            </a:rPr>
            <a:t>    de datos</a:t>
          </a:r>
        </a:p>
      </dsp:txBody>
      <dsp:txXfrm>
        <a:off x="3288413" y="93798"/>
        <a:ext cx="1477919" cy="1477919"/>
      </dsp:txXfrm>
    </dsp:sp>
    <dsp:sp modelId="{D823ACA3-8DCC-4040-9575-5AABB9E44917}">
      <dsp:nvSpPr>
        <dsp:cNvPr id="0" name=""/>
        <dsp:cNvSpPr/>
      </dsp:nvSpPr>
      <dsp:spPr>
        <a:xfrm>
          <a:off x="683880" y="461"/>
          <a:ext cx="4175789" cy="4175789"/>
        </a:xfrm>
        <a:prstGeom prst="leftCircularArrow">
          <a:avLst>
            <a:gd name="adj1" fmla="val 6902"/>
            <a:gd name="adj2" fmla="val 465311"/>
            <a:gd name="adj3" fmla="val 15650414"/>
            <a:gd name="adj4" fmla="val 17214898"/>
            <a:gd name="adj5" fmla="val 805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7.emf"/><Relationship Id="rId1" Type="http://schemas.openxmlformats.org/officeDocument/2006/relationships/image" Target="../media/image4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2C504-0093-4947-B04D-C5B770D1CD38}" type="datetimeFigureOut">
              <a:rPr lang="es-EC" smtClean="0"/>
              <a:t>21/7/2021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177BB-8F51-4686-AB64-8EFB3A417B54}" type="slidenum">
              <a:rPr lang="es-EC" smtClean="0"/>
              <a:t>‹Nº›</a:t>
            </a:fld>
            <a:endParaRPr lang="es-EC"/>
          </a:p>
        </p:txBody>
      </p:sp>
    </p:spTree>
    <p:extLst>
      <p:ext uri="{BB962C8B-B14F-4D97-AF65-F5344CB8AC3E}">
        <p14:creationId xmlns:p14="http://schemas.microsoft.com/office/powerpoint/2010/main" val="85929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a:extLst>
              <a:ext uri="{FF2B5EF4-FFF2-40B4-BE49-F238E27FC236}">
                <a16:creationId xmlns:a16="http://schemas.microsoft.com/office/drawing/2014/main" id="{94FFF527-A3B0-4A61-A4D7-319C1AF122D5}"/>
              </a:ext>
            </a:extLst>
          </p:cNvPr>
          <p:cNvSpPr>
            <a:spLocks noGrp="1" noChangeArrowheads="1"/>
          </p:cNvSpPr>
          <p:nvPr>
            <p:ph type="sldNum" sz="quarter" idx="5"/>
          </p:nvPr>
        </p:nvSpPr>
        <p:spPr>
          <a:noFill/>
        </p:spPr>
        <p:txBody>
          <a:bodyPr/>
          <a:lstStyle>
            <a:lvl1pPr defTabSz="990600" eaLnBrk="0" hangingPunct="0">
              <a:defRPr b="1">
                <a:solidFill>
                  <a:schemeClr val="tx1"/>
                </a:solidFill>
                <a:latin typeface="Arial" panose="020B0604020202020204" pitchFamily="34" charset="0"/>
                <a:cs typeface="Arial" panose="020B0604020202020204" pitchFamily="34" charset="0"/>
              </a:defRPr>
            </a:lvl1pPr>
            <a:lvl2pPr marL="742950" indent="-285750" defTabSz="990600" eaLnBrk="0" hangingPunct="0">
              <a:defRPr b="1">
                <a:solidFill>
                  <a:schemeClr val="tx1"/>
                </a:solidFill>
                <a:latin typeface="Arial" panose="020B0604020202020204" pitchFamily="34" charset="0"/>
                <a:cs typeface="Arial" panose="020B0604020202020204" pitchFamily="34" charset="0"/>
              </a:defRPr>
            </a:lvl2pPr>
            <a:lvl3pPr marL="1143000" indent="-228600" defTabSz="990600" eaLnBrk="0" hangingPunct="0">
              <a:defRPr b="1">
                <a:solidFill>
                  <a:schemeClr val="tx1"/>
                </a:solidFill>
                <a:latin typeface="Arial" panose="020B0604020202020204" pitchFamily="34" charset="0"/>
                <a:cs typeface="Arial" panose="020B0604020202020204" pitchFamily="34" charset="0"/>
              </a:defRPr>
            </a:lvl3pPr>
            <a:lvl4pPr marL="1600200" indent="-228600" defTabSz="990600" eaLnBrk="0" hangingPunct="0">
              <a:defRPr b="1">
                <a:solidFill>
                  <a:schemeClr val="tx1"/>
                </a:solidFill>
                <a:latin typeface="Arial" panose="020B0604020202020204" pitchFamily="34" charset="0"/>
                <a:cs typeface="Arial" panose="020B0604020202020204" pitchFamily="34" charset="0"/>
              </a:defRPr>
            </a:lvl4pPr>
            <a:lvl5pPr marL="2057400" indent="-228600" defTabSz="990600" eaLnBrk="0" hangingPunct="0">
              <a:defRPr b="1">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93AEBA7-CD0A-4420-A812-17E3CDA4F5D2}" type="slidenum">
              <a:rPr lang="es-ES" altLang="es-ES" b="0"/>
              <a:pPr eaLnBrk="1" hangingPunct="1"/>
              <a:t>35</a:t>
            </a:fld>
            <a:endParaRPr lang="es-ES" altLang="es-ES" b="0"/>
          </a:p>
        </p:txBody>
      </p:sp>
      <p:sp>
        <p:nvSpPr>
          <p:cNvPr id="119811" name="Rectangle 2">
            <a:extLst>
              <a:ext uri="{FF2B5EF4-FFF2-40B4-BE49-F238E27FC236}">
                <a16:creationId xmlns:a16="http://schemas.microsoft.com/office/drawing/2014/main" id="{A526B86D-C584-4B51-A89B-67B2FF441234}"/>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8D225F5B-5D64-46F5-9DB4-7943DF956431}"/>
              </a:ext>
            </a:extLst>
          </p:cNvPr>
          <p:cNvSpPr>
            <a:spLocks noGrp="1" noChangeArrowheads="1"/>
          </p:cNvSpPr>
          <p:nvPr>
            <p:ph type="body" idx="1"/>
          </p:nvPr>
        </p:nvSpPr>
        <p:spPr>
          <a:noFill/>
        </p:spPr>
        <p:txBody>
          <a:bodyPr/>
          <a:lstStyle/>
          <a:p>
            <a:pPr eaLnBrk="1" hangingPunct="1">
              <a:buFontTx/>
              <a:buChar char="•"/>
            </a:pPr>
            <a:r>
              <a:rPr lang="es-ES" altLang="es-ES"/>
              <a:t>nominal: etiqueta de un nº, pero no influye el nº,es sólo para diferenciarlo, por ejemplo: sexo, hombre=0 y mujer=1, es decir, son diferentes.</a:t>
            </a:r>
          </a:p>
          <a:p>
            <a:pPr eaLnBrk="1" hangingPunct="1">
              <a:buFontTx/>
              <a:buChar char="•"/>
            </a:pPr>
            <a:r>
              <a:rPr lang="es-ES" altLang="es-ES"/>
              <a:t>Ordinal: + y -, es decir,son diferentes pero tb establezco un orden.</a:t>
            </a:r>
          </a:p>
          <a:p>
            <a:pPr eaLnBrk="1" hangingPunct="1">
              <a:buFontTx/>
              <a:buChar char="•"/>
            </a:pPr>
            <a:r>
              <a:rPr lang="es-ES" altLang="es-ES"/>
              <a:t>Intervalo:diferentes; + y -; distancias; por ejemplo las calificaciones numéricas del alumnosabiendo ladiferencia numérica que existe entre cada puntuación; 10 Pepe, 9 Juan, 8,5 Sergio, 7 Pedro; un ejemplo de ordinal sería 1 Pepe, 2Juan, 3 Sergio y 4 Pedro, sólo me indica que son distintos y que además el 1 tiene &gt; nota que el 4</a:t>
            </a:r>
          </a:p>
          <a:p>
            <a:pPr eaLnBrk="1" hangingPunct="1">
              <a:buFontTx/>
              <a:buChar char="•"/>
            </a:pPr>
            <a:r>
              <a:rPr lang="es-ES" altLang="es-ES"/>
              <a:t>Razón: aquí el valor O indica que no existe</a:t>
            </a:r>
          </a:p>
          <a:p>
            <a:pPr eaLnBrk="1" hangingPunct="1"/>
            <a:r>
              <a:rPr lang="es-ES" altLang="es-ES"/>
              <a:t>Nota: si el cero indicara algún valor específico debemos utilizar la escala de intervalo porque en el de razón cero es “nada”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extLst>
      <p:ext uri="{BB962C8B-B14F-4D97-AF65-F5344CB8AC3E}">
        <p14:creationId xmlns:p14="http://schemas.microsoft.com/office/powerpoint/2010/main" val="30714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extLst>
      <p:ext uri="{BB962C8B-B14F-4D97-AF65-F5344CB8AC3E}">
        <p14:creationId xmlns:p14="http://schemas.microsoft.com/office/powerpoint/2010/main" val="3295097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extLst>
      <p:ext uri="{BB962C8B-B14F-4D97-AF65-F5344CB8AC3E}">
        <p14:creationId xmlns:p14="http://schemas.microsoft.com/office/powerpoint/2010/main" val="2532289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extLst>
      <p:ext uri="{BB962C8B-B14F-4D97-AF65-F5344CB8AC3E}">
        <p14:creationId xmlns:p14="http://schemas.microsoft.com/office/powerpoint/2010/main" val="216524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extLst>
      <p:ext uri="{BB962C8B-B14F-4D97-AF65-F5344CB8AC3E}">
        <p14:creationId xmlns:p14="http://schemas.microsoft.com/office/powerpoint/2010/main" val="2091006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extLst>
      <p:ext uri="{BB962C8B-B14F-4D97-AF65-F5344CB8AC3E}">
        <p14:creationId xmlns:p14="http://schemas.microsoft.com/office/powerpoint/2010/main" val="46564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extLst>
      <p:ext uri="{BB962C8B-B14F-4D97-AF65-F5344CB8AC3E}">
        <p14:creationId xmlns:p14="http://schemas.microsoft.com/office/powerpoint/2010/main" val="262645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a:extLst>
              <a:ext uri="{FF2B5EF4-FFF2-40B4-BE49-F238E27FC236}">
                <a16:creationId xmlns:a16="http://schemas.microsoft.com/office/drawing/2014/main" id="{58E3B6CC-A349-4E8B-AD84-94C6AE921DC5}"/>
              </a:ext>
            </a:extLst>
          </p:cNvPr>
          <p:cNvSpPr>
            <a:spLocks noGrp="1" noChangeArrowheads="1"/>
          </p:cNvSpPr>
          <p:nvPr>
            <p:ph type="sldNum" sz="quarter" idx="5"/>
          </p:nvPr>
        </p:nvSpPr>
        <p:spPr>
          <a:noFill/>
        </p:spPr>
        <p:txBody>
          <a:bodyPr/>
          <a:lstStyle>
            <a:lvl1pPr defTabSz="990600" eaLnBrk="0" hangingPunct="0">
              <a:defRPr b="1">
                <a:solidFill>
                  <a:schemeClr val="tx1"/>
                </a:solidFill>
                <a:latin typeface="Arial" panose="020B0604020202020204" pitchFamily="34" charset="0"/>
                <a:cs typeface="Arial" panose="020B0604020202020204" pitchFamily="34" charset="0"/>
              </a:defRPr>
            </a:lvl1pPr>
            <a:lvl2pPr marL="742950" indent="-285750" defTabSz="990600" eaLnBrk="0" hangingPunct="0">
              <a:defRPr b="1">
                <a:solidFill>
                  <a:schemeClr val="tx1"/>
                </a:solidFill>
                <a:latin typeface="Arial" panose="020B0604020202020204" pitchFamily="34" charset="0"/>
                <a:cs typeface="Arial" panose="020B0604020202020204" pitchFamily="34" charset="0"/>
              </a:defRPr>
            </a:lvl2pPr>
            <a:lvl3pPr marL="1143000" indent="-228600" defTabSz="990600" eaLnBrk="0" hangingPunct="0">
              <a:defRPr b="1">
                <a:solidFill>
                  <a:schemeClr val="tx1"/>
                </a:solidFill>
                <a:latin typeface="Arial" panose="020B0604020202020204" pitchFamily="34" charset="0"/>
                <a:cs typeface="Arial" panose="020B0604020202020204" pitchFamily="34" charset="0"/>
              </a:defRPr>
            </a:lvl3pPr>
            <a:lvl4pPr marL="1600200" indent="-228600" defTabSz="990600" eaLnBrk="0" hangingPunct="0">
              <a:defRPr b="1">
                <a:solidFill>
                  <a:schemeClr val="tx1"/>
                </a:solidFill>
                <a:latin typeface="Arial" panose="020B0604020202020204" pitchFamily="34" charset="0"/>
                <a:cs typeface="Arial" panose="020B0604020202020204" pitchFamily="34" charset="0"/>
              </a:defRPr>
            </a:lvl4pPr>
            <a:lvl5pPr marL="2057400" indent="-228600" defTabSz="990600" eaLnBrk="0" hangingPunct="0">
              <a:defRPr b="1">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EC4459D7-2005-4514-875B-A2BB3C7E606F}" type="slidenum">
              <a:rPr lang="es-ES" altLang="es-ES" b="0"/>
              <a:pPr eaLnBrk="1" hangingPunct="1"/>
              <a:t>70</a:t>
            </a:fld>
            <a:endParaRPr lang="es-ES" altLang="es-ES" b="0"/>
          </a:p>
        </p:txBody>
      </p:sp>
      <p:sp>
        <p:nvSpPr>
          <p:cNvPr id="120835" name="Rectangle 2050">
            <a:extLst>
              <a:ext uri="{FF2B5EF4-FFF2-40B4-BE49-F238E27FC236}">
                <a16:creationId xmlns:a16="http://schemas.microsoft.com/office/drawing/2014/main" id="{C4F448DC-0237-4BBB-90FA-1B2AC10A1240}"/>
              </a:ext>
            </a:extLst>
          </p:cNvPr>
          <p:cNvSpPr>
            <a:spLocks noGrp="1" noRot="1" noChangeAspect="1" noChangeArrowheads="1" noTextEdit="1"/>
          </p:cNvSpPr>
          <p:nvPr>
            <p:ph type="sldImg"/>
          </p:nvPr>
        </p:nvSpPr>
        <p:spPr>
          <a:solidFill>
            <a:srgbClr val="FFFFFF"/>
          </a:solidFill>
          <a:ln/>
        </p:spPr>
      </p:sp>
      <p:sp>
        <p:nvSpPr>
          <p:cNvPr id="120836" name="Rectangle 2051">
            <a:extLst>
              <a:ext uri="{FF2B5EF4-FFF2-40B4-BE49-F238E27FC236}">
                <a16:creationId xmlns:a16="http://schemas.microsoft.com/office/drawing/2014/main" id="{6745CE43-4421-45C1-AEF0-C7FBEFDE83FF}"/>
              </a:ext>
            </a:extLst>
          </p:cNvPr>
          <p:cNvSpPr>
            <a:spLocks noGrp="1" noChangeArrowheads="1"/>
          </p:cNvSpPr>
          <p:nvPr>
            <p:ph type="body" idx="1"/>
          </p:nvPr>
        </p:nvSpPr>
        <p:spPr>
          <a:solidFill>
            <a:srgbClr val="FFFFFF"/>
          </a:solidFill>
          <a:ln>
            <a:solidFill>
              <a:srgbClr val="000000"/>
            </a:solidFill>
            <a:miter lim="800000"/>
            <a:headEnd/>
            <a:tailEnd/>
          </a:ln>
        </p:spPr>
        <p:txBody>
          <a:bodyPr lIns="93589" tIns="46794" rIns="93589" bIns="46794"/>
          <a:lstStyle/>
          <a:p>
            <a:pPr eaLnBrk="1" hangingPunct="1"/>
            <a:r>
              <a:rPr lang="es-ES" altLang="es-ES"/>
              <a:t>Características generales de la muestra:</a:t>
            </a:r>
          </a:p>
          <a:p>
            <a:pPr eaLnBrk="1" hangingPunct="1"/>
            <a:r>
              <a:rPr lang="es-ES" altLang="es-ES"/>
              <a:t>La muestra global de este trabajo esta constituida por 52 usuarios del programa de Natación Terapéutica realizado en tres centros de la provincia de Sevilla: Mar de Plata (24, 46,2%), San Pablo (22, 42,3%) y Piscina Sevilla (6, 11,5%), de los cuales 34 son mujeres y 18 hombres, con una edad media de 60,73 +/- 7,7, todos ellos configuran un único grupo de estudio.</a:t>
            </a:r>
          </a:p>
        </p:txBody>
      </p:sp>
    </p:spTree>
    <p:extLst>
      <p:ext uri="{BB962C8B-B14F-4D97-AF65-F5344CB8AC3E}">
        <p14:creationId xmlns:p14="http://schemas.microsoft.com/office/powerpoint/2010/main" val="159571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a:extLst>
              <a:ext uri="{FF2B5EF4-FFF2-40B4-BE49-F238E27FC236}">
                <a16:creationId xmlns:a16="http://schemas.microsoft.com/office/drawing/2014/main" id="{F79D9F2E-567A-4C2A-A75E-30138985730E}"/>
              </a:ext>
            </a:extLst>
          </p:cNvPr>
          <p:cNvSpPr>
            <a:spLocks noGrp="1" noChangeArrowheads="1"/>
          </p:cNvSpPr>
          <p:nvPr>
            <p:ph type="sldNum" sz="quarter" idx="5"/>
          </p:nvPr>
        </p:nvSpPr>
        <p:spPr>
          <a:noFill/>
        </p:spPr>
        <p:txBody>
          <a:bodyPr/>
          <a:lstStyle>
            <a:lvl1pPr defTabSz="990600" eaLnBrk="0" hangingPunct="0">
              <a:defRPr b="1">
                <a:solidFill>
                  <a:schemeClr val="tx1"/>
                </a:solidFill>
                <a:latin typeface="Arial" panose="020B0604020202020204" pitchFamily="34" charset="0"/>
                <a:cs typeface="Arial" panose="020B0604020202020204" pitchFamily="34" charset="0"/>
              </a:defRPr>
            </a:lvl1pPr>
            <a:lvl2pPr marL="742950" indent="-285750" defTabSz="990600" eaLnBrk="0" hangingPunct="0">
              <a:defRPr b="1">
                <a:solidFill>
                  <a:schemeClr val="tx1"/>
                </a:solidFill>
                <a:latin typeface="Arial" panose="020B0604020202020204" pitchFamily="34" charset="0"/>
                <a:cs typeface="Arial" panose="020B0604020202020204" pitchFamily="34" charset="0"/>
              </a:defRPr>
            </a:lvl2pPr>
            <a:lvl3pPr marL="1143000" indent="-228600" defTabSz="990600" eaLnBrk="0" hangingPunct="0">
              <a:defRPr b="1">
                <a:solidFill>
                  <a:schemeClr val="tx1"/>
                </a:solidFill>
                <a:latin typeface="Arial" panose="020B0604020202020204" pitchFamily="34" charset="0"/>
                <a:cs typeface="Arial" panose="020B0604020202020204" pitchFamily="34" charset="0"/>
              </a:defRPr>
            </a:lvl3pPr>
            <a:lvl4pPr marL="1600200" indent="-228600" defTabSz="990600" eaLnBrk="0" hangingPunct="0">
              <a:defRPr b="1">
                <a:solidFill>
                  <a:schemeClr val="tx1"/>
                </a:solidFill>
                <a:latin typeface="Arial" panose="020B0604020202020204" pitchFamily="34" charset="0"/>
                <a:cs typeface="Arial" panose="020B0604020202020204" pitchFamily="34" charset="0"/>
              </a:defRPr>
            </a:lvl4pPr>
            <a:lvl5pPr marL="2057400" indent="-228600" defTabSz="990600" eaLnBrk="0" hangingPunct="0">
              <a:defRPr b="1">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9B48C38-0D24-4B31-B605-3D48CBC33F49}" type="slidenum">
              <a:rPr lang="es-ES" altLang="es-ES" b="0"/>
              <a:pPr eaLnBrk="1" hangingPunct="1"/>
              <a:t>71</a:t>
            </a:fld>
            <a:endParaRPr lang="es-ES" altLang="es-ES" b="0"/>
          </a:p>
        </p:txBody>
      </p:sp>
      <p:sp>
        <p:nvSpPr>
          <p:cNvPr id="121859" name="Rectangle 2050">
            <a:extLst>
              <a:ext uri="{FF2B5EF4-FFF2-40B4-BE49-F238E27FC236}">
                <a16:creationId xmlns:a16="http://schemas.microsoft.com/office/drawing/2014/main" id="{49C6580C-AB0C-4536-87D5-F9C54406F085}"/>
              </a:ext>
            </a:extLst>
          </p:cNvPr>
          <p:cNvSpPr>
            <a:spLocks noGrp="1" noRot="1" noChangeAspect="1" noChangeArrowheads="1" noTextEdit="1"/>
          </p:cNvSpPr>
          <p:nvPr>
            <p:ph type="sldImg"/>
          </p:nvPr>
        </p:nvSpPr>
        <p:spPr>
          <a:solidFill>
            <a:srgbClr val="FFFFFF"/>
          </a:solidFill>
          <a:ln/>
        </p:spPr>
      </p:sp>
      <p:sp>
        <p:nvSpPr>
          <p:cNvPr id="121860" name="Rectangle 2051">
            <a:extLst>
              <a:ext uri="{FF2B5EF4-FFF2-40B4-BE49-F238E27FC236}">
                <a16:creationId xmlns:a16="http://schemas.microsoft.com/office/drawing/2014/main" id="{4393EA30-CFB5-4F67-B21E-35DF70B1CAB8}"/>
              </a:ext>
            </a:extLst>
          </p:cNvPr>
          <p:cNvSpPr>
            <a:spLocks noGrp="1" noChangeArrowheads="1"/>
          </p:cNvSpPr>
          <p:nvPr>
            <p:ph type="body" idx="1"/>
          </p:nvPr>
        </p:nvSpPr>
        <p:spPr>
          <a:solidFill>
            <a:srgbClr val="FFFFFF"/>
          </a:solidFill>
          <a:ln>
            <a:solidFill>
              <a:srgbClr val="000000"/>
            </a:solidFill>
            <a:miter lim="800000"/>
            <a:headEnd/>
            <a:tailEnd/>
          </a:ln>
        </p:spPr>
        <p:txBody>
          <a:bodyPr lIns="93589" tIns="46794" rIns="93589" bIns="46794"/>
          <a:lstStyle/>
          <a:p>
            <a:pPr eaLnBrk="1" hangingPunct="1"/>
            <a:r>
              <a:rPr lang="es-ES" altLang="es-ES"/>
              <a:t>Características generales de la muestra:</a:t>
            </a:r>
          </a:p>
          <a:p>
            <a:pPr eaLnBrk="1" hangingPunct="1"/>
            <a:r>
              <a:rPr lang="es-ES" altLang="es-ES"/>
              <a:t>La muestra global de este trabajo esta constituida por 52 usuarios del programa de Natación Terapéutica realizado en tres centros de la provincia de Sevilla: Mar de Plata (24, 46,2%), San Pablo (22, 42,3%) y Piscina Sevilla (6, 11,5%), de los cuales 34 son mujeres y 18 hombres, con una edad media de 60,73 +/- 7,7, todos ellos configuran un único grupo de estudio.</a:t>
            </a:r>
          </a:p>
        </p:txBody>
      </p:sp>
    </p:spTree>
    <p:extLst>
      <p:ext uri="{BB962C8B-B14F-4D97-AF65-F5344CB8AC3E}">
        <p14:creationId xmlns:p14="http://schemas.microsoft.com/office/powerpoint/2010/main" val="72870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Tree>
    <p:extLst>
      <p:ext uri="{BB962C8B-B14F-4D97-AF65-F5344CB8AC3E}">
        <p14:creationId xmlns:p14="http://schemas.microsoft.com/office/powerpoint/2010/main" val="2098277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60352" y="228600"/>
            <a:ext cx="10687049" cy="914400"/>
          </a:xfrm>
        </p:spPr>
        <p:txBody>
          <a:bodyPr/>
          <a:lstStyle/>
          <a:p>
            <a:r>
              <a:rPr lang="es-ES"/>
              <a:t>Haga clic para modificar el estilo de título del patrón</a:t>
            </a:r>
          </a:p>
        </p:txBody>
      </p:sp>
      <p:sp>
        <p:nvSpPr>
          <p:cNvPr id="3" name="2 Marcador de tabla"/>
          <p:cNvSpPr>
            <a:spLocks noGrp="1"/>
          </p:cNvSpPr>
          <p:nvPr>
            <p:ph type="tbl" idx="1"/>
          </p:nvPr>
        </p:nvSpPr>
        <p:spPr>
          <a:xfrm>
            <a:off x="812800" y="1600200"/>
            <a:ext cx="10566400" cy="4419600"/>
          </a:xfrm>
        </p:spPr>
        <p:txBody>
          <a:bodyPr/>
          <a:lstStyle/>
          <a:p>
            <a:pPr lvl="0"/>
            <a:endParaRPr lang="es-ES" noProof="0"/>
          </a:p>
        </p:txBody>
      </p:sp>
      <p:sp>
        <p:nvSpPr>
          <p:cNvPr id="4" name="Rectangle 8">
            <a:extLst>
              <a:ext uri="{FF2B5EF4-FFF2-40B4-BE49-F238E27FC236}">
                <a16:creationId xmlns:a16="http://schemas.microsoft.com/office/drawing/2014/main" id="{7785D49B-5EC6-4892-9A5D-B8EE45F20A68}"/>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5" name="Rectangle 9">
            <a:extLst>
              <a:ext uri="{FF2B5EF4-FFF2-40B4-BE49-F238E27FC236}">
                <a16:creationId xmlns:a16="http://schemas.microsoft.com/office/drawing/2014/main" id="{307A276B-69BF-4A3E-A9A2-EF5C33E98D86}"/>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6" name="Rectangle 10">
            <a:extLst>
              <a:ext uri="{FF2B5EF4-FFF2-40B4-BE49-F238E27FC236}">
                <a16:creationId xmlns:a16="http://schemas.microsoft.com/office/drawing/2014/main" id="{D14BCA4B-831A-4D0D-AC4C-55B296A7AAAA}"/>
              </a:ext>
            </a:extLst>
          </p:cNvPr>
          <p:cNvSpPr>
            <a:spLocks noGrp="1" noChangeArrowheads="1"/>
          </p:cNvSpPr>
          <p:nvPr>
            <p:ph type="sldNum" sz="quarter" idx="12"/>
          </p:nvPr>
        </p:nvSpPr>
        <p:spPr>
          <a:ln/>
        </p:spPr>
        <p:txBody>
          <a:bodyPr/>
          <a:lstStyle>
            <a:lvl1pPr>
              <a:defRPr/>
            </a:lvl1pPr>
          </a:lstStyle>
          <a:p>
            <a:fld id="{A2B3EFB2-8100-42AE-B57D-18C7D5F429B0}" type="slidenum">
              <a:rPr lang="es-ES" altLang="es-ES"/>
              <a:pPr/>
              <a:t>‹Nº›</a:t>
            </a:fld>
            <a:endParaRPr lang="es-ES" altLang="es-ES"/>
          </a:p>
        </p:txBody>
      </p:sp>
    </p:spTree>
    <p:extLst>
      <p:ext uri="{BB962C8B-B14F-4D97-AF65-F5344CB8AC3E}">
        <p14:creationId xmlns:p14="http://schemas.microsoft.com/office/powerpoint/2010/main" val="66242593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260352" y="228600"/>
            <a:ext cx="10687049" cy="9144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812800" y="1600200"/>
            <a:ext cx="5181600" cy="4419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600200"/>
            <a:ext cx="5181600" cy="2133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3886200"/>
            <a:ext cx="5181600" cy="2133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8">
            <a:extLst>
              <a:ext uri="{FF2B5EF4-FFF2-40B4-BE49-F238E27FC236}">
                <a16:creationId xmlns:a16="http://schemas.microsoft.com/office/drawing/2014/main" id="{FD77F4A3-2095-4174-994B-FB5D71ADE3D6}"/>
              </a:ext>
            </a:extLst>
          </p:cNvPr>
          <p:cNvSpPr>
            <a:spLocks noGrp="1" noChangeArrowheads="1"/>
          </p:cNvSpPr>
          <p:nvPr>
            <p:ph type="dt" sz="half" idx="10"/>
          </p:nvPr>
        </p:nvSpPr>
        <p:spPr>
          <a:ln/>
        </p:spPr>
        <p:txBody>
          <a:bodyPr/>
          <a:lstStyle>
            <a:lvl1pPr>
              <a:defRPr/>
            </a:lvl1pPr>
          </a:lstStyle>
          <a:p>
            <a:pPr>
              <a:defRPr/>
            </a:pPr>
            <a:endParaRPr lang="es-ES" altLang="es-ES"/>
          </a:p>
        </p:txBody>
      </p:sp>
      <p:sp>
        <p:nvSpPr>
          <p:cNvPr id="7" name="Rectangle 9">
            <a:extLst>
              <a:ext uri="{FF2B5EF4-FFF2-40B4-BE49-F238E27FC236}">
                <a16:creationId xmlns:a16="http://schemas.microsoft.com/office/drawing/2014/main" id="{FB2D963B-336C-4DC5-A706-B7EE1B8E2528}"/>
              </a:ext>
            </a:extLst>
          </p:cNvPr>
          <p:cNvSpPr>
            <a:spLocks noGrp="1" noChangeArrowheads="1"/>
          </p:cNvSpPr>
          <p:nvPr>
            <p:ph type="ftr" sz="quarter" idx="11"/>
          </p:nvPr>
        </p:nvSpPr>
        <p:spPr>
          <a:ln/>
        </p:spPr>
        <p:txBody>
          <a:bodyPr/>
          <a:lstStyle>
            <a:lvl1pPr>
              <a:defRPr/>
            </a:lvl1pPr>
          </a:lstStyle>
          <a:p>
            <a:pPr>
              <a:defRPr/>
            </a:pPr>
            <a:endParaRPr lang="es-ES" altLang="es-ES"/>
          </a:p>
        </p:txBody>
      </p:sp>
      <p:sp>
        <p:nvSpPr>
          <p:cNvPr id="8" name="Rectangle 10">
            <a:extLst>
              <a:ext uri="{FF2B5EF4-FFF2-40B4-BE49-F238E27FC236}">
                <a16:creationId xmlns:a16="http://schemas.microsoft.com/office/drawing/2014/main" id="{D2CE5067-01B1-4457-9603-638E24430985}"/>
              </a:ext>
            </a:extLst>
          </p:cNvPr>
          <p:cNvSpPr>
            <a:spLocks noGrp="1" noChangeArrowheads="1"/>
          </p:cNvSpPr>
          <p:nvPr>
            <p:ph type="sldNum" sz="quarter" idx="12"/>
          </p:nvPr>
        </p:nvSpPr>
        <p:spPr>
          <a:ln/>
        </p:spPr>
        <p:txBody>
          <a:bodyPr/>
          <a:lstStyle>
            <a:lvl1pPr>
              <a:defRPr/>
            </a:lvl1pPr>
          </a:lstStyle>
          <a:p>
            <a:fld id="{676EBB10-791C-4507-B3D5-E71402B144A9}" type="slidenum">
              <a:rPr lang="es-ES" altLang="es-ES"/>
              <a:pPr/>
              <a:t>‹Nº›</a:t>
            </a:fld>
            <a:endParaRPr lang="es-ES" altLang="es-ES"/>
          </a:p>
        </p:txBody>
      </p:sp>
    </p:spTree>
    <p:extLst>
      <p:ext uri="{BB962C8B-B14F-4D97-AF65-F5344CB8AC3E}">
        <p14:creationId xmlns:p14="http://schemas.microsoft.com/office/powerpoint/2010/main" val="47092018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 id="2147483671"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6.png"/><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ieaip.org.mx/comunicacion/comunicado36/3.jpg" TargetMode="External"/><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diagramColors" Target="../diagrams/colors1.xml"/><Relationship Id="rId11" Type="http://schemas.openxmlformats.org/officeDocument/2006/relationships/image" Target="../media/image43.jpeg"/><Relationship Id="rId5" Type="http://schemas.openxmlformats.org/officeDocument/2006/relationships/diagramQuickStyle" Target="../diagrams/quickStyle1.xml"/><Relationship Id="rId10" Type="http://schemas.openxmlformats.org/officeDocument/2006/relationships/image" Target="../media/image42.jpeg"/><Relationship Id="rId4" Type="http://schemas.openxmlformats.org/officeDocument/2006/relationships/diagramLayout" Target="../diagrams/layout1.xml"/><Relationship Id="rId9" Type="http://schemas.openxmlformats.org/officeDocument/2006/relationships/image" Target="../media/image41.emf"/></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7.emf"/><Relationship Id="rId5" Type="http://schemas.openxmlformats.org/officeDocument/2006/relationships/oleObject" Target="../embeddings/oleObject6.bin"/><Relationship Id="rId4" Type="http://schemas.openxmlformats.org/officeDocument/2006/relationships/image" Target="../media/image46.emf"/><Relationship Id="rId9" Type="http://schemas.openxmlformats.org/officeDocument/2006/relationships/image" Target="../media/image49.png"/></Relationships>
</file>

<file path=ppt/slides/_rels/slide5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7.emf"/><Relationship Id="rId11" Type="http://schemas.openxmlformats.org/officeDocument/2006/relationships/image" Target="../media/image51.jpeg"/><Relationship Id="rId5" Type="http://schemas.openxmlformats.org/officeDocument/2006/relationships/oleObject" Target="../embeddings/oleObject9.bin"/><Relationship Id="rId10" Type="http://schemas.openxmlformats.org/officeDocument/2006/relationships/image" Target="../media/image50.jpeg"/><Relationship Id="rId4" Type="http://schemas.openxmlformats.org/officeDocument/2006/relationships/image" Target="../media/image46.emf"/><Relationship Id="rId9" Type="http://schemas.openxmlformats.org/officeDocument/2006/relationships/oleObject" Target="../embeddings/oleObject11.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6.emf"/></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6.emf"/><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bvs.sld.cu/revistas/gin/vol29_1_03/X.jpg" TargetMode="Externa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14.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5.emf"/><Relationship Id="rId5" Type="http://schemas.openxmlformats.org/officeDocument/2006/relationships/oleObject" Target="../embeddings/oleObject16.bin"/><Relationship Id="rId4" Type="http://schemas.openxmlformats.org/officeDocument/2006/relationships/image" Target="../media/image54.emf"/><Relationship Id="rId9"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9.wmf"/><Relationship Id="rId5" Type="http://schemas.openxmlformats.org/officeDocument/2006/relationships/oleObject" Target="../embeddings/oleObject19.bin"/><Relationship Id="rId4" Type="http://schemas.openxmlformats.org/officeDocument/2006/relationships/image" Target="../media/image58.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60.emf"/><Relationship Id="rId5" Type="http://schemas.openxmlformats.org/officeDocument/2006/relationships/oleObject" Target="../embeddings/oleObject21.bin"/><Relationship Id="rId4" Type="http://schemas.openxmlformats.org/officeDocument/2006/relationships/image" Target="../media/image14.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0.emf"/><Relationship Id="rId5" Type="http://schemas.openxmlformats.org/officeDocument/2006/relationships/oleObject" Target="../embeddings/oleObject23.bin"/><Relationship Id="rId4" Type="http://schemas.openxmlformats.org/officeDocument/2006/relationships/image" Target="../media/image14.emf"/></Relationships>
</file>

<file path=ppt/slides/_rels/slide67.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2.wmf"/><Relationship Id="rId5" Type="http://schemas.openxmlformats.org/officeDocument/2006/relationships/oleObject" Target="../embeddings/oleObject25.bin"/><Relationship Id="rId4" Type="http://schemas.openxmlformats.org/officeDocument/2006/relationships/image" Target="../media/image61.wmf"/></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68.jpeg"/><Relationship Id="rId4" Type="http://schemas.openxmlformats.org/officeDocument/2006/relationships/image" Target="../media/image6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4EF50-D610-4F1C-A4A3-59FD4ECA5D1F}"/>
              </a:ext>
            </a:extLst>
          </p:cNvPr>
          <p:cNvSpPr>
            <a:spLocks noGrp="1"/>
          </p:cNvSpPr>
          <p:nvPr>
            <p:ph type="ctrTitle"/>
          </p:nvPr>
        </p:nvSpPr>
        <p:spPr/>
        <p:txBody>
          <a:bodyPr/>
          <a:lstStyle/>
          <a:p>
            <a:r>
              <a:rPr lang="es-MX" b="1" dirty="0"/>
              <a:t>BIOESTADISTICA</a:t>
            </a:r>
            <a:endParaRPr lang="es-EC" b="1" dirty="0"/>
          </a:p>
        </p:txBody>
      </p:sp>
      <p:sp>
        <p:nvSpPr>
          <p:cNvPr id="3" name="Subtítulo 2">
            <a:extLst>
              <a:ext uri="{FF2B5EF4-FFF2-40B4-BE49-F238E27FC236}">
                <a16:creationId xmlns:a16="http://schemas.microsoft.com/office/drawing/2014/main" id="{BD408262-165B-4B34-A3F3-762B5EC02877}"/>
              </a:ext>
            </a:extLst>
          </p:cNvPr>
          <p:cNvSpPr>
            <a:spLocks noGrp="1"/>
          </p:cNvSpPr>
          <p:nvPr>
            <p:ph type="subTitle" idx="1"/>
          </p:nvPr>
        </p:nvSpPr>
        <p:spPr/>
        <p:txBody>
          <a:bodyPr/>
          <a:lstStyle/>
          <a:p>
            <a:endParaRPr lang="es-EC"/>
          </a:p>
        </p:txBody>
      </p:sp>
    </p:spTree>
    <p:extLst>
      <p:ext uri="{BB962C8B-B14F-4D97-AF65-F5344CB8AC3E}">
        <p14:creationId xmlns:p14="http://schemas.microsoft.com/office/powerpoint/2010/main" val="238814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1238E-BBD6-4D22-BF8B-E0CFEAA3FA6B}"/>
              </a:ext>
            </a:extLst>
          </p:cNvPr>
          <p:cNvSpPr>
            <a:spLocks noGrp="1"/>
          </p:cNvSpPr>
          <p:nvPr>
            <p:ph type="title"/>
          </p:nvPr>
        </p:nvSpPr>
        <p:spPr/>
        <p:txBody>
          <a:bodyPr>
            <a:normAutofit fontScale="90000"/>
          </a:bodyPr>
          <a:lstStyle/>
          <a:p>
            <a:r>
              <a:rPr lang="es-MX" b="1" dirty="0"/>
              <a:t>ÁREA DE TRABAJO DE LA ESTADÍSTICAS</a:t>
            </a:r>
            <a:endParaRPr lang="es-EC" b="1" dirty="0"/>
          </a:p>
        </p:txBody>
      </p:sp>
      <p:sp>
        <p:nvSpPr>
          <p:cNvPr id="3" name="Marcador de contenido 2">
            <a:extLst>
              <a:ext uri="{FF2B5EF4-FFF2-40B4-BE49-F238E27FC236}">
                <a16:creationId xmlns:a16="http://schemas.microsoft.com/office/drawing/2014/main" id="{A8BFD131-36CC-4F1B-B627-4AE8B8F13A95}"/>
              </a:ext>
            </a:extLst>
          </p:cNvPr>
          <p:cNvSpPr>
            <a:spLocks noGrp="1"/>
          </p:cNvSpPr>
          <p:nvPr>
            <p:ph idx="1"/>
          </p:nvPr>
        </p:nvSpPr>
        <p:spPr>
          <a:xfrm>
            <a:off x="1032933" y="2523067"/>
            <a:ext cx="10261600" cy="3505200"/>
          </a:xfrm>
        </p:spPr>
        <p:txBody>
          <a:bodyPr>
            <a:normAutofit fontScale="92500" lnSpcReduction="20000"/>
          </a:bodyPr>
          <a:lstStyle/>
          <a:p>
            <a:r>
              <a:rPr lang="es-MX" dirty="0"/>
              <a:t>Sistema de trabajo en esta disciplina es:</a:t>
            </a:r>
          </a:p>
          <a:p>
            <a:pPr lvl="1"/>
            <a:r>
              <a:rPr lang="es-MX" dirty="0"/>
              <a:t>Se utilizan métodos que resumen datos</a:t>
            </a:r>
          </a:p>
          <a:p>
            <a:pPr lvl="1"/>
            <a:r>
              <a:rPr lang="es-MX" dirty="0"/>
              <a:t>Se utiliza procedimientos estadísticos que permiten llegar a conclusiones que pueda aplicarse a la atención de pacientes o en programar acciones de salud pública</a:t>
            </a:r>
          </a:p>
          <a:p>
            <a:r>
              <a:rPr lang="es-MX" dirty="0"/>
              <a:t>Se emplea la </a:t>
            </a:r>
            <a:r>
              <a:rPr lang="es-MX" b="1" dirty="0">
                <a:highlight>
                  <a:srgbClr val="FFFF00"/>
                </a:highlight>
              </a:rPr>
              <a:t>bioestadística</a:t>
            </a:r>
            <a:r>
              <a:rPr lang="es-MX" dirty="0"/>
              <a:t> en los campos relacionados con la salud</a:t>
            </a:r>
          </a:p>
          <a:p>
            <a:r>
              <a:rPr lang="es-MX" dirty="0"/>
              <a:t>Todos los integrantes del equipo de salud durante todo el tiempo de ejercicio profesional usan nueva información que proviene de diferentes fuentes y los conocimientos que entrega la Bioestadística a los enfermeros es de gran importancia.</a:t>
            </a:r>
          </a:p>
          <a:p>
            <a:r>
              <a:rPr lang="es-MX" dirty="0"/>
              <a:t>. Utiliza el método estadístico que proporciona las técnicas para llevar a cabo o la práctica aquellas etapas del método científico que requieren </a:t>
            </a:r>
            <a:r>
              <a:rPr lang="es-MX" dirty="0">
                <a:highlight>
                  <a:srgbClr val="FFFF00"/>
                </a:highlight>
              </a:rPr>
              <a:t>recolección y análisis de información</a:t>
            </a:r>
            <a:r>
              <a:rPr lang="es-MX" dirty="0"/>
              <a:t>.</a:t>
            </a:r>
          </a:p>
          <a:p>
            <a:pPr lvl="1"/>
            <a:endParaRPr lang="es-MX" dirty="0"/>
          </a:p>
          <a:p>
            <a:pPr lvl="1"/>
            <a:endParaRPr lang="es-EC" dirty="0"/>
          </a:p>
        </p:txBody>
      </p:sp>
    </p:spTree>
    <p:extLst>
      <p:ext uri="{BB962C8B-B14F-4D97-AF65-F5344CB8AC3E}">
        <p14:creationId xmlns:p14="http://schemas.microsoft.com/office/powerpoint/2010/main" val="2481643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E77555F-6B28-49FA-9AE6-B846299D6FA4}"/>
              </a:ext>
            </a:extLst>
          </p:cNvPr>
          <p:cNvSpPr>
            <a:spLocks noGrp="1" noChangeArrowheads="1"/>
          </p:cNvSpPr>
          <p:nvPr>
            <p:ph type="title"/>
          </p:nvPr>
        </p:nvSpPr>
        <p:spPr/>
        <p:txBody>
          <a:bodyPr/>
          <a:lstStyle/>
          <a:p>
            <a:pPr eaLnBrk="1" hangingPunct="1">
              <a:defRPr/>
            </a:pPr>
            <a:r>
              <a:rPr lang="es-ES" sz="4000" b="1">
                <a:solidFill>
                  <a:schemeClr val="hlink"/>
                </a:solidFill>
                <a:latin typeface="Comic Sans MS" pitchFamily="66" charset="0"/>
              </a:rPr>
              <a:t>Bioestadística</a:t>
            </a:r>
            <a:r>
              <a:rPr lang="es-ES" sz="3200">
                <a:solidFill>
                  <a:schemeClr val="hlink"/>
                </a:solidFill>
                <a:latin typeface="Comic Sans MS" pitchFamily="66" charset="0"/>
              </a:rPr>
              <a:t> </a:t>
            </a:r>
          </a:p>
        </p:txBody>
      </p:sp>
      <p:sp>
        <p:nvSpPr>
          <p:cNvPr id="21507" name="Rectangle 3">
            <a:extLst>
              <a:ext uri="{FF2B5EF4-FFF2-40B4-BE49-F238E27FC236}">
                <a16:creationId xmlns:a16="http://schemas.microsoft.com/office/drawing/2014/main" id="{4E018F71-DFEE-4B88-9D69-D5772979E947}"/>
              </a:ext>
            </a:extLst>
          </p:cNvPr>
          <p:cNvSpPr>
            <a:spLocks noGrp="1" noChangeArrowheads="1"/>
          </p:cNvSpPr>
          <p:nvPr>
            <p:ph type="body" idx="1"/>
          </p:nvPr>
        </p:nvSpPr>
        <p:spPr>
          <a:xfrm>
            <a:off x="1126671" y="2645228"/>
            <a:ext cx="9769927" cy="3666671"/>
          </a:xfrm>
          <a:solidFill>
            <a:schemeClr val="bg1"/>
          </a:solidFill>
          <a:ln>
            <a:solidFill>
              <a:schemeClr val="bg1"/>
            </a:solidFill>
            <a:miter lim="800000"/>
            <a:headEnd/>
            <a:tailEnd/>
          </a:ln>
        </p:spPr>
        <p:txBody>
          <a:bodyPr/>
          <a:lstStyle/>
          <a:p>
            <a:pPr algn="ctr" eaLnBrk="1" hangingPunct="1">
              <a:lnSpc>
                <a:spcPct val="80000"/>
              </a:lnSpc>
            </a:pPr>
            <a:r>
              <a:rPr lang="es-ES" altLang="es-ES" sz="2800" dirty="0"/>
              <a:t>Es una rama de la estadística que se ocupa de problemas planteados dentro de las ciencias de la vida.</a:t>
            </a:r>
          </a:p>
          <a:p>
            <a:pPr algn="ctr" eaLnBrk="1" hangingPunct="1">
              <a:lnSpc>
                <a:spcPct val="80000"/>
              </a:lnSpc>
              <a:buFont typeface="Wingdings" panose="05000000000000000000" pitchFamily="2" charset="2"/>
              <a:buNone/>
            </a:pPr>
            <a:endParaRPr lang="es-ES" altLang="es-ES" sz="2800" dirty="0"/>
          </a:p>
          <a:p>
            <a:pPr algn="ctr" eaLnBrk="1" hangingPunct="1">
              <a:lnSpc>
                <a:spcPct val="80000"/>
              </a:lnSpc>
            </a:pPr>
            <a:r>
              <a:rPr lang="es-ES" altLang="es-ES" sz="2800" dirty="0"/>
              <a:t>Es la disciplina que contempla el desarrollo y la aplicación de la teoría y métodos estadísticos en el estudio de los fenómenos que aparecen en las ciencias de la vida</a:t>
            </a:r>
          </a:p>
          <a:p>
            <a:pPr eaLnBrk="1" hangingPunct="1">
              <a:lnSpc>
                <a:spcPct val="80000"/>
              </a:lnSpc>
              <a:buFont typeface="Wingdings" panose="05000000000000000000" pitchFamily="2" charset="2"/>
              <a:buNone/>
            </a:pPr>
            <a:endParaRPr lang="es-ES" altLang="es-ES" sz="2600" b="1" dirty="0">
              <a:latin typeface="Comic Sans MS" panose="030F0702030302020204" pitchFamily="66" charset="0"/>
            </a:endParaRPr>
          </a:p>
          <a:p>
            <a:pPr eaLnBrk="1" hangingPunct="1">
              <a:lnSpc>
                <a:spcPct val="80000"/>
              </a:lnSpc>
              <a:buFont typeface="Wingdings" panose="05000000000000000000" pitchFamily="2" charset="2"/>
              <a:buNone/>
            </a:pPr>
            <a:endParaRPr lang="es-ES" alt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C973109-657F-4EBE-A089-DE68FA1F5893}"/>
              </a:ext>
            </a:extLst>
          </p:cNvPr>
          <p:cNvSpPr>
            <a:spLocks noGrp="1" noChangeArrowheads="1"/>
          </p:cNvSpPr>
          <p:nvPr>
            <p:ph type="title"/>
          </p:nvPr>
        </p:nvSpPr>
        <p:spPr/>
        <p:txBody>
          <a:bodyPr>
            <a:normAutofit fontScale="90000"/>
          </a:bodyPr>
          <a:lstStyle/>
          <a:p>
            <a:pPr eaLnBrk="1" hangingPunct="1">
              <a:defRPr/>
            </a:pPr>
            <a:r>
              <a:rPr lang="es-ES" sz="4000" b="1">
                <a:solidFill>
                  <a:schemeClr val="hlink"/>
                </a:solidFill>
                <a:latin typeface="Comic Sans MS" pitchFamily="66" charset="0"/>
              </a:rPr>
              <a:t>Usos de la Bioestadística en Medicina Individual</a:t>
            </a:r>
            <a:r>
              <a:rPr lang="es-ES" sz="3200">
                <a:solidFill>
                  <a:schemeClr val="hlink"/>
                </a:solidFill>
                <a:latin typeface="Comic Sans MS" pitchFamily="66" charset="0"/>
              </a:rPr>
              <a:t> </a:t>
            </a:r>
          </a:p>
        </p:txBody>
      </p:sp>
      <p:sp>
        <p:nvSpPr>
          <p:cNvPr id="22531" name="Rectangle 3">
            <a:extLst>
              <a:ext uri="{FF2B5EF4-FFF2-40B4-BE49-F238E27FC236}">
                <a16:creationId xmlns:a16="http://schemas.microsoft.com/office/drawing/2014/main" id="{8170074E-712C-4344-AA35-CA3AC2BE3380}"/>
              </a:ext>
            </a:extLst>
          </p:cNvPr>
          <p:cNvSpPr>
            <a:spLocks noGrp="1" noChangeArrowheads="1"/>
          </p:cNvSpPr>
          <p:nvPr>
            <p:ph type="body" idx="1"/>
          </p:nvPr>
        </p:nvSpPr>
        <p:spPr>
          <a:xfrm>
            <a:off x="1126671" y="2514600"/>
            <a:ext cx="10270672" cy="3959226"/>
          </a:xfrm>
        </p:spPr>
        <p:txBody>
          <a:bodyPr>
            <a:normAutofit/>
          </a:bodyPr>
          <a:lstStyle/>
          <a:p>
            <a:pPr marL="457200" indent="-457200">
              <a:lnSpc>
                <a:spcPct val="90000"/>
              </a:lnSpc>
              <a:buNone/>
            </a:pPr>
            <a:r>
              <a:rPr lang="es-VE" altLang="es-ES" sz="2000" b="1" dirty="0">
                <a:solidFill>
                  <a:schemeClr val="hlink"/>
                </a:solidFill>
                <a:latin typeface="Comic Sans MS" panose="030F0702030302020204" pitchFamily="66" charset="0"/>
              </a:rPr>
              <a:t> 1.Práctica profesional:</a:t>
            </a:r>
            <a:r>
              <a:rPr lang="es-VE" altLang="es-ES" sz="2000" b="1" dirty="0">
                <a:latin typeface="Comic Sans MS" panose="030F0702030302020204" pitchFamily="66" charset="0"/>
              </a:rPr>
              <a:t> </a:t>
            </a:r>
          </a:p>
          <a:p>
            <a:pPr marL="838200" lvl="1" indent="-381000">
              <a:lnSpc>
                <a:spcPct val="90000"/>
              </a:lnSpc>
            </a:pPr>
            <a:r>
              <a:rPr lang="es-VE" altLang="es-ES" sz="1800" dirty="0">
                <a:latin typeface="Comic Sans MS" panose="030F0702030302020204" pitchFamily="66" charset="0"/>
              </a:rPr>
              <a:t>Al realizar el diagnósticos de un proceso patológico,</a:t>
            </a:r>
          </a:p>
          <a:p>
            <a:pPr marL="838200" lvl="1" indent="-381000">
              <a:lnSpc>
                <a:spcPct val="90000"/>
              </a:lnSpc>
            </a:pPr>
            <a:r>
              <a:rPr lang="es-VE" altLang="es-ES" sz="1800" dirty="0">
                <a:latin typeface="Comic Sans MS" panose="030F0702030302020204" pitchFamily="66" charset="0"/>
              </a:rPr>
              <a:t>Al obtener los resultados de laboratorio y comparar los valores normales con  los patológicos.</a:t>
            </a:r>
          </a:p>
          <a:p>
            <a:pPr marL="838200" lvl="1" indent="-381000">
              <a:lnSpc>
                <a:spcPct val="90000"/>
              </a:lnSpc>
            </a:pPr>
            <a:endParaRPr lang="es-VE" altLang="es-ES" sz="1800" b="1" dirty="0">
              <a:latin typeface="Comic Sans MS" panose="030F0702030302020204" pitchFamily="66" charset="0"/>
            </a:endParaRPr>
          </a:p>
          <a:p>
            <a:pPr marL="457200" indent="-457200">
              <a:lnSpc>
                <a:spcPct val="90000"/>
              </a:lnSpc>
              <a:buNone/>
            </a:pPr>
            <a:r>
              <a:rPr lang="es-VE" altLang="es-ES" sz="2000" b="1" dirty="0">
                <a:solidFill>
                  <a:schemeClr val="hlink"/>
                </a:solidFill>
                <a:latin typeface="Comic Sans MS" panose="030F0702030302020204" pitchFamily="66" charset="0"/>
              </a:rPr>
              <a:t>2.  Investigación:</a:t>
            </a:r>
          </a:p>
          <a:p>
            <a:pPr marL="838200" lvl="1" indent="-381000">
              <a:lnSpc>
                <a:spcPct val="90000"/>
              </a:lnSpc>
            </a:pPr>
            <a:r>
              <a:rPr lang="es-VE" altLang="es-ES" dirty="0">
                <a:latin typeface="Comic Sans MS" panose="030F0702030302020204" pitchFamily="66" charset="0"/>
              </a:rPr>
              <a:t>Decidir sobre el número de pacientes que deben estudiarse con el fin de conseguir validez en las conclusiones.</a:t>
            </a:r>
          </a:p>
          <a:p>
            <a:pPr marL="838200" lvl="1" indent="-381000">
              <a:lnSpc>
                <a:spcPct val="90000"/>
              </a:lnSpc>
              <a:buNone/>
            </a:pPr>
            <a:endParaRPr lang="es-VE" altLang="es-ES" dirty="0">
              <a:latin typeface="Comic Sans MS" panose="030F0702030302020204" pitchFamily="66" charset="0"/>
            </a:endParaRPr>
          </a:p>
          <a:p>
            <a:pPr marL="838200" lvl="1" indent="-381000">
              <a:lnSpc>
                <a:spcPct val="90000"/>
              </a:lnSpc>
            </a:pPr>
            <a:r>
              <a:rPr lang="es-VE" altLang="es-ES" dirty="0">
                <a:latin typeface="Comic Sans MS" panose="030F0702030302020204" pitchFamily="66" charset="0"/>
              </a:rPr>
              <a:t>Presentar a otros investigadores el resultado de la investigación en forma clara y precisa.</a:t>
            </a:r>
            <a:endParaRPr lang="es-ES" altLang="es-E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3FFCB48-6BF7-4027-BFD6-CE2A06DA724A}"/>
              </a:ext>
            </a:extLst>
          </p:cNvPr>
          <p:cNvSpPr>
            <a:spLocks noGrp="1" noChangeArrowheads="1"/>
          </p:cNvSpPr>
          <p:nvPr>
            <p:ph type="title"/>
          </p:nvPr>
        </p:nvSpPr>
        <p:spPr/>
        <p:txBody>
          <a:bodyPr>
            <a:normAutofit fontScale="90000"/>
          </a:bodyPr>
          <a:lstStyle/>
          <a:p>
            <a:pPr eaLnBrk="1" hangingPunct="1">
              <a:defRPr/>
            </a:pPr>
            <a:r>
              <a:rPr lang="es-ES" sz="4000" b="1" dirty="0">
                <a:solidFill>
                  <a:schemeClr val="hlink"/>
                </a:solidFill>
                <a:latin typeface="Comic Sans MS" pitchFamily="66" charset="0"/>
              </a:rPr>
              <a:t>Usos de la Bioestadística en Medicina Colectiva</a:t>
            </a:r>
            <a:r>
              <a:rPr lang="es-ES" sz="3200" dirty="0">
                <a:solidFill>
                  <a:schemeClr val="hlink"/>
                </a:solidFill>
                <a:latin typeface="Comic Sans MS" pitchFamily="66" charset="0"/>
              </a:rPr>
              <a:t> </a:t>
            </a:r>
          </a:p>
        </p:txBody>
      </p:sp>
      <p:sp>
        <p:nvSpPr>
          <p:cNvPr id="23555" name="Rectangle 3">
            <a:extLst>
              <a:ext uri="{FF2B5EF4-FFF2-40B4-BE49-F238E27FC236}">
                <a16:creationId xmlns:a16="http://schemas.microsoft.com/office/drawing/2014/main" id="{2696525F-1471-488F-81B0-661D3F2F0815}"/>
              </a:ext>
            </a:extLst>
          </p:cNvPr>
          <p:cNvSpPr>
            <a:spLocks noGrp="1" noChangeArrowheads="1"/>
          </p:cNvSpPr>
          <p:nvPr>
            <p:ph type="body" idx="1"/>
          </p:nvPr>
        </p:nvSpPr>
        <p:spPr>
          <a:xfrm>
            <a:off x="979714" y="2547257"/>
            <a:ext cx="10515600" cy="3706586"/>
          </a:xfrm>
        </p:spPr>
        <p:txBody>
          <a:bodyPr>
            <a:normAutofit lnSpcReduction="10000"/>
          </a:bodyPr>
          <a:lstStyle/>
          <a:p>
            <a:pPr eaLnBrk="1" hangingPunct="1">
              <a:lnSpc>
                <a:spcPct val="80000"/>
              </a:lnSpc>
              <a:buFont typeface="Wingdings" panose="05000000000000000000" pitchFamily="2" charset="2"/>
              <a:buNone/>
            </a:pPr>
            <a:r>
              <a:rPr lang="es-VE" altLang="es-ES" sz="700" b="1" dirty="0">
                <a:latin typeface="Comic Sans MS" panose="030F0702030302020204" pitchFamily="66" charset="0"/>
              </a:rPr>
              <a:t>	</a:t>
            </a:r>
            <a:r>
              <a:rPr lang="es-VE" altLang="es-ES" sz="1400" b="1" dirty="0">
                <a:solidFill>
                  <a:schemeClr val="hlink"/>
                </a:solidFill>
                <a:latin typeface="Comic Sans MS" panose="030F0702030302020204" pitchFamily="66" charset="0"/>
              </a:rPr>
              <a:t>1. </a:t>
            </a:r>
            <a:r>
              <a:rPr lang="es-VE" altLang="es-ES" sz="2000" b="1" dirty="0">
                <a:solidFill>
                  <a:schemeClr val="hlink"/>
                </a:solidFill>
                <a:latin typeface="Comic Sans MS" panose="030F0702030302020204" pitchFamily="66" charset="0"/>
              </a:rPr>
              <a:t>Práctica profesional:</a:t>
            </a:r>
            <a:r>
              <a:rPr lang="es-VE" altLang="es-ES" sz="2000" b="1" dirty="0">
                <a:latin typeface="Comic Sans MS" panose="030F0702030302020204" pitchFamily="66" charset="0"/>
              </a:rPr>
              <a:t> </a:t>
            </a:r>
          </a:p>
          <a:p>
            <a:pPr lvl="1">
              <a:lnSpc>
                <a:spcPct val="80000"/>
              </a:lnSpc>
            </a:pPr>
            <a:r>
              <a:rPr lang="es-VE" altLang="es-ES" sz="2200" dirty="0">
                <a:latin typeface="Comic Sans MS" panose="030F0702030302020204" pitchFamily="66" charset="0"/>
              </a:rPr>
              <a:t>Problemas de la comunidad, controles, planificación.</a:t>
            </a:r>
          </a:p>
          <a:p>
            <a:pPr lvl="1">
              <a:lnSpc>
                <a:spcPct val="80000"/>
              </a:lnSpc>
            </a:pPr>
            <a:r>
              <a:rPr lang="es-VE" altLang="es-ES" sz="2200" dirty="0">
                <a:latin typeface="Comic Sans MS" panose="030F0702030302020204" pitchFamily="66" charset="0"/>
              </a:rPr>
              <a:t>En el estudio de grandes poblaciones</a:t>
            </a:r>
          </a:p>
          <a:p>
            <a:pPr lvl="1" eaLnBrk="1" hangingPunct="1">
              <a:lnSpc>
                <a:spcPct val="80000"/>
              </a:lnSpc>
              <a:buFont typeface="Wingdings" panose="05000000000000000000" pitchFamily="2" charset="2"/>
              <a:buNone/>
            </a:pPr>
            <a:r>
              <a:rPr lang="es-VE" altLang="es-ES" sz="1400" b="1" dirty="0">
                <a:latin typeface="Comic Sans MS" panose="030F0702030302020204" pitchFamily="66" charset="0"/>
              </a:rPr>
              <a:t>     </a:t>
            </a:r>
          </a:p>
          <a:p>
            <a:pPr eaLnBrk="1" hangingPunct="1">
              <a:lnSpc>
                <a:spcPct val="80000"/>
              </a:lnSpc>
              <a:buFont typeface="Wingdings" panose="05000000000000000000" pitchFamily="2" charset="2"/>
              <a:buNone/>
            </a:pPr>
            <a:r>
              <a:rPr lang="es-VE" altLang="es-ES" sz="1600" b="1" dirty="0">
                <a:solidFill>
                  <a:schemeClr val="hlink"/>
                </a:solidFill>
                <a:latin typeface="Comic Sans MS" panose="030F0702030302020204" pitchFamily="66" charset="0"/>
              </a:rPr>
              <a:t>	2. </a:t>
            </a:r>
            <a:r>
              <a:rPr lang="es-VE" altLang="es-ES" sz="2000" b="1" dirty="0">
                <a:solidFill>
                  <a:schemeClr val="hlink"/>
                </a:solidFill>
                <a:latin typeface="Comic Sans MS" panose="030F0702030302020204" pitchFamily="66" charset="0"/>
              </a:rPr>
              <a:t>Investigación:</a:t>
            </a:r>
            <a:r>
              <a:rPr lang="es-VE" altLang="es-ES" sz="2000" b="1" dirty="0">
                <a:latin typeface="Comic Sans MS" panose="030F0702030302020204" pitchFamily="66" charset="0"/>
              </a:rPr>
              <a:t>  </a:t>
            </a:r>
          </a:p>
          <a:p>
            <a:pPr lvl="1">
              <a:lnSpc>
                <a:spcPct val="80000"/>
              </a:lnSpc>
            </a:pPr>
            <a:r>
              <a:rPr lang="es-VE" altLang="es-ES" sz="2200" dirty="0">
                <a:latin typeface="Comic Sans MS" panose="030F0702030302020204" pitchFamily="66" charset="0"/>
              </a:rPr>
              <a:t>Descripción del nivel de salud de la comunidad, encuestas epidemiológicas</a:t>
            </a:r>
          </a:p>
          <a:p>
            <a:pPr lvl="1">
              <a:lnSpc>
                <a:spcPct val="80000"/>
              </a:lnSpc>
            </a:pPr>
            <a:r>
              <a:rPr lang="es-VE" altLang="es-ES" sz="2200" dirty="0">
                <a:latin typeface="Comic Sans MS" panose="030F0702030302020204" pitchFamily="66" charset="0"/>
              </a:rPr>
              <a:t>Creaciones de patrones administrativos de actividades de salud.</a:t>
            </a:r>
          </a:p>
          <a:p>
            <a:pPr lvl="1">
              <a:lnSpc>
                <a:spcPct val="80000"/>
              </a:lnSpc>
            </a:pPr>
            <a:r>
              <a:rPr lang="es-VE" altLang="es-ES" sz="2200" dirty="0">
                <a:latin typeface="Comic Sans MS" panose="030F0702030302020204" pitchFamily="66" charset="0"/>
              </a:rPr>
              <a:t>Determinación del alcance y restricción de las actividades de salud, así como, del éxito o fracaso de los programas específicos de salud.</a:t>
            </a:r>
          </a:p>
          <a:p>
            <a:pPr lvl="1">
              <a:lnSpc>
                <a:spcPct val="80000"/>
              </a:lnSpc>
            </a:pPr>
            <a:r>
              <a:rPr lang="es-VE" altLang="es-ES" sz="2200" dirty="0">
                <a:latin typeface="Comic Sans MS" panose="030F0702030302020204" pitchFamily="66" charset="0"/>
              </a:rPr>
              <a:t>Difusión de la información confiable sobre la situación de salud y los programas dirigidos a mejorarla.</a:t>
            </a:r>
            <a:endParaRPr lang="es-ES" altLang="es-E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996994A-85C5-4DC8-90AB-C856A19DC835}"/>
              </a:ext>
            </a:extLst>
          </p:cNvPr>
          <p:cNvSpPr>
            <a:spLocks noGrp="1" noChangeArrowheads="1"/>
          </p:cNvSpPr>
          <p:nvPr>
            <p:ph type="title"/>
          </p:nvPr>
        </p:nvSpPr>
        <p:spPr>
          <a:xfrm>
            <a:off x="1350434" y="934677"/>
            <a:ext cx="9491131" cy="1080938"/>
          </a:xfrm>
        </p:spPr>
        <p:txBody>
          <a:bodyPr/>
          <a:lstStyle/>
          <a:p>
            <a:pPr eaLnBrk="1" hangingPunct="1">
              <a:defRPr/>
            </a:pPr>
            <a:r>
              <a:rPr lang="es-CL" sz="3200" b="1" dirty="0">
                <a:solidFill>
                  <a:srgbClr val="002060"/>
                </a:solidFill>
                <a:latin typeface="Arial" charset="0"/>
              </a:rPr>
              <a:t>Porque la BIOESTADÍSTICA permite:</a:t>
            </a:r>
            <a:endParaRPr lang="es-ES" sz="3200" b="1" dirty="0">
              <a:solidFill>
                <a:srgbClr val="002060"/>
              </a:solidFill>
              <a:latin typeface="Arial" charset="0"/>
            </a:endParaRPr>
          </a:p>
        </p:txBody>
      </p:sp>
      <p:sp>
        <p:nvSpPr>
          <p:cNvPr id="11266" name="5 Marcador de número de diapositiva">
            <a:extLst>
              <a:ext uri="{FF2B5EF4-FFF2-40B4-BE49-F238E27FC236}">
                <a16:creationId xmlns:a16="http://schemas.microsoft.com/office/drawing/2014/main" id="{CC5F56EF-EF40-4D9A-AD4A-981C6473B9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lr>
                <a:schemeClr val="tx2"/>
              </a:buClr>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fld id="{F652662E-57B1-4D5B-A6F2-291095881463}" type="slidenum">
              <a:rPr lang="es-ES" altLang="es-ES" sz="1200"/>
              <a:pPr eaLnBrk="1" hangingPunct="1">
                <a:spcBef>
                  <a:spcPct val="0"/>
                </a:spcBef>
                <a:buClrTx/>
                <a:buFontTx/>
                <a:buNone/>
              </a:pPr>
              <a:t>14</a:t>
            </a:fld>
            <a:endParaRPr lang="es-ES" altLang="es-ES" sz="1200"/>
          </a:p>
        </p:txBody>
      </p:sp>
      <p:sp>
        <p:nvSpPr>
          <p:cNvPr id="11268" name="Text Box 6">
            <a:extLst>
              <a:ext uri="{FF2B5EF4-FFF2-40B4-BE49-F238E27FC236}">
                <a16:creationId xmlns:a16="http://schemas.microsoft.com/office/drawing/2014/main" id="{271AD223-A076-4F7F-A666-58E76DB40DB0}"/>
              </a:ext>
            </a:extLst>
          </p:cNvPr>
          <p:cNvSpPr txBox="1">
            <a:spLocks noChangeArrowheads="1"/>
          </p:cNvSpPr>
          <p:nvPr/>
        </p:nvSpPr>
        <p:spPr bwMode="auto">
          <a:xfrm>
            <a:off x="1045069" y="2138382"/>
            <a:ext cx="1021192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lr>
                <a:schemeClr val="tx2"/>
              </a:buClr>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AutoNum type="arabicPeriod"/>
            </a:pPr>
            <a:r>
              <a:rPr lang="es-ES" altLang="es-ES" sz="2400" b="1" dirty="0">
                <a:solidFill>
                  <a:srgbClr val="FF5050"/>
                </a:solidFill>
                <a:latin typeface="Arial" panose="020B0604020202020204" pitchFamily="34" charset="0"/>
              </a:rPr>
              <a:t>Evaluar la Literatura Médica y de Enfermería: </a:t>
            </a:r>
          </a:p>
          <a:p>
            <a:pPr eaLnBrk="1" hangingPunct="1">
              <a:spcBef>
                <a:spcPct val="0"/>
              </a:spcBef>
              <a:buClrTx/>
              <a:buFontTx/>
              <a:buNone/>
            </a:pPr>
            <a:r>
              <a:rPr lang="es-ES" altLang="es-ES" sz="2400" b="1" dirty="0">
                <a:latin typeface="Arial" panose="020B0604020202020204" pitchFamily="34" charset="0"/>
              </a:rPr>
              <a:t>   </a:t>
            </a:r>
            <a:r>
              <a:rPr lang="es-ES" altLang="es-ES" sz="2400" dirty="0">
                <a:latin typeface="Arial" panose="020B0604020202020204" pitchFamily="34" charset="0"/>
              </a:rPr>
              <a:t>para determinar</a:t>
            </a:r>
            <a:r>
              <a:rPr lang="es-ES" altLang="es-ES" sz="2400" b="1" dirty="0">
                <a:latin typeface="Arial" panose="020B0604020202020204" pitchFamily="34" charset="0"/>
              </a:rPr>
              <a:t> </a:t>
            </a:r>
            <a:r>
              <a:rPr lang="es-CL" altLang="es-ES" sz="2400" dirty="0">
                <a:latin typeface="Arial" panose="020B0604020202020204" pitchFamily="34" charset="0"/>
              </a:rPr>
              <a:t>si creer o no en la literatura publicada </a:t>
            </a:r>
          </a:p>
          <a:p>
            <a:pPr eaLnBrk="1" hangingPunct="1">
              <a:spcBef>
                <a:spcPct val="0"/>
              </a:spcBef>
              <a:buClrTx/>
              <a:buFontTx/>
              <a:buNone/>
            </a:pPr>
            <a:r>
              <a:rPr lang="es-CL" altLang="es-ES" sz="2400" dirty="0">
                <a:latin typeface="Arial" panose="020B0604020202020204" pitchFamily="34" charset="0"/>
              </a:rPr>
              <a:t>¿procedimientos estadísticos bien desarrollados?. </a:t>
            </a:r>
          </a:p>
          <a:p>
            <a:pPr eaLnBrk="1" hangingPunct="1">
              <a:spcBef>
                <a:spcPct val="0"/>
              </a:spcBef>
              <a:buClrTx/>
              <a:buFontTx/>
              <a:buNone/>
            </a:pPr>
            <a:endParaRPr lang="es-CL" altLang="es-ES" sz="2400" dirty="0">
              <a:latin typeface="Arial" panose="020B0604020202020204" pitchFamily="34" charset="0"/>
            </a:endParaRPr>
          </a:p>
          <a:p>
            <a:pPr eaLnBrk="1" hangingPunct="1">
              <a:spcBef>
                <a:spcPct val="0"/>
              </a:spcBef>
              <a:buClrTx/>
              <a:buFontTx/>
              <a:buNone/>
            </a:pPr>
            <a:r>
              <a:rPr lang="es-CL" altLang="es-ES" sz="2400" b="1" dirty="0">
                <a:solidFill>
                  <a:srgbClr val="FF5050"/>
                </a:solidFill>
                <a:latin typeface="Arial" panose="020B0604020202020204" pitchFamily="34" charset="0"/>
              </a:rPr>
              <a:t>2.</a:t>
            </a:r>
            <a:r>
              <a:rPr lang="es-ES" altLang="es-ES" sz="2400" b="1" dirty="0">
                <a:solidFill>
                  <a:srgbClr val="FF5050"/>
                </a:solidFill>
                <a:latin typeface="Arial" panose="020B0604020202020204" pitchFamily="34" charset="0"/>
              </a:rPr>
              <a:t>Aplicar resultados de estudios en la atención </a:t>
            </a:r>
          </a:p>
          <a:p>
            <a:pPr eaLnBrk="1" hangingPunct="1">
              <a:spcBef>
                <a:spcPct val="0"/>
              </a:spcBef>
              <a:buClrTx/>
              <a:buFontTx/>
              <a:buNone/>
            </a:pPr>
            <a:r>
              <a:rPr lang="es-ES" altLang="es-ES" sz="2400" b="1" dirty="0">
                <a:solidFill>
                  <a:srgbClr val="FF5050"/>
                </a:solidFill>
                <a:latin typeface="Arial" panose="020B0604020202020204" pitchFamily="34" charset="0"/>
              </a:rPr>
              <a:t>   de pacientes: </a:t>
            </a:r>
            <a:r>
              <a:rPr lang="es-ES" altLang="es-ES" sz="2400" dirty="0">
                <a:latin typeface="Arial" panose="020B0604020202020204" pitchFamily="34" charset="0"/>
              </a:rPr>
              <a:t>la principal razón de leer los resultados de investigaciones en la atención de pacientes es aplicar sus resultados en la práctica habitual y para poder hacerlo se debe confiar en los resultados de la investigación.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5" name="Rectangle 3">
            <a:extLst>
              <a:ext uri="{FF2B5EF4-FFF2-40B4-BE49-F238E27FC236}">
                <a16:creationId xmlns:a16="http://schemas.microsoft.com/office/drawing/2014/main" id="{543AE279-D600-4907-B003-2E10211B49A6}"/>
              </a:ext>
            </a:extLst>
          </p:cNvPr>
          <p:cNvSpPr>
            <a:spLocks noGrp="1" noChangeArrowheads="1"/>
          </p:cNvSpPr>
          <p:nvPr>
            <p:ph idx="1"/>
          </p:nvPr>
        </p:nvSpPr>
        <p:spPr>
          <a:xfrm>
            <a:off x="819150" y="2041070"/>
            <a:ext cx="10610849" cy="4664529"/>
          </a:xfrm>
        </p:spPr>
        <p:txBody>
          <a:bodyPr>
            <a:normAutofit/>
          </a:bodyPr>
          <a:lstStyle/>
          <a:p>
            <a:pPr eaLnBrk="1" hangingPunct="1">
              <a:lnSpc>
                <a:spcPct val="80000"/>
              </a:lnSpc>
              <a:buClr>
                <a:srgbClr val="FF5050"/>
              </a:buClr>
            </a:pPr>
            <a:r>
              <a:rPr lang="es-ES" altLang="es-ES" u="sng" dirty="0">
                <a:latin typeface="Arial" panose="020B0604020202020204" pitchFamily="34" charset="0"/>
              </a:rPr>
              <a:t>Interpretar estadísticas vitales:</a:t>
            </a:r>
            <a:r>
              <a:rPr lang="es-ES" altLang="es-ES" dirty="0">
                <a:latin typeface="Arial" panose="020B0604020202020204" pitchFamily="34" charset="0"/>
              </a:rPr>
              <a:t> nacimientos, defunciones.</a:t>
            </a:r>
          </a:p>
          <a:p>
            <a:pPr eaLnBrk="1" hangingPunct="1">
              <a:lnSpc>
                <a:spcPct val="80000"/>
              </a:lnSpc>
              <a:buClr>
                <a:srgbClr val="FF5050"/>
              </a:buClr>
            </a:pPr>
            <a:r>
              <a:rPr lang="es-ES" altLang="es-ES" u="sng" dirty="0">
                <a:latin typeface="Arial" panose="020B0604020202020204" pitchFamily="34" charset="0"/>
              </a:rPr>
              <a:t>Comprender problemas epidemiológicos</a:t>
            </a:r>
            <a:r>
              <a:rPr lang="es-ES" altLang="es-ES" dirty="0">
                <a:latin typeface="Arial" panose="020B0604020202020204" pitchFamily="34" charset="0"/>
              </a:rPr>
              <a:t>: los datos epidemiológicos muestran la prevalencia de una enfermedad, su variación estacional, localización geográfica y su relación con ciertos factores de riesgo.</a:t>
            </a:r>
          </a:p>
          <a:p>
            <a:pPr eaLnBrk="1" hangingPunct="1">
              <a:lnSpc>
                <a:spcPct val="80000"/>
              </a:lnSpc>
              <a:buClr>
                <a:srgbClr val="FF5050"/>
              </a:buClr>
            </a:pPr>
            <a:r>
              <a:rPr lang="es-ES" altLang="es-ES" u="sng" dirty="0">
                <a:latin typeface="Arial" panose="020B0604020202020204" pitchFamily="34" charset="0"/>
              </a:rPr>
              <a:t>Interpretar informes sobre fármacos y equipos</a:t>
            </a:r>
          </a:p>
          <a:p>
            <a:pPr eaLnBrk="1" hangingPunct="1">
              <a:lnSpc>
                <a:spcPct val="80000"/>
              </a:lnSpc>
              <a:buClr>
                <a:srgbClr val="FF5050"/>
              </a:buClr>
            </a:pPr>
            <a:r>
              <a:rPr lang="es-ES" altLang="es-ES" u="sng" dirty="0">
                <a:latin typeface="Arial" panose="020B0604020202020204" pitchFamily="34" charset="0"/>
              </a:rPr>
              <a:t>Comprensión del diagnóstico médico </a:t>
            </a:r>
            <a:r>
              <a:rPr lang="es-ES" altLang="es-ES" dirty="0">
                <a:latin typeface="Arial" panose="020B0604020202020204" pitchFamily="34" charset="0"/>
              </a:rPr>
              <a:t>(pruebas diagnósticas)</a:t>
            </a:r>
          </a:p>
          <a:p>
            <a:pPr eaLnBrk="1" hangingPunct="1">
              <a:lnSpc>
                <a:spcPct val="80000"/>
              </a:lnSpc>
              <a:buClr>
                <a:srgbClr val="FF5050"/>
              </a:buClr>
            </a:pPr>
            <a:r>
              <a:rPr lang="es-ES" altLang="es-ES" u="sng" dirty="0">
                <a:latin typeface="Arial" panose="020B0604020202020204" pitchFamily="34" charset="0"/>
              </a:rPr>
              <a:t>Estar informado: </a:t>
            </a:r>
            <a:r>
              <a:rPr lang="es-ES" altLang="es-ES" dirty="0">
                <a:latin typeface="Arial" panose="020B0604020202020204" pitchFamily="34" charset="0"/>
              </a:rPr>
              <a:t>mantenerse al tanto de los avances actuales con visión crítica en los datos.</a:t>
            </a:r>
          </a:p>
          <a:p>
            <a:pPr>
              <a:lnSpc>
                <a:spcPct val="90000"/>
              </a:lnSpc>
              <a:buClr>
                <a:srgbClr val="FF5050"/>
              </a:buClr>
            </a:pPr>
            <a:r>
              <a:rPr lang="es-ES" altLang="es-ES" u="sng" dirty="0">
                <a:latin typeface="Arial" panose="020B0604020202020204" pitchFamily="34" charset="0"/>
              </a:rPr>
              <a:t>Evaluación de protocolos y artículos de estudios</a:t>
            </a:r>
          </a:p>
          <a:p>
            <a:pPr>
              <a:lnSpc>
                <a:spcPct val="90000"/>
              </a:lnSpc>
              <a:buClr>
                <a:srgbClr val="FF5050"/>
              </a:buClr>
            </a:pPr>
            <a:r>
              <a:rPr lang="es-ES" altLang="es-ES" u="sng" dirty="0">
                <a:latin typeface="Arial" panose="020B0604020202020204" pitchFamily="34" charset="0"/>
              </a:rPr>
              <a:t>Participación o dirección de proyectos de investigación</a:t>
            </a:r>
            <a:r>
              <a:rPr lang="es-ES" altLang="es-ES" dirty="0">
                <a:latin typeface="Arial" panose="020B0604020202020204" pitchFamily="34" charset="0"/>
              </a:rPr>
              <a:t> </a:t>
            </a:r>
          </a:p>
        </p:txBody>
      </p:sp>
      <p:sp>
        <p:nvSpPr>
          <p:cNvPr id="12290" name="5 Marcador de número de diapositiva">
            <a:extLst>
              <a:ext uri="{FF2B5EF4-FFF2-40B4-BE49-F238E27FC236}">
                <a16:creationId xmlns:a16="http://schemas.microsoft.com/office/drawing/2014/main" id="{8936F962-E91B-4F87-A541-15C0E66F53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lr>
                <a:schemeClr val="tx2"/>
              </a:buClr>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fld id="{EBD8174A-D4B1-426C-AA8E-8822D5D7BC85}" type="slidenum">
              <a:rPr lang="es-ES" altLang="es-ES" sz="1200"/>
              <a:pPr eaLnBrk="1" hangingPunct="1">
                <a:spcBef>
                  <a:spcPct val="0"/>
                </a:spcBef>
                <a:buClrTx/>
                <a:buFontTx/>
                <a:buNone/>
              </a:pPr>
              <a:t>15</a:t>
            </a:fld>
            <a:endParaRPr lang="es-ES" altLang="es-ES" sz="1200"/>
          </a:p>
        </p:txBody>
      </p:sp>
      <p:sp>
        <p:nvSpPr>
          <p:cNvPr id="2" name="Rectángulo 1">
            <a:extLst>
              <a:ext uri="{FF2B5EF4-FFF2-40B4-BE49-F238E27FC236}">
                <a16:creationId xmlns:a16="http://schemas.microsoft.com/office/drawing/2014/main" id="{5438D4A4-6AB7-4326-9E6D-FBA2ACB14B9A}"/>
              </a:ext>
            </a:extLst>
          </p:cNvPr>
          <p:cNvSpPr/>
          <p:nvPr/>
        </p:nvSpPr>
        <p:spPr>
          <a:xfrm>
            <a:off x="1175657" y="1240970"/>
            <a:ext cx="8147957" cy="523220"/>
          </a:xfrm>
          <a:prstGeom prst="rect">
            <a:avLst/>
          </a:prstGeom>
        </p:spPr>
        <p:txBody>
          <a:bodyPr wrap="square">
            <a:spAutoFit/>
          </a:bodyPr>
          <a:lstStyle/>
          <a:p>
            <a:pPr algn="ctr"/>
            <a:r>
              <a:rPr lang="es-CL" sz="2800" b="1" dirty="0">
                <a:solidFill>
                  <a:srgbClr val="002060"/>
                </a:solidFill>
                <a:latin typeface="Arial" charset="0"/>
              </a:rPr>
              <a:t>BIOESTADÍSTICA permite</a:t>
            </a:r>
            <a:endParaRPr lang="es-EC"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523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5235">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5235">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5235">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23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5235">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23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5235">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23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523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275DB-427B-4CD3-A4D0-7CEA90E13434}"/>
              </a:ext>
            </a:extLst>
          </p:cNvPr>
          <p:cNvSpPr>
            <a:spLocks noGrp="1"/>
          </p:cNvSpPr>
          <p:nvPr>
            <p:ph type="title"/>
          </p:nvPr>
        </p:nvSpPr>
        <p:spPr/>
        <p:txBody>
          <a:bodyPr/>
          <a:lstStyle/>
          <a:p>
            <a:r>
              <a:rPr lang="es-MX" b="1" dirty="0"/>
              <a:t>BIOESTADÍSTICA Y ENFERMERÍA</a:t>
            </a:r>
            <a:endParaRPr lang="es-EC" b="1" dirty="0"/>
          </a:p>
        </p:txBody>
      </p:sp>
      <p:sp>
        <p:nvSpPr>
          <p:cNvPr id="4" name="Rectángulo: esquinas redondeadas 3">
            <a:extLst>
              <a:ext uri="{FF2B5EF4-FFF2-40B4-BE49-F238E27FC236}">
                <a16:creationId xmlns:a16="http://schemas.microsoft.com/office/drawing/2014/main" id="{918D59E0-96F4-48EF-91A7-E04CB488CAAA}"/>
              </a:ext>
            </a:extLst>
          </p:cNvPr>
          <p:cNvSpPr/>
          <p:nvPr/>
        </p:nvSpPr>
        <p:spPr>
          <a:xfrm>
            <a:off x="1666875" y="3751071"/>
            <a:ext cx="2102238" cy="78883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B0F0"/>
                </a:solidFill>
              </a:rPr>
              <a:t>Enfermería</a:t>
            </a:r>
            <a:endParaRPr lang="es-EC" sz="2800" b="1" dirty="0">
              <a:solidFill>
                <a:srgbClr val="00B0F0"/>
              </a:solidFill>
            </a:endParaRPr>
          </a:p>
        </p:txBody>
      </p:sp>
      <p:sp>
        <p:nvSpPr>
          <p:cNvPr id="5" name="Marcador de contenido 4">
            <a:extLst>
              <a:ext uri="{FF2B5EF4-FFF2-40B4-BE49-F238E27FC236}">
                <a16:creationId xmlns:a16="http://schemas.microsoft.com/office/drawing/2014/main" id="{83FC8F0A-5E65-4838-BA74-8FD1FC4DF9E1}"/>
              </a:ext>
            </a:extLst>
          </p:cNvPr>
          <p:cNvSpPr>
            <a:spLocks noGrp="1"/>
          </p:cNvSpPr>
          <p:nvPr>
            <p:ph idx="1"/>
          </p:nvPr>
        </p:nvSpPr>
        <p:spPr>
          <a:xfrm>
            <a:off x="6846848" y="4645601"/>
            <a:ext cx="3315629" cy="52283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0B0F0"/>
                </a:solidFill>
              </a:rPr>
              <a:t>Bioestadística</a:t>
            </a:r>
            <a:endParaRPr lang="es-EC" b="1" dirty="0">
              <a:solidFill>
                <a:srgbClr val="00B0F0"/>
              </a:solidFill>
            </a:endParaRPr>
          </a:p>
        </p:txBody>
      </p:sp>
      <p:sp>
        <p:nvSpPr>
          <p:cNvPr id="6" name="Marcador de contenido 4">
            <a:extLst>
              <a:ext uri="{FF2B5EF4-FFF2-40B4-BE49-F238E27FC236}">
                <a16:creationId xmlns:a16="http://schemas.microsoft.com/office/drawing/2014/main" id="{DD17F6EF-B3B2-407A-8D31-AB1250C2326F}"/>
              </a:ext>
            </a:extLst>
          </p:cNvPr>
          <p:cNvSpPr txBox="1">
            <a:spLocks/>
          </p:cNvSpPr>
          <p:nvPr/>
        </p:nvSpPr>
        <p:spPr>
          <a:xfrm>
            <a:off x="6765074" y="2947942"/>
            <a:ext cx="3702901" cy="42932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lt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lt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lt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lt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lt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lt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lt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lt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lt1"/>
                </a:solidFill>
                <a:effectLst/>
                <a:latin typeface="+mn-lt"/>
                <a:ea typeface="+mn-ea"/>
                <a:cs typeface="+mn-cs"/>
              </a:defRPr>
            </a:lvl9pPr>
          </a:lstStyle>
          <a:p>
            <a:pPr algn="ctr"/>
            <a:r>
              <a:rPr lang="es-MX" b="1" dirty="0">
                <a:solidFill>
                  <a:srgbClr val="00B0F0"/>
                </a:solidFill>
              </a:rPr>
              <a:t>Epidemiología clínica</a:t>
            </a:r>
            <a:endParaRPr lang="es-EC" b="1" dirty="0">
              <a:solidFill>
                <a:srgbClr val="00B0F0"/>
              </a:solidFill>
            </a:endParaRPr>
          </a:p>
        </p:txBody>
      </p:sp>
      <p:sp>
        <p:nvSpPr>
          <p:cNvPr id="7" name="Flecha: hacia la izquierda 6">
            <a:extLst>
              <a:ext uri="{FF2B5EF4-FFF2-40B4-BE49-F238E27FC236}">
                <a16:creationId xmlns:a16="http://schemas.microsoft.com/office/drawing/2014/main" id="{F24E037D-C594-43B7-A207-F7FE86CEA8E2}"/>
              </a:ext>
            </a:extLst>
          </p:cNvPr>
          <p:cNvSpPr/>
          <p:nvPr/>
        </p:nvSpPr>
        <p:spPr>
          <a:xfrm rot="654895">
            <a:off x="4527395" y="4671591"/>
            <a:ext cx="1635512" cy="21708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hacia la izquierda 7">
            <a:extLst>
              <a:ext uri="{FF2B5EF4-FFF2-40B4-BE49-F238E27FC236}">
                <a16:creationId xmlns:a16="http://schemas.microsoft.com/office/drawing/2014/main" id="{93665FF4-5EBE-483B-8A4B-567DC28871AC}"/>
              </a:ext>
            </a:extLst>
          </p:cNvPr>
          <p:cNvSpPr/>
          <p:nvPr/>
        </p:nvSpPr>
        <p:spPr>
          <a:xfrm rot="20339873">
            <a:off x="4446599" y="3555235"/>
            <a:ext cx="1635512" cy="21708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arriba y abajo 8">
            <a:extLst>
              <a:ext uri="{FF2B5EF4-FFF2-40B4-BE49-F238E27FC236}">
                <a16:creationId xmlns:a16="http://schemas.microsoft.com/office/drawing/2014/main" id="{BBE5BAFD-7691-497A-9319-B27F121F77EA}"/>
              </a:ext>
            </a:extLst>
          </p:cNvPr>
          <p:cNvSpPr/>
          <p:nvPr/>
        </p:nvSpPr>
        <p:spPr>
          <a:xfrm>
            <a:off x="8422889" y="3663775"/>
            <a:ext cx="460916" cy="788832"/>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7169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0499B-915A-4364-A05E-1CE092696AEB}"/>
              </a:ext>
            </a:extLst>
          </p:cNvPr>
          <p:cNvSpPr>
            <a:spLocks noGrp="1"/>
          </p:cNvSpPr>
          <p:nvPr>
            <p:ph type="title"/>
          </p:nvPr>
        </p:nvSpPr>
        <p:spPr/>
        <p:txBody>
          <a:bodyPr/>
          <a:lstStyle/>
          <a:p>
            <a:r>
              <a:rPr lang="es-MX" b="1" dirty="0"/>
              <a:t>EPIDEMIOLOGÍA CLÍNICA</a:t>
            </a:r>
            <a:endParaRPr lang="es-EC" b="1" dirty="0"/>
          </a:p>
        </p:txBody>
      </p:sp>
      <p:sp>
        <p:nvSpPr>
          <p:cNvPr id="3" name="Marcador de contenido 2">
            <a:extLst>
              <a:ext uri="{FF2B5EF4-FFF2-40B4-BE49-F238E27FC236}">
                <a16:creationId xmlns:a16="http://schemas.microsoft.com/office/drawing/2014/main" id="{BABB1D4C-0ECA-40FE-B8AB-B450BAF99B96}"/>
              </a:ext>
            </a:extLst>
          </p:cNvPr>
          <p:cNvSpPr>
            <a:spLocks noGrp="1"/>
          </p:cNvSpPr>
          <p:nvPr>
            <p:ph idx="1"/>
          </p:nvPr>
        </p:nvSpPr>
        <p:spPr/>
        <p:txBody>
          <a:bodyPr/>
          <a:lstStyle/>
          <a:p>
            <a:r>
              <a:rPr lang="es-MX" dirty="0"/>
              <a:t>El término Epidemiología se deriva de la palabra griega “</a:t>
            </a:r>
            <a:r>
              <a:rPr lang="es-MX" dirty="0" err="1"/>
              <a:t>epi</a:t>
            </a:r>
            <a:r>
              <a:rPr lang="es-MX" dirty="0"/>
              <a:t>” que significa “sobre” y “demos” que al pueblo</a:t>
            </a:r>
          </a:p>
          <a:p>
            <a:r>
              <a:rPr lang="es-MX" dirty="0"/>
              <a:t>Es el estudio de la salud y enfermedad de las poblaciones humanas, los modelos de salud y enfermedad, si como los factores que influyen en estos patrones.</a:t>
            </a:r>
          </a:p>
          <a:p>
            <a:r>
              <a:rPr lang="es-MX" dirty="0"/>
              <a:t>El conocimiento epidemiológico de una enfermedad, se utiliza para entender las causas que la determinan para programas las políticas de salud publica y encauzar el tratamiento</a:t>
            </a:r>
            <a:endParaRPr lang="es-EC" dirty="0"/>
          </a:p>
        </p:txBody>
      </p:sp>
    </p:spTree>
    <p:extLst>
      <p:ext uri="{BB962C8B-B14F-4D97-AF65-F5344CB8AC3E}">
        <p14:creationId xmlns:p14="http://schemas.microsoft.com/office/powerpoint/2010/main" val="278858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8E72E-264B-482F-A494-FE303100D799}"/>
              </a:ext>
            </a:extLst>
          </p:cNvPr>
          <p:cNvSpPr>
            <a:spLocks noGrp="1"/>
          </p:cNvSpPr>
          <p:nvPr>
            <p:ph type="title"/>
          </p:nvPr>
        </p:nvSpPr>
        <p:spPr/>
        <p:txBody>
          <a:bodyPr/>
          <a:lstStyle/>
          <a:p>
            <a:r>
              <a:rPr lang="es-MX" b="1" dirty="0"/>
              <a:t>EPIDEMIOLOGÍA CLÍNICA</a:t>
            </a:r>
            <a:endParaRPr lang="es-EC" b="1" dirty="0"/>
          </a:p>
        </p:txBody>
      </p:sp>
      <p:sp>
        <p:nvSpPr>
          <p:cNvPr id="3" name="Marcador de contenido 2">
            <a:extLst>
              <a:ext uri="{FF2B5EF4-FFF2-40B4-BE49-F238E27FC236}">
                <a16:creationId xmlns:a16="http://schemas.microsoft.com/office/drawing/2014/main" id="{9D47E965-A3C2-4273-A2C0-5650B8E55903}"/>
              </a:ext>
            </a:extLst>
          </p:cNvPr>
          <p:cNvSpPr>
            <a:spLocks noGrp="1"/>
          </p:cNvSpPr>
          <p:nvPr>
            <p:ph idx="1"/>
          </p:nvPr>
        </p:nvSpPr>
        <p:spPr/>
        <p:txBody>
          <a:bodyPr/>
          <a:lstStyle/>
          <a:p>
            <a:r>
              <a:rPr lang="es-MX" dirty="0"/>
              <a:t>La epidemiologia clínica es aplicar la información obtenida de la población para tomar decisiones sobre pacientes individuales</a:t>
            </a:r>
          </a:p>
          <a:p>
            <a:r>
              <a:rPr lang="es-MX" dirty="0"/>
              <a:t>Los métodos, procedimientos e  instrumentos estadísticos son parte integral</a:t>
            </a:r>
            <a:endParaRPr lang="es-EC" dirty="0"/>
          </a:p>
        </p:txBody>
      </p:sp>
    </p:spTree>
    <p:extLst>
      <p:ext uri="{BB962C8B-B14F-4D97-AF65-F5344CB8AC3E}">
        <p14:creationId xmlns:p14="http://schemas.microsoft.com/office/powerpoint/2010/main" val="2865074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5">
            <a:extLst>
              <a:ext uri="{FF2B5EF4-FFF2-40B4-BE49-F238E27FC236}">
                <a16:creationId xmlns:a16="http://schemas.microsoft.com/office/drawing/2014/main" id="{FA9B9AE8-46FE-4E60-9DC3-253D06263BD9}"/>
              </a:ext>
            </a:extLst>
          </p:cNvPr>
          <p:cNvSpPr>
            <a:spLocks noChangeArrowheads="1"/>
          </p:cNvSpPr>
          <p:nvPr/>
        </p:nvSpPr>
        <p:spPr bwMode="auto">
          <a:xfrm>
            <a:off x="2834640" y="346075"/>
            <a:ext cx="6553200" cy="549275"/>
          </a:xfrm>
          <a:prstGeom prst="flowChartAlternateProcess">
            <a:avLst/>
          </a:prstGeom>
          <a:gradFill rotWithShape="1">
            <a:gsLst>
              <a:gs pos="0">
                <a:srgbClr val="6600CC"/>
              </a:gs>
              <a:gs pos="50000">
                <a:srgbClr val="CCFFFF"/>
              </a:gs>
              <a:gs pos="100000">
                <a:srgbClr val="66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dirty="0"/>
              <a:t>El Valor de la Estadística en la Salud</a:t>
            </a:r>
          </a:p>
        </p:txBody>
      </p:sp>
      <p:pic>
        <p:nvPicPr>
          <p:cNvPr id="8196" name="Picture 87" descr="CCM01237">
            <a:extLst>
              <a:ext uri="{FF2B5EF4-FFF2-40B4-BE49-F238E27FC236}">
                <a16:creationId xmlns:a16="http://schemas.microsoft.com/office/drawing/2014/main" id="{AB4511CD-5452-4ECD-82C8-A9CD7E717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7" y="2781300"/>
            <a:ext cx="2016126"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AutoShape 96">
            <a:extLst>
              <a:ext uri="{FF2B5EF4-FFF2-40B4-BE49-F238E27FC236}">
                <a16:creationId xmlns:a16="http://schemas.microsoft.com/office/drawing/2014/main" id="{BF1909CC-FEB8-41FD-B486-D623D746E37E}"/>
              </a:ext>
            </a:extLst>
          </p:cNvPr>
          <p:cNvSpPr>
            <a:spLocks noChangeArrowheads="1"/>
          </p:cNvSpPr>
          <p:nvPr/>
        </p:nvSpPr>
        <p:spPr bwMode="auto">
          <a:xfrm>
            <a:off x="5016501" y="4724400"/>
            <a:ext cx="2993073" cy="1595439"/>
          </a:xfrm>
          <a:prstGeom prst="roundRect">
            <a:avLst>
              <a:gd name="adj" fmla="val 10764"/>
            </a:avLst>
          </a:prstGeom>
          <a:gradFill rotWithShape="1">
            <a:gsLst>
              <a:gs pos="0">
                <a:srgbClr val="3399FF">
                  <a:alpha val="70000"/>
                </a:srgbClr>
              </a:gs>
              <a:gs pos="100000">
                <a:schemeClr val="bg1">
                  <a:alpha val="49001"/>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dirty="0">
                <a:latin typeface="Lucida Bright" panose="02040602050505020304" pitchFamily="18" charset="0"/>
              </a:rPr>
              <a:t>Con un enfoque Estadístico </a:t>
            </a:r>
          </a:p>
          <a:p>
            <a:pPr eaLnBrk="1" hangingPunct="1"/>
            <a:r>
              <a:rPr lang="es-ES" altLang="es-ES" sz="1400" dirty="0">
                <a:latin typeface="Lucida Bright" panose="02040602050505020304" pitchFamily="18" charset="0"/>
              </a:rPr>
              <a:t>se puede estudiar poblaciones</a:t>
            </a:r>
          </a:p>
          <a:p>
            <a:pPr eaLnBrk="1" hangingPunct="1"/>
            <a:r>
              <a:rPr lang="es-ES" altLang="es-ES" sz="1400" dirty="0">
                <a:latin typeface="Lucida Bright" panose="02040602050505020304" pitchFamily="18" charset="0"/>
              </a:rPr>
              <a:t>en las que se aplican leyes con </a:t>
            </a:r>
          </a:p>
          <a:p>
            <a:pPr eaLnBrk="1" hangingPunct="1"/>
            <a:r>
              <a:rPr lang="es-ES" altLang="es-ES" sz="1400" dirty="0">
                <a:latin typeface="Lucida Bright" panose="02040602050505020304" pitchFamily="18" charset="0"/>
              </a:rPr>
              <a:t>Grandes fluctuaciones </a:t>
            </a:r>
          </a:p>
          <a:p>
            <a:pPr eaLnBrk="1" hangingPunct="1"/>
            <a:r>
              <a:rPr lang="es-ES" altLang="es-ES" sz="1400" dirty="0">
                <a:latin typeface="Lucida Bright" panose="02040602050505020304" pitchFamily="18" charset="0"/>
              </a:rPr>
              <a:t>aleatorias</a:t>
            </a:r>
          </a:p>
        </p:txBody>
      </p:sp>
      <p:sp>
        <p:nvSpPr>
          <p:cNvPr id="8198" name="Text Box 100">
            <a:extLst>
              <a:ext uri="{FF2B5EF4-FFF2-40B4-BE49-F238E27FC236}">
                <a16:creationId xmlns:a16="http://schemas.microsoft.com/office/drawing/2014/main" id="{E9E85F7D-9A34-4181-8D9F-273A65B7C892}"/>
              </a:ext>
            </a:extLst>
          </p:cNvPr>
          <p:cNvSpPr txBox="1">
            <a:spLocks noChangeArrowheads="1"/>
          </p:cNvSpPr>
          <p:nvPr/>
        </p:nvSpPr>
        <p:spPr bwMode="auto">
          <a:xfrm>
            <a:off x="4122739" y="2720976"/>
            <a:ext cx="47259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dirty="0">
                <a:latin typeface="Lucida Bright" panose="02040602050505020304" pitchFamily="18" charset="0"/>
              </a:rPr>
              <a:t>Se debe proporcionar una </a:t>
            </a:r>
            <a:r>
              <a:rPr lang="es-ES" altLang="es-ES" sz="1600" b="1" dirty="0">
                <a:solidFill>
                  <a:srgbClr val="FF5050"/>
                </a:solidFill>
                <a:latin typeface="Lucida Bright" panose="02040602050505020304" pitchFamily="18" charset="0"/>
              </a:rPr>
              <a:t>cultura Estadística</a:t>
            </a:r>
            <a:r>
              <a:rPr lang="es-ES" altLang="es-ES" sz="1600" dirty="0">
                <a:solidFill>
                  <a:srgbClr val="FF5050"/>
                </a:solidFill>
                <a:latin typeface="Lucida Bright" panose="02040602050505020304" pitchFamily="18" charset="0"/>
              </a:rPr>
              <a:t>,</a:t>
            </a:r>
          </a:p>
          <a:p>
            <a:pPr eaLnBrk="1" hangingPunct="1"/>
            <a:r>
              <a:rPr lang="es-ES" altLang="es-ES" sz="1600" dirty="0">
                <a:latin typeface="Lucida Bright" panose="02040602050505020304" pitchFamily="18" charset="0"/>
              </a:rPr>
              <a:t>donde se relacionen capacidad para:</a:t>
            </a:r>
          </a:p>
        </p:txBody>
      </p:sp>
      <p:sp>
        <p:nvSpPr>
          <p:cNvPr id="15470" name="AutoShape 110">
            <a:extLst>
              <a:ext uri="{FF2B5EF4-FFF2-40B4-BE49-F238E27FC236}">
                <a16:creationId xmlns:a16="http://schemas.microsoft.com/office/drawing/2014/main" id="{E9B9500B-28C6-4BA8-9DC9-F46D0903BA82}"/>
              </a:ext>
            </a:extLst>
          </p:cNvPr>
          <p:cNvSpPr>
            <a:spLocks noChangeArrowheads="1"/>
          </p:cNvSpPr>
          <p:nvPr/>
        </p:nvSpPr>
        <p:spPr bwMode="auto">
          <a:xfrm>
            <a:off x="960120" y="946150"/>
            <a:ext cx="10302240" cy="1873250"/>
          </a:xfrm>
          <a:prstGeom prst="downArrowCallout">
            <a:avLst>
              <a:gd name="adj1" fmla="val 23292"/>
              <a:gd name="adj2" fmla="val 27337"/>
              <a:gd name="adj3" fmla="val 15676"/>
              <a:gd name="adj4" fmla="val 77796"/>
            </a:avLst>
          </a:prstGeom>
          <a:gradFill rotWithShape="1">
            <a:gsLst>
              <a:gs pos="0">
                <a:srgbClr val="3399FF">
                  <a:alpha val="70000"/>
                </a:srgbClr>
              </a:gs>
              <a:gs pos="50000">
                <a:schemeClr val="bg1">
                  <a:alpha val="49001"/>
                </a:schemeClr>
              </a:gs>
              <a:gs pos="100000">
                <a:srgbClr val="3399FF">
                  <a:alpha val="70000"/>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s-ES" altLang="es-ES" dirty="0">
                <a:latin typeface="Arial" charset="0"/>
              </a:rPr>
              <a:t>En salud se emplean, consciente o no, muchos conceptos estadísticos al adoptar decisiones </a:t>
            </a:r>
          </a:p>
          <a:p>
            <a:pPr>
              <a:defRPr/>
            </a:pPr>
            <a:r>
              <a:rPr lang="es-ES" altLang="es-ES" dirty="0">
                <a:latin typeface="Arial" charset="0"/>
              </a:rPr>
              <a:t>relativas a diagnósticos clínicos, o bien al predecir probables resultados de un programa de </a:t>
            </a:r>
          </a:p>
          <a:p>
            <a:pPr>
              <a:defRPr/>
            </a:pPr>
            <a:r>
              <a:rPr lang="es-ES" altLang="es-ES" dirty="0">
                <a:latin typeface="Arial" charset="0"/>
              </a:rPr>
              <a:t>intervención en la población. La estadística es una excelente base para comprender muchos </a:t>
            </a:r>
          </a:p>
          <a:p>
            <a:pPr>
              <a:defRPr/>
            </a:pPr>
            <a:r>
              <a:rPr lang="es-ES" altLang="es-ES" dirty="0">
                <a:latin typeface="Arial" charset="0"/>
              </a:rPr>
              <a:t>fenómenos reales y para orientar  la resolución de problemas. </a:t>
            </a:r>
          </a:p>
        </p:txBody>
      </p:sp>
      <p:sp>
        <p:nvSpPr>
          <p:cNvPr id="8202" name="AutoShape 115">
            <a:extLst>
              <a:ext uri="{FF2B5EF4-FFF2-40B4-BE49-F238E27FC236}">
                <a16:creationId xmlns:a16="http://schemas.microsoft.com/office/drawing/2014/main" id="{4C6772E5-F21F-4593-9F68-ECC29D99FC2A}"/>
              </a:ext>
            </a:extLst>
          </p:cNvPr>
          <p:cNvSpPr>
            <a:spLocks noChangeArrowheads="1"/>
          </p:cNvSpPr>
          <p:nvPr/>
        </p:nvSpPr>
        <p:spPr bwMode="auto">
          <a:xfrm>
            <a:off x="1173480" y="4652965"/>
            <a:ext cx="3550920" cy="1666874"/>
          </a:xfrm>
          <a:prstGeom prst="roundRect">
            <a:avLst>
              <a:gd name="adj" fmla="val 10764"/>
            </a:avLst>
          </a:prstGeom>
          <a:gradFill rotWithShape="1">
            <a:gsLst>
              <a:gs pos="0">
                <a:srgbClr val="3399FF">
                  <a:alpha val="70000"/>
                </a:srgbClr>
              </a:gs>
              <a:gs pos="100000">
                <a:schemeClr val="bg1">
                  <a:alpha val="49001"/>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dirty="0">
                <a:latin typeface="Lucida Bright" panose="02040602050505020304" pitchFamily="18" charset="0"/>
              </a:rPr>
              <a:t>Interpretar y Evaluar críticamente </a:t>
            </a:r>
          </a:p>
          <a:p>
            <a:pPr eaLnBrk="1" hangingPunct="1"/>
            <a:r>
              <a:rPr lang="es-ES" altLang="es-ES" sz="1400" dirty="0">
                <a:latin typeface="Lucida Bright" panose="02040602050505020304" pitchFamily="18" charset="0"/>
              </a:rPr>
              <a:t>la información estadística, los </a:t>
            </a:r>
          </a:p>
          <a:p>
            <a:pPr eaLnBrk="1" hangingPunct="1"/>
            <a:r>
              <a:rPr lang="es-ES" altLang="es-ES" sz="1400" dirty="0">
                <a:latin typeface="Lucida Bright" panose="02040602050505020304" pitchFamily="18" charset="0"/>
              </a:rPr>
              <a:t>argumentos apoyados en datos </a:t>
            </a:r>
          </a:p>
          <a:p>
            <a:pPr eaLnBrk="1" hangingPunct="1"/>
            <a:r>
              <a:rPr lang="es-ES" altLang="es-ES" sz="1400" dirty="0">
                <a:latin typeface="Lucida Bright" panose="02040602050505020304" pitchFamily="18" charset="0"/>
              </a:rPr>
              <a:t>que se pueden encontrar en </a:t>
            </a:r>
          </a:p>
          <a:p>
            <a:pPr eaLnBrk="1" hangingPunct="1"/>
            <a:r>
              <a:rPr lang="es-ES" altLang="es-ES" sz="1400" dirty="0">
                <a:latin typeface="Lucida Bright" panose="02040602050505020304" pitchFamily="18" charset="0"/>
              </a:rPr>
              <a:t>diversos  contextos, incluyendo los </a:t>
            </a:r>
          </a:p>
          <a:p>
            <a:pPr eaLnBrk="1" hangingPunct="1"/>
            <a:r>
              <a:rPr lang="es-ES" altLang="es-ES" sz="1400" dirty="0">
                <a:latin typeface="Lucida Bright" panose="02040602050505020304" pitchFamily="18" charset="0"/>
              </a:rPr>
              <a:t>medios de comunicación </a:t>
            </a:r>
          </a:p>
        </p:txBody>
      </p:sp>
      <p:pic>
        <p:nvPicPr>
          <p:cNvPr id="8203" name="Picture 117" descr="%7B5F2CDAC1-FF60-4E1C-8B48-B4E1755E0CA7%7D_estadistica200">
            <a:extLst>
              <a:ext uri="{FF2B5EF4-FFF2-40B4-BE49-F238E27FC236}">
                <a16:creationId xmlns:a16="http://schemas.microsoft.com/office/drawing/2014/main" id="{0279AF89-65EE-4516-ABA4-830110301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88" y="3402013"/>
            <a:ext cx="1357312"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AutoShape 114">
            <a:extLst>
              <a:ext uri="{FF2B5EF4-FFF2-40B4-BE49-F238E27FC236}">
                <a16:creationId xmlns:a16="http://schemas.microsoft.com/office/drawing/2014/main" id="{2EBE22BF-4F5D-4A26-8362-6C62A0052DAB}"/>
              </a:ext>
            </a:extLst>
          </p:cNvPr>
          <p:cNvSpPr>
            <a:spLocks noChangeArrowheads="1"/>
          </p:cNvSpPr>
          <p:nvPr/>
        </p:nvSpPr>
        <p:spPr bwMode="auto">
          <a:xfrm>
            <a:off x="8391207" y="4614864"/>
            <a:ext cx="2993073" cy="1666874"/>
          </a:xfrm>
          <a:prstGeom prst="roundRect">
            <a:avLst>
              <a:gd name="adj" fmla="val 10764"/>
            </a:avLst>
          </a:prstGeom>
          <a:gradFill rotWithShape="1">
            <a:gsLst>
              <a:gs pos="0">
                <a:srgbClr val="3399FF">
                  <a:alpha val="70000"/>
                </a:srgbClr>
              </a:gs>
              <a:gs pos="100000">
                <a:schemeClr val="bg1">
                  <a:alpha val="49001"/>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dirty="0">
                <a:latin typeface="Lucida Bright" panose="02040602050505020304" pitchFamily="18" charset="0"/>
              </a:rPr>
              <a:t>La Estadística es un vehículo </a:t>
            </a:r>
          </a:p>
          <a:p>
            <a:pPr eaLnBrk="1" hangingPunct="1"/>
            <a:r>
              <a:rPr lang="es-ES" altLang="es-ES" sz="1400" dirty="0">
                <a:latin typeface="Lucida Bright" panose="02040602050505020304" pitchFamily="18" charset="0"/>
              </a:rPr>
              <a:t>para alcanzar las capacidades </a:t>
            </a:r>
          </a:p>
          <a:p>
            <a:pPr eaLnBrk="1" hangingPunct="1"/>
            <a:r>
              <a:rPr lang="es-ES" altLang="es-ES" sz="1400" dirty="0">
                <a:latin typeface="Lucida Bright" panose="02040602050505020304" pitchFamily="18" charset="0"/>
              </a:rPr>
              <a:t>de comunicación, tratamiento </a:t>
            </a:r>
          </a:p>
          <a:p>
            <a:pPr eaLnBrk="1" hangingPunct="1"/>
            <a:r>
              <a:rPr lang="es-ES" altLang="es-ES" sz="1400" dirty="0">
                <a:latin typeface="Lucida Bright" panose="02040602050505020304" pitchFamily="18" charset="0"/>
              </a:rPr>
              <a:t>de la información, resolución </a:t>
            </a:r>
          </a:p>
          <a:p>
            <a:pPr eaLnBrk="1" hangingPunct="1"/>
            <a:r>
              <a:rPr lang="es-ES" altLang="es-ES" sz="1400" dirty="0">
                <a:latin typeface="Lucida Bright" panose="02040602050505020304" pitchFamily="18" charset="0"/>
              </a:rPr>
              <a:t>de problemas, uso de </a:t>
            </a:r>
            <a:r>
              <a:rPr lang="es-ES" altLang="es-ES" sz="1400" dirty="0" err="1">
                <a:latin typeface="Lucida Bright" panose="02040602050505020304" pitchFamily="18" charset="0"/>
              </a:rPr>
              <a:t>Pcs</a:t>
            </a:r>
            <a:r>
              <a:rPr lang="es-ES" altLang="es-ES" sz="1400" dirty="0">
                <a:latin typeface="Lucida Bright" panose="02040602050505020304" pitchFamily="18" charset="0"/>
              </a:rPr>
              <a:t>, </a:t>
            </a:r>
          </a:p>
          <a:p>
            <a:pPr eaLnBrk="1" hangingPunct="1"/>
            <a:r>
              <a:rPr lang="es-ES" altLang="es-ES" sz="1400" dirty="0">
                <a:latin typeface="Lucida Bright" panose="02040602050505020304" pitchFamily="18" charset="0"/>
              </a:rPr>
              <a:t>trabajo cooperativo y en grupo</a:t>
            </a:r>
          </a:p>
        </p:txBody>
      </p:sp>
      <p:sp>
        <p:nvSpPr>
          <p:cNvPr id="15478" name="AutoShape 118">
            <a:extLst>
              <a:ext uri="{FF2B5EF4-FFF2-40B4-BE49-F238E27FC236}">
                <a16:creationId xmlns:a16="http://schemas.microsoft.com/office/drawing/2014/main" id="{A70CEA21-A4EB-4AFC-8750-EC11956144A7}"/>
              </a:ext>
            </a:extLst>
          </p:cNvPr>
          <p:cNvSpPr>
            <a:spLocks noChangeArrowheads="1"/>
          </p:cNvSpPr>
          <p:nvPr/>
        </p:nvSpPr>
        <p:spPr bwMode="auto">
          <a:xfrm rot="5400000">
            <a:off x="8616951" y="3284538"/>
            <a:ext cx="1150937" cy="8651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6699FF"/>
              </a:gs>
              <a:gs pos="50000">
                <a:schemeClr val="tx2"/>
              </a:gs>
              <a:gs pos="100000">
                <a:srgbClr val="6699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sp>
        <p:nvSpPr>
          <p:cNvPr id="15479" name="AutoShape 119">
            <a:extLst>
              <a:ext uri="{FF2B5EF4-FFF2-40B4-BE49-F238E27FC236}">
                <a16:creationId xmlns:a16="http://schemas.microsoft.com/office/drawing/2014/main" id="{B14C8F5E-C47D-4F71-BA70-9A4CDC09B975}"/>
              </a:ext>
            </a:extLst>
          </p:cNvPr>
          <p:cNvSpPr>
            <a:spLocks noChangeArrowheads="1"/>
          </p:cNvSpPr>
          <p:nvPr/>
        </p:nvSpPr>
        <p:spPr bwMode="auto">
          <a:xfrm rot="16200000" flipH="1">
            <a:off x="3417094" y="3326606"/>
            <a:ext cx="1181100" cy="8651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6699FF"/>
              </a:gs>
              <a:gs pos="50000">
                <a:schemeClr val="tx2"/>
              </a:gs>
              <a:gs pos="100000">
                <a:srgbClr val="6699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sp>
        <p:nvSpPr>
          <p:cNvPr id="15473" name="AutoShape 113">
            <a:extLst>
              <a:ext uri="{FF2B5EF4-FFF2-40B4-BE49-F238E27FC236}">
                <a16:creationId xmlns:a16="http://schemas.microsoft.com/office/drawing/2014/main" id="{1DEEA649-7563-4CD3-BA4B-142F374E0BCD}"/>
              </a:ext>
            </a:extLst>
          </p:cNvPr>
          <p:cNvSpPr>
            <a:spLocks noChangeArrowheads="1"/>
          </p:cNvSpPr>
          <p:nvPr/>
        </p:nvSpPr>
        <p:spPr bwMode="auto">
          <a:xfrm>
            <a:off x="5989638" y="3638551"/>
            <a:ext cx="431800" cy="936625"/>
          </a:xfrm>
          <a:prstGeom prst="downArrow">
            <a:avLst>
              <a:gd name="adj1" fmla="val 50000"/>
              <a:gd name="adj2" fmla="val 54228"/>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pic>
        <p:nvPicPr>
          <p:cNvPr id="8208" name="Picture 121" descr="campanagauss">
            <a:extLst>
              <a:ext uri="{FF2B5EF4-FFF2-40B4-BE49-F238E27FC236}">
                <a16:creationId xmlns:a16="http://schemas.microsoft.com/office/drawing/2014/main" id="{DD0922CB-58DC-4578-A02A-5348FE6CA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3395663"/>
            <a:ext cx="1511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056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5479"/>
                                        </p:tgtEl>
                                        <p:attrNameLst>
                                          <p:attrName>style.visibility</p:attrName>
                                        </p:attrNameLst>
                                      </p:cBhvr>
                                      <p:to>
                                        <p:strVal val="visible"/>
                                      </p:to>
                                    </p:set>
                                    <p:animEffect transition="in" filter="wedge">
                                      <p:cBhvr>
                                        <p:cTn id="7" dur="1000"/>
                                        <p:tgtEl>
                                          <p:spTgt spid="15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473"/>
                                        </p:tgtEl>
                                        <p:attrNameLst>
                                          <p:attrName>style.visibility</p:attrName>
                                        </p:attrNameLst>
                                      </p:cBhvr>
                                      <p:to>
                                        <p:strVal val="visible"/>
                                      </p:to>
                                    </p:set>
                                    <p:animEffect transition="in" filter="diamond(in)">
                                      <p:cBhvr>
                                        <p:cTn id="12" dur="1000"/>
                                        <p:tgtEl>
                                          <p:spTgt spid="154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5478"/>
                                        </p:tgtEl>
                                        <p:attrNameLst>
                                          <p:attrName>style.visibility</p:attrName>
                                        </p:attrNameLst>
                                      </p:cBhvr>
                                      <p:to>
                                        <p:strVal val="visible"/>
                                      </p:to>
                                    </p:set>
                                    <p:animEffect transition="in" filter="diamond(in)">
                                      <p:cBhvr>
                                        <p:cTn id="17" dur="1000"/>
                                        <p:tgtEl>
                                          <p:spTgt spid="1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BC49ECD2-A797-4264-A646-31B43843957D}"/>
              </a:ext>
            </a:extLst>
          </p:cNvPr>
          <p:cNvSpPr>
            <a:spLocks noGrp="1" noChangeArrowheads="1"/>
          </p:cNvSpPr>
          <p:nvPr>
            <p:ph type="subTitle" idx="1"/>
          </p:nvPr>
        </p:nvSpPr>
        <p:spPr>
          <a:xfrm>
            <a:off x="2514600" y="1447800"/>
            <a:ext cx="7620000" cy="4876800"/>
          </a:xfrm>
        </p:spPr>
        <p:txBody>
          <a:bodyPr>
            <a:normAutofit/>
          </a:bodyPr>
          <a:lstStyle/>
          <a:p>
            <a:pPr eaLnBrk="1" hangingPunct="1">
              <a:lnSpc>
                <a:spcPct val="80000"/>
              </a:lnSpc>
              <a:defRPr/>
            </a:pPr>
            <a:endParaRPr lang="es-MX" sz="5400" b="1" dirty="0">
              <a:solidFill>
                <a:srgbClr val="FF5050"/>
              </a:solidFill>
              <a:latin typeface="Arial" charset="0"/>
            </a:endParaRPr>
          </a:p>
          <a:p>
            <a:pPr eaLnBrk="1" hangingPunct="1">
              <a:lnSpc>
                <a:spcPct val="80000"/>
              </a:lnSpc>
              <a:defRPr/>
            </a:pPr>
            <a:r>
              <a:rPr lang="es-MX" sz="5400" b="1" dirty="0">
                <a:solidFill>
                  <a:srgbClr val="FF5050"/>
                </a:solidFill>
                <a:latin typeface="Arial" charset="0"/>
              </a:rPr>
              <a:t>BIOESTADÍSTICA</a:t>
            </a:r>
          </a:p>
          <a:p>
            <a:pPr eaLnBrk="1" hangingPunct="1">
              <a:lnSpc>
                <a:spcPct val="80000"/>
              </a:lnSpc>
              <a:defRPr/>
            </a:pPr>
            <a:endParaRPr lang="es-MX" sz="4000" b="1" dirty="0">
              <a:solidFill>
                <a:srgbClr val="FF5050"/>
              </a:solidFill>
              <a:latin typeface="Arial" charset="0"/>
            </a:endParaRPr>
          </a:p>
          <a:p>
            <a:pPr eaLnBrk="1" hangingPunct="1">
              <a:lnSpc>
                <a:spcPct val="80000"/>
              </a:lnSpc>
              <a:defRPr/>
            </a:pPr>
            <a:r>
              <a:rPr lang="es-MX" sz="4000" b="1" dirty="0">
                <a:solidFill>
                  <a:srgbClr val="FF5050"/>
                </a:solidFill>
                <a:latin typeface="Arial" charset="0"/>
              </a:rPr>
              <a:t>Generalidades</a:t>
            </a:r>
          </a:p>
          <a:p>
            <a:pPr eaLnBrk="1" hangingPunct="1">
              <a:lnSpc>
                <a:spcPct val="80000"/>
              </a:lnSpc>
              <a:defRPr/>
            </a:pPr>
            <a:endParaRPr lang="es-MX" sz="2000" b="1" dirty="0">
              <a:solidFill>
                <a:srgbClr val="FF5050"/>
              </a:solidFill>
              <a:latin typeface="Arial" charset="0"/>
            </a:endParaRPr>
          </a:p>
          <a:p>
            <a:pPr eaLnBrk="1" hangingPunct="1">
              <a:lnSpc>
                <a:spcPct val="80000"/>
              </a:lnSpc>
              <a:defRPr/>
            </a:pPr>
            <a:endParaRPr lang="es-MX" sz="2000" b="1" dirty="0">
              <a:solidFill>
                <a:srgbClr val="FF0000"/>
              </a:solidFill>
              <a:latin typeface="Arial" charset="0"/>
            </a:endParaRPr>
          </a:p>
          <a:p>
            <a:pPr eaLnBrk="1" hangingPunct="1">
              <a:lnSpc>
                <a:spcPct val="80000"/>
              </a:lnSpc>
              <a:defRPr/>
            </a:pPr>
            <a:endParaRPr lang="es-MX" sz="2400" b="1" dirty="0">
              <a:latin typeface="Arial" charset="0"/>
            </a:endParaRPr>
          </a:p>
          <a:p>
            <a:pPr eaLnBrk="1" hangingPunct="1">
              <a:lnSpc>
                <a:spcPct val="80000"/>
              </a:lnSpc>
              <a:defRPr/>
            </a:pPr>
            <a:endParaRPr lang="es-MX" sz="2400" b="1" dirty="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9BB2B6-2EF7-4F9F-B1B4-DA02B7E10FFE}"/>
              </a:ext>
            </a:extLst>
          </p:cNvPr>
          <p:cNvSpPr>
            <a:spLocks noGrp="1"/>
          </p:cNvSpPr>
          <p:nvPr>
            <p:ph type="title"/>
          </p:nvPr>
        </p:nvSpPr>
        <p:spPr/>
        <p:txBody>
          <a:bodyPr/>
          <a:lstStyle/>
          <a:p>
            <a:r>
              <a:rPr lang="es-MX" b="1" dirty="0"/>
              <a:t>BIOESTADÍSTICA</a:t>
            </a:r>
            <a:endParaRPr lang="es-EC" b="1" dirty="0"/>
          </a:p>
        </p:txBody>
      </p:sp>
      <p:sp>
        <p:nvSpPr>
          <p:cNvPr id="3" name="Marcador de contenido 2">
            <a:extLst>
              <a:ext uri="{FF2B5EF4-FFF2-40B4-BE49-F238E27FC236}">
                <a16:creationId xmlns:a16="http://schemas.microsoft.com/office/drawing/2014/main" id="{5D225363-D8E1-4C97-BEE3-BA1D8945C114}"/>
              </a:ext>
            </a:extLst>
          </p:cNvPr>
          <p:cNvSpPr>
            <a:spLocks noGrp="1"/>
          </p:cNvSpPr>
          <p:nvPr>
            <p:ph idx="1"/>
          </p:nvPr>
        </p:nvSpPr>
        <p:spPr/>
        <p:txBody>
          <a:bodyPr>
            <a:normAutofit fontScale="92500" lnSpcReduction="10000"/>
          </a:bodyPr>
          <a:lstStyle/>
          <a:p>
            <a:r>
              <a:rPr lang="es-MX" b="1" dirty="0"/>
              <a:t>BIOESTADÍSTICA</a:t>
            </a:r>
            <a:r>
              <a:rPr lang="es-MX" dirty="0"/>
              <a:t>: </a:t>
            </a:r>
            <a:r>
              <a:rPr lang="es-MX" dirty="0">
                <a:highlight>
                  <a:srgbClr val="FFFF00"/>
                </a:highlight>
              </a:rPr>
              <a:t>estadística aplicada a la Biología y Ciencias de la Salud</a:t>
            </a:r>
          </a:p>
          <a:p>
            <a:r>
              <a:rPr lang="es-MX" dirty="0"/>
              <a:t>La estadística es el método de razonamiento </a:t>
            </a:r>
            <a:r>
              <a:rPr lang="es-MX" dirty="0">
                <a:highlight>
                  <a:srgbClr val="FFFF00"/>
                </a:highlight>
              </a:rPr>
              <a:t>lógico matemático </a:t>
            </a:r>
            <a:r>
              <a:rPr lang="es-MX" dirty="0"/>
              <a:t>que estudia aquellos aspectos de la realidad en los que se interviene al azar</a:t>
            </a:r>
          </a:p>
          <a:p>
            <a:r>
              <a:rPr lang="es-MX" dirty="0"/>
              <a:t>La bioestadística es la parte de la estadística que analiza las relaciones entre distintos sucesos biológicos.</a:t>
            </a:r>
          </a:p>
          <a:p>
            <a:r>
              <a:rPr lang="es-MX" dirty="0"/>
              <a:t>Has dos tipos de bioestadística:</a:t>
            </a:r>
          </a:p>
          <a:p>
            <a:pPr lvl="1"/>
            <a:r>
              <a:rPr lang="es-MX" b="1" dirty="0"/>
              <a:t>Bioestadística descriptiva</a:t>
            </a:r>
          </a:p>
          <a:p>
            <a:pPr lvl="1"/>
            <a:r>
              <a:rPr lang="es-MX" b="1" dirty="0"/>
              <a:t>Bioestadística inferencial</a:t>
            </a:r>
            <a:endParaRPr lang="es-EC" b="1" dirty="0"/>
          </a:p>
        </p:txBody>
      </p:sp>
    </p:spTree>
    <p:extLst>
      <p:ext uri="{BB962C8B-B14F-4D97-AF65-F5344CB8AC3E}">
        <p14:creationId xmlns:p14="http://schemas.microsoft.com/office/powerpoint/2010/main" val="1383574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C13B788-C1E4-48D5-9372-33A84AA6367C}"/>
              </a:ext>
            </a:extLst>
          </p:cNvPr>
          <p:cNvSpPr>
            <a:spLocks noGrp="1" noChangeArrowheads="1"/>
          </p:cNvSpPr>
          <p:nvPr>
            <p:ph type="title"/>
          </p:nvPr>
        </p:nvSpPr>
        <p:spPr>
          <a:xfrm>
            <a:off x="1883228" y="699181"/>
            <a:ext cx="7467600" cy="850106"/>
          </a:xfrm>
        </p:spPr>
        <p:txBody>
          <a:bodyPr/>
          <a:lstStyle/>
          <a:p>
            <a:pPr eaLnBrk="1" hangingPunct="1">
              <a:defRPr/>
            </a:pPr>
            <a:r>
              <a:rPr lang="es-ES" sz="4000" b="1" dirty="0">
                <a:solidFill>
                  <a:schemeClr val="hlink"/>
                </a:solidFill>
                <a:latin typeface="Comic Sans MS" pitchFamily="66" charset="0"/>
              </a:rPr>
              <a:t>Tipos de Estadística</a:t>
            </a:r>
            <a:r>
              <a:rPr lang="es-ES" dirty="0"/>
              <a:t> </a:t>
            </a:r>
          </a:p>
        </p:txBody>
      </p:sp>
      <p:sp>
        <p:nvSpPr>
          <p:cNvPr id="12291" name="Rectangle 3">
            <a:extLst>
              <a:ext uri="{FF2B5EF4-FFF2-40B4-BE49-F238E27FC236}">
                <a16:creationId xmlns:a16="http://schemas.microsoft.com/office/drawing/2014/main" id="{393BB513-0AD1-4535-9904-02A58455C69E}"/>
              </a:ext>
            </a:extLst>
          </p:cNvPr>
          <p:cNvSpPr>
            <a:spLocks noGrp="1" noChangeArrowheads="1"/>
          </p:cNvSpPr>
          <p:nvPr>
            <p:ph type="body" idx="1"/>
          </p:nvPr>
        </p:nvSpPr>
        <p:spPr>
          <a:xfrm>
            <a:off x="1045029" y="1763486"/>
            <a:ext cx="10172700" cy="4689850"/>
          </a:xfrm>
          <a:solidFill>
            <a:schemeClr val="bg1"/>
          </a:solidFill>
          <a:ln>
            <a:solidFill>
              <a:schemeClr val="bg1"/>
            </a:solidFill>
            <a:miter lim="800000"/>
            <a:headEnd/>
            <a:tailEnd/>
          </a:ln>
        </p:spPr>
        <p:txBody>
          <a:bodyPr>
            <a:normAutofit/>
          </a:bodyPr>
          <a:lstStyle/>
          <a:p>
            <a:pPr algn="just" eaLnBrk="1" hangingPunct="1">
              <a:lnSpc>
                <a:spcPct val="90000"/>
              </a:lnSpc>
            </a:pPr>
            <a:r>
              <a:rPr lang="es-ES" altLang="es-ES" b="1" dirty="0">
                <a:solidFill>
                  <a:schemeClr val="hlink"/>
                </a:solidFill>
                <a:latin typeface="Comic Sans MS" panose="030F0702030302020204" pitchFamily="66" charset="0"/>
              </a:rPr>
              <a:t>Estadística Descriptiva:</a:t>
            </a:r>
            <a:r>
              <a:rPr lang="es-ES" altLang="es-ES" dirty="0">
                <a:solidFill>
                  <a:schemeClr val="accent1"/>
                </a:solidFill>
                <a:latin typeface="Comic Sans MS" panose="030F0702030302020204" pitchFamily="66" charset="0"/>
              </a:rPr>
              <a:t> </a:t>
            </a:r>
            <a:r>
              <a:rPr lang="es-MX" altLang="es-ES" dirty="0"/>
              <a:t>tiene por objeto recoger, clasificar, resumir y analizar datos de un conjunto de elementos, deduciendo conclusiones sobre su estructura y composición (deductiva). Se</a:t>
            </a:r>
            <a:r>
              <a:rPr lang="es-ES" altLang="es-ES" dirty="0"/>
              <a:t> dedica a los métodos de recolección, descripción, visualización y resumen de datos originados a partir de los fenómenos de estudio. Muestra datos numéricos, los datos pueden ser resumidos numérica o gráficamente.</a:t>
            </a:r>
          </a:p>
          <a:p>
            <a:pPr algn="ctr" eaLnBrk="1" hangingPunct="1">
              <a:lnSpc>
                <a:spcPct val="90000"/>
              </a:lnSpc>
              <a:buFont typeface="Wingdings" panose="05000000000000000000" pitchFamily="2" charset="2"/>
              <a:buNone/>
            </a:pPr>
            <a:endParaRPr lang="es-ES" altLang="es-ES" dirty="0"/>
          </a:p>
          <a:p>
            <a:pPr algn="ctr" eaLnBrk="1" hangingPunct="1">
              <a:lnSpc>
                <a:spcPct val="90000"/>
              </a:lnSpc>
              <a:buFont typeface="Wingdings" panose="05000000000000000000" pitchFamily="2" charset="2"/>
              <a:buNone/>
            </a:pPr>
            <a:r>
              <a:rPr lang="es-ES" altLang="es-ES" dirty="0"/>
              <a:t>Los parámetros básicos estadísticos son: la </a:t>
            </a:r>
            <a:r>
              <a:rPr lang="es-ES" altLang="es-ES" b="1" dirty="0"/>
              <a:t>media y la desviación estándar</a:t>
            </a:r>
            <a:r>
              <a:rPr lang="es-ES" altLang="es-ES" dirty="0"/>
              <a:t>. </a:t>
            </a:r>
          </a:p>
          <a:p>
            <a:pPr algn="ctr" eaLnBrk="1" hangingPunct="1">
              <a:lnSpc>
                <a:spcPct val="90000"/>
              </a:lnSpc>
              <a:buFont typeface="Wingdings" panose="05000000000000000000" pitchFamily="2" charset="2"/>
              <a:buNone/>
            </a:pPr>
            <a:r>
              <a:rPr lang="es-ES" altLang="es-ES" dirty="0"/>
              <a:t>Algunos ejemplos gráficos son: </a:t>
            </a:r>
            <a:r>
              <a:rPr lang="es-ES" altLang="es-ES" b="1" dirty="0"/>
              <a:t>histograma, pirámide poblacional</a:t>
            </a:r>
            <a:r>
              <a:rPr lang="es-ES" altLang="es-ES" dirty="0"/>
              <a:t>, entre otros.</a:t>
            </a:r>
          </a:p>
          <a:p>
            <a:pPr algn="ctr" eaLnBrk="1" hangingPunct="1">
              <a:lnSpc>
                <a:spcPct val="90000"/>
              </a:lnSpc>
              <a:buNone/>
            </a:pPr>
            <a:r>
              <a:rPr lang="es-MX" altLang="es-ES" dirty="0"/>
              <a:t>Ejemplo: descripción del perfil biomédico de un grupo de pacientes que participan en un estudio.</a:t>
            </a:r>
            <a:endParaRPr lang="es-ES" alt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F4BF991-1D89-4B05-AE37-7E96F83247F4}"/>
              </a:ext>
            </a:extLst>
          </p:cNvPr>
          <p:cNvSpPr>
            <a:spLocks noGrp="1" noChangeArrowheads="1"/>
          </p:cNvSpPr>
          <p:nvPr>
            <p:ph type="title"/>
          </p:nvPr>
        </p:nvSpPr>
        <p:spPr>
          <a:xfrm>
            <a:off x="1295402" y="982132"/>
            <a:ext cx="9601196" cy="585411"/>
          </a:xfrm>
        </p:spPr>
        <p:txBody>
          <a:bodyPr>
            <a:normAutofit fontScale="90000"/>
          </a:bodyPr>
          <a:lstStyle/>
          <a:p>
            <a:pPr>
              <a:defRPr/>
            </a:pPr>
            <a:r>
              <a:rPr lang="es-ES_tradnl" b="1" dirty="0"/>
              <a:t>ESTADÍSTICA DESCRIPTIVA</a:t>
            </a:r>
          </a:p>
        </p:txBody>
      </p:sp>
      <p:sp>
        <p:nvSpPr>
          <p:cNvPr id="11268" name="Text Box 4">
            <a:extLst>
              <a:ext uri="{FF2B5EF4-FFF2-40B4-BE49-F238E27FC236}">
                <a16:creationId xmlns:a16="http://schemas.microsoft.com/office/drawing/2014/main" id="{8A108AFC-E94B-4E51-B7A6-B3F1F2856206}"/>
              </a:ext>
            </a:extLst>
          </p:cNvPr>
          <p:cNvSpPr txBox="1">
            <a:spLocks noChangeArrowheads="1"/>
          </p:cNvSpPr>
          <p:nvPr/>
        </p:nvSpPr>
        <p:spPr bwMode="auto">
          <a:xfrm>
            <a:off x="1295401" y="2743200"/>
            <a:ext cx="9922327" cy="304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spcBef>
                <a:spcPct val="50000"/>
              </a:spcBef>
              <a:buClrTx/>
              <a:buSzTx/>
              <a:buFontTx/>
              <a:buNone/>
            </a:pPr>
            <a:r>
              <a:rPr lang="es-ES_tradnl" altLang="es-ES" dirty="0"/>
              <a:t>Trata de describir conjuntos de datos resumiendo la información que estos proporcionan, utilizando:                       </a:t>
            </a:r>
          </a:p>
          <a:p>
            <a:pPr marL="342900" indent="-342900" eaLnBrk="1" hangingPunct="1">
              <a:spcBef>
                <a:spcPct val="50000"/>
              </a:spcBef>
              <a:buClrTx/>
              <a:buSzTx/>
            </a:pPr>
            <a:r>
              <a:rPr lang="es-ES_tradnl" altLang="es-ES" dirty="0"/>
              <a:t> </a:t>
            </a:r>
            <a:r>
              <a:rPr lang="es-ES_tradnl" altLang="es-ES" dirty="0">
                <a:solidFill>
                  <a:srgbClr val="990000"/>
                </a:solidFill>
              </a:rPr>
              <a:t>TABLAS DE FRECUENCIAS</a:t>
            </a:r>
          </a:p>
          <a:p>
            <a:pPr marL="342900" indent="-342900" eaLnBrk="1" hangingPunct="1">
              <a:spcBef>
                <a:spcPct val="50000"/>
              </a:spcBef>
              <a:buClrTx/>
              <a:buSzTx/>
            </a:pPr>
            <a:r>
              <a:rPr lang="es-ES_tradnl" altLang="es-ES" dirty="0">
                <a:solidFill>
                  <a:srgbClr val="990000"/>
                </a:solidFill>
              </a:rPr>
              <a:t>TÉCNICAS GRÁFICAS</a:t>
            </a:r>
            <a:r>
              <a:rPr lang="es-ES_tradnl" altLang="es-ES" dirty="0"/>
              <a:t> </a:t>
            </a:r>
          </a:p>
          <a:p>
            <a:pPr eaLnBrk="1" hangingPunct="1">
              <a:spcBef>
                <a:spcPct val="0"/>
              </a:spcBef>
              <a:buClrTx/>
              <a:buSzTx/>
              <a:buFontTx/>
              <a:buNone/>
            </a:pPr>
            <a:endParaRPr lang="es-ES_tradnl" altLang="es-ES" dirty="0"/>
          </a:p>
          <a:p>
            <a:pPr algn="ctr" eaLnBrk="1" hangingPunct="1">
              <a:spcBef>
                <a:spcPct val="0"/>
              </a:spcBef>
              <a:buClrTx/>
              <a:buSzTx/>
              <a:buFontTx/>
              <a:buNone/>
            </a:pPr>
            <a:r>
              <a:rPr lang="es-ES" altLang="es-ES" dirty="0">
                <a:latin typeface="Comic Sans MS" panose="030F0702030302020204" pitchFamily="66" charset="0"/>
              </a:rPr>
              <a:t>Es aquella que engloba los procedimientos para organizar,  resumir y presentar los datos de una muestra.</a:t>
            </a:r>
            <a:endParaRPr lang="es-ES_tradnl" alt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83CAE72-9EFD-4DD8-8BE9-FC0CB129B12D}"/>
              </a:ext>
            </a:extLst>
          </p:cNvPr>
          <p:cNvSpPr>
            <a:spLocks noGrp="1" noChangeArrowheads="1"/>
          </p:cNvSpPr>
          <p:nvPr>
            <p:ph type="title"/>
          </p:nvPr>
        </p:nvSpPr>
        <p:spPr/>
        <p:txBody>
          <a:bodyPr/>
          <a:lstStyle/>
          <a:p>
            <a:pPr eaLnBrk="1" hangingPunct="1">
              <a:defRPr/>
            </a:pPr>
            <a:r>
              <a:rPr lang="es-ES" sz="4000" b="1" dirty="0">
                <a:solidFill>
                  <a:schemeClr val="hlink"/>
                </a:solidFill>
                <a:latin typeface="Comic Sans MS" pitchFamily="66" charset="0"/>
              </a:rPr>
              <a:t>Tipos de Estadística</a:t>
            </a:r>
            <a:r>
              <a:rPr lang="es-ES" dirty="0"/>
              <a:t> </a:t>
            </a:r>
          </a:p>
        </p:txBody>
      </p:sp>
      <p:sp>
        <p:nvSpPr>
          <p:cNvPr id="14339" name="Rectangle 3">
            <a:extLst>
              <a:ext uri="{FF2B5EF4-FFF2-40B4-BE49-F238E27FC236}">
                <a16:creationId xmlns:a16="http://schemas.microsoft.com/office/drawing/2014/main" id="{14C771C7-33F7-4C70-BEBD-A641E8DE7D8B}"/>
              </a:ext>
            </a:extLst>
          </p:cNvPr>
          <p:cNvSpPr>
            <a:spLocks noGrp="1" noChangeArrowheads="1"/>
          </p:cNvSpPr>
          <p:nvPr>
            <p:ph type="body" idx="1"/>
          </p:nvPr>
        </p:nvSpPr>
        <p:spPr>
          <a:xfrm>
            <a:off x="1066800" y="2285999"/>
            <a:ext cx="10058400" cy="3869872"/>
          </a:xfrm>
          <a:solidFill>
            <a:schemeClr val="bg1"/>
          </a:solidFill>
          <a:ln>
            <a:solidFill>
              <a:schemeClr val="bg1"/>
            </a:solidFill>
            <a:miter lim="800000"/>
            <a:headEnd/>
            <a:tailEnd/>
          </a:ln>
        </p:spPr>
        <p:txBody>
          <a:bodyPr>
            <a:normAutofit fontScale="85000" lnSpcReduction="20000"/>
          </a:bodyPr>
          <a:lstStyle/>
          <a:p>
            <a:pPr algn="just" eaLnBrk="1" hangingPunct="1">
              <a:lnSpc>
                <a:spcPct val="90000"/>
              </a:lnSpc>
            </a:pPr>
            <a:r>
              <a:rPr lang="es-ES" altLang="es-ES" b="1" dirty="0">
                <a:solidFill>
                  <a:schemeClr val="hlink"/>
                </a:solidFill>
                <a:latin typeface="Comic Sans MS" panose="030F0702030302020204" pitchFamily="66" charset="0"/>
              </a:rPr>
              <a:t>Estadística Inferencial</a:t>
            </a:r>
            <a:r>
              <a:rPr lang="es-ES" altLang="es-ES" dirty="0">
                <a:solidFill>
                  <a:schemeClr val="hlink"/>
                </a:solidFill>
                <a:latin typeface="Comic Sans MS" panose="030F0702030302020204" pitchFamily="66" charset="0"/>
              </a:rPr>
              <a:t>: </a:t>
            </a:r>
            <a:r>
              <a:rPr lang="es-MX" altLang="es-ES" dirty="0">
                <a:latin typeface="Comic Sans MS" panose="030F0702030302020204" pitchFamily="66" charset="0"/>
              </a:rPr>
              <a:t>es aquella parte de la estadística que provee de técnicas que permiten estimar parámetros y probar hipótesis que hacen referencia a toda la población objeto. </a:t>
            </a:r>
            <a:r>
              <a:rPr lang="es-ES" altLang="es-ES" dirty="0">
                <a:latin typeface="Comic Sans MS" panose="030F0702030302020204" pitchFamily="66" charset="0"/>
              </a:rPr>
              <a:t>Engloba los métodos y procedimientos estadísticos  que permiten inferir o deducir en un conjunto de datos numéricos  conclusiones  para las poblaciones relativas seleccionando un grupo menor de ellos (muestra) al objetivo de estudio.</a:t>
            </a:r>
          </a:p>
          <a:p>
            <a:pPr eaLnBrk="1" hangingPunct="1">
              <a:lnSpc>
                <a:spcPct val="90000"/>
              </a:lnSpc>
              <a:buFont typeface="Wingdings" panose="05000000000000000000" pitchFamily="2" charset="2"/>
              <a:buNone/>
            </a:pPr>
            <a:r>
              <a:rPr lang="es-ES" altLang="es-ES" dirty="0">
                <a:latin typeface="Comic Sans MS" panose="030F0702030302020204" pitchFamily="66" charset="0"/>
              </a:rPr>
              <a:t> </a:t>
            </a:r>
          </a:p>
          <a:p>
            <a:pPr>
              <a:lnSpc>
                <a:spcPct val="90000"/>
              </a:lnSpc>
              <a:buNone/>
            </a:pPr>
            <a:r>
              <a:rPr lang="es-ES" altLang="es-ES" dirty="0">
                <a:latin typeface="Comic Sans MS" panose="030F0702030302020204" pitchFamily="66" charset="0"/>
              </a:rPr>
              <a:t>	A partir de los datos de la muestra </a:t>
            </a:r>
            <a:r>
              <a:rPr lang="es-MX" altLang="es-ES" dirty="0">
                <a:latin typeface="Comic Sans MS" panose="030F0702030302020204" pitchFamily="66" charset="0"/>
              </a:rPr>
              <a:t>se realiza la inferencia, y el grado de confianza que se puede tener en ella son aspectos fundamentales de la estadística inferencial, Su estudio se requiere un alto nivel de conocimientos de estadística, probabilidad y matemáticas</a:t>
            </a:r>
            <a:r>
              <a:rPr lang="es-ES" altLang="es-ES" dirty="0">
                <a:latin typeface="Comic Sans MS" panose="030F0702030302020204" pitchFamily="66" charset="0"/>
              </a:rPr>
              <a:t>. Se basa en las teorías de probabilidades y trabaja con los datos que proporciona la Estadística Descriptiva.</a:t>
            </a:r>
          </a:p>
          <a:p>
            <a:pPr eaLnBrk="1" hangingPunct="1">
              <a:lnSpc>
                <a:spcPct val="90000"/>
              </a:lnSpc>
              <a:buFont typeface="Wingdings" panose="05000000000000000000" pitchFamily="2" charset="2"/>
              <a:buNone/>
            </a:pPr>
            <a:endParaRPr lang="es-ES" altLang="es-ES" dirty="0">
              <a:latin typeface="Comic Sans MS" panose="030F0702030302020204" pitchFamily="66" charset="0"/>
            </a:endParaRPr>
          </a:p>
          <a:p>
            <a:pPr>
              <a:lnSpc>
                <a:spcPct val="90000"/>
              </a:lnSpc>
              <a:buNone/>
            </a:pPr>
            <a:r>
              <a:rPr lang="es-MX" altLang="es-ES" dirty="0">
                <a:latin typeface="Comic Sans MS" panose="030F0702030302020204" pitchFamily="66" charset="0"/>
              </a:rPr>
              <a:t>     Por ejemplo: eficacia de una droga, etc.</a:t>
            </a:r>
            <a:endParaRPr lang="es-ES" alt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9">
            <a:extLst>
              <a:ext uri="{FF2B5EF4-FFF2-40B4-BE49-F238E27FC236}">
                <a16:creationId xmlns:a16="http://schemas.microsoft.com/office/drawing/2014/main" id="{A0F6A78B-5F65-431E-B7DF-1B191F98AC4E}"/>
              </a:ext>
            </a:extLst>
          </p:cNvPr>
          <p:cNvSpPr>
            <a:spLocks noChangeArrowheads="1"/>
          </p:cNvSpPr>
          <p:nvPr/>
        </p:nvSpPr>
        <p:spPr bwMode="auto">
          <a:xfrm>
            <a:off x="4367214" y="96839"/>
            <a:ext cx="3602037" cy="549275"/>
          </a:xfrm>
          <a:prstGeom prst="flowChartAlternateProcess">
            <a:avLst/>
          </a:prstGeom>
          <a:gradFill rotWithShape="1">
            <a:gsLst>
              <a:gs pos="0">
                <a:srgbClr val="6600CC"/>
              </a:gs>
              <a:gs pos="50000">
                <a:srgbClr val="CCFFFF"/>
              </a:gs>
              <a:gs pos="100000">
                <a:srgbClr val="66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t>Tipos de  Estadística</a:t>
            </a:r>
          </a:p>
        </p:txBody>
      </p:sp>
      <p:pic>
        <p:nvPicPr>
          <p:cNvPr id="9220" name="Picture 12">
            <a:extLst>
              <a:ext uri="{FF2B5EF4-FFF2-40B4-BE49-F238E27FC236}">
                <a16:creationId xmlns:a16="http://schemas.microsoft.com/office/drawing/2014/main" id="{60EF5DE4-8638-481B-8299-C93F10226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72913">
            <a:off x="6974682" y="3558382"/>
            <a:ext cx="10096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a:extLst>
              <a:ext uri="{FF2B5EF4-FFF2-40B4-BE49-F238E27FC236}">
                <a16:creationId xmlns:a16="http://schemas.microsoft.com/office/drawing/2014/main" id="{5F75BC2D-4200-4A70-98AB-1766DC7B2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76" y="2276475"/>
            <a:ext cx="273526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0">
            <a:extLst>
              <a:ext uri="{FF2B5EF4-FFF2-40B4-BE49-F238E27FC236}">
                <a16:creationId xmlns:a16="http://schemas.microsoft.com/office/drawing/2014/main" id="{EC5369C8-399A-4283-AE0E-3D8B1DBC4C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93108">
            <a:off x="7680325" y="3644900"/>
            <a:ext cx="11874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AutoShape 13">
            <a:extLst>
              <a:ext uri="{FF2B5EF4-FFF2-40B4-BE49-F238E27FC236}">
                <a16:creationId xmlns:a16="http://schemas.microsoft.com/office/drawing/2014/main" id="{F5397E36-B248-49FB-BDEB-0A28DA6787B3}"/>
              </a:ext>
            </a:extLst>
          </p:cNvPr>
          <p:cNvSpPr>
            <a:spLocks noChangeArrowheads="1"/>
          </p:cNvSpPr>
          <p:nvPr/>
        </p:nvSpPr>
        <p:spPr bwMode="auto">
          <a:xfrm>
            <a:off x="3216276" y="1125539"/>
            <a:ext cx="2951163" cy="504825"/>
          </a:xfrm>
          <a:prstGeom prst="homePlate">
            <a:avLst>
              <a:gd name="adj" fmla="val 77323"/>
            </a:avLst>
          </a:prstGeom>
          <a:gradFill rotWithShape="1">
            <a:gsLst>
              <a:gs pos="0">
                <a:srgbClr val="3399FF">
                  <a:alpha val="70000"/>
                </a:srgbClr>
              </a:gs>
              <a:gs pos="50000">
                <a:schemeClr val="bg1">
                  <a:alpha val="49001"/>
                </a:schemeClr>
              </a:gs>
              <a:gs pos="100000">
                <a:srgbClr val="3399FF">
                  <a:alpha val="70000"/>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s-ES" altLang="es-ES" dirty="0">
                <a:latin typeface="Arial" charset="0"/>
              </a:rPr>
              <a:t>Estadística  Descriptiva</a:t>
            </a:r>
          </a:p>
        </p:txBody>
      </p:sp>
      <p:sp>
        <p:nvSpPr>
          <p:cNvPr id="3086" name="AutoShape 14">
            <a:extLst>
              <a:ext uri="{FF2B5EF4-FFF2-40B4-BE49-F238E27FC236}">
                <a16:creationId xmlns:a16="http://schemas.microsoft.com/office/drawing/2014/main" id="{008DA79A-2CEA-47BF-BF90-D359772880BB}"/>
              </a:ext>
            </a:extLst>
          </p:cNvPr>
          <p:cNvSpPr>
            <a:spLocks noChangeArrowheads="1"/>
          </p:cNvSpPr>
          <p:nvPr/>
        </p:nvSpPr>
        <p:spPr bwMode="auto">
          <a:xfrm>
            <a:off x="6383338" y="1120775"/>
            <a:ext cx="3744912" cy="503238"/>
          </a:xfrm>
          <a:prstGeom prst="chevron">
            <a:avLst>
              <a:gd name="adj" fmla="val 110935"/>
            </a:avLst>
          </a:prstGeom>
          <a:gradFill rotWithShape="1">
            <a:gsLst>
              <a:gs pos="0">
                <a:srgbClr val="3399FF">
                  <a:alpha val="70000"/>
                </a:srgbClr>
              </a:gs>
              <a:gs pos="50000">
                <a:schemeClr val="bg1">
                  <a:alpha val="49001"/>
                </a:schemeClr>
              </a:gs>
              <a:gs pos="100000">
                <a:srgbClr val="3399FF">
                  <a:alpha val="70000"/>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s-ES" altLang="es-ES" dirty="0">
                <a:latin typeface="Arial" charset="0"/>
              </a:rPr>
              <a:t>       Estadística Inferencial</a:t>
            </a:r>
          </a:p>
        </p:txBody>
      </p:sp>
      <p:sp>
        <p:nvSpPr>
          <p:cNvPr id="9229" name="AutoShape 15">
            <a:extLst>
              <a:ext uri="{FF2B5EF4-FFF2-40B4-BE49-F238E27FC236}">
                <a16:creationId xmlns:a16="http://schemas.microsoft.com/office/drawing/2014/main" id="{B53EAEDB-4A24-427C-8D69-921611535C4D}"/>
              </a:ext>
            </a:extLst>
          </p:cNvPr>
          <p:cNvSpPr>
            <a:spLocks noChangeArrowheads="1"/>
          </p:cNvSpPr>
          <p:nvPr/>
        </p:nvSpPr>
        <p:spPr bwMode="auto">
          <a:xfrm>
            <a:off x="2133600" y="404814"/>
            <a:ext cx="1009650" cy="1152525"/>
          </a:xfrm>
          <a:prstGeom prst="curvedRightArrow">
            <a:avLst>
              <a:gd name="adj1" fmla="val 22957"/>
              <a:gd name="adj2" fmla="val 45597"/>
              <a:gd name="adj3" fmla="val 2581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3088" name="Text Box 16">
            <a:extLst>
              <a:ext uri="{FF2B5EF4-FFF2-40B4-BE49-F238E27FC236}">
                <a16:creationId xmlns:a16="http://schemas.microsoft.com/office/drawing/2014/main" id="{B50BCA5A-4290-46B8-AC83-DA41A6112EB3}"/>
              </a:ext>
            </a:extLst>
          </p:cNvPr>
          <p:cNvSpPr txBox="1">
            <a:spLocks noChangeArrowheads="1"/>
          </p:cNvSpPr>
          <p:nvPr/>
        </p:nvSpPr>
        <p:spPr bwMode="auto">
          <a:xfrm>
            <a:off x="5159376" y="1916114"/>
            <a:ext cx="1425575" cy="396875"/>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s-ES" sz="2000" b="1">
                <a:solidFill>
                  <a:srgbClr val="CC3300"/>
                </a:solidFill>
                <a:latin typeface="Lucida Bright" pitchFamily="18" charset="0"/>
              </a:rPr>
              <a:t>Población</a:t>
            </a:r>
          </a:p>
        </p:txBody>
      </p:sp>
      <p:sp>
        <p:nvSpPr>
          <p:cNvPr id="3089" name="Text Box 17">
            <a:extLst>
              <a:ext uri="{FF2B5EF4-FFF2-40B4-BE49-F238E27FC236}">
                <a16:creationId xmlns:a16="http://schemas.microsoft.com/office/drawing/2014/main" id="{C650BC8E-8784-46E1-A87F-94ED6665E3CF}"/>
              </a:ext>
            </a:extLst>
          </p:cNvPr>
          <p:cNvSpPr txBox="1">
            <a:spLocks noChangeArrowheads="1"/>
          </p:cNvSpPr>
          <p:nvPr/>
        </p:nvSpPr>
        <p:spPr bwMode="auto">
          <a:xfrm>
            <a:off x="7894639" y="3181351"/>
            <a:ext cx="1214437" cy="396875"/>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s-ES" sz="2000" b="1">
                <a:solidFill>
                  <a:srgbClr val="CC3300"/>
                </a:solidFill>
                <a:latin typeface="Lucida Bright" pitchFamily="18" charset="0"/>
              </a:rPr>
              <a:t>Muestra</a:t>
            </a:r>
          </a:p>
        </p:txBody>
      </p:sp>
      <p:sp>
        <p:nvSpPr>
          <p:cNvPr id="3091" name="AutoShape 19">
            <a:extLst>
              <a:ext uri="{FF2B5EF4-FFF2-40B4-BE49-F238E27FC236}">
                <a16:creationId xmlns:a16="http://schemas.microsoft.com/office/drawing/2014/main" id="{CA78D307-0701-45EA-9A84-A086276E1F38}"/>
              </a:ext>
            </a:extLst>
          </p:cNvPr>
          <p:cNvSpPr>
            <a:spLocks noChangeArrowheads="1"/>
          </p:cNvSpPr>
          <p:nvPr/>
        </p:nvSpPr>
        <p:spPr bwMode="auto">
          <a:xfrm flipH="1">
            <a:off x="2711451" y="2492376"/>
            <a:ext cx="1800225" cy="792163"/>
          </a:xfrm>
          <a:custGeom>
            <a:avLst/>
            <a:gdLst>
              <a:gd name="T0" fmla="*/ 1088386 w 21600"/>
              <a:gd name="T1" fmla="*/ 8728 h 21600"/>
              <a:gd name="T2" fmla="*/ 219111 w 21600"/>
              <a:gd name="T3" fmla="*/ 288113 h 21600"/>
              <a:gd name="T4" fmla="*/ 1014627 w 21600"/>
              <a:gd name="T5" fmla="*/ 160450 h 21600"/>
              <a:gd name="T6" fmla="*/ 2022003 w 21600"/>
              <a:gd name="T7" fmla="*/ 433526 h 21600"/>
              <a:gd name="T8" fmla="*/ 1591532 w 21600"/>
              <a:gd name="T9" fmla="*/ 596249 h 21600"/>
              <a:gd name="T10" fmla="*/ 1221653 w 21600"/>
              <a:gd name="T11" fmla="*/ 40679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51" y="11296"/>
                </a:moveTo>
                <a:cubicBezTo>
                  <a:pt x="17363" y="11131"/>
                  <a:pt x="17370" y="10965"/>
                  <a:pt x="17370" y="10800"/>
                </a:cubicBezTo>
                <a:cubicBezTo>
                  <a:pt x="17370" y="7171"/>
                  <a:pt x="14428" y="4230"/>
                  <a:pt x="10800" y="4230"/>
                </a:cubicBezTo>
                <a:cubicBezTo>
                  <a:pt x="8030" y="4229"/>
                  <a:pt x="5557" y="5967"/>
                  <a:pt x="4618" y="8573"/>
                </a:cubicBezTo>
                <a:lnTo>
                  <a:pt x="639" y="7139"/>
                </a:lnTo>
                <a:cubicBezTo>
                  <a:pt x="2182" y="2855"/>
                  <a:pt x="6246" y="-1"/>
                  <a:pt x="10800" y="0"/>
                </a:cubicBezTo>
                <a:cubicBezTo>
                  <a:pt x="16764" y="0"/>
                  <a:pt x="21600" y="4835"/>
                  <a:pt x="21600" y="10800"/>
                </a:cubicBezTo>
                <a:cubicBezTo>
                  <a:pt x="21600" y="11072"/>
                  <a:pt x="21589" y="11345"/>
                  <a:pt x="21569" y="11616"/>
                </a:cubicBezTo>
                <a:lnTo>
                  <a:pt x="24261" y="11821"/>
                </a:lnTo>
                <a:lnTo>
                  <a:pt x="19096" y="16258"/>
                </a:lnTo>
                <a:lnTo>
                  <a:pt x="14658" y="11092"/>
                </a:lnTo>
                <a:lnTo>
                  <a:pt x="17351" y="11296"/>
                </a:lnTo>
                <a:close/>
              </a:path>
            </a:pathLst>
          </a:cu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nvGrpSpPr>
          <p:cNvPr id="9233" name="Group 20">
            <a:extLst>
              <a:ext uri="{FF2B5EF4-FFF2-40B4-BE49-F238E27FC236}">
                <a16:creationId xmlns:a16="http://schemas.microsoft.com/office/drawing/2014/main" id="{544C362E-8EFA-4CD2-B03C-0ED01425A52A}"/>
              </a:ext>
            </a:extLst>
          </p:cNvPr>
          <p:cNvGrpSpPr>
            <a:grpSpLocks/>
          </p:cNvGrpSpPr>
          <p:nvPr/>
        </p:nvGrpSpPr>
        <p:grpSpPr bwMode="auto">
          <a:xfrm>
            <a:off x="1919289" y="3213100"/>
            <a:ext cx="1944687" cy="431800"/>
            <a:chOff x="249" y="2024"/>
            <a:chExt cx="1225" cy="272"/>
          </a:xfrm>
        </p:grpSpPr>
        <p:sp>
          <p:nvSpPr>
            <p:cNvPr id="3093" name="AutoShape 21">
              <a:extLst>
                <a:ext uri="{FF2B5EF4-FFF2-40B4-BE49-F238E27FC236}">
                  <a16:creationId xmlns:a16="http://schemas.microsoft.com/office/drawing/2014/main" id="{F115A836-1C75-411A-8A04-B83F9D1A42BE}"/>
                </a:ext>
              </a:extLst>
            </p:cNvPr>
            <p:cNvSpPr>
              <a:spLocks noChangeArrowheads="1"/>
            </p:cNvSpPr>
            <p:nvPr/>
          </p:nvSpPr>
          <p:spPr bwMode="auto">
            <a:xfrm>
              <a:off x="249" y="2024"/>
              <a:ext cx="1225" cy="272"/>
            </a:xfrm>
            <a:prstGeom prst="roundRect">
              <a:avLst>
                <a:gd name="adj" fmla="val 16667"/>
              </a:avLst>
            </a:prstGeom>
            <a:gradFill rotWithShape="1">
              <a:gsLst>
                <a:gs pos="0">
                  <a:srgbClr val="3399FF">
                    <a:alpha val="70000"/>
                  </a:srgbClr>
                </a:gs>
                <a:gs pos="50000">
                  <a:schemeClr val="bg1">
                    <a:alpha val="49001"/>
                  </a:schemeClr>
                </a:gs>
                <a:gs pos="100000">
                  <a:srgbClr val="3399FF">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tLang="es-ES" sz="1600">
                <a:latin typeface="Franklin Gothic Book" pitchFamily="34" charset="0"/>
              </a:endParaRPr>
            </a:p>
          </p:txBody>
        </p:sp>
        <p:sp>
          <p:nvSpPr>
            <p:cNvPr id="3094" name="Text Box 22">
              <a:extLst>
                <a:ext uri="{FF2B5EF4-FFF2-40B4-BE49-F238E27FC236}">
                  <a16:creationId xmlns:a16="http://schemas.microsoft.com/office/drawing/2014/main" id="{EBB933D4-9E19-429A-9995-71B019299F92}"/>
                </a:ext>
              </a:extLst>
            </p:cNvPr>
            <p:cNvSpPr txBox="1">
              <a:spLocks noChangeArrowheads="1"/>
            </p:cNvSpPr>
            <p:nvPr/>
          </p:nvSpPr>
          <p:spPr bwMode="auto">
            <a:xfrm>
              <a:off x="499" y="2039"/>
              <a:ext cx="858" cy="212"/>
            </a:xfrm>
            <a:prstGeom prst="rect">
              <a:avLst/>
            </a:prstGeom>
            <a:gradFill rotWithShape="1">
              <a:gsLst>
                <a:gs pos="0">
                  <a:srgbClr val="3399FF">
                    <a:alpha val="70000"/>
                  </a:srgbClr>
                </a:gs>
                <a:gs pos="50000">
                  <a:schemeClr val="bg1">
                    <a:alpha val="49001"/>
                  </a:schemeClr>
                </a:gs>
                <a:gs pos="100000">
                  <a:srgbClr val="3399FF">
                    <a:alpha val="70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s-ES" altLang="es-ES" sz="1600" b="1">
                  <a:latin typeface="Lucida Bright" pitchFamily="18" charset="0"/>
                </a:rPr>
                <a:t>VARIABLES</a:t>
              </a:r>
            </a:p>
          </p:txBody>
        </p:sp>
      </p:grpSp>
      <p:grpSp>
        <p:nvGrpSpPr>
          <p:cNvPr id="9234" name="Group 27">
            <a:extLst>
              <a:ext uri="{FF2B5EF4-FFF2-40B4-BE49-F238E27FC236}">
                <a16:creationId xmlns:a16="http://schemas.microsoft.com/office/drawing/2014/main" id="{15E95473-622B-46AC-AA26-0E554FC6C4F4}"/>
              </a:ext>
            </a:extLst>
          </p:cNvPr>
          <p:cNvGrpSpPr>
            <a:grpSpLocks/>
          </p:cNvGrpSpPr>
          <p:nvPr/>
        </p:nvGrpSpPr>
        <p:grpSpPr bwMode="auto">
          <a:xfrm>
            <a:off x="5236846" y="4919841"/>
            <a:ext cx="2627313" cy="1584326"/>
            <a:chOff x="2178" y="3022"/>
            <a:chExt cx="1655" cy="998"/>
          </a:xfrm>
        </p:grpSpPr>
        <p:sp>
          <p:nvSpPr>
            <p:cNvPr id="9249" name="AutoShape 28">
              <a:extLst>
                <a:ext uri="{FF2B5EF4-FFF2-40B4-BE49-F238E27FC236}">
                  <a16:creationId xmlns:a16="http://schemas.microsoft.com/office/drawing/2014/main" id="{D38A35B3-5506-4FB0-9CAA-E387C862D007}"/>
                </a:ext>
              </a:extLst>
            </p:cNvPr>
            <p:cNvSpPr>
              <a:spLocks noChangeArrowheads="1"/>
            </p:cNvSpPr>
            <p:nvPr/>
          </p:nvSpPr>
          <p:spPr bwMode="auto">
            <a:xfrm>
              <a:off x="2200" y="3022"/>
              <a:ext cx="1496" cy="998"/>
            </a:xfrm>
            <a:prstGeom prst="roundRect">
              <a:avLst>
                <a:gd name="adj" fmla="val 16667"/>
              </a:avLst>
            </a:prstGeom>
            <a:gradFill rotWithShape="1">
              <a:gsLst>
                <a:gs pos="0">
                  <a:srgbClr val="3399FF">
                    <a:alpha val="70000"/>
                  </a:srgbClr>
                </a:gs>
                <a:gs pos="100000">
                  <a:schemeClr val="bg1">
                    <a:alpha val="49001"/>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sz="1600">
                <a:latin typeface="Franklin Gothic Book" panose="020B0503020102020204" pitchFamily="34" charset="0"/>
              </a:endParaRPr>
            </a:p>
          </p:txBody>
        </p:sp>
        <p:sp>
          <p:nvSpPr>
            <p:cNvPr id="9250" name="Text Box 29">
              <a:extLst>
                <a:ext uri="{FF2B5EF4-FFF2-40B4-BE49-F238E27FC236}">
                  <a16:creationId xmlns:a16="http://schemas.microsoft.com/office/drawing/2014/main" id="{3AE1A81D-5471-4B42-A068-C48CA7FB7E41}"/>
                </a:ext>
              </a:extLst>
            </p:cNvPr>
            <p:cNvSpPr txBox="1">
              <a:spLocks noChangeArrowheads="1"/>
            </p:cNvSpPr>
            <p:nvPr/>
          </p:nvSpPr>
          <p:spPr bwMode="auto">
            <a:xfrm>
              <a:off x="2519" y="3053"/>
              <a:ext cx="109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400" b="1" dirty="0">
                  <a:latin typeface="Lucida Bright" panose="02040602050505020304" pitchFamily="18" charset="0"/>
                </a:rPr>
                <a:t>CUANTITATIVAS</a:t>
              </a:r>
            </a:p>
          </p:txBody>
        </p:sp>
        <p:sp>
          <p:nvSpPr>
            <p:cNvPr id="9251" name="Text Box 30">
              <a:extLst>
                <a:ext uri="{FF2B5EF4-FFF2-40B4-BE49-F238E27FC236}">
                  <a16:creationId xmlns:a16="http://schemas.microsoft.com/office/drawing/2014/main" id="{C6D1DCCF-2200-4F31-A96D-1C61EDA56273}"/>
                </a:ext>
              </a:extLst>
            </p:cNvPr>
            <p:cNvSpPr txBox="1">
              <a:spLocks noChangeArrowheads="1"/>
            </p:cNvSpPr>
            <p:nvPr/>
          </p:nvSpPr>
          <p:spPr bwMode="auto">
            <a:xfrm>
              <a:off x="2178" y="3186"/>
              <a:ext cx="1655"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s-ES" altLang="es-ES" sz="1400" b="1" dirty="0">
                <a:latin typeface="Lucida Bright" panose="02040602050505020304" pitchFamily="18" charset="0"/>
              </a:endParaRPr>
            </a:p>
            <a:p>
              <a:pPr algn="l" eaLnBrk="1" hangingPunct="1"/>
              <a:r>
                <a:rPr lang="es-ES" altLang="es-ES" sz="1400" b="1" dirty="0">
                  <a:latin typeface="Lucida Bright" panose="02040602050505020304" pitchFamily="18" charset="0"/>
                </a:rPr>
                <a:t>Discretas </a:t>
              </a:r>
              <a:r>
                <a:rPr lang="es-ES" altLang="es-ES" sz="1400" dirty="0">
                  <a:latin typeface="Lucida Bright" panose="02040602050505020304" pitchFamily="18" charset="0"/>
                </a:rPr>
                <a:t>Ejem.</a:t>
              </a:r>
            </a:p>
            <a:p>
              <a:pPr algn="l" eaLnBrk="1" hangingPunct="1"/>
              <a:r>
                <a:rPr lang="es-ES" altLang="es-ES" sz="1400" dirty="0" err="1">
                  <a:latin typeface="Lucida Bright" panose="02040602050505020304" pitchFamily="18" charset="0"/>
                </a:rPr>
                <a:t>N°.de</a:t>
              </a:r>
              <a:r>
                <a:rPr lang="es-ES" altLang="es-ES" sz="1400" dirty="0">
                  <a:latin typeface="Lucida Bright" panose="02040602050505020304" pitchFamily="18" charset="0"/>
                </a:rPr>
                <a:t> Hijos: 0, 1, 2,……</a:t>
              </a:r>
            </a:p>
            <a:p>
              <a:pPr algn="l" eaLnBrk="1" hangingPunct="1"/>
              <a:r>
                <a:rPr lang="es-ES" altLang="es-ES" sz="1400" b="1" dirty="0">
                  <a:latin typeface="Lucida Bright" panose="02040602050505020304" pitchFamily="18" charset="0"/>
                </a:rPr>
                <a:t>Continuas</a:t>
              </a:r>
              <a:r>
                <a:rPr lang="es-ES" altLang="es-ES" sz="1400" dirty="0">
                  <a:latin typeface="Lucida Bright" panose="02040602050505020304" pitchFamily="18" charset="0"/>
                </a:rPr>
                <a:t>: Ejem.</a:t>
              </a:r>
            </a:p>
            <a:p>
              <a:pPr algn="l" eaLnBrk="1" hangingPunct="1"/>
              <a:r>
                <a:rPr lang="es-ES" altLang="es-ES" sz="1400" dirty="0">
                  <a:latin typeface="Lucida Bright" panose="02040602050505020304" pitchFamily="18" charset="0"/>
                </a:rPr>
                <a:t>Talla: 1.50, 1.55, 1.60……</a:t>
              </a:r>
              <a:endParaRPr lang="es-ES" altLang="es-ES" sz="1400" b="1" dirty="0">
                <a:latin typeface="Lucida Bright" panose="02040602050505020304" pitchFamily="18" charset="0"/>
              </a:endParaRPr>
            </a:p>
          </p:txBody>
        </p:sp>
      </p:grpSp>
      <p:graphicFrame>
        <p:nvGraphicFramePr>
          <p:cNvPr id="3103" name="Object 31">
            <a:extLst>
              <a:ext uri="{FF2B5EF4-FFF2-40B4-BE49-F238E27FC236}">
                <a16:creationId xmlns:a16="http://schemas.microsoft.com/office/drawing/2014/main" id="{20581B86-67EE-475E-9697-8646E365854C}"/>
              </a:ext>
            </a:extLst>
          </p:cNvPr>
          <p:cNvGraphicFramePr>
            <a:graphicFrameLocks noChangeAspect="1"/>
          </p:cNvGraphicFramePr>
          <p:nvPr/>
        </p:nvGraphicFramePr>
        <p:xfrm>
          <a:off x="2135189" y="3717925"/>
          <a:ext cx="720725" cy="935038"/>
        </p:xfrm>
        <a:graphic>
          <a:graphicData uri="http://schemas.openxmlformats.org/presentationml/2006/ole">
            <mc:AlternateContent xmlns:mc="http://schemas.openxmlformats.org/markup-compatibility/2006">
              <mc:Choice xmlns:v="urn:schemas-microsoft-com:vml" Requires="v">
                <p:oleObj spid="_x0000_s29720" name="CorelDRAW" r:id="rId6" imgW="396716" imgH="516731" progId="CorelDRAW.Graphic.12">
                  <p:embed/>
                </p:oleObj>
              </mc:Choice>
              <mc:Fallback>
                <p:oleObj name="CorelDRAW" r:id="rId6" imgW="396716" imgH="516731" progId="CorelDRAW.Graphic.12">
                  <p:embed/>
                  <p:pic>
                    <p:nvPicPr>
                      <p:cNvPr id="3103" name="Object 31">
                        <a:extLst>
                          <a:ext uri="{FF2B5EF4-FFF2-40B4-BE49-F238E27FC236}">
                            <a16:creationId xmlns:a16="http://schemas.microsoft.com/office/drawing/2014/main" id="{20581B86-67EE-475E-9697-8646E36585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189" y="3717925"/>
                        <a:ext cx="72072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4" name="Object 32">
            <a:extLst>
              <a:ext uri="{FF2B5EF4-FFF2-40B4-BE49-F238E27FC236}">
                <a16:creationId xmlns:a16="http://schemas.microsoft.com/office/drawing/2014/main" id="{A9FA5536-B80A-4D55-9687-BF87084E14A9}"/>
              </a:ext>
            </a:extLst>
          </p:cNvPr>
          <p:cNvGraphicFramePr>
            <a:graphicFrameLocks noChangeAspect="1"/>
          </p:cNvGraphicFramePr>
          <p:nvPr/>
        </p:nvGraphicFramePr>
        <p:xfrm>
          <a:off x="3792538" y="3551239"/>
          <a:ext cx="1727200" cy="1527175"/>
        </p:xfrm>
        <a:graphic>
          <a:graphicData uri="http://schemas.openxmlformats.org/presentationml/2006/ole">
            <mc:AlternateContent xmlns:mc="http://schemas.openxmlformats.org/markup-compatibility/2006">
              <mc:Choice xmlns:v="urn:schemas-microsoft-com:vml" Requires="v">
                <p:oleObj spid="_x0000_s29721" name="CorelDRAW" r:id="rId8" imgW="772239" imgH="876300" progId="CorelDRAW.Graphic.12">
                  <p:embed/>
                </p:oleObj>
              </mc:Choice>
              <mc:Fallback>
                <p:oleObj name="CorelDRAW" r:id="rId8" imgW="772239" imgH="876300" progId="CorelDRAW.Graphic.12">
                  <p:embed/>
                  <p:pic>
                    <p:nvPicPr>
                      <p:cNvPr id="3104" name="Object 32">
                        <a:extLst>
                          <a:ext uri="{FF2B5EF4-FFF2-40B4-BE49-F238E27FC236}">
                            <a16:creationId xmlns:a16="http://schemas.microsoft.com/office/drawing/2014/main" id="{A9FA5536-B80A-4D55-9687-BF87084E14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2538" y="3551239"/>
                        <a:ext cx="1727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7" name="AutoShape 33">
            <a:extLst>
              <a:ext uri="{FF2B5EF4-FFF2-40B4-BE49-F238E27FC236}">
                <a16:creationId xmlns:a16="http://schemas.microsoft.com/office/drawing/2014/main" id="{0D9124B9-AD43-431C-B888-9883F9EB7220}"/>
              </a:ext>
            </a:extLst>
          </p:cNvPr>
          <p:cNvSpPr>
            <a:spLocks noChangeArrowheads="1"/>
          </p:cNvSpPr>
          <p:nvPr/>
        </p:nvSpPr>
        <p:spPr bwMode="auto">
          <a:xfrm>
            <a:off x="1009650" y="4797425"/>
            <a:ext cx="3430589" cy="1555753"/>
          </a:xfrm>
          <a:prstGeom prst="roundRect">
            <a:avLst>
              <a:gd name="adj" fmla="val 10764"/>
            </a:avLst>
          </a:prstGeom>
          <a:gradFill rotWithShape="1">
            <a:gsLst>
              <a:gs pos="0">
                <a:srgbClr val="3399FF">
                  <a:alpha val="70000"/>
                </a:srgbClr>
              </a:gs>
              <a:gs pos="100000">
                <a:schemeClr val="bg1">
                  <a:alpha val="49001"/>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b="1" dirty="0">
                <a:latin typeface="Lucida Bright" panose="02040602050505020304" pitchFamily="18" charset="0"/>
              </a:rPr>
              <a:t>       </a:t>
            </a:r>
            <a:r>
              <a:rPr lang="es-ES" altLang="es-ES" sz="1400" b="1" dirty="0">
                <a:latin typeface="Lucida Bright" panose="02040602050505020304" pitchFamily="18" charset="0"/>
              </a:rPr>
              <a:t>CUALITATIVAS</a:t>
            </a:r>
            <a:endParaRPr lang="es-ES" altLang="es-ES" sz="1600" b="1" dirty="0">
              <a:latin typeface="Lucida Bright" panose="02040602050505020304" pitchFamily="18" charset="0"/>
            </a:endParaRPr>
          </a:p>
          <a:p>
            <a:pPr algn="l" eaLnBrk="1" hangingPunct="1"/>
            <a:r>
              <a:rPr lang="es-ES" altLang="es-ES" sz="1400" b="1" dirty="0">
                <a:latin typeface="Lucida Bright" panose="02040602050505020304" pitchFamily="18" charset="0"/>
              </a:rPr>
              <a:t>Nominales </a:t>
            </a:r>
            <a:r>
              <a:rPr lang="es-ES" altLang="es-ES" sz="1400" dirty="0">
                <a:latin typeface="Lucida Bright" panose="02040602050505020304" pitchFamily="18" charset="0"/>
              </a:rPr>
              <a:t>Ejemplo: </a:t>
            </a:r>
          </a:p>
          <a:p>
            <a:pPr algn="l" eaLnBrk="1" hangingPunct="1"/>
            <a:r>
              <a:rPr lang="es-ES" altLang="es-ES" sz="1400" dirty="0">
                <a:latin typeface="Lucida Bright" panose="02040602050505020304" pitchFamily="18" charset="0"/>
              </a:rPr>
              <a:t>Sexo, Grupo sanguíneo</a:t>
            </a:r>
          </a:p>
          <a:p>
            <a:pPr algn="l" eaLnBrk="1" hangingPunct="1"/>
            <a:r>
              <a:rPr lang="es-ES" altLang="es-ES" sz="1400" b="1" dirty="0">
                <a:latin typeface="Lucida Bright" panose="02040602050505020304" pitchFamily="18" charset="0"/>
              </a:rPr>
              <a:t>Ordinales</a:t>
            </a:r>
            <a:r>
              <a:rPr lang="es-ES" altLang="es-ES" sz="1400" dirty="0">
                <a:latin typeface="Lucida Bright" panose="02040602050505020304" pitchFamily="18" charset="0"/>
              </a:rPr>
              <a:t>: Ejemplo:</a:t>
            </a:r>
          </a:p>
          <a:p>
            <a:pPr algn="l" eaLnBrk="1" hangingPunct="1"/>
            <a:r>
              <a:rPr lang="es-ES" altLang="es-ES" sz="1400" dirty="0">
                <a:latin typeface="Lucida Bright" panose="02040602050505020304" pitchFamily="18" charset="0"/>
              </a:rPr>
              <a:t>Fallece, Empeora, Sin cambios </a:t>
            </a:r>
          </a:p>
          <a:p>
            <a:pPr algn="l" eaLnBrk="1" hangingPunct="1"/>
            <a:r>
              <a:rPr lang="es-ES" altLang="es-ES" sz="1400" dirty="0">
                <a:latin typeface="Lucida Bright" panose="02040602050505020304" pitchFamily="18" charset="0"/>
              </a:rPr>
              <a:t>Mejora, Curación.</a:t>
            </a:r>
          </a:p>
        </p:txBody>
      </p:sp>
      <p:sp>
        <p:nvSpPr>
          <p:cNvPr id="9238" name="Text Box 36">
            <a:extLst>
              <a:ext uri="{FF2B5EF4-FFF2-40B4-BE49-F238E27FC236}">
                <a16:creationId xmlns:a16="http://schemas.microsoft.com/office/drawing/2014/main" id="{76796690-ECC1-460B-AA57-136F67D701FD}"/>
              </a:ext>
            </a:extLst>
          </p:cNvPr>
          <p:cNvSpPr txBox="1">
            <a:spLocks noChangeArrowheads="1"/>
          </p:cNvSpPr>
          <p:nvPr/>
        </p:nvSpPr>
        <p:spPr bwMode="auto">
          <a:xfrm>
            <a:off x="7199313" y="2590801"/>
            <a:ext cx="18161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500" b="1">
                <a:latin typeface="Lucida Bright" panose="02040602050505020304" pitchFamily="18" charset="0"/>
              </a:rPr>
              <a:t>Se desea conocer</a:t>
            </a:r>
          </a:p>
        </p:txBody>
      </p:sp>
      <p:sp>
        <p:nvSpPr>
          <p:cNvPr id="9239" name="Text Box 37">
            <a:extLst>
              <a:ext uri="{FF2B5EF4-FFF2-40B4-BE49-F238E27FC236}">
                <a16:creationId xmlns:a16="http://schemas.microsoft.com/office/drawing/2014/main" id="{3FAC04A1-B728-4E2C-A1DE-335B7B7701C8}"/>
              </a:ext>
            </a:extLst>
          </p:cNvPr>
          <p:cNvSpPr txBox="1">
            <a:spLocks noChangeArrowheads="1"/>
          </p:cNvSpPr>
          <p:nvPr/>
        </p:nvSpPr>
        <p:spPr bwMode="auto">
          <a:xfrm>
            <a:off x="9409113" y="2565400"/>
            <a:ext cx="13260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b="1">
                <a:solidFill>
                  <a:srgbClr val="006699"/>
                </a:solidFill>
                <a:latin typeface="Arial Unicode MS" pitchFamily="34" charset="-128"/>
              </a:rPr>
              <a:t>Parámetro</a:t>
            </a:r>
          </a:p>
        </p:txBody>
      </p:sp>
      <p:sp>
        <p:nvSpPr>
          <p:cNvPr id="9240" name="Text Box 38">
            <a:extLst>
              <a:ext uri="{FF2B5EF4-FFF2-40B4-BE49-F238E27FC236}">
                <a16:creationId xmlns:a16="http://schemas.microsoft.com/office/drawing/2014/main" id="{376F723F-E25E-4374-9AF4-94CF424E9866}"/>
              </a:ext>
            </a:extLst>
          </p:cNvPr>
          <p:cNvSpPr txBox="1">
            <a:spLocks noChangeArrowheads="1"/>
          </p:cNvSpPr>
          <p:nvPr/>
        </p:nvSpPr>
        <p:spPr bwMode="auto">
          <a:xfrm>
            <a:off x="9336088" y="4171950"/>
            <a:ext cx="11881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b="1">
                <a:latin typeface="Arial Unicode MS" pitchFamily="34" charset="-128"/>
              </a:rPr>
              <a:t>Se calcula</a:t>
            </a:r>
          </a:p>
        </p:txBody>
      </p:sp>
      <p:sp>
        <p:nvSpPr>
          <p:cNvPr id="9241" name="Text Box 39">
            <a:extLst>
              <a:ext uri="{FF2B5EF4-FFF2-40B4-BE49-F238E27FC236}">
                <a16:creationId xmlns:a16="http://schemas.microsoft.com/office/drawing/2014/main" id="{26A72019-E787-44A4-9387-26C530F002C4}"/>
              </a:ext>
            </a:extLst>
          </p:cNvPr>
          <p:cNvSpPr txBox="1">
            <a:spLocks noChangeArrowheads="1"/>
          </p:cNvSpPr>
          <p:nvPr/>
        </p:nvSpPr>
        <p:spPr bwMode="auto">
          <a:xfrm>
            <a:off x="9129713" y="5080000"/>
            <a:ext cx="15520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2000" b="1">
                <a:latin typeface="Arial Unicode MS" pitchFamily="34" charset="-128"/>
              </a:rPr>
              <a:t>Estadístico</a:t>
            </a:r>
          </a:p>
        </p:txBody>
      </p:sp>
      <p:grpSp>
        <p:nvGrpSpPr>
          <p:cNvPr id="9242" name="Group 40">
            <a:extLst>
              <a:ext uri="{FF2B5EF4-FFF2-40B4-BE49-F238E27FC236}">
                <a16:creationId xmlns:a16="http://schemas.microsoft.com/office/drawing/2014/main" id="{67991F47-444E-46BD-A4E5-D09FB4D795DF}"/>
              </a:ext>
            </a:extLst>
          </p:cNvPr>
          <p:cNvGrpSpPr>
            <a:grpSpLocks/>
          </p:cNvGrpSpPr>
          <p:nvPr/>
        </p:nvGrpSpPr>
        <p:grpSpPr bwMode="auto">
          <a:xfrm>
            <a:off x="8616951" y="5157789"/>
            <a:ext cx="574675" cy="287337"/>
            <a:chOff x="4649" y="3521"/>
            <a:chExt cx="272" cy="239"/>
          </a:xfrm>
        </p:grpSpPr>
        <p:sp>
          <p:nvSpPr>
            <p:cNvPr id="9247" name="AutoShape 41">
              <a:extLst>
                <a:ext uri="{FF2B5EF4-FFF2-40B4-BE49-F238E27FC236}">
                  <a16:creationId xmlns:a16="http://schemas.microsoft.com/office/drawing/2014/main" id="{E8F75823-40AC-4770-9D45-B7DD0382EBF0}"/>
                </a:ext>
              </a:extLst>
            </p:cNvPr>
            <p:cNvSpPr>
              <a:spLocks noChangeArrowheads="1"/>
            </p:cNvSpPr>
            <p:nvPr/>
          </p:nvSpPr>
          <p:spPr bwMode="auto">
            <a:xfrm>
              <a:off x="4649" y="3521"/>
              <a:ext cx="272" cy="136"/>
            </a:xfrm>
            <a:custGeom>
              <a:avLst/>
              <a:gdLst>
                <a:gd name="T0" fmla="*/ 204 w 21600"/>
                <a:gd name="T1" fmla="*/ 0 h 21600"/>
                <a:gd name="T2" fmla="*/ 0 w 21600"/>
                <a:gd name="T3" fmla="*/ 68 h 21600"/>
                <a:gd name="T4" fmla="*/ 204 w 21600"/>
                <a:gd name="T5" fmla="*/ 136 h 21600"/>
                <a:gd name="T6" fmla="*/ 272 w 21600"/>
                <a:gd name="T7" fmla="*/ 68 h 21600"/>
                <a:gd name="T8" fmla="*/ 17694720 60000 65536"/>
                <a:gd name="T9" fmla="*/ 11796480 60000 65536"/>
                <a:gd name="T10" fmla="*/ 5898240 60000 65536"/>
                <a:gd name="T11" fmla="*/ 0 60000 65536"/>
                <a:gd name="T12" fmla="*/ 341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9248" name="AutoShape 42">
              <a:extLst>
                <a:ext uri="{FF2B5EF4-FFF2-40B4-BE49-F238E27FC236}">
                  <a16:creationId xmlns:a16="http://schemas.microsoft.com/office/drawing/2014/main" id="{0FC2ABBD-D56B-43B9-9E33-875519F56300}"/>
                </a:ext>
              </a:extLst>
            </p:cNvPr>
            <p:cNvSpPr>
              <a:spLocks noChangeArrowheads="1"/>
            </p:cNvSpPr>
            <p:nvPr/>
          </p:nvSpPr>
          <p:spPr bwMode="auto">
            <a:xfrm>
              <a:off x="4649" y="3624"/>
              <a:ext cx="272" cy="136"/>
            </a:xfrm>
            <a:custGeom>
              <a:avLst/>
              <a:gdLst>
                <a:gd name="T0" fmla="*/ 204 w 21600"/>
                <a:gd name="T1" fmla="*/ 0 h 21600"/>
                <a:gd name="T2" fmla="*/ 0 w 21600"/>
                <a:gd name="T3" fmla="*/ 68 h 21600"/>
                <a:gd name="T4" fmla="*/ 204 w 21600"/>
                <a:gd name="T5" fmla="*/ 136 h 21600"/>
                <a:gd name="T6" fmla="*/ 272 w 21600"/>
                <a:gd name="T7" fmla="*/ 68 h 21600"/>
                <a:gd name="T8" fmla="*/ 17694720 60000 65536"/>
                <a:gd name="T9" fmla="*/ 11796480 60000 65536"/>
                <a:gd name="T10" fmla="*/ 5898240 60000 65536"/>
                <a:gd name="T11" fmla="*/ 0 60000 65536"/>
                <a:gd name="T12" fmla="*/ 341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grpSp>
        <p:nvGrpSpPr>
          <p:cNvPr id="9243" name="Group 43">
            <a:extLst>
              <a:ext uri="{FF2B5EF4-FFF2-40B4-BE49-F238E27FC236}">
                <a16:creationId xmlns:a16="http://schemas.microsoft.com/office/drawing/2014/main" id="{5811E515-EBD8-46B3-A837-88643AE53B45}"/>
              </a:ext>
            </a:extLst>
          </p:cNvPr>
          <p:cNvGrpSpPr>
            <a:grpSpLocks/>
          </p:cNvGrpSpPr>
          <p:nvPr/>
        </p:nvGrpSpPr>
        <p:grpSpPr bwMode="auto">
          <a:xfrm rot="5400000">
            <a:off x="9682957" y="3415507"/>
            <a:ext cx="603250" cy="287337"/>
            <a:chOff x="4649" y="3521"/>
            <a:chExt cx="272" cy="239"/>
          </a:xfrm>
        </p:grpSpPr>
        <p:sp>
          <p:nvSpPr>
            <p:cNvPr id="9245" name="AutoShape 44">
              <a:extLst>
                <a:ext uri="{FF2B5EF4-FFF2-40B4-BE49-F238E27FC236}">
                  <a16:creationId xmlns:a16="http://schemas.microsoft.com/office/drawing/2014/main" id="{6BCD4F4B-9170-4BC2-A23A-3B01AE3E2F06}"/>
                </a:ext>
              </a:extLst>
            </p:cNvPr>
            <p:cNvSpPr>
              <a:spLocks noChangeArrowheads="1"/>
            </p:cNvSpPr>
            <p:nvPr/>
          </p:nvSpPr>
          <p:spPr bwMode="auto">
            <a:xfrm>
              <a:off x="4649" y="3521"/>
              <a:ext cx="272" cy="136"/>
            </a:xfrm>
            <a:custGeom>
              <a:avLst/>
              <a:gdLst>
                <a:gd name="T0" fmla="*/ 204 w 21600"/>
                <a:gd name="T1" fmla="*/ 0 h 21600"/>
                <a:gd name="T2" fmla="*/ 0 w 21600"/>
                <a:gd name="T3" fmla="*/ 68 h 21600"/>
                <a:gd name="T4" fmla="*/ 204 w 21600"/>
                <a:gd name="T5" fmla="*/ 136 h 21600"/>
                <a:gd name="T6" fmla="*/ 272 w 21600"/>
                <a:gd name="T7" fmla="*/ 68 h 21600"/>
                <a:gd name="T8" fmla="*/ 17694720 60000 65536"/>
                <a:gd name="T9" fmla="*/ 11796480 60000 65536"/>
                <a:gd name="T10" fmla="*/ 5898240 60000 65536"/>
                <a:gd name="T11" fmla="*/ 0 60000 65536"/>
                <a:gd name="T12" fmla="*/ 341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9246" name="AutoShape 45">
              <a:extLst>
                <a:ext uri="{FF2B5EF4-FFF2-40B4-BE49-F238E27FC236}">
                  <a16:creationId xmlns:a16="http://schemas.microsoft.com/office/drawing/2014/main" id="{D0482FDA-E17A-4920-862C-332A77912439}"/>
                </a:ext>
              </a:extLst>
            </p:cNvPr>
            <p:cNvSpPr>
              <a:spLocks noChangeArrowheads="1"/>
            </p:cNvSpPr>
            <p:nvPr/>
          </p:nvSpPr>
          <p:spPr bwMode="auto">
            <a:xfrm>
              <a:off x="4649" y="3624"/>
              <a:ext cx="272" cy="136"/>
            </a:xfrm>
            <a:custGeom>
              <a:avLst/>
              <a:gdLst>
                <a:gd name="T0" fmla="*/ 204 w 21600"/>
                <a:gd name="T1" fmla="*/ 0 h 21600"/>
                <a:gd name="T2" fmla="*/ 0 w 21600"/>
                <a:gd name="T3" fmla="*/ 68 h 21600"/>
                <a:gd name="T4" fmla="*/ 204 w 21600"/>
                <a:gd name="T5" fmla="*/ 136 h 21600"/>
                <a:gd name="T6" fmla="*/ 272 w 21600"/>
                <a:gd name="T7" fmla="*/ 68 h 21600"/>
                <a:gd name="T8" fmla="*/ 17694720 60000 65536"/>
                <a:gd name="T9" fmla="*/ 11796480 60000 65536"/>
                <a:gd name="T10" fmla="*/ 5898240 60000 65536"/>
                <a:gd name="T11" fmla="*/ 0 60000 65536"/>
                <a:gd name="T12" fmla="*/ 341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sp>
        <p:nvSpPr>
          <p:cNvPr id="9244" name="AutoShape 46">
            <a:extLst>
              <a:ext uri="{FF2B5EF4-FFF2-40B4-BE49-F238E27FC236}">
                <a16:creationId xmlns:a16="http://schemas.microsoft.com/office/drawing/2014/main" id="{1B02A120-63A5-48AD-82A2-128BF9C60A3C}"/>
              </a:ext>
            </a:extLst>
          </p:cNvPr>
          <p:cNvSpPr>
            <a:spLocks noChangeArrowheads="1"/>
          </p:cNvSpPr>
          <p:nvPr/>
        </p:nvSpPr>
        <p:spPr bwMode="auto">
          <a:xfrm>
            <a:off x="9004300" y="2579688"/>
            <a:ext cx="476250" cy="360362"/>
          </a:xfrm>
          <a:custGeom>
            <a:avLst/>
            <a:gdLst>
              <a:gd name="T0" fmla="*/ 357188 w 21600"/>
              <a:gd name="T1" fmla="*/ 0 h 21600"/>
              <a:gd name="T2" fmla="*/ 0 w 21600"/>
              <a:gd name="T3" fmla="*/ 180181 h 21600"/>
              <a:gd name="T4" fmla="*/ 357188 w 21600"/>
              <a:gd name="T5" fmla="*/ 360362 h 21600"/>
              <a:gd name="T6" fmla="*/ 476250 w 21600"/>
              <a:gd name="T7" fmla="*/ 18018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CC3300"/>
              </a:gs>
              <a:gs pos="100000">
                <a:srgbClr val="5E18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Tree>
    <p:extLst>
      <p:ext uri="{BB962C8B-B14F-4D97-AF65-F5344CB8AC3E}">
        <p14:creationId xmlns:p14="http://schemas.microsoft.com/office/powerpoint/2010/main" val="4227850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91"/>
                                        </p:tgtEl>
                                        <p:attrNameLst>
                                          <p:attrName>style.visibility</p:attrName>
                                        </p:attrNameLst>
                                      </p:cBhvr>
                                      <p:to>
                                        <p:strVal val="visible"/>
                                      </p:to>
                                    </p:set>
                                    <p:animEffect transition="in" filter="checkerboard(across)">
                                      <p:cBhvr>
                                        <p:cTn id="7" dur="500"/>
                                        <p:tgtEl>
                                          <p:spTgt spid="3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103"/>
                                        </p:tgtEl>
                                        <p:attrNameLst>
                                          <p:attrName>style.visibility</p:attrName>
                                        </p:attrNameLst>
                                      </p:cBhvr>
                                      <p:to>
                                        <p:strVal val="visible"/>
                                      </p:to>
                                    </p:set>
                                    <p:animEffect transition="in" filter="wedge">
                                      <p:cBhvr>
                                        <p:cTn id="12" dur="1000"/>
                                        <p:tgtEl>
                                          <p:spTgt spid="3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3104"/>
                                        </p:tgtEl>
                                        <p:attrNameLst>
                                          <p:attrName>style.visibility</p:attrName>
                                        </p:attrNameLst>
                                      </p:cBhvr>
                                      <p:to>
                                        <p:strVal val="visible"/>
                                      </p:to>
                                    </p:set>
                                    <p:animEffect transition="in" filter="wedge">
                                      <p:cBhvr>
                                        <p:cTn id="17" dur="1000"/>
                                        <p:tgtEl>
                                          <p:spTgt spid="3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F01C5-75A7-42CB-AF62-325674646FED}"/>
              </a:ext>
            </a:extLst>
          </p:cNvPr>
          <p:cNvSpPr>
            <a:spLocks noGrp="1"/>
          </p:cNvSpPr>
          <p:nvPr>
            <p:ph type="title"/>
          </p:nvPr>
        </p:nvSpPr>
        <p:spPr/>
        <p:txBody>
          <a:bodyPr/>
          <a:lstStyle/>
          <a:p>
            <a:r>
              <a:rPr lang="es-MX" b="1" dirty="0"/>
              <a:t>BIOESTADISTICA</a:t>
            </a:r>
            <a:endParaRPr lang="es-EC" b="1" dirty="0"/>
          </a:p>
        </p:txBody>
      </p:sp>
      <p:sp>
        <p:nvSpPr>
          <p:cNvPr id="3" name="Marcador de contenido 2">
            <a:extLst>
              <a:ext uri="{FF2B5EF4-FFF2-40B4-BE49-F238E27FC236}">
                <a16:creationId xmlns:a16="http://schemas.microsoft.com/office/drawing/2014/main" id="{1D4BB6A0-B27D-4298-86DD-583CC9CD81C7}"/>
              </a:ext>
            </a:extLst>
          </p:cNvPr>
          <p:cNvSpPr>
            <a:spLocks noGrp="1"/>
          </p:cNvSpPr>
          <p:nvPr>
            <p:ph idx="1"/>
          </p:nvPr>
        </p:nvSpPr>
        <p:spPr/>
        <p:txBody>
          <a:bodyPr/>
          <a:lstStyle/>
          <a:p>
            <a:r>
              <a:rPr lang="es-MX" dirty="0"/>
              <a:t>Alcances de la Bioestadísticas:</a:t>
            </a:r>
          </a:p>
          <a:p>
            <a:r>
              <a:rPr lang="es-MX" dirty="0"/>
              <a:t>Disciplina</a:t>
            </a:r>
          </a:p>
          <a:p>
            <a:r>
              <a:rPr lang="es-MX" dirty="0"/>
              <a:t>Varios significados</a:t>
            </a:r>
          </a:p>
          <a:p>
            <a:r>
              <a:rPr lang="es-MX" dirty="0"/>
              <a:t>Datos y cifras</a:t>
            </a:r>
          </a:p>
          <a:p>
            <a:r>
              <a:rPr lang="es-MX" dirty="0"/>
              <a:t>Proceso de análisis de datos</a:t>
            </a:r>
          </a:p>
          <a:p>
            <a:r>
              <a:rPr lang="es-MX" dirty="0"/>
              <a:t>Descripción de un campo de estudio</a:t>
            </a:r>
          </a:p>
          <a:p>
            <a:endParaRPr lang="es-EC" dirty="0"/>
          </a:p>
        </p:txBody>
      </p:sp>
    </p:spTree>
    <p:extLst>
      <p:ext uri="{BB962C8B-B14F-4D97-AF65-F5344CB8AC3E}">
        <p14:creationId xmlns:p14="http://schemas.microsoft.com/office/powerpoint/2010/main" val="2488814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296447" y="656260"/>
            <a:ext cx="9257669"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Comic Sans MS" pitchFamily="66"/>
              </a:rPr>
              <a:t>Lenguaje estadístico</a:t>
            </a:r>
          </a:p>
        </p:txBody>
      </p:sp>
      <p:sp>
        <p:nvSpPr>
          <p:cNvPr id="3" name="2 Marcador de texto"/>
          <p:cNvSpPr txBox="1">
            <a:spLocks noGrp="1"/>
          </p:cNvSpPr>
          <p:nvPr>
            <p:ph type="body" idx="4294967295"/>
          </p:nvPr>
        </p:nvSpPr>
        <p:spPr>
          <a:xfrm>
            <a:off x="1466836" y="1604729"/>
            <a:ext cx="9257669" cy="3448316"/>
          </a:xfrm>
        </p:spPr>
        <p:txBody>
          <a:bodyPr>
            <a:spAutoFit/>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r>
              <a:rPr lang="es-ES" sz="1905" b="1" u="sng" dirty="0">
                <a:latin typeface="Comic Sans MS" pitchFamily="66"/>
              </a:rPr>
              <a:t>Carácter estadístico</a:t>
            </a:r>
            <a:r>
              <a:rPr lang="es-ES" sz="1482" dirty="0">
                <a:latin typeface="Comic Sans MS" pitchFamily="66"/>
              </a:rPr>
              <a:t>: </a:t>
            </a:r>
            <a:r>
              <a:rPr lang="es-MX" sz="1482" dirty="0">
                <a:latin typeface="Comic Sans MS" pitchFamily="66"/>
              </a:rPr>
              <a:t>es la propiedad o cualidad que presentan los elementos de una población que se desea estudiar, </a:t>
            </a:r>
            <a:r>
              <a:rPr lang="es-ES" sz="1693" dirty="0">
                <a:latin typeface="Comic Sans MS" pitchFamily="66"/>
              </a:rPr>
              <a:t>son las propiedades o cualidades de los individuos que nos interesa estudiar. Un carácter estadístico divide la población en clases y a cada una de estas clases la denominamos modalidad. Pueden ser:</a:t>
            </a:r>
          </a:p>
          <a:p>
            <a:pPr lvl="0"/>
            <a:endParaRPr lang="es-ES" sz="1693" dirty="0">
              <a:latin typeface="Comic Sans MS" pitchFamily="66"/>
            </a:endParaRPr>
          </a:p>
          <a:p>
            <a:pPr lvl="0"/>
            <a:r>
              <a:rPr lang="es-ES" sz="1693" b="1" dirty="0">
                <a:latin typeface="Comic Sans MS" pitchFamily="66"/>
              </a:rPr>
              <a:t>-Cualitativo</a:t>
            </a:r>
            <a:r>
              <a:rPr lang="es-ES" sz="1693" dirty="0">
                <a:latin typeface="Comic Sans MS" pitchFamily="66"/>
              </a:rPr>
              <a:t>:  son aquellos conceptos que no permiten medición numérica ni pueden contarse. Por ejemplo: mediana, pequeña, grande.</a:t>
            </a:r>
          </a:p>
          <a:p>
            <a:pPr lvl="0"/>
            <a:endParaRPr lang="es-ES" sz="1693" dirty="0">
              <a:latin typeface="Comic Sans MS" pitchFamily="66"/>
            </a:endParaRPr>
          </a:p>
          <a:p>
            <a:pPr lvl="0"/>
            <a:r>
              <a:rPr lang="es-ES" sz="1693" b="1" dirty="0">
                <a:latin typeface="Comic Sans MS" pitchFamily="66"/>
              </a:rPr>
              <a:t>- Cuantitativo </a:t>
            </a:r>
            <a:r>
              <a:rPr lang="es-ES" sz="1693" dirty="0">
                <a:latin typeface="Comic Sans MS" pitchFamily="66"/>
              </a:rPr>
              <a:t>-  conceptos que permite medición numérica, es decir, pueden contarse. Por ejemplo : 1 metro, 2 metros...    </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66835" y="644312"/>
            <a:ext cx="9257669" cy="701409"/>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Comic Sans MS" pitchFamily="66"/>
              </a:rPr>
              <a:t>Lenguaje estadístico</a:t>
            </a:r>
          </a:p>
        </p:txBody>
      </p:sp>
      <p:sp>
        <p:nvSpPr>
          <p:cNvPr id="3" name="2 Marcador de texto"/>
          <p:cNvSpPr txBox="1">
            <a:spLocks noGrp="1"/>
          </p:cNvSpPr>
          <p:nvPr>
            <p:ph type="body" idx="4294967295"/>
          </p:nvPr>
        </p:nvSpPr>
        <p:spPr>
          <a:xfrm>
            <a:off x="966158" y="1345721"/>
            <a:ext cx="10455216" cy="4689537"/>
          </a:xfrm>
        </p:spPr>
        <p:txBody>
          <a:bodyPr>
            <a:noAutofit/>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lgn="just"/>
            <a:r>
              <a:rPr lang="es-ES" sz="2000" b="1" u="sng" dirty="0">
                <a:latin typeface="Comic Sans MS" pitchFamily="66"/>
              </a:rPr>
              <a:t>Frecuencia</a:t>
            </a:r>
            <a:r>
              <a:rPr lang="es-ES" sz="2000" dirty="0"/>
              <a:t>: </a:t>
            </a:r>
            <a:r>
              <a:rPr lang="es-ES" sz="2000" dirty="0">
                <a:latin typeface="Comic Sans MS" pitchFamily="66"/>
              </a:rPr>
              <a:t>Es la cantidad de veces que se repite un determinado valor de la variable.</a:t>
            </a:r>
          </a:p>
          <a:p>
            <a:pPr lvl="0" algn="just"/>
            <a:r>
              <a:rPr lang="es-ES" sz="2000" b="1" dirty="0">
                <a:latin typeface="Comic Sans MS" pitchFamily="66"/>
              </a:rPr>
              <a:t>-Frecuencia absoluta</a:t>
            </a:r>
            <a:r>
              <a:rPr lang="es-ES" sz="2000" dirty="0">
                <a:latin typeface="Comic Sans MS" pitchFamily="66"/>
              </a:rPr>
              <a:t>: </a:t>
            </a:r>
            <a:r>
              <a:rPr lang="es-MX" sz="2000" dirty="0">
                <a:latin typeface="Comic Sans MS" pitchFamily="66"/>
              </a:rPr>
              <a:t>de una modalidad de un carácter es el número de elementos en estudio que presentan esa modalidad de ese carácter, </a:t>
            </a:r>
            <a:r>
              <a:rPr lang="es-ES" sz="2000" dirty="0">
                <a:latin typeface="Comic Sans MS" pitchFamily="66"/>
              </a:rPr>
              <a:t>es el promedio de una suma de determina y además consiste en saber cual es el número o símbolo de mayor equivalencia de una variable (Número de veces que el valor aparece en el estudio). Cuanto mayor sea la muestra mayor será el tamaño de la frecuencia absoluta.</a:t>
            </a:r>
          </a:p>
          <a:p>
            <a:pPr lvl="0" algn="just"/>
            <a:r>
              <a:rPr lang="es-ES" sz="2000" b="1" dirty="0">
                <a:latin typeface="Comic Sans MS" pitchFamily="66"/>
              </a:rPr>
              <a:t>-Frecuencia relativa</a:t>
            </a:r>
            <a:r>
              <a:rPr lang="es-ES" sz="2000" dirty="0">
                <a:latin typeface="Comic Sans MS" pitchFamily="66"/>
              </a:rPr>
              <a:t>: </a:t>
            </a:r>
            <a:r>
              <a:rPr lang="es-MX" sz="2000" dirty="0">
                <a:latin typeface="Comic Sans MS" pitchFamily="66"/>
              </a:rPr>
              <a:t>es una modalidad de un carácter es el cociente entre la frecuencia absoluta de dicha modalidad y el número total de elementos que constituyen la muestra. </a:t>
            </a:r>
            <a:r>
              <a:rPr lang="es-ES" sz="2000" dirty="0">
                <a:latin typeface="Comic Sans MS" pitchFamily="66"/>
              </a:rPr>
              <a:t>Es el consciente entre la frecuencia absoluta y el tamaño de la muestra.</a:t>
            </a:r>
          </a:p>
          <a:p>
            <a:pPr lvl="0" algn="just"/>
            <a:r>
              <a:rPr lang="es-MX" sz="2000" dirty="0">
                <a:latin typeface="Comic Sans MS" pitchFamily="66"/>
              </a:rPr>
              <a:t>Porcentaje de una modalidad: se obtiene multiplicando la frecuencia relativa por 100</a:t>
            </a:r>
            <a:endParaRPr lang="es-ES" sz="2000" dirty="0">
              <a:latin typeface="Comic Sans MS" pitchFamily="66"/>
            </a:endParaRP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30261" y="579862"/>
            <a:ext cx="9257669" cy="735695"/>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Comic Sans MS" pitchFamily="66"/>
              </a:rPr>
              <a:t>Lenguaje estadístico</a:t>
            </a:r>
            <a:endParaRPr lang="es-ES" dirty="0"/>
          </a:p>
        </p:txBody>
      </p:sp>
      <p:sp>
        <p:nvSpPr>
          <p:cNvPr id="3" name="2 Marcador de texto"/>
          <p:cNvSpPr txBox="1">
            <a:spLocks noGrp="1"/>
          </p:cNvSpPr>
          <p:nvPr>
            <p:ph type="body" idx="4294967295"/>
          </p:nvPr>
        </p:nvSpPr>
        <p:spPr>
          <a:xfrm>
            <a:off x="1466836" y="1604729"/>
            <a:ext cx="9257669" cy="4430529"/>
          </a:xfrm>
        </p:spPr>
        <p:txBody>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r>
              <a:rPr lang="es-ES" sz="1905" b="1" u="sng" dirty="0">
                <a:latin typeface="Comic Sans MS" pitchFamily="66"/>
              </a:rPr>
              <a:t>Frecuencia acumulada</a:t>
            </a:r>
            <a:r>
              <a:rPr lang="es-ES" sz="2540" dirty="0"/>
              <a:t>: </a:t>
            </a:r>
            <a:r>
              <a:rPr lang="es-ES" sz="1693" dirty="0">
                <a:latin typeface="Comic Sans MS" pitchFamily="66"/>
              </a:rPr>
              <a:t>Es la frecuencia de ocurrencia de valores de un fenómeno menores que un valor de referencia, el fenómeno puede ser una variable que varia en el tiempo o en el espacio.</a:t>
            </a:r>
          </a:p>
          <a:p>
            <a:pPr lvl="0"/>
            <a:r>
              <a:rPr lang="es-ES" sz="1693" dirty="0">
                <a:latin typeface="Comic Sans MS" pitchFamily="66"/>
              </a:rPr>
              <a:t> -</a:t>
            </a:r>
            <a:r>
              <a:rPr lang="es-ES" sz="1693" b="1" dirty="0">
                <a:latin typeface="Comic Sans MS" pitchFamily="66"/>
              </a:rPr>
              <a:t>Frecuencia relativa acumulada</a:t>
            </a:r>
            <a:r>
              <a:rPr lang="es-ES" sz="1693" dirty="0">
                <a:latin typeface="Comic Sans MS" pitchFamily="66"/>
              </a:rPr>
              <a:t>: es el cociente entre la frecuencia acumulado de un determinado valor y el número total de muestras.</a:t>
            </a:r>
          </a:p>
          <a:p>
            <a:pPr lvl="0"/>
            <a:r>
              <a:rPr lang="es-ES" sz="1693" dirty="0">
                <a:latin typeface="Comic Sans MS" pitchFamily="66"/>
              </a:rPr>
              <a:t>-</a:t>
            </a:r>
            <a:r>
              <a:rPr lang="es-ES" sz="1693" b="1" dirty="0">
                <a:latin typeface="Comic Sans MS" pitchFamily="66"/>
              </a:rPr>
              <a:t>Frecuencia absoluta acumulada</a:t>
            </a:r>
            <a:r>
              <a:rPr lang="es-ES" sz="1693" dirty="0">
                <a:latin typeface="Comic Sans MS" pitchFamily="66"/>
              </a:rPr>
              <a:t>: Es la suma de las frecuencias absolutas de todos los valores menores o iguales que él.</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276532" y="611655"/>
            <a:ext cx="9257669"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Comic Sans MS" pitchFamily="66"/>
              </a:rPr>
              <a:t>Lenguaje estadístico</a:t>
            </a:r>
          </a:p>
        </p:txBody>
      </p:sp>
      <p:sp>
        <p:nvSpPr>
          <p:cNvPr id="3" name="2 Marcador de texto"/>
          <p:cNvSpPr txBox="1">
            <a:spLocks noGrp="1"/>
          </p:cNvSpPr>
          <p:nvPr>
            <p:ph type="body" idx="4294967295"/>
          </p:nvPr>
        </p:nvSpPr>
        <p:spPr>
          <a:xfrm>
            <a:off x="1387972" y="1569677"/>
            <a:ext cx="5402295" cy="4131324"/>
          </a:xfrm>
        </p:spPr>
        <p:txBody>
          <a:bodyPr wrap="square">
            <a:spAutoFit/>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r>
              <a:rPr lang="es-ES" sz="1905" b="1" u="sng" dirty="0">
                <a:latin typeface="Comic Sans MS" pitchFamily="66"/>
              </a:rPr>
              <a:t>Individuo o unidad de observación</a:t>
            </a:r>
            <a:r>
              <a:rPr lang="es-ES" sz="1693" dirty="0">
                <a:latin typeface="Comic Sans MS" pitchFamily="66"/>
              </a:rPr>
              <a:t>: Cualquier elemento que aporte información sobre un fenómeno que desea estudiar. El número de individuos define el tamaño de la población</a:t>
            </a:r>
          </a:p>
          <a:p>
            <a:pPr lvl="0"/>
            <a:r>
              <a:rPr lang="es-MX" sz="1693" dirty="0">
                <a:latin typeface="Comic Sans MS" pitchFamily="66"/>
              </a:rPr>
              <a:t>Se identifica al individuo de una población o de una muestra como cada uno de los elementos que la componen y de los cuales obtenemos cierta información mensurable del fenómeno que se desea estudiar.</a:t>
            </a:r>
          </a:p>
          <a:p>
            <a:pPr lvl="0"/>
            <a:r>
              <a:rPr lang="es-MX" sz="1693" dirty="0">
                <a:latin typeface="Comic Sans MS" pitchFamily="66"/>
              </a:rPr>
              <a:t>	Podemos considerar individuo un ser humano, un animal, o un evento, por ejemplo acudir a consulta, paciente, familia, comunidad, célula, etc.</a:t>
            </a:r>
            <a:endParaRPr lang="es-ES" sz="1693" dirty="0">
              <a:latin typeface="Comic Sans MS" pitchFamily="66"/>
            </a:endParaRPr>
          </a:p>
        </p:txBody>
      </p:sp>
      <p:sp>
        <p:nvSpPr>
          <p:cNvPr id="4" name="3 Marcador de texto"/>
          <p:cNvSpPr txBox="1">
            <a:spLocks noGrp="1"/>
          </p:cNvSpPr>
          <p:nvPr>
            <p:ph type="body" idx="4294967295"/>
          </p:nvPr>
        </p:nvSpPr>
        <p:spPr>
          <a:xfrm>
            <a:off x="7044267" y="1604730"/>
            <a:ext cx="3813966" cy="4872095"/>
          </a:xfrm>
        </p:spPr>
        <p:txBody>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lgn="l">
              <a:buNone/>
            </a:pPr>
            <a:endParaRPr lang="es-ES" sz="1905" b="1" u="sng" dirty="0">
              <a:latin typeface="Comic Sans MS" pitchFamily="66"/>
            </a:endParaRPr>
          </a:p>
          <a:p>
            <a:pPr lvl="0" algn="l">
              <a:buNone/>
            </a:pPr>
            <a:endParaRPr lang="es-ES" sz="1905" b="1" u="sng" dirty="0">
              <a:latin typeface="Comic Sans MS" pitchFamily="66"/>
            </a:endParaRPr>
          </a:p>
          <a:p>
            <a:pPr lvl="0" algn="l"/>
            <a:r>
              <a:rPr lang="es-ES" sz="1905" b="1" u="sng" dirty="0">
                <a:latin typeface="Comic Sans MS" pitchFamily="66"/>
              </a:rPr>
              <a:t>Intervalo de clase</a:t>
            </a:r>
            <a:r>
              <a:rPr lang="es-ES" sz="1693" dirty="0">
                <a:latin typeface="Comic Sans MS" pitchFamily="66"/>
              </a:rPr>
              <a:t>:   Es el conjunto de datos cuantitativos comprendido entre dos valores. Generalmente  ubicados en la primera columna en una tabla de distribución de frecuencias.</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DBE4F-8DB4-4A11-A2BA-9CA67EBFF222}"/>
              </a:ext>
            </a:extLst>
          </p:cNvPr>
          <p:cNvSpPr>
            <a:spLocks noGrp="1"/>
          </p:cNvSpPr>
          <p:nvPr>
            <p:ph type="title"/>
          </p:nvPr>
        </p:nvSpPr>
        <p:spPr/>
        <p:txBody>
          <a:bodyPr>
            <a:normAutofit fontScale="90000"/>
          </a:bodyPr>
          <a:lstStyle/>
          <a:p>
            <a:r>
              <a:rPr lang="es-PE" altLang="es-ES" b="1" dirty="0">
                <a:solidFill>
                  <a:schemeClr val="tx1"/>
                </a:solidFill>
                <a:latin typeface="Arial Black" panose="020B0A04020102020204" pitchFamily="34" charset="0"/>
              </a:rPr>
              <a:t>ESTADISTICA  APLICADA  A  SALUD</a:t>
            </a:r>
            <a:endParaRPr lang="es-EC" dirty="0">
              <a:solidFill>
                <a:schemeClr val="tx1"/>
              </a:solidFill>
            </a:endParaRPr>
          </a:p>
        </p:txBody>
      </p:sp>
      <p:sp>
        <p:nvSpPr>
          <p:cNvPr id="3" name="Marcador de contenido 2">
            <a:extLst>
              <a:ext uri="{FF2B5EF4-FFF2-40B4-BE49-F238E27FC236}">
                <a16:creationId xmlns:a16="http://schemas.microsoft.com/office/drawing/2014/main" id="{90852E42-1033-4A3A-842F-FC2AFEAF17DC}"/>
              </a:ext>
            </a:extLst>
          </p:cNvPr>
          <p:cNvSpPr>
            <a:spLocks noGrp="1"/>
          </p:cNvSpPr>
          <p:nvPr>
            <p:ph idx="1"/>
          </p:nvPr>
        </p:nvSpPr>
        <p:spPr>
          <a:xfrm>
            <a:off x="1295400" y="2556932"/>
            <a:ext cx="10058399" cy="3318936"/>
          </a:xfrm>
        </p:spPr>
        <p:txBody>
          <a:bodyPr/>
          <a:lstStyle/>
          <a:p>
            <a:pPr>
              <a:spcBef>
                <a:spcPts val="0"/>
              </a:spcBef>
              <a:spcAft>
                <a:spcPts val="0"/>
              </a:spcAft>
            </a:pPr>
            <a:r>
              <a:rPr lang="es-PE" altLang="es-ES" sz="2800" b="1" dirty="0">
                <a:solidFill>
                  <a:schemeClr val="tx1"/>
                </a:solidFill>
                <a:latin typeface="Arial Black" panose="020B0A04020102020204" pitchFamily="34" charset="0"/>
              </a:rPr>
              <a:t>O B J E T I V O:</a:t>
            </a:r>
          </a:p>
          <a:p>
            <a:pPr>
              <a:spcBef>
                <a:spcPts val="0"/>
              </a:spcBef>
              <a:spcAft>
                <a:spcPts val="0"/>
              </a:spcAft>
            </a:pPr>
            <a:endParaRPr lang="es-PE" altLang="es-ES" sz="2800" b="1" dirty="0">
              <a:solidFill>
                <a:schemeClr val="tx1"/>
              </a:solidFill>
              <a:latin typeface="Arial Black" panose="020B0A04020102020204" pitchFamily="34" charset="0"/>
            </a:endParaRPr>
          </a:p>
          <a:p>
            <a:pPr>
              <a:spcBef>
                <a:spcPts val="0"/>
              </a:spcBef>
              <a:spcAft>
                <a:spcPts val="0"/>
              </a:spcAft>
            </a:pPr>
            <a:r>
              <a:rPr lang="es-PE" altLang="es-ES" b="1" dirty="0">
                <a:solidFill>
                  <a:srgbClr val="006600"/>
                </a:solidFill>
              </a:rPr>
              <a:t>Brindar  a  los  participantes  los  conocimientos  actualizados en  Estadística aplicada a  salud,  y  que  estos  conocimientos se   conviertan  en  herramientas  aplicativas  al  mejoramiento de la calidad en sistemas  de  información en salud</a:t>
            </a:r>
            <a:endParaRPr lang="es-EC" dirty="0"/>
          </a:p>
        </p:txBody>
      </p:sp>
    </p:spTree>
    <p:extLst>
      <p:ext uri="{BB962C8B-B14F-4D97-AF65-F5344CB8AC3E}">
        <p14:creationId xmlns:p14="http://schemas.microsoft.com/office/powerpoint/2010/main" val="33149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353008" y="822742"/>
            <a:ext cx="9257669" cy="14858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Comic Sans MS" pitchFamily="66"/>
              </a:rPr>
              <a:t>Lenguaje estadístico</a:t>
            </a:r>
            <a:br>
              <a:rPr lang="es-ES" dirty="0"/>
            </a:br>
            <a:endParaRPr lang="es-ES" dirty="0"/>
          </a:p>
        </p:txBody>
      </p:sp>
      <p:sp>
        <p:nvSpPr>
          <p:cNvPr id="3" name="2 Marcador de texto"/>
          <p:cNvSpPr txBox="1">
            <a:spLocks noGrp="1"/>
          </p:cNvSpPr>
          <p:nvPr>
            <p:ph type="body" idx="4294967295"/>
          </p:nvPr>
        </p:nvSpPr>
        <p:spPr>
          <a:xfrm>
            <a:off x="1466836" y="1604729"/>
            <a:ext cx="3596231" cy="4430529"/>
          </a:xfrm>
        </p:spPr>
        <p:txBody>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buNone/>
            </a:pPr>
            <a:endParaRPr lang="es-ES" sz="1905" b="1" u="sng" dirty="0">
              <a:latin typeface="Comic Sans MS" pitchFamily="66"/>
            </a:endParaRPr>
          </a:p>
          <a:p>
            <a:pPr lvl="0">
              <a:buNone/>
            </a:pPr>
            <a:endParaRPr lang="es-ES" sz="1905" b="1" u="sng" dirty="0">
              <a:latin typeface="Comic Sans MS" pitchFamily="66"/>
            </a:endParaRPr>
          </a:p>
          <a:p>
            <a:pPr lvl="0"/>
            <a:r>
              <a:rPr lang="es-ES" sz="1905" b="1" u="sng" dirty="0">
                <a:latin typeface="Comic Sans MS" pitchFamily="66"/>
              </a:rPr>
              <a:t>Marca de clase</a:t>
            </a:r>
            <a:r>
              <a:rPr lang="es-ES" sz="1693" dirty="0">
                <a:latin typeface="Comic Sans MS" pitchFamily="66"/>
              </a:rPr>
              <a:t>:         Es la denominación que se le da al punto medio de un intervalo en una tabla de frecuencias de datos agrupados. Hay tantas marcas de clase como intervalos tenga la variable. Simbólicamente se representa por X .</a:t>
            </a:r>
          </a:p>
          <a:p>
            <a:pPr lvl="0"/>
            <a:endParaRPr lang="es-ES" sz="2328" dirty="0"/>
          </a:p>
        </p:txBody>
      </p:sp>
      <p:sp>
        <p:nvSpPr>
          <p:cNvPr id="4" name="3 Marcador de texto"/>
          <p:cNvSpPr txBox="1">
            <a:spLocks noGrp="1"/>
          </p:cNvSpPr>
          <p:nvPr>
            <p:ph type="body" idx="4294967295"/>
          </p:nvPr>
        </p:nvSpPr>
        <p:spPr>
          <a:xfrm>
            <a:off x="5063067" y="1862667"/>
            <a:ext cx="6146799" cy="4172591"/>
          </a:xfrm>
        </p:spPr>
        <p:txBody>
          <a:bodyPr>
            <a:normAutofit lnSpcReduction="10000"/>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buNone/>
            </a:pPr>
            <a:endParaRPr lang="es-ES" sz="1693" dirty="0">
              <a:solidFill>
                <a:srgbClr val="000000"/>
              </a:solidFill>
              <a:latin typeface="Comic Sans MS" pitchFamily="66"/>
              <a:cs typeface="Times New Roman" pitchFamily="18"/>
            </a:endParaRPr>
          </a:p>
          <a:p>
            <a:pPr lvl="0">
              <a:buNone/>
            </a:pPr>
            <a:r>
              <a:rPr lang="es-ES" sz="1693" dirty="0">
                <a:solidFill>
                  <a:srgbClr val="000000"/>
                </a:solidFill>
                <a:latin typeface="Comic Sans MS" pitchFamily="66"/>
                <a:cs typeface="Times New Roman" pitchFamily="18"/>
              </a:rPr>
              <a:t> </a:t>
            </a:r>
            <a:r>
              <a:rPr lang="es-ES" sz="1905" b="1" u="sng" dirty="0">
                <a:solidFill>
                  <a:srgbClr val="000000"/>
                </a:solidFill>
                <a:latin typeface="Comic Sans MS" pitchFamily="66"/>
                <a:cs typeface="Times New Roman" pitchFamily="18"/>
              </a:rPr>
              <a:t>Muestra</a:t>
            </a:r>
            <a:r>
              <a:rPr lang="es-ES" sz="1693" dirty="0">
                <a:solidFill>
                  <a:srgbClr val="000000"/>
                </a:solidFill>
                <a:latin typeface="Comic Sans MS" pitchFamily="66"/>
                <a:cs typeface="Times New Roman" pitchFamily="18"/>
              </a:rPr>
              <a:t>: Un conjunto de medidas u observaciones tomadas a partir de una población dada. </a:t>
            </a:r>
          </a:p>
          <a:p>
            <a:pPr lvl="0">
              <a:buNone/>
            </a:pPr>
            <a:r>
              <a:rPr lang="es-MX" sz="1693" dirty="0">
                <a:solidFill>
                  <a:srgbClr val="000000"/>
                </a:solidFill>
                <a:latin typeface="Comic Sans MS" pitchFamily="66"/>
                <a:cs typeface="Times New Roman" pitchFamily="18"/>
              </a:rPr>
              <a:t>     Es un subconjunto de la población, es representativa de una población cuando cada uno de los elementos que la forman (con características comunes) se escoge aleatoriamente (al azar).</a:t>
            </a:r>
          </a:p>
          <a:p>
            <a:pPr lvl="0">
              <a:buNone/>
            </a:pPr>
            <a:r>
              <a:rPr lang="es-MX" sz="1693" dirty="0">
                <a:solidFill>
                  <a:srgbClr val="000000"/>
                </a:solidFill>
                <a:latin typeface="Comic Sans MS" pitchFamily="66"/>
                <a:cs typeface="Times New Roman" pitchFamily="18"/>
              </a:rPr>
              <a:t>     </a:t>
            </a:r>
            <a:r>
              <a:rPr lang="es-MX" sz="1693" b="1" dirty="0">
                <a:solidFill>
                  <a:srgbClr val="000000"/>
                </a:solidFill>
                <a:latin typeface="Comic Sans MS" pitchFamily="66"/>
                <a:cs typeface="Times New Roman" pitchFamily="18"/>
              </a:rPr>
              <a:t>Muestreo</a:t>
            </a:r>
            <a:r>
              <a:rPr lang="es-MX" sz="1693" dirty="0">
                <a:solidFill>
                  <a:srgbClr val="000000"/>
                </a:solidFill>
                <a:latin typeface="Comic Sans MS" pitchFamily="66"/>
                <a:cs typeface="Times New Roman" pitchFamily="18"/>
              </a:rPr>
              <a:t>: método de extracción de una muestra, éste puede ser aleatorio y no aleatorio</a:t>
            </a:r>
          </a:p>
          <a:p>
            <a:pPr lvl="0">
              <a:buNone/>
            </a:pPr>
            <a:r>
              <a:rPr lang="es-MX" sz="1693" dirty="0">
                <a:solidFill>
                  <a:srgbClr val="000000"/>
                </a:solidFill>
                <a:latin typeface="Comic Sans MS" pitchFamily="66"/>
                <a:cs typeface="Times New Roman" pitchFamily="18"/>
              </a:rPr>
              <a:t>     </a:t>
            </a:r>
            <a:r>
              <a:rPr lang="es-MX" sz="1693" b="1" dirty="0">
                <a:solidFill>
                  <a:srgbClr val="000000"/>
                </a:solidFill>
                <a:latin typeface="Comic Sans MS" pitchFamily="66"/>
                <a:cs typeface="Times New Roman" pitchFamily="18"/>
              </a:rPr>
              <a:t>Estadígrafo</a:t>
            </a:r>
            <a:r>
              <a:rPr lang="es-MX" sz="1693" dirty="0">
                <a:solidFill>
                  <a:srgbClr val="000000"/>
                </a:solidFill>
                <a:latin typeface="Comic Sans MS" pitchFamily="66"/>
                <a:cs typeface="Times New Roman" pitchFamily="18"/>
              </a:rPr>
              <a:t> : es un valor que resume la información contenida en una muestra. Por ejemplo: promedio de respiraciones por minuto de una muestra de 10 recién nacidos en fototerapia, etc. </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353008" y="835288"/>
            <a:ext cx="9257669"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Comic Sans MS" pitchFamily="66"/>
              </a:rPr>
              <a:t>Lenguaje estadístico</a:t>
            </a:r>
            <a:endParaRPr lang="es-ES" dirty="0"/>
          </a:p>
        </p:txBody>
      </p:sp>
      <p:sp>
        <p:nvSpPr>
          <p:cNvPr id="3" name="2 Marcador de texto"/>
          <p:cNvSpPr txBox="1">
            <a:spLocks noGrp="1"/>
          </p:cNvSpPr>
          <p:nvPr>
            <p:ph type="body" idx="4294967295"/>
          </p:nvPr>
        </p:nvSpPr>
        <p:spPr>
          <a:xfrm>
            <a:off x="1522887" y="1828470"/>
            <a:ext cx="4049778" cy="4391843"/>
          </a:xfrm>
        </p:spPr>
        <p:txBody>
          <a:bodyPr wrap="square">
            <a:spAutoFit/>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lgn="just"/>
            <a:r>
              <a:rPr lang="es-ES" sz="1905" b="1" u="sng" dirty="0">
                <a:latin typeface="Comic Sans MS" pitchFamily="66"/>
              </a:rPr>
              <a:t>Población o Universo</a:t>
            </a:r>
            <a:r>
              <a:rPr lang="es-ES" sz="1693" dirty="0">
                <a:latin typeface="Comic Sans MS" pitchFamily="66"/>
              </a:rPr>
              <a:t>: Es cualquier conjunto de unidades o elementos claramente definido que cumplen ciertas propiedades, en el espacio y el tiempo, donde los  condados, hospitales, empresas, y cualquier otro. </a:t>
            </a:r>
          </a:p>
          <a:p>
            <a:pPr lvl="0" algn="just"/>
            <a:r>
              <a:rPr lang="es-ES" sz="1693" dirty="0">
                <a:latin typeface="Comic Sans MS" pitchFamily="66"/>
              </a:rPr>
              <a:t>Las poblaciones pueden ser finitas e infinitas en la cas cuales se desea estudiar un determinado fenómeno</a:t>
            </a:r>
          </a:p>
          <a:p>
            <a:pPr lvl="0" algn="just"/>
            <a:r>
              <a:rPr lang="es-MX" sz="1693" dirty="0">
                <a:latin typeface="Comic Sans MS" pitchFamily="66"/>
              </a:rPr>
              <a:t>Conjunto de todos los individuos que cumplen ciertas propiedades (característica común observable). </a:t>
            </a:r>
            <a:endParaRPr lang="es-ES" sz="1693" dirty="0">
              <a:latin typeface="Comic Sans MS" pitchFamily="66"/>
            </a:endParaRPr>
          </a:p>
        </p:txBody>
      </p:sp>
      <p:sp>
        <p:nvSpPr>
          <p:cNvPr id="4" name="3 Marcador de texto"/>
          <p:cNvSpPr txBox="1">
            <a:spLocks noGrp="1"/>
          </p:cNvSpPr>
          <p:nvPr>
            <p:ph type="body" idx="4294967295"/>
          </p:nvPr>
        </p:nvSpPr>
        <p:spPr>
          <a:xfrm>
            <a:off x="5848710" y="1604729"/>
            <a:ext cx="4878844" cy="4430529"/>
          </a:xfrm>
        </p:spPr>
        <p:txBody>
          <a:bodyPr>
            <a:normAutofit/>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r>
              <a:rPr lang="es-ES" sz="1905" b="1" u="sng" dirty="0">
                <a:latin typeface="Comic Sans MS" pitchFamily="66"/>
              </a:rPr>
              <a:t>Tamaño de la población</a:t>
            </a:r>
            <a:r>
              <a:rPr lang="es-ES" sz="1693" dirty="0">
                <a:latin typeface="Comic Sans MS" pitchFamily="66"/>
              </a:rPr>
              <a:t>: Consiste en el número de elementos de la misma </a:t>
            </a:r>
          </a:p>
          <a:p>
            <a:pPr lvl="0"/>
            <a:r>
              <a:rPr lang="es-ES" sz="1693" b="1" dirty="0">
                <a:latin typeface="Comic Sans MS" pitchFamily="66"/>
              </a:rPr>
              <a:t>Según su finitud</a:t>
            </a:r>
            <a:r>
              <a:rPr lang="es-ES" sz="1693" dirty="0">
                <a:latin typeface="Comic Sans MS" pitchFamily="66"/>
              </a:rPr>
              <a:t>:</a:t>
            </a:r>
          </a:p>
          <a:p>
            <a:pPr lvl="1"/>
            <a:r>
              <a:rPr lang="es-ES" sz="1293" b="1" dirty="0">
                <a:latin typeface="Comic Sans MS" pitchFamily="66"/>
              </a:rPr>
              <a:t>Población finita</a:t>
            </a:r>
            <a:r>
              <a:rPr lang="es-ES" sz="1293" dirty="0">
                <a:latin typeface="Comic Sans MS" pitchFamily="66"/>
              </a:rPr>
              <a:t>: </a:t>
            </a:r>
            <a:r>
              <a:rPr lang="es-MX" sz="1293" dirty="0">
                <a:latin typeface="Comic Sans MS" pitchFamily="66"/>
              </a:rPr>
              <a:t>se conoce el número exacto de todos los elementos que componen el conjunto</a:t>
            </a:r>
          </a:p>
          <a:p>
            <a:pPr lvl="1"/>
            <a:r>
              <a:rPr lang="es-MX" sz="1293" b="1" dirty="0">
                <a:latin typeface="Comic Sans MS" pitchFamily="66"/>
              </a:rPr>
              <a:t>Población infinita</a:t>
            </a:r>
            <a:r>
              <a:rPr lang="es-MX" sz="1293" dirty="0">
                <a:latin typeface="Comic Sans MS" pitchFamily="66"/>
              </a:rPr>
              <a:t>: en el supuesto que no se puedan conocer todos los elementos que componen el conjunto.</a:t>
            </a:r>
          </a:p>
          <a:p>
            <a:r>
              <a:rPr lang="es-ES" sz="1800" b="1" dirty="0">
                <a:latin typeface="Comic Sans MS" pitchFamily="66"/>
              </a:rPr>
              <a:t>Según </a:t>
            </a:r>
            <a:r>
              <a:rPr lang="es-MX" sz="1800" b="1" dirty="0">
                <a:latin typeface="Comic Sans MS" pitchFamily="66"/>
              </a:rPr>
              <a:t>la muestra escogida:</a:t>
            </a:r>
          </a:p>
          <a:p>
            <a:pPr lvl="1"/>
            <a:r>
              <a:rPr lang="es-MX" sz="1293" b="1" dirty="0">
                <a:latin typeface="Comic Sans MS" pitchFamily="66"/>
              </a:rPr>
              <a:t>Población objeto</a:t>
            </a:r>
            <a:r>
              <a:rPr lang="es-MX" sz="1293" dirty="0">
                <a:latin typeface="Comic Sans MS" pitchFamily="66"/>
              </a:rPr>
              <a:t>: es aquella en la que se desea estudiar cierta información</a:t>
            </a:r>
          </a:p>
          <a:p>
            <a:pPr lvl="1"/>
            <a:r>
              <a:rPr lang="es-MX" sz="1293" b="1" dirty="0">
                <a:latin typeface="Comic Sans MS" pitchFamily="66"/>
              </a:rPr>
              <a:t>Población inferenciales </a:t>
            </a:r>
            <a:r>
              <a:rPr lang="es-MX" sz="1293" dirty="0">
                <a:latin typeface="Comic Sans MS" pitchFamily="66"/>
              </a:rPr>
              <a:t>aquella para la cual se hacen inferencias, no necesariamente válidas</a:t>
            </a:r>
          </a:p>
          <a:p>
            <a:pPr lvl="1"/>
            <a:endParaRPr lang="es-ES" sz="1293" dirty="0">
              <a:latin typeface="Comic Sans MS" pitchFamily="66"/>
            </a:endParaRP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051119" y="812986"/>
            <a:ext cx="9257669"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Comic Sans MS" pitchFamily="66"/>
              </a:rPr>
              <a:t>Lenguaje estadístico</a:t>
            </a:r>
            <a:endParaRPr lang="es-ES" dirty="0"/>
          </a:p>
        </p:txBody>
      </p:sp>
      <p:sp>
        <p:nvSpPr>
          <p:cNvPr id="3" name="2 Marcador de texto"/>
          <p:cNvSpPr txBox="1">
            <a:spLocks noGrp="1"/>
          </p:cNvSpPr>
          <p:nvPr>
            <p:ph type="body" idx="4294967295"/>
          </p:nvPr>
        </p:nvSpPr>
        <p:spPr>
          <a:xfrm>
            <a:off x="1051119" y="1604729"/>
            <a:ext cx="10323125" cy="4157548"/>
          </a:xfrm>
        </p:spPr>
        <p:txBody>
          <a:bodyPr wrap="square">
            <a:spAutoFit/>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lgn="just"/>
            <a:r>
              <a:rPr lang="es-ES" sz="2000" b="1" u="sng" dirty="0">
                <a:latin typeface="Comic Sans MS" pitchFamily="66"/>
              </a:rPr>
              <a:t>Variable estadística</a:t>
            </a:r>
            <a:r>
              <a:rPr lang="es-ES" sz="2000" dirty="0">
                <a:latin typeface="Comic Sans MS" pitchFamily="66"/>
              </a:rPr>
              <a:t>: Es una característica de la población o de la muestra cuya medida puede cambiar de valor. Se representa simbólicamente mediante las letras del alfabeto. Pueden ser:</a:t>
            </a:r>
          </a:p>
          <a:p>
            <a:pPr lvl="0" algn="just"/>
            <a:r>
              <a:rPr lang="es-ES" sz="2000" b="1" dirty="0">
                <a:latin typeface="Comic Sans MS" pitchFamily="66"/>
              </a:rPr>
              <a:t>Según su naturaleza</a:t>
            </a:r>
            <a:r>
              <a:rPr lang="es-ES" sz="2000" dirty="0">
                <a:latin typeface="Comic Sans MS" pitchFamily="66"/>
              </a:rPr>
              <a:t>:</a:t>
            </a:r>
          </a:p>
          <a:p>
            <a:pPr lvl="0" algn="just"/>
            <a:r>
              <a:rPr lang="es-ES" sz="2000" dirty="0">
                <a:latin typeface="Comic Sans MS" pitchFamily="66"/>
              </a:rPr>
              <a:t>- </a:t>
            </a:r>
            <a:r>
              <a:rPr lang="es-ES" sz="2000" b="1" dirty="0">
                <a:latin typeface="Comic Sans MS" pitchFamily="66"/>
              </a:rPr>
              <a:t>Cualitativas</a:t>
            </a:r>
            <a:r>
              <a:rPr lang="es-ES" sz="2000" dirty="0">
                <a:latin typeface="Comic Sans MS" pitchFamily="66"/>
              </a:rPr>
              <a:t>: Es aquella que representa cualidades atributos o características no numéricas, no pueden medirse numéricamente, no pueden cuantificarse y estas pueden ser:</a:t>
            </a:r>
          </a:p>
          <a:p>
            <a:pPr lvl="1" algn="just"/>
            <a:r>
              <a:rPr lang="es-ES" sz="2000" b="1" dirty="0">
                <a:latin typeface="Comic Sans MS" pitchFamily="66"/>
              </a:rPr>
              <a:t>Nominales</a:t>
            </a:r>
            <a:r>
              <a:rPr lang="es-ES" sz="2000" dirty="0">
                <a:latin typeface="Comic Sans MS" pitchFamily="66"/>
              </a:rPr>
              <a:t>, </a:t>
            </a:r>
            <a:r>
              <a:rPr lang="es-MX" sz="2000" dirty="0">
                <a:latin typeface="Comic Sans MS" pitchFamily="66"/>
              </a:rPr>
              <a:t>asignar números supone etiquetar o poner nombres. Los objetos difieren entre sí.</a:t>
            </a:r>
          </a:p>
          <a:p>
            <a:pPr lvl="1" algn="just"/>
            <a:r>
              <a:rPr lang="es-ES" sz="2000" b="1" dirty="0">
                <a:latin typeface="Comic Sans MS" pitchFamily="66"/>
              </a:rPr>
              <a:t>Ordinales</a:t>
            </a:r>
            <a:r>
              <a:rPr lang="es-ES" sz="2000" dirty="0">
                <a:latin typeface="Comic Sans MS" pitchFamily="66"/>
              </a:rPr>
              <a:t>, </a:t>
            </a:r>
            <a:r>
              <a:rPr lang="es-MX" sz="2000" dirty="0">
                <a:latin typeface="Comic Sans MS" pitchFamily="66"/>
              </a:rPr>
              <a:t>establecemos una ordenación, creciente o decreciente, entre los objetos. Sabemos que es mayor o menor, pero no cuánto.</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051119" y="812986"/>
            <a:ext cx="9257669"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Comic Sans MS" pitchFamily="66"/>
              </a:rPr>
              <a:t>Lenguaje estadístico</a:t>
            </a:r>
            <a:endParaRPr lang="es-ES" dirty="0"/>
          </a:p>
        </p:txBody>
      </p:sp>
      <p:sp>
        <p:nvSpPr>
          <p:cNvPr id="3" name="2 Marcador de texto"/>
          <p:cNvSpPr txBox="1">
            <a:spLocks noGrp="1"/>
          </p:cNvSpPr>
          <p:nvPr>
            <p:ph type="body" idx="4294967295"/>
          </p:nvPr>
        </p:nvSpPr>
        <p:spPr>
          <a:xfrm>
            <a:off x="776377" y="1604729"/>
            <a:ext cx="10597867" cy="4606389"/>
          </a:xfrm>
        </p:spPr>
        <p:txBody>
          <a:bodyPr wrap="square">
            <a:spAutoFit/>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lgn="just"/>
            <a:r>
              <a:rPr lang="es-ES" sz="2000" b="1" u="sng" dirty="0">
                <a:latin typeface="Comic Sans MS" pitchFamily="66"/>
              </a:rPr>
              <a:t>Variable estadística</a:t>
            </a:r>
            <a:r>
              <a:rPr lang="es-ES" sz="2000" dirty="0">
                <a:latin typeface="Comic Sans MS" pitchFamily="66"/>
              </a:rPr>
              <a:t>: Es una característica de la población o de la muestra cuya medida puede cambiar de valor. Se representa simbólicamente mediante las letras del alfabeto. Pueden ser:</a:t>
            </a:r>
          </a:p>
          <a:p>
            <a:pPr lvl="0" algn="just"/>
            <a:r>
              <a:rPr lang="es-ES" sz="2000" b="1" dirty="0">
                <a:latin typeface="Comic Sans MS" pitchFamily="66"/>
              </a:rPr>
              <a:t>Según su naturaleza</a:t>
            </a:r>
            <a:r>
              <a:rPr lang="es-ES" sz="2000" dirty="0">
                <a:latin typeface="Comic Sans MS" pitchFamily="66"/>
              </a:rPr>
              <a:t>:</a:t>
            </a:r>
          </a:p>
          <a:p>
            <a:pPr lvl="0" algn="just"/>
            <a:r>
              <a:rPr lang="es-ES" sz="2000" dirty="0">
                <a:latin typeface="Comic Sans MS" pitchFamily="66"/>
              </a:rPr>
              <a:t>-</a:t>
            </a:r>
            <a:r>
              <a:rPr lang="es-ES" sz="2000" b="1" dirty="0">
                <a:latin typeface="Comic Sans MS" pitchFamily="66"/>
              </a:rPr>
              <a:t>Cuantitativas o descriptiva:</a:t>
            </a:r>
            <a:r>
              <a:rPr lang="es-ES" sz="2000" dirty="0">
                <a:latin typeface="Comic Sans MS" pitchFamily="66"/>
              </a:rPr>
              <a:t> Es aquella característica de la muestra que es posible medirse, cuantificarse y representar numéricamente. Éstas pueden ser:</a:t>
            </a:r>
          </a:p>
          <a:p>
            <a:pPr lvl="1" algn="just">
              <a:buFont typeface="Wingdings" panose="05000000000000000000" pitchFamily="2" charset="2"/>
              <a:buChar char="q"/>
            </a:pPr>
            <a:r>
              <a:rPr lang="es-ES" sz="2000" dirty="0">
                <a:latin typeface="Comic Sans MS" pitchFamily="66"/>
              </a:rPr>
              <a:t> - VC. </a:t>
            </a:r>
            <a:r>
              <a:rPr lang="es-ES" sz="2000" b="1" dirty="0">
                <a:latin typeface="Comic Sans MS" pitchFamily="66"/>
              </a:rPr>
              <a:t>Continua:</a:t>
            </a:r>
            <a:r>
              <a:rPr lang="es-ES" sz="2000" dirty="0">
                <a:latin typeface="Comic Sans MS" pitchFamily="66"/>
              </a:rPr>
              <a:t> Es la característica de la población, cuyos valores están representados mediante el conjunto de los números reales. Puede tomar cualquier valor real dentro de un intervalo. </a:t>
            </a:r>
          </a:p>
          <a:p>
            <a:pPr lvl="1" algn="just">
              <a:buFont typeface="Wingdings" panose="05000000000000000000" pitchFamily="2" charset="2"/>
              <a:buChar char="q"/>
            </a:pPr>
            <a:r>
              <a:rPr lang="es-ES" sz="2000" dirty="0">
                <a:latin typeface="Comic Sans MS" pitchFamily="66"/>
              </a:rPr>
              <a:t>-  VC. </a:t>
            </a:r>
            <a:r>
              <a:rPr lang="es-ES" sz="2000" b="1" dirty="0">
                <a:latin typeface="Comic Sans MS" pitchFamily="66"/>
              </a:rPr>
              <a:t>Discreta o discontinua</a:t>
            </a:r>
            <a:r>
              <a:rPr lang="es-ES" sz="2000" dirty="0">
                <a:latin typeface="Comic Sans MS" pitchFamily="66"/>
              </a:rPr>
              <a:t>: Es la característica de la población, cuyos valores enteros están representados mediante el conjunto de los números naturales.</a:t>
            </a:r>
          </a:p>
          <a:p>
            <a:pPr lvl="0"/>
            <a:endParaRPr lang="es-ES" sz="2000" dirty="0">
              <a:latin typeface="Comic Sans MS" pitchFamily="66"/>
            </a:endParaRPr>
          </a:p>
        </p:txBody>
      </p:sp>
    </p:spTree>
    <p:extLst>
      <p:ext uri="{BB962C8B-B14F-4D97-AF65-F5344CB8AC3E}">
        <p14:creationId xmlns:p14="http://schemas.microsoft.com/office/powerpoint/2010/main" val="2814065059"/>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
            <a:extLst>
              <a:ext uri="{FF2B5EF4-FFF2-40B4-BE49-F238E27FC236}">
                <a16:creationId xmlns:a16="http://schemas.microsoft.com/office/drawing/2014/main" id="{3092E9CE-BC36-4529-A139-C09206B82347}"/>
              </a:ext>
            </a:extLst>
          </p:cNvPr>
          <p:cNvGrpSpPr>
            <a:grpSpLocks/>
          </p:cNvGrpSpPr>
          <p:nvPr/>
        </p:nvGrpSpPr>
        <p:grpSpPr bwMode="auto">
          <a:xfrm>
            <a:off x="1016000" y="2690337"/>
            <a:ext cx="10022839" cy="3388676"/>
            <a:chOff x="1298" y="14399"/>
            <a:chExt cx="9645" cy="4755"/>
          </a:xfrm>
        </p:grpSpPr>
        <p:sp>
          <p:nvSpPr>
            <p:cNvPr id="8196" name="Text Box 5">
              <a:extLst>
                <a:ext uri="{FF2B5EF4-FFF2-40B4-BE49-F238E27FC236}">
                  <a16:creationId xmlns:a16="http://schemas.microsoft.com/office/drawing/2014/main" id="{704678DD-4C1D-424A-BA4B-EA795241289D}"/>
                </a:ext>
              </a:extLst>
            </p:cNvPr>
            <p:cNvSpPr txBox="1">
              <a:spLocks noChangeArrowheads="1"/>
            </p:cNvSpPr>
            <p:nvPr/>
          </p:nvSpPr>
          <p:spPr bwMode="auto">
            <a:xfrm>
              <a:off x="4658" y="14399"/>
              <a:ext cx="3780" cy="54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s-ES" altLang="es-ES" sz="1200" b="1"/>
                <a:t>VARIABLES ESTADÍSTICAS</a:t>
              </a:r>
              <a:endParaRPr lang="es-ES" altLang="es-ES" sz="1800"/>
            </a:p>
          </p:txBody>
        </p:sp>
        <p:sp>
          <p:nvSpPr>
            <p:cNvPr id="8197" name="Text Box 6">
              <a:extLst>
                <a:ext uri="{FF2B5EF4-FFF2-40B4-BE49-F238E27FC236}">
                  <a16:creationId xmlns:a16="http://schemas.microsoft.com/office/drawing/2014/main" id="{D8314825-4DA2-4A5E-B153-2A8B094494E2}"/>
                </a:ext>
              </a:extLst>
            </p:cNvPr>
            <p:cNvSpPr txBox="1">
              <a:spLocks noChangeArrowheads="1"/>
            </p:cNvSpPr>
            <p:nvPr/>
          </p:nvSpPr>
          <p:spPr bwMode="auto">
            <a:xfrm>
              <a:off x="2648" y="15329"/>
              <a:ext cx="3420" cy="120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b="1" dirty="0"/>
                <a:t>CUANTITATIVAS</a:t>
              </a:r>
            </a:p>
            <a:p>
              <a:pPr algn="just" eaLnBrk="1" hangingPunct="1">
                <a:spcBef>
                  <a:spcPct val="0"/>
                </a:spcBef>
                <a:buClrTx/>
                <a:buSzTx/>
                <a:buFontTx/>
                <a:buNone/>
              </a:pPr>
              <a:r>
                <a:rPr lang="es-ES" altLang="es-ES" sz="1200" dirty="0"/>
                <a:t>Son medibles o cuantificables y se expresan por medio de un número</a:t>
              </a:r>
              <a:endParaRPr lang="es-ES" altLang="es-ES" sz="1800" dirty="0"/>
            </a:p>
          </p:txBody>
        </p:sp>
        <p:sp>
          <p:nvSpPr>
            <p:cNvPr id="8198" name="Text Box 7">
              <a:extLst>
                <a:ext uri="{FF2B5EF4-FFF2-40B4-BE49-F238E27FC236}">
                  <a16:creationId xmlns:a16="http://schemas.microsoft.com/office/drawing/2014/main" id="{1A7DD3D0-00FC-4B4A-8926-B30E9922E54F}"/>
                </a:ext>
              </a:extLst>
            </p:cNvPr>
            <p:cNvSpPr txBox="1">
              <a:spLocks noChangeArrowheads="1"/>
            </p:cNvSpPr>
            <p:nvPr/>
          </p:nvSpPr>
          <p:spPr bwMode="auto">
            <a:xfrm>
              <a:off x="7523" y="15314"/>
              <a:ext cx="3420" cy="348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b="1" dirty="0"/>
                <a:t>CUALITATIVAS</a:t>
              </a:r>
            </a:p>
            <a:p>
              <a:pPr algn="ctr" eaLnBrk="1" hangingPunct="1">
                <a:spcBef>
                  <a:spcPct val="0"/>
                </a:spcBef>
                <a:buClrTx/>
                <a:buSzTx/>
                <a:buFontTx/>
                <a:buNone/>
              </a:pPr>
              <a:r>
                <a:rPr lang="es-ES" altLang="es-ES" sz="1200" b="1" dirty="0"/>
                <a:t>Se refiere a las cualidades no cuantificables</a:t>
              </a:r>
            </a:p>
            <a:p>
              <a:pPr marL="171450" indent="-171450" eaLnBrk="1" hangingPunct="1">
                <a:spcBef>
                  <a:spcPct val="0"/>
                </a:spcBef>
                <a:buClrTx/>
                <a:buSzTx/>
              </a:pPr>
              <a:r>
                <a:rPr lang="es-ES" altLang="es-ES" sz="1200" b="1" dirty="0"/>
                <a:t>Cualitativa Nominal Eje. sexo</a:t>
              </a:r>
            </a:p>
            <a:p>
              <a:pPr marL="171450" indent="-171450" eaLnBrk="1" hangingPunct="1">
                <a:spcBef>
                  <a:spcPct val="0"/>
                </a:spcBef>
                <a:buClrTx/>
                <a:buSzTx/>
              </a:pPr>
              <a:r>
                <a:rPr lang="es-ES" altLang="es-ES" sz="1200" b="1" dirty="0"/>
                <a:t>Cualitativa ordinal: Eje. Estado del paciente</a:t>
              </a:r>
            </a:p>
            <a:p>
              <a:pPr marL="171450" indent="-171450" eaLnBrk="1" hangingPunct="1">
                <a:spcBef>
                  <a:spcPct val="0"/>
                </a:spcBef>
                <a:buClrTx/>
                <a:buSzTx/>
              </a:pPr>
              <a:endParaRPr lang="es-ES" altLang="es-ES" sz="1200" b="1" dirty="0"/>
            </a:p>
            <a:p>
              <a:pPr algn="just" eaLnBrk="1" hangingPunct="1">
                <a:spcBef>
                  <a:spcPct val="0"/>
                </a:spcBef>
                <a:buClrTx/>
                <a:buSzTx/>
                <a:buFont typeface="Symbol" panose="05050102010706020507" pitchFamily="18" charset="2"/>
                <a:buChar char="·"/>
              </a:pPr>
              <a:r>
                <a:rPr lang="es-ES" altLang="es-ES" sz="1200" dirty="0"/>
                <a:t>No se pueden medir y se expresan con palabras o números no representativos.</a:t>
              </a:r>
            </a:p>
            <a:p>
              <a:pPr eaLnBrk="1" hangingPunct="1">
                <a:spcBef>
                  <a:spcPct val="0"/>
                </a:spcBef>
                <a:buClrTx/>
                <a:buSzTx/>
                <a:buFont typeface="Symbol" panose="05050102010706020507" pitchFamily="18" charset="2"/>
                <a:buChar char="·"/>
              </a:pPr>
              <a:r>
                <a:rPr lang="es-ES" altLang="es-ES" sz="1200" dirty="0"/>
                <a:t>Tiene distintas modalidades, que son las diferentes situaciones que se pueden presentar.</a:t>
              </a:r>
            </a:p>
            <a:p>
              <a:pPr algn="just" eaLnBrk="1" hangingPunct="1">
                <a:spcBef>
                  <a:spcPct val="0"/>
                </a:spcBef>
                <a:buClrTx/>
                <a:buSzTx/>
                <a:buFontTx/>
                <a:buNone/>
              </a:pPr>
              <a:r>
                <a:rPr lang="es-ES" altLang="es-ES" sz="1200" i="1" u="sng" dirty="0"/>
                <a:t>Ejemplos</a:t>
              </a:r>
              <a:r>
                <a:rPr lang="es-ES" altLang="es-ES" sz="1200" dirty="0"/>
                <a:t>:</a:t>
              </a:r>
            </a:p>
            <a:p>
              <a:pPr algn="just" eaLnBrk="1" hangingPunct="1">
                <a:spcBef>
                  <a:spcPct val="0"/>
                </a:spcBef>
                <a:buClrTx/>
                <a:buSzTx/>
                <a:buFontTx/>
                <a:buNone/>
              </a:pPr>
              <a:r>
                <a:rPr lang="es-ES" altLang="es-ES" sz="1200" dirty="0"/>
                <a:t>Sexo: Femenino – Masculino</a:t>
              </a:r>
            </a:p>
            <a:p>
              <a:pPr algn="just" eaLnBrk="1" hangingPunct="1">
                <a:spcBef>
                  <a:spcPct val="0"/>
                </a:spcBef>
                <a:buClrTx/>
                <a:buSzTx/>
                <a:buFontTx/>
                <a:buNone/>
              </a:pPr>
              <a:r>
                <a:rPr lang="es-ES" altLang="es-ES" sz="1200" dirty="0"/>
                <a:t>Color de ojos</a:t>
              </a:r>
            </a:p>
            <a:p>
              <a:pPr algn="just" eaLnBrk="1" hangingPunct="1">
                <a:spcBef>
                  <a:spcPct val="0"/>
                </a:spcBef>
                <a:buClrTx/>
                <a:buSzTx/>
                <a:buFontTx/>
                <a:buNone/>
              </a:pPr>
              <a:r>
                <a:rPr lang="es-ES" altLang="es-ES" sz="1200" dirty="0"/>
                <a:t>Color del cabello</a:t>
              </a:r>
              <a:endParaRPr lang="es-ES" altLang="es-ES" sz="1800" dirty="0"/>
            </a:p>
          </p:txBody>
        </p:sp>
        <p:sp>
          <p:nvSpPr>
            <p:cNvPr id="8199" name="Text Box 8">
              <a:extLst>
                <a:ext uri="{FF2B5EF4-FFF2-40B4-BE49-F238E27FC236}">
                  <a16:creationId xmlns:a16="http://schemas.microsoft.com/office/drawing/2014/main" id="{05B40FC4-A6CD-44D1-9F06-CC11E97BDC3C}"/>
                </a:ext>
              </a:extLst>
            </p:cNvPr>
            <p:cNvSpPr txBox="1">
              <a:spLocks noChangeArrowheads="1"/>
            </p:cNvSpPr>
            <p:nvPr/>
          </p:nvSpPr>
          <p:spPr bwMode="auto">
            <a:xfrm>
              <a:off x="1298" y="16814"/>
              <a:ext cx="2745" cy="2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b="1" dirty="0"/>
                <a:t>DISCRETAS</a:t>
              </a:r>
            </a:p>
            <a:p>
              <a:pPr algn="just" eaLnBrk="1" hangingPunct="1">
                <a:spcBef>
                  <a:spcPct val="0"/>
                </a:spcBef>
                <a:buClrTx/>
                <a:buSzTx/>
                <a:buFontTx/>
                <a:buNone/>
              </a:pPr>
              <a:r>
                <a:rPr lang="es-ES" altLang="es-ES" sz="1200" dirty="0"/>
                <a:t>Recuento de características, cuando solo pueden tomar algunos valores determinados.</a:t>
              </a:r>
            </a:p>
            <a:p>
              <a:pPr algn="just" eaLnBrk="1" hangingPunct="1">
                <a:spcBef>
                  <a:spcPct val="0"/>
                </a:spcBef>
                <a:buClrTx/>
                <a:buSzTx/>
                <a:buFontTx/>
                <a:buNone/>
              </a:pPr>
              <a:r>
                <a:rPr lang="es-ES" altLang="es-ES" sz="1200" i="1" u="sng" dirty="0"/>
                <a:t>Ejemplos</a:t>
              </a:r>
              <a:r>
                <a:rPr lang="es-ES" altLang="es-ES" sz="1200" dirty="0"/>
                <a:t>:</a:t>
              </a:r>
            </a:p>
            <a:p>
              <a:pPr algn="just" eaLnBrk="1" hangingPunct="1">
                <a:spcBef>
                  <a:spcPct val="0"/>
                </a:spcBef>
                <a:buClrTx/>
                <a:buSzTx/>
                <a:buFontTx/>
                <a:buNone/>
              </a:pPr>
              <a:r>
                <a:rPr lang="es-ES" altLang="es-ES" sz="1200" dirty="0"/>
                <a:t>N.º de padres vivos</a:t>
              </a:r>
            </a:p>
            <a:p>
              <a:pPr algn="just" eaLnBrk="1" hangingPunct="1">
                <a:spcBef>
                  <a:spcPct val="0"/>
                </a:spcBef>
                <a:buClrTx/>
                <a:buSzTx/>
                <a:buFontTx/>
                <a:buNone/>
              </a:pPr>
              <a:r>
                <a:rPr lang="es-ES" altLang="es-ES" sz="1200" dirty="0"/>
                <a:t>N.º de hermanos</a:t>
              </a:r>
            </a:p>
            <a:p>
              <a:pPr algn="just" eaLnBrk="1" hangingPunct="1">
                <a:spcBef>
                  <a:spcPct val="0"/>
                </a:spcBef>
                <a:buClrTx/>
                <a:buSzTx/>
                <a:buFontTx/>
                <a:buNone/>
              </a:pPr>
              <a:r>
                <a:rPr lang="es-ES" altLang="es-ES" sz="1200" dirty="0" err="1"/>
                <a:t>N°</a:t>
              </a:r>
              <a:r>
                <a:rPr lang="es-ES" altLang="es-ES" sz="1200" dirty="0"/>
                <a:t> de hijos vivos</a:t>
              </a:r>
              <a:endParaRPr lang="es-ES" altLang="es-ES" sz="1800" dirty="0"/>
            </a:p>
          </p:txBody>
        </p:sp>
        <p:sp>
          <p:nvSpPr>
            <p:cNvPr id="8200" name="Text Box 9">
              <a:extLst>
                <a:ext uri="{FF2B5EF4-FFF2-40B4-BE49-F238E27FC236}">
                  <a16:creationId xmlns:a16="http://schemas.microsoft.com/office/drawing/2014/main" id="{A625F6F8-F924-4D66-A001-A75166286B53}"/>
                </a:ext>
              </a:extLst>
            </p:cNvPr>
            <p:cNvSpPr txBox="1">
              <a:spLocks noChangeArrowheads="1"/>
            </p:cNvSpPr>
            <p:nvPr/>
          </p:nvSpPr>
          <p:spPr bwMode="auto">
            <a:xfrm>
              <a:off x="4133" y="16814"/>
              <a:ext cx="2925" cy="2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ES" altLang="es-ES" sz="1200" b="1" dirty="0"/>
                <a:t>CONTINUAS</a:t>
              </a:r>
            </a:p>
            <a:p>
              <a:pPr algn="just" eaLnBrk="1" hangingPunct="1">
                <a:spcBef>
                  <a:spcPct val="0"/>
                </a:spcBef>
                <a:buClrTx/>
                <a:buSzTx/>
                <a:buFontTx/>
                <a:buNone/>
              </a:pPr>
              <a:r>
                <a:rPr lang="es-ES" altLang="es-ES" sz="1200" dirty="0"/>
                <a:t>Cuando se miden o se pueden tomar infinitos valores comprendidos entre dos valores determinados.</a:t>
              </a:r>
            </a:p>
            <a:p>
              <a:pPr algn="just" eaLnBrk="1" hangingPunct="1">
                <a:spcBef>
                  <a:spcPct val="0"/>
                </a:spcBef>
                <a:buClrTx/>
                <a:buSzTx/>
                <a:buFontTx/>
                <a:buNone/>
              </a:pPr>
              <a:r>
                <a:rPr lang="es-ES" altLang="es-ES" sz="1200" i="1" u="sng" dirty="0"/>
                <a:t>Ejemplos</a:t>
              </a:r>
              <a:r>
                <a:rPr lang="es-ES" altLang="es-ES" sz="1200" dirty="0"/>
                <a:t>:</a:t>
              </a:r>
            </a:p>
            <a:p>
              <a:pPr algn="just" eaLnBrk="1" hangingPunct="1">
                <a:spcBef>
                  <a:spcPct val="0"/>
                </a:spcBef>
                <a:buClrTx/>
                <a:buSzTx/>
                <a:buFontTx/>
                <a:buNone/>
              </a:pPr>
              <a:r>
                <a:rPr lang="es-ES" altLang="es-ES" sz="1200" dirty="0"/>
                <a:t>Altura, </a:t>
              </a:r>
            </a:p>
            <a:p>
              <a:pPr algn="just" eaLnBrk="1" hangingPunct="1">
                <a:spcBef>
                  <a:spcPct val="0"/>
                </a:spcBef>
                <a:buClrTx/>
                <a:buSzTx/>
                <a:buFontTx/>
                <a:buNone/>
              </a:pPr>
              <a:r>
                <a:rPr lang="es-ES" altLang="es-ES" sz="1200" dirty="0"/>
                <a:t>peso,</a:t>
              </a:r>
            </a:p>
            <a:p>
              <a:pPr algn="just" eaLnBrk="1" hangingPunct="1">
                <a:spcBef>
                  <a:spcPct val="0"/>
                </a:spcBef>
                <a:buClrTx/>
                <a:buSzTx/>
                <a:buFontTx/>
                <a:buNone/>
              </a:pPr>
              <a:r>
                <a:rPr lang="es-ES" altLang="es-ES" sz="1200" dirty="0"/>
                <a:t>Presión arterial</a:t>
              </a:r>
            </a:p>
            <a:p>
              <a:pPr algn="just" eaLnBrk="1" hangingPunct="1">
                <a:spcBef>
                  <a:spcPct val="0"/>
                </a:spcBef>
                <a:buClrTx/>
                <a:buSzTx/>
                <a:buFontTx/>
                <a:buNone/>
              </a:pPr>
              <a:r>
                <a:rPr lang="es-ES" altLang="es-ES" sz="1200" dirty="0"/>
                <a:t>Temperatura</a:t>
              </a:r>
              <a:endParaRPr lang="es-ES" altLang="es-ES" sz="1800" dirty="0"/>
            </a:p>
          </p:txBody>
        </p:sp>
        <p:sp>
          <p:nvSpPr>
            <p:cNvPr id="8201" name="Line 10">
              <a:extLst>
                <a:ext uri="{FF2B5EF4-FFF2-40B4-BE49-F238E27FC236}">
                  <a16:creationId xmlns:a16="http://schemas.microsoft.com/office/drawing/2014/main" id="{692E9E43-4489-494F-BBC1-C2DE95669561}"/>
                </a:ext>
              </a:extLst>
            </p:cNvPr>
            <p:cNvSpPr>
              <a:spLocks noChangeShapeType="1"/>
            </p:cNvSpPr>
            <p:nvPr/>
          </p:nvSpPr>
          <p:spPr bwMode="auto">
            <a:xfrm>
              <a:off x="3698" y="15106"/>
              <a:ext cx="55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8202" name="Line 11">
              <a:extLst>
                <a:ext uri="{FF2B5EF4-FFF2-40B4-BE49-F238E27FC236}">
                  <a16:creationId xmlns:a16="http://schemas.microsoft.com/office/drawing/2014/main" id="{D579A826-8C72-4C69-A1FA-C18649B9DBFA}"/>
                </a:ext>
              </a:extLst>
            </p:cNvPr>
            <p:cNvSpPr>
              <a:spLocks noChangeShapeType="1"/>
            </p:cNvSpPr>
            <p:nvPr/>
          </p:nvSpPr>
          <p:spPr bwMode="auto">
            <a:xfrm flipH="1">
              <a:off x="6638" y="14926"/>
              <a:ext cx="2"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8203" name="Line 12">
              <a:extLst>
                <a:ext uri="{FF2B5EF4-FFF2-40B4-BE49-F238E27FC236}">
                  <a16:creationId xmlns:a16="http://schemas.microsoft.com/office/drawing/2014/main" id="{F7828D82-5DFB-4ABE-B797-5056A705A213}"/>
                </a:ext>
              </a:extLst>
            </p:cNvPr>
            <p:cNvSpPr>
              <a:spLocks noChangeShapeType="1"/>
            </p:cNvSpPr>
            <p:nvPr/>
          </p:nvSpPr>
          <p:spPr bwMode="auto">
            <a:xfrm>
              <a:off x="3698" y="15107"/>
              <a:ext cx="0" cy="1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8204" name="Line 13">
              <a:extLst>
                <a:ext uri="{FF2B5EF4-FFF2-40B4-BE49-F238E27FC236}">
                  <a16:creationId xmlns:a16="http://schemas.microsoft.com/office/drawing/2014/main" id="{BD93BD3E-7572-4467-98D6-2CBD613C086F}"/>
                </a:ext>
              </a:extLst>
            </p:cNvPr>
            <p:cNvSpPr>
              <a:spLocks noChangeShapeType="1"/>
            </p:cNvSpPr>
            <p:nvPr/>
          </p:nvSpPr>
          <p:spPr bwMode="auto">
            <a:xfrm>
              <a:off x="9293" y="15104"/>
              <a:ext cx="0" cy="1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8205" name="Line 14">
              <a:extLst>
                <a:ext uri="{FF2B5EF4-FFF2-40B4-BE49-F238E27FC236}">
                  <a16:creationId xmlns:a16="http://schemas.microsoft.com/office/drawing/2014/main" id="{FDF39288-DAEE-4B35-B3FE-4B1B74E46052}"/>
                </a:ext>
              </a:extLst>
            </p:cNvPr>
            <p:cNvSpPr>
              <a:spLocks noChangeShapeType="1"/>
            </p:cNvSpPr>
            <p:nvPr/>
          </p:nvSpPr>
          <p:spPr bwMode="auto">
            <a:xfrm>
              <a:off x="2858" y="16694"/>
              <a:ext cx="30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8206" name="Line 15">
              <a:extLst>
                <a:ext uri="{FF2B5EF4-FFF2-40B4-BE49-F238E27FC236}">
                  <a16:creationId xmlns:a16="http://schemas.microsoft.com/office/drawing/2014/main" id="{32C4D94D-63C4-48AB-975F-8C15485672A4}"/>
                </a:ext>
              </a:extLst>
            </p:cNvPr>
            <p:cNvSpPr>
              <a:spLocks noChangeShapeType="1"/>
            </p:cNvSpPr>
            <p:nvPr/>
          </p:nvSpPr>
          <p:spPr bwMode="auto">
            <a:xfrm flipH="1">
              <a:off x="4403" y="16499"/>
              <a:ext cx="2"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8207" name="Line 16">
              <a:extLst>
                <a:ext uri="{FF2B5EF4-FFF2-40B4-BE49-F238E27FC236}">
                  <a16:creationId xmlns:a16="http://schemas.microsoft.com/office/drawing/2014/main" id="{A6EDF4C5-44F7-40ED-A394-7D939C47FF20}"/>
                </a:ext>
              </a:extLst>
            </p:cNvPr>
            <p:cNvSpPr>
              <a:spLocks noChangeShapeType="1"/>
            </p:cNvSpPr>
            <p:nvPr/>
          </p:nvSpPr>
          <p:spPr bwMode="auto">
            <a:xfrm flipH="1">
              <a:off x="2858" y="16694"/>
              <a:ext cx="2"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8208" name="Line 17">
              <a:extLst>
                <a:ext uri="{FF2B5EF4-FFF2-40B4-BE49-F238E27FC236}">
                  <a16:creationId xmlns:a16="http://schemas.microsoft.com/office/drawing/2014/main" id="{EA579B63-DA52-4425-99FE-480EBF368EA9}"/>
                </a:ext>
              </a:extLst>
            </p:cNvPr>
            <p:cNvSpPr>
              <a:spLocks noChangeShapeType="1"/>
            </p:cNvSpPr>
            <p:nvPr/>
          </p:nvSpPr>
          <p:spPr bwMode="auto">
            <a:xfrm flipH="1">
              <a:off x="5918" y="16678"/>
              <a:ext cx="2"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C"/>
            </a:p>
          </p:txBody>
        </p:sp>
      </p:grpSp>
      <p:sp>
        <p:nvSpPr>
          <p:cNvPr id="8195" name="Rectangle 18">
            <a:extLst>
              <a:ext uri="{FF2B5EF4-FFF2-40B4-BE49-F238E27FC236}">
                <a16:creationId xmlns:a16="http://schemas.microsoft.com/office/drawing/2014/main" id="{0DF2D9F1-EED4-4E76-86A8-17839F0B793C}"/>
              </a:ext>
            </a:extLst>
          </p:cNvPr>
          <p:cNvSpPr>
            <a:spLocks noChangeArrowheads="1"/>
          </p:cNvSpPr>
          <p:nvPr/>
        </p:nvSpPr>
        <p:spPr bwMode="auto">
          <a:xfrm>
            <a:off x="829312" y="995998"/>
            <a:ext cx="1020952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spcBef>
                <a:spcPct val="0"/>
              </a:spcBef>
              <a:buClr>
                <a:schemeClr val="hlink"/>
              </a:buClr>
              <a:buSzPct val="130000"/>
              <a:buFont typeface="Wingdings" panose="05000000000000000000" pitchFamily="2" charset="2"/>
              <a:buChar char="ð"/>
            </a:pPr>
            <a:r>
              <a:rPr lang="es-ES" altLang="es-ES" sz="1800" b="1" i="1" dirty="0"/>
              <a:t>Variables:</a:t>
            </a:r>
            <a:r>
              <a:rPr lang="es-ES" altLang="es-ES" sz="1800" dirty="0"/>
              <a:t> son los caracteres, atributos o cualidades de una unidad de observación (población o individuos que son objeto de estudio o análisis.</a:t>
            </a:r>
          </a:p>
          <a:p>
            <a:pPr algn="just" eaLnBrk="1" hangingPunct="1">
              <a:spcBef>
                <a:spcPct val="0"/>
              </a:spcBef>
              <a:buClr>
                <a:schemeClr val="hlink"/>
              </a:buClr>
              <a:buSzPct val="130000"/>
              <a:buFont typeface="Wingdings" panose="05000000000000000000" pitchFamily="2" charset="2"/>
              <a:buChar char="ð"/>
            </a:pPr>
            <a:r>
              <a:rPr lang="es-ES" altLang="es-ES" sz="1800" dirty="0"/>
              <a:t>La categoría de una variable son todas las posibilidades respuestas o valores que una variable puede tomar, a estos e conocen como datos</a:t>
            </a:r>
          </a:p>
          <a:p>
            <a:pPr algn="just" eaLnBrk="1" hangingPunct="1">
              <a:spcBef>
                <a:spcPct val="0"/>
              </a:spcBef>
              <a:buClr>
                <a:schemeClr val="hlink"/>
              </a:buClr>
              <a:buSzPct val="130000"/>
              <a:buFont typeface="Wingdings" panose="05000000000000000000" pitchFamily="2" charset="2"/>
              <a:buChar char="ð"/>
            </a:pPr>
            <a:r>
              <a:rPr lang="es-ES" altLang="es-ES" sz="1800" dirty="0"/>
              <a:t> Las variables estadísticas pueden ser:</a:t>
            </a:r>
            <a:r>
              <a:rPr lang="en-US" altLang="es-ES" sz="1800" dirty="0"/>
              <a:t> </a:t>
            </a:r>
          </a:p>
        </p:txBody>
      </p:sp>
    </p:spTree>
    <p:extLst>
      <p:ext uri="{BB962C8B-B14F-4D97-AF65-F5344CB8AC3E}">
        <p14:creationId xmlns:p14="http://schemas.microsoft.com/office/powerpoint/2010/main" val="136932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A51041D-D36B-44CF-9B5B-B3720236E953}"/>
              </a:ext>
            </a:extLst>
          </p:cNvPr>
          <p:cNvSpPr>
            <a:spLocks noGrp="1" noChangeArrowheads="1"/>
          </p:cNvSpPr>
          <p:nvPr>
            <p:ph type="title"/>
          </p:nvPr>
        </p:nvSpPr>
        <p:spPr/>
        <p:txBody>
          <a:bodyPr/>
          <a:lstStyle/>
          <a:p>
            <a:pPr eaLnBrk="1" hangingPunct="1">
              <a:defRPr/>
            </a:pPr>
            <a:r>
              <a:rPr lang="es-ES" altLang="es-ES" sz="3000" b="1" dirty="0">
                <a:effectLst>
                  <a:outerShdw blurRad="38100" dist="38100" dir="2700000" algn="tl">
                    <a:srgbClr val="C0C0C0"/>
                  </a:outerShdw>
                </a:effectLst>
              </a:rPr>
              <a:t>NIVELES DE MEDIDA DE LAS VARIABLES</a:t>
            </a:r>
          </a:p>
        </p:txBody>
      </p:sp>
      <p:sp>
        <p:nvSpPr>
          <p:cNvPr id="16387" name="Rectangle 3">
            <a:extLst>
              <a:ext uri="{FF2B5EF4-FFF2-40B4-BE49-F238E27FC236}">
                <a16:creationId xmlns:a16="http://schemas.microsoft.com/office/drawing/2014/main" id="{9E379C58-BDD4-481C-886C-4D2131EC1EA9}"/>
              </a:ext>
            </a:extLst>
          </p:cNvPr>
          <p:cNvSpPr>
            <a:spLocks noGrp="1" noChangeArrowheads="1"/>
          </p:cNvSpPr>
          <p:nvPr>
            <p:ph type="body" idx="1"/>
          </p:nvPr>
        </p:nvSpPr>
        <p:spPr>
          <a:xfrm>
            <a:off x="1295402" y="2285999"/>
            <a:ext cx="9884432" cy="4022727"/>
          </a:xfrm>
        </p:spPr>
        <p:txBody>
          <a:bodyPr>
            <a:normAutofit/>
          </a:bodyPr>
          <a:lstStyle/>
          <a:p>
            <a:pPr eaLnBrk="1" hangingPunct="1">
              <a:defRPr/>
            </a:pPr>
            <a:r>
              <a:rPr lang="es-ES" altLang="es-ES" sz="2000" b="1" dirty="0">
                <a:solidFill>
                  <a:srgbClr val="0033CC"/>
                </a:solidFill>
                <a:effectLst>
                  <a:outerShdw blurRad="38100" dist="38100" dir="2700000" algn="tl">
                    <a:srgbClr val="C0C0C0"/>
                  </a:outerShdw>
                </a:effectLst>
              </a:rPr>
              <a:t>Medición supone establecer una regla para hacer corresponder los números con las formas en las que se presenta una característica de los objetos o individuos.</a:t>
            </a:r>
          </a:p>
          <a:p>
            <a:pPr eaLnBrk="1" hangingPunct="1">
              <a:defRPr/>
            </a:pPr>
            <a:r>
              <a:rPr lang="es-ES" altLang="es-ES" sz="2000" b="1" dirty="0">
                <a:solidFill>
                  <a:srgbClr val="0033CC"/>
                </a:solidFill>
                <a:effectLst>
                  <a:outerShdw blurRad="38100" dist="38100" dir="2700000" algn="tl">
                    <a:srgbClr val="C0C0C0"/>
                  </a:outerShdw>
                </a:effectLst>
              </a:rPr>
              <a:t>Con niveles de medida nos referimos a las formas en que se emplean los números:</a:t>
            </a:r>
          </a:p>
          <a:p>
            <a:pPr lvl="1" eaLnBrk="1" hangingPunct="1">
              <a:defRPr/>
            </a:pPr>
            <a:r>
              <a:rPr lang="es-ES" altLang="es-ES" b="1" u="sng" dirty="0">
                <a:solidFill>
                  <a:srgbClr val="FF9933"/>
                </a:solidFill>
                <a:effectLst>
                  <a:outerShdw blurRad="38100" dist="38100" dir="2700000" algn="tl">
                    <a:srgbClr val="C0C0C0"/>
                  </a:outerShdw>
                </a:effectLst>
              </a:rPr>
              <a:t>Intervalo:</a:t>
            </a:r>
            <a:r>
              <a:rPr lang="es-ES" altLang="es-ES" b="1" dirty="0">
                <a:solidFill>
                  <a:srgbClr val="0033CC"/>
                </a:solidFill>
                <a:effectLst>
                  <a:outerShdw blurRad="38100" dist="38100" dir="2700000" algn="tl">
                    <a:srgbClr val="C0C0C0"/>
                  </a:outerShdw>
                </a:effectLst>
              </a:rPr>
              <a:t> las distancias numéricas iguales suponen distancias idénticas respecto a la cualidad que se está midiendo.</a:t>
            </a:r>
          </a:p>
          <a:p>
            <a:pPr lvl="1" eaLnBrk="1" hangingPunct="1">
              <a:defRPr/>
            </a:pPr>
            <a:r>
              <a:rPr lang="es-ES" altLang="es-ES" b="1" u="sng" dirty="0">
                <a:solidFill>
                  <a:srgbClr val="FF9933"/>
                </a:solidFill>
                <a:effectLst>
                  <a:outerShdw blurRad="38100" dist="38100" dir="2700000" algn="tl">
                    <a:srgbClr val="C0C0C0"/>
                  </a:outerShdw>
                </a:effectLst>
              </a:rPr>
              <a:t>Razón:</a:t>
            </a:r>
            <a:r>
              <a:rPr lang="es-ES" altLang="es-ES" b="1" dirty="0">
                <a:solidFill>
                  <a:srgbClr val="0033CC"/>
                </a:solidFill>
                <a:effectLst>
                  <a:outerShdw blurRad="38100" dist="38100" dir="2700000" algn="tl">
                    <a:srgbClr val="C0C0C0"/>
                  </a:outerShdw>
                </a:effectLst>
              </a:rPr>
              <a:t> a las características del nivel de medida de intervalo, se añade la existencia del cero absoluto (cero supone ausencia de rasgo medido), no hay valores negativos.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1028">
            <a:extLst>
              <a:ext uri="{FF2B5EF4-FFF2-40B4-BE49-F238E27FC236}">
                <a16:creationId xmlns:a16="http://schemas.microsoft.com/office/drawing/2014/main" id="{8CB12B47-52FD-4124-8D46-492EA0ABE8B4}"/>
              </a:ext>
            </a:extLst>
          </p:cNvPr>
          <p:cNvSpPr>
            <a:spLocks noGrp="1" noChangeArrowheads="1"/>
          </p:cNvSpPr>
          <p:nvPr>
            <p:ph type="title"/>
          </p:nvPr>
        </p:nvSpPr>
        <p:spPr/>
        <p:txBody>
          <a:bodyPr/>
          <a:lstStyle/>
          <a:p>
            <a:pPr algn="ctr" eaLnBrk="1" hangingPunct="1">
              <a:defRPr/>
            </a:pPr>
            <a:r>
              <a:rPr lang="es-ES" altLang="es-ES" sz="3800" b="1">
                <a:effectLst>
                  <a:outerShdw blurRad="38100" dist="38100" dir="2700000" algn="tl">
                    <a:srgbClr val="C0C0C0"/>
                  </a:outerShdw>
                </a:effectLst>
              </a:rPr>
              <a:t>ESCALAS DE MEDIDA</a:t>
            </a:r>
          </a:p>
        </p:txBody>
      </p:sp>
      <p:graphicFrame>
        <p:nvGraphicFramePr>
          <p:cNvPr id="63544" name="Group 1080">
            <a:extLst>
              <a:ext uri="{FF2B5EF4-FFF2-40B4-BE49-F238E27FC236}">
                <a16:creationId xmlns:a16="http://schemas.microsoft.com/office/drawing/2014/main" id="{30A1708E-9B2F-4331-9BF6-B4A8374494CA}"/>
              </a:ext>
            </a:extLst>
          </p:cNvPr>
          <p:cNvGraphicFramePr>
            <a:graphicFrameLocks noGrp="1"/>
          </p:cNvGraphicFramePr>
          <p:nvPr>
            <p:ph idx="1"/>
            <p:extLst>
              <p:ext uri="{D42A27DB-BD31-4B8C-83A1-F6EECF244321}">
                <p14:modId xmlns:p14="http://schemas.microsoft.com/office/powerpoint/2010/main" val="3339936069"/>
              </p:ext>
            </p:extLst>
          </p:nvPr>
        </p:nvGraphicFramePr>
        <p:xfrm>
          <a:off x="1431985" y="1528764"/>
          <a:ext cx="9515416" cy="4421189"/>
        </p:xfrm>
        <a:graphic>
          <a:graphicData uri="http://schemas.openxmlformats.org/drawingml/2006/table">
            <a:tbl>
              <a:tblPr/>
              <a:tblGrid>
                <a:gridCol w="1904226">
                  <a:extLst>
                    <a:ext uri="{9D8B030D-6E8A-4147-A177-3AD203B41FA5}">
                      <a16:colId xmlns:a16="http://schemas.microsoft.com/office/drawing/2014/main" val="20000"/>
                    </a:ext>
                  </a:extLst>
                </a:gridCol>
                <a:gridCol w="2508471">
                  <a:extLst>
                    <a:ext uri="{9D8B030D-6E8A-4147-A177-3AD203B41FA5}">
                      <a16:colId xmlns:a16="http://schemas.microsoft.com/office/drawing/2014/main" val="20001"/>
                    </a:ext>
                  </a:extLst>
                </a:gridCol>
                <a:gridCol w="2161555">
                  <a:extLst>
                    <a:ext uri="{9D8B030D-6E8A-4147-A177-3AD203B41FA5}">
                      <a16:colId xmlns:a16="http://schemas.microsoft.com/office/drawing/2014/main" val="20002"/>
                    </a:ext>
                  </a:extLst>
                </a:gridCol>
                <a:gridCol w="2941164">
                  <a:extLst>
                    <a:ext uri="{9D8B030D-6E8A-4147-A177-3AD203B41FA5}">
                      <a16:colId xmlns:a16="http://schemas.microsoft.com/office/drawing/2014/main" val="20003"/>
                    </a:ext>
                  </a:extLst>
                </a:gridCol>
              </a:tblGrid>
              <a:tr h="884238">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6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ESCALAS DE MEDIDA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6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OPERACIONES LÓGICAS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6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CONDICIONES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6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ESTADÍSTICOS APLICABLES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extLst>
                  <a:ext uri="{0D108BD9-81ED-4DB2-BD59-A6C34878D82A}">
                    <a16:rowId xmlns:a16="http://schemas.microsoft.com/office/drawing/2014/main" val="10000"/>
                  </a:ext>
                </a:extLst>
              </a:tr>
              <a:tr h="884238">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Nominal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Establecer la igualdad o desigualdad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Permutación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Frecuencias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Moda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Coefic. De contigencia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10001"/>
                  </a:ext>
                </a:extLst>
              </a:tr>
              <a:tr h="882650">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Ordinal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Determinar lo &gt;, lo =, o lo &lt;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Mantenimiento del orden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Mediana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Percentiles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Correlación lineal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10002"/>
                  </a:ext>
                </a:extLst>
              </a:tr>
              <a:tr h="884238">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De intervalo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Determinar la igualdad o diferencia de intervalo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Unidad constante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Media aritmética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Desviación típica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Correlaciones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10003"/>
                  </a:ext>
                </a:extLst>
              </a:tr>
              <a:tr h="885825">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De razón o proporción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Establecer igualdad de razones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a:ln>
                            <a:noFill/>
                          </a:ln>
                          <a:solidFill>
                            <a:srgbClr val="000099"/>
                          </a:solidFill>
                          <a:effectLst>
                            <a:outerShdw blurRad="38100" dist="38100" dir="2700000" algn="tl">
                              <a:srgbClr val="000000"/>
                            </a:outerShdw>
                          </a:effectLst>
                          <a:latin typeface="Arial" pitchFamily="34" charset="0"/>
                          <a:cs typeface="Arial" pitchFamily="34" charset="0"/>
                        </a:rPr>
                        <a:t>Cero absoluto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a:spcBef>
                          <a:spcPct val="20000"/>
                        </a:spcBef>
                        <a:buClr>
                          <a:schemeClr val="accent1"/>
                        </a:buClr>
                        <a:buSzPct val="70000"/>
                        <a:buFont typeface="Wingdings" pitchFamily="2" charset="2"/>
                        <a:defRPr sz="2400">
                          <a:solidFill>
                            <a:schemeClr val="tx1"/>
                          </a:solidFill>
                          <a:latin typeface="Arial" pitchFamily="34" charset="0"/>
                          <a:cs typeface="Arial" pitchFamily="34" charset="0"/>
                        </a:defRPr>
                      </a:lvl2pPr>
                      <a:lvl3pPr>
                        <a:spcBef>
                          <a:spcPct val="20000"/>
                        </a:spcBef>
                        <a:buClr>
                          <a:schemeClr val="bg2"/>
                        </a:buClr>
                        <a:buSzPct val="65000"/>
                        <a:buFont typeface="Wingdings" pitchFamily="2" charset="2"/>
                        <a:defRPr sz="2000">
                          <a:solidFill>
                            <a:schemeClr val="tx1"/>
                          </a:solidFill>
                          <a:latin typeface="Arial" pitchFamily="34" charset="0"/>
                          <a:cs typeface="Arial" pitchFamily="34" charset="0"/>
                        </a:defRPr>
                      </a:lvl3pPr>
                      <a:lvl4pPr>
                        <a:spcBef>
                          <a:spcPct val="20000"/>
                        </a:spcBef>
                        <a:buClr>
                          <a:schemeClr val="hlink"/>
                        </a:buClr>
                        <a:buSzPct val="60000"/>
                        <a:buFont typeface="Wingdings" pitchFamily="2" charset="2"/>
                        <a:defRPr>
                          <a:solidFill>
                            <a:schemeClr val="tx1"/>
                          </a:solidFill>
                          <a:latin typeface="Arial" pitchFamily="34" charset="0"/>
                          <a:cs typeface="Arial" pitchFamily="34" charset="0"/>
                        </a:defRPr>
                      </a:lvl4pPr>
                      <a:lvl5pPr>
                        <a:spcBef>
                          <a:spcPct val="20000"/>
                        </a:spcBef>
                        <a:buClr>
                          <a:schemeClr val="bg2"/>
                        </a:buClr>
                        <a:buSzPct val="40000"/>
                        <a:buFont typeface="Wingdings" pitchFamily="2" charset="2"/>
                        <a:defRPr>
                          <a:solidFill>
                            <a:schemeClr val="tx1"/>
                          </a:solidFill>
                          <a:latin typeface="Arial" pitchFamily="34" charset="0"/>
                          <a:cs typeface="Arial" pitchFamily="34" charset="0"/>
                        </a:defRPr>
                      </a:lvl5pPr>
                      <a:lvl6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6pPr>
                      <a:lvl7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7pPr>
                      <a:lvl8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8pPr>
                      <a:lvl9pPr fontAlgn="base">
                        <a:spcBef>
                          <a:spcPct val="20000"/>
                        </a:spcBef>
                        <a:spcAft>
                          <a:spcPct val="0"/>
                        </a:spcAft>
                        <a:buClr>
                          <a:schemeClr val="bg2"/>
                        </a:buClr>
                        <a:buSzPct val="40000"/>
                        <a:buFont typeface="Wingdings" pitchFamily="2" charset="2"/>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dirty="0">
                          <a:ln>
                            <a:noFill/>
                          </a:ln>
                          <a:solidFill>
                            <a:srgbClr val="000099"/>
                          </a:solidFill>
                          <a:effectLst>
                            <a:outerShdw blurRad="38100" dist="38100" dir="2700000" algn="tl">
                              <a:srgbClr val="000000"/>
                            </a:outerShdw>
                          </a:effectLst>
                          <a:latin typeface="Arial" pitchFamily="34" charset="0"/>
                          <a:cs typeface="Arial" pitchFamily="34" charset="0"/>
                        </a:rPr>
                        <a:t>Media geométrica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dirty="0">
                          <a:ln>
                            <a:noFill/>
                          </a:ln>
                          <a:solidFill>
                            <a:srgbClr val="000099"/>
                          </a:solidFill>
                          <a:effectLst>
                            <a:outerShdw blurRad="38100" dist="38100" dir="2700000" algn="tl">
                              <a:srgbClr val="000000"/>
                            </a:outerShdw>
                          </a:effectLst>
                          <a:latin typeface="Arial" pitchFamily="34" charset="0"/>
                          <a:cs typeface="Arial" pitchFamily="34" charset="0"/>
                        </a:rPr>
                        <a:t>Media armónica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s-ES" altLang="es-ES" sz="1400" b="1" i="0" u="none" strike="noStrike" cap="none" normalizeH="0" baseline="0" dirty="0">
                          <a:ln>
                            <a:noFill/>
                          </a:ln>
                          <a:solidFill>
                            <a:srgbClr val="000099"/>
                          </a:solidFill>
                          <a:effectLst>
                            <a:outerShdw blurRad="38100" dist="38100" dir="2700000" algn="tl">
                              <a:srgbClr val="000000"/>
                            </a:outerShdw>
                          </a:effectLst>
                          <a:latin typeface="Arial" pitchFamily="34" charset="0"/>
                          <a:cs typeface="Arial" pitchFamily="34" charset="0"/>
                        </a:rPr>
                        <a:t>Coeficiente de variación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10004"/>
                  </a:ext>
                </a:extLst>
              </a:tr>
            </a:tbl>
          </a:graphicData>
        </a:graphic>
      </p:graphicFrame>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A1733A53-6B32-4126-93D8-55892C470682}"/>
              </a:ext>
            </a:extLst>
          </p:cNvPr>
          <p:cNvSpPr>
            <a:spLocks noGrp="1" noChangeArrowheads="1"/>
          </p:cNvSpPr>
          <p:nvPr>
            <p:ph type="title"/>
          </p:nvPr>
        </p:nvSpPr>
        <p:spPr>
          <a:xfrm>
            <a:off x="2590800" y="3429000"/>
            <a:ext cx="7239000" cy="2667000"/>
          </a:xfrm>
        </p:spPr>
        <p:txBody>
          <a:bodyPr>
            <a:normAutofit/>
          </a:bodyPr>
          <a:lstStyle/>
          <a:p>
            <a:pPr marL="762000" indent="-762000" algn="l">
              <a:defRPr/>
            </a:pPr>
            <a:r>
              <a:rPr lang="es-ES" sz="2400">
                <a:solidFill>
                  <a:srgbClr val="FF5050"/>
                </a:solidFill>
                <a:latin typeface="Arial" charset="0"/>
              </a:rPr>
              <a:t>Tipos:</a:t>
            </a:r>
            <a:br>
              <a:rPr lang="es-ES" sz="2400">
                <a:solidFill>
                  <a:srgbClr val="FF5050"/>
                </a:solidFill>
                <a:latin typeface="Arial" charset="0"/>
              </a:rPr>
            </a:br>
            <a:r>
              <a:rPr lang="es-ES" sz="2400">
                <a:solidFill>
                  <a:schemeClr val="tx1"/>
                </a:solidFill>
                <a:latin typeface="Arial" charset="0"/>
              </a:rPr>
              <a:t>- Tablas de distribución de frecuencia</a:t>
            </a:r>
            <a:br>
              <a:rPr lang="es-ES" sz="2400">
                <a:solidFill>
                  <a:schemeClr val="tx1"/>
                </a:solidFill>
                <a:latin typeface="Arial" charset="0"/>
              </a:rPr>
            </a:br>
            <a:r>
              <a:rPr lang="es-ES" sz="2400">
                <a:solidFill>
                  <a:schemeClr val="tx1"/>
                </a:solidFill>
                <a:latin typeface="Arial" charset="0"/>
              </a:rPr>
              <a:t>- Gráficos de barras</a:t>
            </a:r>
            <a:br>
              <a:rPr lang="es-ES" sz="2400">
                <a:solidFill>
                  <a:schemeClr val="tx1"/>
                </a:solidFill>
                <a:latin typeface="Arial" charset="0"/>
              </a:rPr>
            </a:br>
            <a:r>
              <a:rPr lang="es-ES" sz="2400">
                <a:solidFill>
                  <a:schemeClr val="tx1"/>
                </a:solidFill>
                <a:latin typeface="Arial" charset="0"/>
              </a:rPr>
              <a:t>- Gráficos Sectoriales o de Torta</a:t>
            </a:r>
            <a:br>
              <a:rPr lang="es-ES" sz="2400">
                <a:solidFill>
                  <a:schemeClr val="tx1"/>
                </a:solidFill>
                <a:latin typeface="Arial" charset="0"/>
              </a:rPr>
            </a:br>
            <a:r>
              <a:rPr lang="es-ES" sz="2400">
                <a:solidFill>
                  <a:schemeClr val="tx1"/>
                </a:solidFill>
                <a:latin typeface="Arial" charset="0"/>
              </a:rPr>
              <a:t>- Tablas de asociación (contingencia)</a:t>
            </a:r>
            <a:br>
              <a:rPr lang="es-ES" sz="2400">
                <a:solidFill>
                  <a:schemeClr val="tx1"/>
                </a:solidFill>
                <a:latin typeface="Arial" charset="0"/>
              </a:rPr>
            </a:br>
            <a:r>
              <a:rPr lang="es-ES" sz="2400">
                <a:solidFill>
                  <a:schemeClr val="tx1"/>
                </a:solidFill>
                <a:latin typeface="Arial" charset="0"/>
              </a:rPr>
              <a:t>- Gráficos de barras agrupadas</a:t>
            </a:r>
            <a:br>
              <a:rPr lang="es-ES" sz="2400">
                <a:solidFill>
                  <a:schemeClr val="tx1"/>
                </a:solidFill>
                <a:latin typeface="Arial" charset="0"/>
              </a:rPr>
            </a:br>
            <a:r>
              <a:rPr lang="es-ES" sz="2400">
                <a:solidFill>
                  <a:schemeClr val="tx1"/>
                </a:solidFill>
                <a:latin typeface="Arial" charset="0"/>
              </a:rPr>
              <a:t>- Gráficos de barras subdivididas</a:t>
            </a:r>
          </a:p>
        </p:txBody>
      </p:sp>
      <p:pic>
        <p:nvPicPr>
          <p:cNvPr id="21508" name="Picture 8">
            <a:extLst>
              <a:ext uri="{FF2B5EF4-FFF2-40B4-BE49-F238E27FC236}">
                <a16:creationId xmlns:a16="http://schemas.microsoft.com/office/drawing/2014/main" id="{D9E94D46-F786-4EF6-A56D-09B39C4591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24200" y="457200"/>
            <a:ext cx="5638800" cy="2590800"/>
          </a:xfrm>
          <a:noFill/>
          <a:extLst>
            <a:ext uri="{909E8E84-426E-40DD-AFC4-6F175D3DCCD1}">
              <a14:hiddenFill xmlns:a14="http://schemas.microsoft.com/office/drawing/2010/main">
                <a:solidFill>
                  <a:srgbClr val="FFFFFF"/>
                </a:solidFill>
              </a14:hiddenFill>
            </a:ext>
          </a:extLst>
        </p:spPr>
      </p:pic>
      <p:sp>
        <p:nvSpPr>
          <p:cNvPr id="21506" name="5 Marcador de número de diapositiva">
            <a:extLst>
              <a:ext uri="{FF2B5EF4-FFF2-40B4-BE49-F238E27FC236}">
                <a16:creationId xmlns:a16="http://schemas.microsoft.com/office/drawing/2014/main" id="{E080AC3D-20DE-4AEA-95E1-860D1C46F1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lr>
                <a:schemeClr val="tx2"/>
              </a:buClr>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fld id="{E5185811-77DA-44FE-8628-C85EA00ACA3A}" type="slidenum">
              <a:rPr lang="es-ES" altLang="es-ES" sz="1200"/>
              <a:pPr eaLnBrk="1" hangingPunct="1">
                <a:spcBef>
                  <a:spcPct val="0"/>
                </a:spcBef>
                <a:buClrTx/>
                <a:buFontTx/>
                <a:buNone/>
              </a:pPr>
              <a:t>37</a:t>
            </a:fld>
            <a:endParaRPr lang="es-ES" altLang="es-ES" sz="1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849ABD3-B2DC-4B2C-9A91-A9285C06F0FB}"/>
              </a:ext>
            </a:extLst>
          </p:cNvPr>
          <p:cNvSpPr>
            <a:spLocks noGrp="1" noChangeArrowheads="1"/>
          </p:cNvSpPr>
          <p:nvPr>
            <p:ph type="title"/>
          </p:nvPr>
        </p:nvSpPr>
        <p:spPr>
          <a:solidFill>
            <a:schemeClr val="accent1"/>
          </a:solidFill>
        </p:spPr>
        <p:txBody>
          <a:bodyPr/>
          <a:lstStyle/>
          <a:p>
            <a:pPr algn="ctr" eaLnBrk="1" hangingPunct="1"/>
            <a:r>
              <a:rPr lang="es-ES" altLang="es-ES" b="1" dirty="0">
                <a:solidFill>
                  <a:schemeClr val="bg1"/>
                </a:solidFill>
              </a:rPr>
              <a:t>Gráficos Estadísticos</a:t>
            </a:r>
            <a:r>
              <a:rPr lang="es-ES" altLang="es-ES" dirty="0">
                <a:solidFill>
                  <a:schemeClr val="bg1"/>
                </a:solidFill>
              </a:rPr>
              <a:t> </a:t>
            </a:r>
          </a:p>
        </p:txBody>
      </p:sp>
      <p:sp>
        <p:nvSpPr>
          <p:cNvPr id="13315" name="Rectangle 3">
            <a:extLst>
              <a:ext uri="{FF2B5EF4-FFF2-40B4-BE49-F238E27FC236}">
                <a16:creationId xmlns:a16="http://schemas.microsoft.com/office/drawing/2014/main" id="{AEA9BEB1-9AFE-412B-8F7E-A1DFD106469F}"/>
              </a:ext>
            </a:extLst>
          </p:cNvPr>
          <p:cNvSpPr>
            <a:spLocks noGrp="1" noChangeArrowheads="1"/>
          </p:cNvSpPr>
          <p:nvPr>
            <p:ph type="body" idx="1"/>
          </p:nvPr>
        </p:nvSpPr>
        <p:spPr/>
        <p:txBody>
          <a:bodyPr>
            <a:normAutofit fontScale="92500" lnSpcReduction="10000"/>
          </a:bodyPr>
          <a:lstStyle/>
          <a:p>
            <a:pPr eaLnBrk="1" hangingPunct="1">
              <a:buFont typeface="Wingdings" panose="05000000000000000000" pitchFamily="2" charset="2"/>
              <a:buNone/>
            </a:pPr>
            <a:r>
              <a:rPr lang="es-ES" altLang="es-ES" dirty="0"/>
              <a:t>Los </a:t>
            </a:r>
            <a:r>
              <a:rPr lang="es-ES" altLang="es-ES" b="1" dirty="0"/>
              <a:t>gráficos estadísticos</a:t>
            </a:r>
            <a:r>
              <a:rPr lang="es-ES" altLang="es-ES" dirty="0"/>
              <a:t> se utilizan muchísimo, y con ellos la información obtenida puede ser leída con claridad y rapidez. Los gráficos más usados son: </a:t>
            </a:r>
            <a:r>
              <a:rPr lang="es-ES" altLang="es-ES" b="1" dirty="0"/>
              <a:t>diagramas de barras, gráficos circulares, pictogramas, histogramas, polígono de frecuencia</a:t>
            </a:r>
            <a:r>
              <a:rPr lang="es-ES" altLang="es-ES" dirty="0"/>
              <a:t>.</a:t>
            </a:r>
          </a:p>
          <a:p>
            <a:pPr eaLnBrk="1" hangingPunct="1">
              <a:buFont typeface="Wingdings" panose="05000000000000000000" pitchFamily="2" charset="2"/>
              <a:buNone/>
            </a:pPr>
            <a:r>
              <a:rPr lang="es-ES" altLang="es-ES" i="1" dirty="0">
                <a:solidFill>
                  <a:schemeClr val="hlink"/>
                </a:solidFill>
              </a:rPr>
              <a:t> Para variables discretas:     Para variables continuas:</a:t>
            </a:r>
            <a:r>
              <a:rPr lang="es-ES" altLang="es-ES" dirty="0"/>
              <a:t> </a:t>
            </a:r>
          </a:p>
          <a:p>
            <a:pPr eaLnBrk="1" hangingPunct="1">
              <a:buFont typeface="Wingdings" panose="05000000000000000000" pitchFamily="2" charset="2"/>
              <a:buNone/>
            </a:pPr>
            <a:r>
              <a:rPr lang="es-ES" altLang="es-ES" dirty="0"/>
              <a:t>	- diagramas de barras          - histogramas</a:t>
            </a:r>
          </a:p>
          <a:p>
            <a:pPr eaLnBrk="1" hangingPunct="1">
              <a:buFont typeface="Wingdings" panose="05000000000000000000" pitchFamily="2" charset="2"/>
              <a:buNone/>
            </a:pPr>
            <a:r>
              <a:rPr lang="es-ES" altLang="es-ES" dirty="0"/>
              <a:t>	- pictogramas                       - polígono de frecuencia</a:t>
            </a:r>
          </a:p>
          <a:p>
            <a:pPr eaLnBrk="1" hangingPunct="1">
              <a:buFont typeface="Wingdings" panose="05000000000000000000" pitchFamily="2" charset="2"/>
              <a:buNone/>
            </a:pPr>
            <a:r>
              <a:rPr lang="es-ES" altLang="es-ES" dirty="0"/>
              <a:t>    - gráfico de torta                   - gráfico de torta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171F9DB0-CE65-4C3C-AD95-BD96FF5063C4}"/>
              </a:ext>
            </a:extLst>
          </p:cNvPr>
          <p:cNvSpPr>
            <a:spLocks noGrp="1" noChangeArrowheads="1"/>
          </p:cNvSpPr>
          <p:nvPr>
            <p:ph type="title"/>
          </p:nvPr>
        </p:nvSpPr>
        <p:spPr/>
        <p:txBody>
          <a:bodyPr/>
          <a:lstStyle/>
          <a:p>
            <a:pPr eaLnBrk="1" hangingPunct="1">
              <a:defRPr/>
            </a:pPr>
            <a:r>
              <a:rPr lang="es-CL" sz="3200" dirty="0">
                <a:solidFill>
                  <a:srgbClr val="002060"/>
                </a:solidFill>
                <a:latin typeface="Comic Sans MS" panose="030F0702030302020204" pitchFamily="66" charset="0"/>
              </a:rPr>
              <a:t>Conceptos básicos para construir una tabla:</a:t>
            </a:r>
            <a:endParaRPr lang="es-ES" sz="3200" dirty="0">
              <a:solidFill>
                <a:srgbClr val="002060"/>
              </a:solidFill>
              <a:latin typeface="Comic Sans MS" panose="030F0702030302020204" pitchFamily="66" charset="0"/>
            </a:endParaRPr>
          </a:p>
        </p:txBody>
      </p:sp>
      <p:sp>
        <p:nvSpPr>
          <p:cNvPr id="106499" name="Rectangle 3">
            <a:extLst>
              <a:ext uri="{FF2B5EF4-FFF2-40B4-BE49-F238E27FC236}">
                <a16:creationId xmlns:a16="http://schemas.microsoft.com/office/drawing/2014/main" id="{153AC540-13DB-4C9A-93F2-3D106D6AC78E}"/>
              </a:ext>
            </a:extLst>
          </p:cNvPr>
          <p:cNvSpPr>
            <a:spLocks noGrp="1" noChangeArrowheads="1"/>
          </p:cNvSpPr>
          <p:nvPr>
            <p:ph idx="1"/>
          </p:nvPr>
        </p:nvSpPr>
        <p:spPr>
          <a:xfrm>
            <a:off x="897467" y="2421467"/>
            <a:ext cx="10498666" cy="3826933"/>
          </a:xfrm>
        </p:spPr>
        <p:txBody>
          <a:bodyPr>
            <a:normAutofit fontScale="92500" lnSpcReduction="10000"/>
          </a:bodyPr>
          <a:lstStyle/>
          <a:p>
            <a:pPr eaLnBrk="1" hangingPunct="1">
              <a:buClr>
                <a:srgbClr val="FF5050"/>
              </a:buClr>
              <a:defRPr/>
            </a:pPr>
            <a:r>
              <a:rPr lang="es-ES" b="1" dirty="0">
                <a:solidFill>
                  <a:srgbClr val="FF5050"/>
                </a:solidFill>
                <a:latin typeface="Comic Sans MS" panose="030F0702030302020204" pitchFamily="66" charset="0"/>
              </a:rPr>
              <a:t>Frecuencia absoluta (ni):</a:t>
            </a:r>
            <a:r>
              <a:rPr lang="es-ES" b="1" dirty="0">
                <a:latin typeface="Comic Sans MS" panose="030F0702030302020204" pitchFamily="66" charset="0"/>
              </a:rPr>
              <a:t> </a:t>
            </a:r>
            <a:r>
              <a:rPr lang="es-MX" dirty="0">
                <a:latin typeface="Comic Sans MS" panose="030F0702030302020204" pitchFamily="66" charset="0"/>
              </a:rPr>
              <a:t>es el número de veces que se repite cada valor de la variable (xi) en el total de los </a:t>
            </a:r>
            <a:r>
              <a:rPr lang="es-MX" b="1" i="1" dirty="0">
                <a:latin typeface="Comic Sans MS" panose="030F0702030302020204" pitchFamily="66" charset="0"/>
              </a:rPr>
              <a:t>n</a:t>
            </a:r>
            <a:r>
              <a:rPr lang="es-MX" dirty="0">
                <a:latin typeface="Comic Sans MS" panose="030F0702030302020204" pitchFamily="66" charset="0"/>
              </a:rPr>
              <a:t> datos. </a:t>
            </a:r>
          </a:p>
          <a:p>
            <a:pPr eaLnBrk="1" hangingPunct="1">
              <a:buFontTx/>
              <a:buNone/>
              <a:defRPr/>
            </a:pPr>
            <a:r>
              <a:rPr lang="es-MX" dirty="0">
                <a:latin typeface="Comic Sans MS" panose="030F0702030302020204" pitchFamily="66" charset="0"/>
              </a:rPr>
              <a:t>   Se cumple: la suma de las frecuencias absolutas es el total de los datos:</a:t>
            </a:r>
          </a:p>
          <a:p>
            <a:pPr eaLnBrk="1" hangingPunct="1">
              <a:buFontTx/>
              <a:buNone/>
              <a:defRPr/>
            </a:pPr>
            <a:r>
              <a:rPr lang="es-MX" dirty="0">
                <a:latin typeface="Comic Sans MS" panose="030F0702030302020204" pitchFamily="66" charset="0"/>
              </a:rPr>
              <a:t>             Σ ni = n1+ n2 + n3 +…….</a:t>
            </a:r>
            <a:r>
              <a:rPr lang="es-MX" dirty="0" err="1">
                <a:latin typeface="Comic Sans MS" panose="030F0702030302020204" pitchFamily="66" charset="0"/>
              </a:rPr>
              <a:t>nk</a:t>
            </a:r>
            <a:r>
              <a:rPr lang="es-MX" dirty="0">
                <a:latin typeface="Comic Sans MS" panose="030F0702030302020204" pitchFamily="66" charset="0"/>
              </a:rPr>
              <a:t> = n</a:t>
            </a:r>
          </a:p>
          <a:p>
            <a:pPr>
              <a:defRPr/>
            </a:pPr>
            <a:r>
              <a:rPr lang="es-MX" b="1" dirty="0">
                <a:solidFill>
                  <a:srgbClr val="FF0000"/>
                </a:solidFill>
                <a:latin typeface="Comic Sans MS" panose="030F0702030302020204" pitchFamily="66" charset="0"/>
              </a:rPr>
              <a:t>Frecuencia absoluta acumulada (Ni): </a:t>
            </a:r>
            <a:r>
              <a:rPr lang="es-MX" dirty="0">
                <a:latin typeface="Comic Sans MS" panose="030F0702030302020204" pitchFamily="66" charset="0"/>
              </a:rPr>
              <a:t>de un valor xi es la suma de las frecuencias ni de todos los valores menores o iguales a xi. Por ejemplo: cuántos sujetos acumulados hay hasta una determinada categoría. Se cumple que el valor de la frecuencia acumulada del dato mayor es el número total de datos.</a:t>
            </a:r>
          </a:p>
          <a:p>
            <a:pPr>
              <a:buNone/>
              <a:defRPr/>
            </a:pPr>
            <a:r>
              <a:rPr lang="es-MX" dirty="0">
                <a:latin typeface="Comic Sans MS" panose="030F0702030302020204" pitchFamily="66" charset="0"/>
              </a:rPr>
              <a:t>                                  Ni = n</a:t>
            </a:r>
          </a:p>
        </p:txBody>
      </p:sp>
      <p:sp>
        <p:nvSpPr>
          <p:cNvPr id="23554" name="5 Marcador de número de diapositiva">
            <a:extLst>
              <a:ext uri="{FF2B5EF4-FFF2-40B4-BE49-F238E27FC236}">
                <a16:creationId xmlns:a16="http://schemas.microsoft.com/office/drawing/2014/main" id="{9B634D19-1E38-44B6-A68A-761E5561CF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lr>
                <a:schemeClr val="tx2"/>
              </a:buClr>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fld id="{3A5A025C-D4A9-4780-86A4-DD0DAD3D7C3C}" type="slidenum">
              <a:rPr lang="es-ES" altLang="es-ES" sz="1200"/>
              <a:pPr eaLnBrk="1" hangingPunct="1">
                <a:spcBef>
                  <a:spcPct val="0"/>
                </a:spcBef>
                <a:buClrTx/>
                <a:buFontTx/>
                <a:buNone/>
              </a:pPr>
              <a:t>39</a:t>
            </a:fld>
            <a:endParaRPr lang="es-ES" altLang="es-E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24">
            <a:extLst>
              <a:ext uri="{FF2B5EF4-FFF2-40B4-BE49-F238E27FC236}">
                <a16:creationId xmlns:a16="http://schemas.microsoft.com/office/drawing/2014/main" id="{4F0F54B5-E0A7-44D6-9007-43F697F0251A}"/>
              </a:ext>
            </a:extLst>
          </p:cNvPr>
          <p:cNvSpPr>
            <a:spLocks noChangeArrowheads="1"/>
          </p:cNvSpPr>
          <p:nvPr/>
        </p:nvSpPr>
        <p:spPr bwMode="auto">
          <a:xfrm>
            <a:off x="3865563" y="404814"/>
            <a:ext cx="2735262" cy="1006475"/>
          </a:xfrm>
          <a:prstGeom prst="cloudCallout">
            <a:avLst>
              <a:gd name="adj1" fmla="val 18139"/>
              <a:gd name="adj2" fmla="val 95111"/>
            </a:avLst>
          </a:prstGeom>
          <a:gradFill rotWithShape="1">
            <a:gsLst>
              <a:gs pos="0">
                <a:srgbClr val="FFFF99"/>
              </a:gs>
              <a:gs pos="100000">
                <a:srgbClr val="33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b="1"/>
              <a:t>¿Qué hacemos?</a:t>
            </a:r>
          </a:p>
          <a:p>
            <a:pPr eaLnBrk="1" hangingPunct="1"/>
            <a:r>
              <a:rPr lang="es-ES" altLang="es-ES" sz="1400" b="1"/>
              <a:t>¿Cómo lo hacemos?</a:t>
            </a:r>
          </a:p>
        </p:txBody>
      </p:sp>
      <p:sp>
        <p:nvSpPr>
          <p:cNvPr id="7172" name="AutoShape 25">
            <a:extLst>
              <a:ext uri="{FF2B5EF4-FFF2-40B4-BE49-F238E27FC236}">
                <a16:creationId xmlns:a16="http://schemas.microsoft.com/office/drawing/2014/main" id="{DA3A1136-7FA1-4528-9845-3E236F4EACD5}"/>
              </a:ext>
            </a:extLst>
          </p:cNvPr>
          <p:cNvSpPr>
            <a:spLocks noChangeArrowheads="1"/>
          </p:cNvSpPr>
          <p:nvPr/>
        </p:nvSpPr>
        <p:spPr bwMode="auto">
          <a:xfrm>
            <a:off x="8401050" y="2060575"/>
            <a:ext cx="1981200" cy="1079500"/>
          </a:xfrm>
          <a:prstGeom prst="cloudCallout">
            <a:avLst>
              <a:gd name="adj1" fmla="val -56491"/>
              <a:gd name="adj2" fmla="val 66616"/>
            </a:avLst>
          </a:prstGeom>
          <a:gradFill rotWithShape="1">
            <a:gsLst>
              <a:gs pos="0">
                <a:srgbClr val="FFFF99"/>
              </a:gs>
              <a:gs pos="100000">
                <a:srgbClr val="33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b="1"/>
              <a:t>Hacer lo planificado</a:t>
            </a:r>
          </a:p>
        </p:txBody>
      </p:sp>
      <p:grpSp>
        <p:nvGrpSpPr>
          <p:cNvPr id="14386" name="Group 50">
            <a:extLst>
              <a:ext uri="{FF2B5EF4-FFF2-40B4-BE49-F238E27FC236}">
                <a16:creationId xmlns:a16="http://schemas.microsoft.com/office/drawing/2014/main" id="{FFCB5878-1549-4F7C-B1EF-67C6D7C9BEC5}"/>
              </a:ext>
            </a:extLst>
          </p:cNvPr>
          <p:cNvGrpSpPr>
            <a:grpSpLocks/>
          </p:cNvGrpSpPr>
          <p:nvPr/>
        </p:nvGrpSpPr>
        <p:grpSpPr bwMode="auto">
          <a:xfrm>
            <a:off x="4154130" y="1720111"/>
            <a:ext cx="3959225" cy="3744912"/>
            <a:chOff x="1747" y="1207"/>
            <a:chExt cx="2494" cy="2359"/>
          </a:xfrm>
        </p:grpSpPr>
        <p:sp>
          <p:nvSpPr>
            <p:cNvPr id="7181" name="Oval 7">
              <a:extLst>
                <a:ext uri="{FF2B5EF4-FFF2-40B4-BE49-F238E27FC236}">
                  <a16:creationId xmlns:a16="http://schemas.microsoft.com/office/drawing/2014/main" id="{682290CE-A5D9-4CE2-A63D-24A693E97887}"/>
                </a:ext>
              </a:extLst>
            </p:cNvPr>
            <p:cNvSpPr>
              <a:spLocks noChangeArrowheads="1"/>
            </p:cNvSpPr>
            <p:nvPr/>
          </p:nvSpPr>
          <p:spPr bwMode="auto">
            <a:xfrm>
              <a:off x="1747" y="1207"/>
              <a:ext cx="2494" cy="2359"/>
            </a:xfrm>
            <a:prstGeom prst="ellipse">
              <a:avLst/>
            </a:prstGeom>
            <a:gradFill rotWithShape="1">
              <a:gsLst>
                <a:gs pos="0">
                  <a:srgbClr val="F8B049"/>
                </a:gs>
                <a:gs pos="17999">
                  <a:srgbClr val="B43E85"/>
                </a:gs>
                <a:gs pos="31000">
                  <a:srgbClr val="C50849"/>
                </a:gs>
                <a:gs pos="33000">
                  <a:srgbClr val="F952A0"/>
                </a:gs>
                <a:gs pos="37000">
                  <a:srgbClr val="FEE7F2"/>
                </a:gs>
                <a:gs pos="78999">
                  <a:srgbClr val="F8B049"/>
                </a:gs>
                <a:gs pos="87000">
                  <a:srgbClr val="F8B049"/>
                </a:gs>
                <a:gs pos="100000">
                  <a:srgbClr val="FC9FCB"/>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7182" name="AutoShape 8">
              <a:extLst>
                <a:ext uri="{FF2B5EF4-FFF2-40B4-BE49-F238E27FC236}">
                  <a16:creationId xmlns:a16="http://schemas.microsoft.com/office/drawing/2014/main" id="{C3F6F0C1-79EF-4DB2-BEA1-8EFF6CB3C24E}"/>
                </a:ext>
              </a:extLst>
            </p:cNvPr>
            <p:cNvSpPr>
              <a:spLocks noChangeArrowheads="1"/>
            </p:cNvSpPr>
            <p:nvPr/>
          </p:nvSpPr>
          <p:spPr bwMode="auto">
            <a:xfrm>
              <a:off x="2499" y="1252"/>
              <a:ext cx="971" cy="500"/>
            </a:xfrm>
            <a:custGeom>
              <a:avLst/>
              <a:gdLst>
                <a:gd name="T0" fmla="*/ 485 w 21600"/>
                <a:gd name="T1" fmla="*/ 0 h 21600"/>
                <a:gd name="T2" fmla="*/ 121 w 21600"/>
                <a:gd name="T3" fmla="*/ 250 h 21600"/>
                <a:gd name="T4" fmla="*/ 485 w 21600"/>
                <a:gd name="T5" fmla="*/ 125 h 21600"/>
                <a:gd name="T6" fmla="*/ 1092 w 21600"/>
                <a:gd name="T7" fmla="*/ 250 h 21600"/>
                <a:gd name="T8" fmla="*/ 850 w 21600"/>
                <a:gd name="T9" fmla="*/ 375 h 21600"/>
                <a:gd name="T10" fmla="*/ 607 w 21600"/>
                <a:gd name="T11" fmla="*/ 250 h 21600"/>
                <a:gd name="T12" fmla="*/ 0 60000 65536"/>
                <a:gd name="T13" fmla="*/ 0 60000 65536"/>
                <a:gd name="T14" fmla="*/ 0 60000 65536"/>
                <a:gd name="T15" fmla="*/ 0 60000 65536"/>
                <a:gd name="T16" fmla="*/ 0 60000 65536"/>
                <a:gd name="T17" fmla="*/ 0 60000 65536"/>
                <a:gd name="T18" fmla="*/ 3159 w 21600"/>
                <a:gd name="T19" fmla="*/ 3154 h 21600"/>
                <a:gd name="T20" fmla="*/ 18441 w 21600"/>
                <a:gd name="T21" fmla="*/ 1844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C0099"/>
            </a:solidFill>
            <a:ln w="9525">
              <a:solidFill>
                <a:srgbClr val="CC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183" name="AutoShape 9">
              <a:extLst>
                <a:ext uri="{FF2B5EF4-FFF2-40B4-BE49-F238E27FC236}">
                  <a16:creationId xmlns:a16="http://schemas.microsoft.com/office/drawing/2014/main" id="{1C19C3A9-E446-4B30-86E7-2DE162EF65B3}"/>
                </a:ext>
              </a:extLst>
            </p:cNvPr>
            <p:cNvSpPr>
              <a:spLocks noChangeArrowheads="1"/>
            </p:cNvSpPr>
            <p:nvPr/>
          </p:nvSpPr>
          <p:spPr bwMode="auto">
            <a:xfrm rot="5400000">
              <a:off x="3548" y="2113"/>
              <a:ext cx="843" cy="455"/>
            </a:xfrm>
            <a:custGeom>
              <a:avLst/>
              <a:gdLst>
                <a:gd name="T0" fmla="*/ 421 w 21600"/>
                <a:gd name="T1" fmla="*/ 0 h 21600"/>
                <a:gd name="T2" fmla="*/ 105 w 21600"/>
                <a:gd name="T3" fmla="*/ 228 h 21600"/>
                <a:gd name="T4" fmla="*/ 421 w 21600"/>
                <a:gd name="T5" fmla="*/ 114 h 21600"/>
                <a:gd name="T6" fmla="*/ 948 w 21600"/>
                <a:gd name="T7" fmla="*/ 228 h 21600"/>
                <a:gd name="T8" fmla="*/ 738 w 21600"/>
                <a:gd name="T9" fmla="*/ 341 h 21600"/>
                <a:gd name="T10" fmla="*/ 527 w 21600"/>
                <a:gd name="T11" fmla="*/ 228 h 21600"/>
                <a:gd name="T12" fmla="*/ 0 60000 65536"/>
                <a:gd name="T13" fmla="*/ 0 60000 65536"/>
                <a:gd name="T14" fmla="*/ 0 60000 65536"/>
                <a:gd name="T15" fmla="*/ 0 60000 65536"/>
                <a:gd name="T16" fmla="*/ 0 60000 65536"/>
                <a:gd name="T17" fmla="*/ 0 60000 65536"/>
                <a:gd name="T18" fmla="*/ 3152 w 21600"/>
                <a:gd name="T19" fmla="*/ 3181 h 21600"/>
                <a:gd name="T20" fmla="*/ 18448 w 21600"/>
                <a:gd name="T21" fmla="*/ 1841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C0099"/>
            </a:solidFill>
            <a:ln w="9525">
              <a:solidFill>
                <a:srgbClr val="CC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184" name="AutoShape 10">
              <a:extLst>
                <a:ext uri="{FF2B5EF4-FFF2-40B4-BE49-F238E27FC236}">
                  <a16:creationId xmlns:a16="http://schemas.microsoft.com/office/drawing/2014/main" id="{A81FAECE-E719-4E70-B056-66B0BE57154C}"/>
                </a:ext>
              </a:extLst>
            </p:cNvPr>
            <p:cNvSpPr>
              <a:spLocks noChangeArrowheads="1"/>
            </p:cNvSpPr>
            <p:nvPr/>
          </p:nvSpPr>
          <p:spPr bwMode="auto">
            <a:xfrm rot="-225290" flipH="1" flipV="1">
              <a:off x="2517" y="3061"/>
              <a:ext cx="931" cy="455"/>
            </a:xfrm>
            <a:custGeom>
              <a:avLst/>
              <a:gdLst>
                <a:gd name="T0" fmla="*/ 465 w 21600"/>
                <a:gd name="T1" fmla="*/ 0 h 21600"/>
                <a:gd name="T2" fmla="*/ 116 w 21600"/>
                <a:gd name="T3" fmla="*/ 228 h 21600"/>
                <a:gd name="T4" fmla="*/ 465 w 21600"/>
                <a:gd name="T5" fmla="*/ 114 h 21600"/>
                <a:gd name="T6" fmla="*/ 1047 w 21600"/>
                <a:gd name="T7" fmla="*/ 228 h 21600"/>
                <a:gd name="T8" fmla="*/ 815 w 21600"/>
                <a:gd name="T9" fmla="*/ 341 h 21600"/>
                <a:gd name="T10" fmla="*/ 582 w 21600"/>
                <a:gd name="T11" fmla="*/ 228 h 21600"/>
                <a:gd name="T12" fmla="*/ 0 60000 65536"/>
                <a:gd name="T13" fmla="*/ 0 60000 65536"/>
                <a:gd name="T14" fmla="*/ 0 60000 65536"/>
                <a:gd name="T15" fmla="*/ 0 60000 65536"/>
                <a:gd name="T16" fmla="*/ 0 60000 65536"/>
                <a:gd name="T17" fmla="*/ 0 60000 65536"/>
                <a:gd name="T18" fmla="*/ 3155 w 21600"/>
                <a:gd name="T19" fmla="*/ 3181 h 21600"/>
                <a:gd name="T20" fmla="*/ 18445 w 21600"/>
                <a:gd name="T21" fmla="*/ 1841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C0099"/>
            </a:solidFill>
            <a:ln w="9525">
              <a:solidFill>
                <a:srgbClr val="CC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185" name="AutoShape 11">
              <a:extLst>
                <a:ext uri="{FF2B5EF4-FFF2-40B4-BE49-F238E27FC236}">
                  <a16:creationId xmlns:a16="http://schemas.microsoft.com/office/drawing/2014/main" id="{ED9FBCFF-4601-44BF-9AEF-45D6F2140A62}"/>
                </a:ext>
              </a:extLst>
            </p:cNvPr>
            <p:cNvSpPr>
              <a:spLocks noChangeArrowheads="1"/>
            </p:cNvSpPr>
            <p:nvPr/>
          </p:nvSpPr>
          <p:spPr bwMode="auto">
            <a:xfrm rot="-5723022">
              <a:off x="1628" y="2174"/>
              <a:ext cx="855" cy="561"/>
            </a:xfrm>
            <a:custGeom>
              <a:avLst/>
              <a:gdLst>
                <a:gd name="T0" fmla="*/ 427 w 21600"/>
                <a:gd name="T1" fmla="*/ 0 h 21600"/>
                <a:gd name="T2" fmla="*/ 107 w 21600"/>
                <a:gd name="T3" fmla="*/ 281 h 21600"/>
                <a:gd name="T4" fmla="*/ 427 w 21600"/>
                <a:gd name="T5" fmla="*/ 140 h 21600"/>
                <a:gd name="T6" fmla="*/ 962 w 21600"/>
                <a:gd name="T7" fmla="*/ 281 h 21600"/>
                <a:gd name="T8" fmla="*/ 748 w 21600"/>
                <a:gd name="T9" fmla="*/ 421 h 21600"/>
                <a:gd name="T10" fmla="*/ 534 w 21600"/>
                <a:gd name="T11" fmla="*/ 281 h 21600"/>
                <a:gd name="T12" fmla="*/ 0 60000 65536"/>
                <a:gd name="T13" fmla="*/ 0 60000 65536"/>
                <a:gd name="T14" fmla="*/ 0 60000 65536"/>
                <a:gd name="T15" fmla="*/ 0 60000 65536"/>
                <a:gd name="T16" fmla="*/ 0 60000 65536"/>
                <a:gd name="T17" fmla="*/ 0 60000 65536"/>
                <a:gd name="T18" fmla="*/ 3158 w 21600"/>
                <a:gd name="T19" fmla="*/ 3157 h 21600"/>
                <a:gd name="T20" fmla="*/ 18442 w 21600"/>
                <a:gd name="T21" fmla="*/ 1844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C0099"/>
            </a:solidFill>
            <a:ln w="9525">
              <a:solidFill>
                <a:srgbClr val="CC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186" name="Text Box 13">
              <a:extLst>
                <a:ext uri="{FF2B5EF4-FFF2-40B4-BE49-F238E27FC236}">
                  <a16:creationId xmlns:a16="http://schemas.microsoft.com/office/drawing/2014/main" id="{FE949424-8547-4360-8C93-4798B0C39284}"/>
                </a:ext>
              </a:extLst>
            </p:cNvPr>
            <p:cNvSpPr txBox="1">
              <a:spLocks noChangeArrowheads="1"/>
            </p:cNvSpPr>
            <p:nvPr/>
          </p:nvSpPr>
          <p:spPr bwMode="auto">
            <a:xfrm>
              <a:off x="2466" y="1663"/>
              <a:ext cx="10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b="1"/>
                <a:t>PLANIFICAMOS</a:t>
              </a:r>
            </a:p>
          </p:txBody>
        </p:sp>
        <p:sp>
          <p:nvSpPr>
            <p:cNvPr id="7187" name="Text Box 14">
              <a:extLst>
                <a:ext uri="{FF2B5EF4-FFF2-40B4-BE49-F238E27FC236}">
                  <a16:creationId xmlns:a16="http://schemas.microsoft.com/office/drawing/2014/main" id="{6877AAE9-4148-42DA-9205-3D0FA209BD12}"/>
                </a:ext>
              </a:extLst>
            </p:cNvPr>
            <p:cNvSpPr txBox="1">
              <a:spLocks noChangeArrowheads="1"/>
            </p:cNvSpPr>
            <p:nvPr/>
          </p:nvSpPr>
          <p:spPr bwMode="auto">
            <a:xfrm>
              <a:off x="3588" y="2111"/>
              <a:ext cx="226" cy="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75000"/>
                </a:lnSpc>
              </a:pPr>
              <a:r>
                <a:rPr lang="es-ES" altLang="es-ES" sz="1600" b="1"/>
                <a:t>H</a:t>
              </a:r>
            </a:p>
            <a:p>
              <a:pPr algn="l" eaLnBrk="1" hangingPunct="1">
                <a:lnSpc>
                  <a:spcPct val="75000"/>
                </a:lnSpc>
              </a:pPr>
              <a:r>
                <a:rPr lang="es-ES" altLang="es-ES" sz="1600" b="1"/>
                <a:t>A</a:t>
              </a:r>
            </a:p>
            <a:p>
              <a:pPr algn="l" eaLnBrk="1" hangingPunct="1">
                <a:lnSpc>
                  <a:spcPct val="75000"/>
                </a:lnSpc>
              </a:pPr>
              <a:r>
                <a:rPr lang="es-ES" altLang="es-ES" sz="1600" b="1"/>
                <a:t>C</a:t>
              </a:r>
            </a:p>
            <a:p>
              <a:pPr algn="l" eaLnBrk="1" hangingPunct="1">
                <a:lnSpc>
                  <a:spcPct val="75000"/>
                </a:lnSpc>
              </a:pPr>
              <a:r>
                <a:rPr lang="es-ES" altLang="es-ES" sz="1600" b="1"/>
                <a:t>E</a:t>
              </a:r>
            </a:p>
            <a:p>
              <a:pPr algn="l" eaLnBrk="1" hangingPunct="1">
                <a:lnSpc>
                  <a:spcPct val="75000"/>
                </a:lnSpc>
              </a:pPr>
              <a:r>
                <a:rPr lang="es-ES" altLang="es-ES" sz="1600" b="1"/>
                <a:t>R</a:t>
              </a:r>
            </a:p>
          </p:txBody>
        </p:sp>
        <p:sp>
          <p:nvSpPr>
            <p:cNvPr id="7188" name="Text Box 15">
              <a:extLst>
                <a:ext uri="{FF2B5EF4-FFF2-40B4-BE49-F238E27FC236}">
                  <a16:creationId xmlns:a16="http://schemas.microsoft.com/office/drawing/2014/main" id="{2B239C3C-F6B9-465F-BB7A-92A8CD4CD2CD}"/>
                </a:ext>
              </a:extLst>
            </p:cNvPr>
            <p:cNvSpPr txBox="1">
              <a:spLocks noChangeArrowheads="1"/>
            </p:cNvSpPr>
            <p:nvPr/>
          </p:nvSpPr>
          <p:spPr bwMode="auto">
            <a:xfrm>
              <a:off x="2648" y="2950"/>
              <a:ext cx="10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b="1"/>
                <a:t>VERIFICAMOS</a:t>
              </a:r>
            </a:p>
          </p:txBody>
        </p:sp>
        <p:sp>
          <p:nvSpPr>
            <p:cNvPr id="7189" name="Text Box 16">
              <a:extLst>
                <a:ext uri="{FF2B5EF4-FFF2-40B4-BE49-F238E27FC236}">
                  <a16:creationId xmlns:a16="http://schemas.microsoft.com/office/drawing/2014/main" id="{E1CF71F8-35FE-465D-B8F5-45FD50632ED7}"/>
                </a:ext>
              </a:extLst>
            </p:cNvPr>
            <p:cNvSpPr txBox="1">
              <a:spLocks noChangeArrowheads="1"/>
            </p:cNvSpPr>
            <p:nvPr/>
          </p:nvSpPr>
          <p:spPr bwMode="auto">
            <a:xfrm>
              <a:off x="2194" y="1965"/>
              <a:ext cx="226" cy="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75000"/>
                </a:lnSpc>
              </a:pPr>
              <a:r>
                <a:rPr lang="es-ES" altLang="es-ES" sz="1600" b="1"/>
                <a:t>A</a:t>
              </a:r>
            </a:p>
            <a:p>
              <a:pPr algn="l" eaLnBrk="1" hangingPunct="1">
                <a:lnSpc>
                  <a:spcPct val="75000"/>
                </a:lnSpc>
              </a:pPr>
              <a:r>
                <a:rPr lang="es-ES" altLang="es-ES" sz="1600" b="1"/>
                <a:t>C</a:t>
              </a:r>
            </a:p>
            <a:p>
              <a:pPr algn="l" eaLnBrk="1" hangingPunct="1">
                <a:lnSpc>
                  <a:spcPct val="75000"/>
                </a:lnSpc>
              </a:pPr>
              <a:r>
                <a:rPr lang="es-ES" altLang="es-ES" sz="1600" b="1"/>
                <a:t>T</a:t>
              </a:r>
            </a:p>
            <a:p>
              <a:pPr algn="l" eaLnBrk="1" hangingPunct="1">
                <a:lnSpc>
                  <a:spcPct val="75000"/>
                </a:lnSpc>
              </a:pPr>
              <a:r>
                <a:rPr lang="es-ES" altLang="es-ES" sz="1600" b="1"/>
                <a:t>U</a:t>
              </a:r>
            </a:p>
            <a:p>
              <a:pPr algn="l" eaLnBrk="1" hangingPunct="1">
                <a:lnSpc>
                  <a:spcPct val="75000"/>
                </a:lnSpc>
              </a:pPr>
              <a:r>
                <a:rPr lang="es-ES" altLang="es-ES" sz="1600" b="1"/>
                <a:t>A</a:t>
              </a:r>
            </a:p>
            <a:p>
              <a:pPr algn="l" eaLnBrk="1" hangingPunct="1">
                <a:lnSpc>
                  <a:spcPct val="75000"/>
                </a:lnSpc>
              </a:pPr>
              <a:r>
                <a:rPr lang="es-ES" altLang="es-ES" sz="1600" b="1"/>
                <a:t>M</a:t>
              </a:r>
            </a:p>
            <a:p>
              <a:pPr algn="l" eaLnBrk="1" hangingPunct="1">
                <a:lnSpc>
                  <a:spcPct val="75000"/>
                </a:lnSpc>
              </a:pPr>
              <a:r>
                <a:rPr lang="es-ES" altLang="es-ES" sz="1600" b="1"/>
                <a:t>O</a:t>
              </a:r>
            </a:p>
            <a:p>
              <a:pPr algn="l" eaLnBrk="1" hangingPunct="1">
                <a:lnSpc>
                  <a:spcPct val="75000"/>
                </a:lnSpc>
              </a:pPr>
              <a:r>
                <a:rPr lang="es-ES" altLang="es-ES" sz="1600" b="1"/>
                <a:t>S</a:t>
              </a:r>
            </a:p>
          </p:txBody>
        </p:sp>
      </p:grpSp>
      <p:pic>
        <p:nvPicPr>
          <p:cNvPr id="7174" name="Picture 35">
            <a:extLst>
              <a:ext uri="{FF2B5EF4-FFF2-40B4-BE49-F238E27FC236}">
                <a16:creationId xmlns:a16="http://schemas.microsoft.com/office/drawing/2014/main" id="{F1347D7E-544B-43AE-9883-DAC82B338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49" y="4612799"/>
            <a:ext cx="18129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AutoShape 27">
            <a:extLst>
              <a:ext uri="{FF2B5EF4-FFF2-40B4-BE49-F238E27FC236}">
                <a16:creationId xmlns:a16="http://schemas.microsoft.com/office/drawing/2014/main" id="{00FB41AC-3C3E-495B-B0D2-A52E7B69E8E0}"/>
              </a:ext>
            </a:extLst>
          </p:cNvPr>
          <p:cNvSpPr>
            <a:spLocks noChangeArrowheads="1"/>
          </p:cNvSpPr>
          <p:nvPr/>
        </p:nvSpPr>
        <p:spPr bwMode="auto">
          <a:xfrm>
            <a:off x="5132031" y="5507892"/>
            <a:ext cx="2303462" cy="1150937"/>
          </a:xfrm>
          <a:prstGeom prst="cloudCallout">
            <a:avLst>
              <a:gd name="adj1" fmla="val 56204"/>
              <a:gd name="adj2" fmla="val -67931"/>
            </a:avLst>
          </a:prstGeom>
          <a:gradFill rotWithShape="1">
            <a:gsLst>
              <a:gs pos="0">
                <a:srgbClr val="FFFF99"/>
              </a:gs>
              <a:gs pos="100000">
                <a:srgbClr val="33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b="1" dirty="0"/>
              <a:t>Comparamos los resultados obtenidos con lo planificado</a:t>
            </a:r>
          </a:p>
        </p:txBody>
      </p:sp>
      <p:pic>
        <p:nvPicPr>
          <p:cNvPr id="7176" name="Picture 44" descr="capacit">
            <a:extLst>
              <a:ext uri="{FF2B5EF4-FFF2-40B4-BE49-F238E27FC236}">
                <a16:creationId xmlns:a16="http://schemas.microsoft.com/office/drawing/2014/main" id="{E642E396-30DB-4968-AD34-D51CDBE809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3" y="511917"/>
            <a:ext cx="2808288"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46" descr="RecursosHumanos">
            <a:extLst>
              <a:ext uri="{FF2B5EF4-FFF2-40B4-BE49-F238E27FC236}">
                <a16:creationId xmlns:a16="http://schemas.microsoft.com/office/drawing/2014/main" id="{ADB44056-30D5-4086-BB79-C8516CB12B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1125539"/>
            <a:ext cx="21605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AutoShape 26">
            <a:extLst>
              <a:ext uri="{FF2B5EF4-FFF2-40B4-BE49-F238E27FC236}">
                <a16:creationId xmlns:a16="http://schemas.microsoft.com/office/drawing/2014/main" id="{87A50A54-A152-478D-B954-65327948C513}"/>
              </a:ext>
            </a:extLst>
          </p:cNvPr>
          <p:cNvSpPr>
            <a:spLocks noChangeArrowheads="1"/>
          </p:cNvSpPr>
          <p:nvPr/>
        </p:nvSpPr>
        <p:spPr bwMode="auto">
          <a:xfrm>
            <a:off x="1919289" y="3213100"/>
            <a:ext cx="2052637" cy="1150938"/>
          </a:xfrm>
          <a:prstGeom prst="cloudCallout">
            <a:avLst>
              <a:gd name="adj1" fmla="val 67866"/>
              <a:gd name="adj2" fmla="val -38139"/>
            </a:avLst>
          </a:prstGeom>
          <a:gradFill rotWithShape="1">
            <a:gsLst>
              <a:gs pos="0">
                <a:srgbClr val="FFFF99"/>
              </a:gs>
              <a:gs pos="100000">
                <a:srgbClr val="3399FF"/>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b="1"/>
              <a:t>Realizamos los ajustes necesarios</a:t>
            </a:r>
          </a:p>
        </p:txBody>
      </p:sp>
      <p:pic>
        <p:nvPicPr>
          <p:cNvPr id="7179" name="Picture 48" descr="Ver imagen en tamaño completo">
            <a:hlinkClick r:id="rId6"/>
            <a:extLst>
              <a:ext uri="{FF2B5EF4-FFF2-40B4-BE49-F238E27FC236}">
                <a16:creationId xmlns:a16="http://schemas.microsoft.com/office/drawing/2014/main" id="{AE55687C-0839-4359-AB4D-F55B0B00DD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3464" y="3667497"/>
            <a:ext cx="19065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80" name="Object 49">
            <a:extLst>
              <a:ext uri="{FF2B5EF4-FFF2-40B4-BE49-F238E27FC236}">
                <a16:creationId xmlns:a16="http://schemas.microsoft.com/office/drawing/2014/main" id="{8DAC0C50-D539-4DB3-BE8E-B050F0AF8F44}"/>
              </a:ext>
            </a:extLst>
          </p:cNvPr>
          <p:cNvGraphicFramePr>
            <a:graphicFrameLocks noChangeAspect="1"/>
          </p:cNvGraphicFramePr>
          <p:nvPr>
            <p:extLst>
              <p:ext uri="{D42A27DB-BD31-4B8C-83A1-F6EECF244321}">
                <p14:modId xmlns:p14="http://schemas.microsoft.com/office/powerpoint/2010/main" val="2743660981"/>
              </p:ext>
            </p:extLst>
          </p:nvPr>
        </p:nvGraphicFramePr>
        <p:xfrm>
          <a:off x="7829075" y="5072171"/>
          <a:ext cx="1295400" cy="949325"/>
        </p:xfrm>
        <a:graphic>
          <a:graphicData uri="http://schemas.openxmlformats.org/presentationml/2006/ole">
            <mc:AlternateContent xmlns:mc="http://schemas.openxmlformats.org/markup-compatibility/2006">
              <mc:Choice xmlns:v="urn:schemas-microsoft-com:vml" Requires="v">
                <p:oleObj spid="_x0000_s21517" name="CorelDRAW" r:id="rId8" imgW="716518" imgH="523637" progId="CorelDRAW.Graphic.12">
                  <p:embed/>
                </p:oleObj>
              </mc:Choice>
              <mc:Fallback>
                <p:oleObj name="CorelDRAW" r:id="rId8" imgW="716518" imgH="523637" progId="CorelDRAW.Graphic.12">
                  <p:embed/>
                  <p:pic>
                    <p:nvPicPr>
                      <p:cNvPr id="7180" name="Object 49">
                        <a:extLst>
                          <a:ext uri="{FF2B5EF4-FFF2-40B4-BE49-F238E27FC236}">
                            <a16:creationId xmlns:a16="http://schemas.microsoft.com/office/drawing/2014/main" id="{8DAC0C50-D539-4DB3-BE8E-B050F0AF8F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9075" y="5072171"/>
                        <a:ext cx="1295400" cy="949325"/>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143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171F9DB0-CE65-4C3C-AD95-BD96FF5063C4}"/>
              </a:ext>
            </a:extLst>
          </p:cNvPr>
          <p:cNvSpPr>
            <a:spLocks noGrp="1" noChangeArrowheads="1"/>
          </p:cNvSpPr>
          <p:nvPr>
            <p:ph type="title"/>
          </p:nvPr>
        </p:nvSpPr>
        <p:spPr/>
        <p:txBody>
          <a:bodyPr/>
          <a:lstStyle/>
          <a:p>
            <a:pPr eaLnBrk="1" hangingPunct="1">
              <a:defRPr/>
            </a:pPr>
            <a:r>
              <a:rPr lang="es-CL" sz="3200" dirty="0">
                <a:solidFill>
                  <a:srgbClr val="002060"/>
                </a:solidFill>
                <a:latin typeface="Comic Sans MS" panose="030F0702030302020204" pitchFamily="66" charset="0"/>
              </a:rPr>
              <a:t>Conceptos básicos para construir una tabla:</a:t>
            </a:r>
            <a:endParaRPr lang="es-ES" sz="3200" dirty="0">
              <a:solidFill>
                <a:srgbClr val="002060"/>
              </a:solidFill>
              <a:latin typeface="Comic Sans MS" panose="030F0702030302020204" pitchFamily="66" charset="0"/>
            </a:endParaRPr>
          </a:p>
        </p:txBody>
      </p:sp>
      <p:sp>
        <p:nvSpPr>
          <p:cNvPr id="106499" name="Rectangle 3">
            <a:extLst>
              <a:ext uri="{FF2B5EF4-FFF2-40B4-BE49-F238E27FC236}">
                <a16:creationId xmlns:a16="http://schemas.microsoft.com/office/drawing/2014/main" id="{153AC540-13DB-4C9A-93F2-3D106D6AC78E}"/>
              </a:ext>
            </a:extLst>
          </p:cNvPr>
          <p:cNvSpPr>
            <a:spLocks noGrp="1" noChangeArrowheads="1"/>
          </p:cNvSpPr>
          <p:nvPr>
            <p:ph idx="1"/>
          </p:nvPr>
        </p:nvSpPr>
        <p:spPr>
          <a:xfrm>
            <a:off x="897467" y="2421467"/>
            <a:ext cx="10498666" cy="3826933"/>
          </a:xfrm>
        </p:spPr>
        <p:txBody>
          <a:bodyPr>
            <a:normAutofit fontScale="85000" lnSpcReduction="10000"/>
          </a:bodyPr>
          <a:lstStyle/>
          <a:p>
            <a:pPr>
              <a:defRPr/>
            </a:pPr>
            <a:r>
              <a:rPr lang="es-MX" b="1" dirty="0">
                <a:solidFill>
                  <a:srgbClr val="FF0000"/>
                </a:solidFill>
                <a:latin typeface="Comic Sans MS" panose="030F0702030302020204" pitchFamily="66" charset="0"/>
              </a:rPr>
              <a:t>Frecuencia Relativa (fi): </a:t>
            </a:r>
            <a:r>
              <a:rPr lang="es-MX" dirty="0">
                <a:latin typeface="Comic Sans MS" panose="030F0702030302020204" pitchFamily="66" charset="0"/>
              </a:rPr>
              <a:t>es el </a:t>
            </a:r>
            <a:r>
              <a:rPr lang="es-MX" dirty="0" err="1">
                <a:latin typeface="Comic Sans MS" panose="030F0702030302020204" pitchFamily="66" charset="0"/>
              </a:rPr>
              <a:t>cuociente</a:t>
            </a:r>
            <a:r>
              <a:rPr lang="es-MX" dirty="0">
                <a:latin typeface="Comic Sans MS" panose="030F0702030302020204" pitchFamily="66" charset="0"/>
              </a:rPr>
              <a:t> entre la frecuencia absoluta  (ni)  y el número total de datos (n). Por ejemplo: proporción de individuos que pertenecen a un determinado grupo. </a:t>
            </a:r>
          </a:p>
          <a:p>
            <a:pPr>
              <a:buNone/>
              <a:defRPr/>
            </a:pPr>
            <a:r>
              <a:rPr lang="es-MX" dirty="0">
                <a:latin typeface="Comic Sans MS" panose="030F0702030302020204" pitchFamily="66" charset="0"/>
              </a:rPr>
              <a:t>                     fi =  ni / n</a:t>
            </a:r>
          </a:p>
          <a:p>
            <a:pPr>
              <a:buNone/>
              <a:defRPr/>
            </a:pPr>
            <a:r>
              <a:rPr lang="es-MX" dirty="0">
                <a:latin typeface="Comic Sans MS" panose="030F0702030302020204" pitchFamily="66" charset="0"/>
              </a:rPr>
              <a:t>        Se cumple que la suma de las frecuencias relativas es igual a 1 (100%):</a:t>
            </a:r>
          </a:p>
          <a:p>
            <a:pPr>
              <a:buNone/>
              <a:defRPr/>
            </a:pPr>
            <a:r>
              <a:rPr lang="es-MX" dirty="0">
                <a:latin typeface="Comic Sans MS" panose="030F0702030302020204" pitchFamily="66" charset="0"/>
              </a:rPr>
              <a:t>            Σ fi = f1+ f2 + f3 +…….</a:t>
            </a:r>
            <a:r>
              <a:rPr lang="es-MX" dirty="0" err="1">
                <a:latin typeface="Comic Sans MS" panose="030F0702030302020204" pitchFamily="66" charset="0"/>
              </a:rPr>
              <a:t>fn</a:t>
            </a:r>
            <a:r>
              <a:rPr lang="es-MX" dirty="0">
                <a:latin typeface="Comic Sans MS" panose="030F0702030302020204" pitchFamily="66" charset="0"/>
              </a:rPr>
              <a:t> = 1</a:t>
            </a:r>
          </a:p>
          <a:p>
            <a:pPr>
              <a:buNone/>
              <a:defRPr/>
            </a:pPr>
            <a:endParaRPr lang="es-MX" dirty="0">
              <a:latin typeface="Comic Sans MS" panose="030F0702030302020204" pitchFamily="66" charset="0"/>
            </a:endParaRPr>
          </a:p>
          <a:p>
            <a:pPr>
              <a:defRPr/>
            </a:pPr>
            <a:r>
              <a:rPr lang="es-MX" b="1" dirty="0">
                <a:solidFill>
                  <a:srgbClr val="FF0000"/>
                </a:solidFill>
                <a:latin typeface="Comic Sans MS" panose="030F0702030302020204" pitchFamily="66" charset="0"/>
              </a:rPr>
              <a:t>Frecuencia Relativa acumulada (Fi): </a:t>
            </a:r>
            <a:r>
              <a:rPr lang="es-MX" dirty="0">
                <a:latin typeface="Comic Sans MS" panose="030F0702030302020204" pitchFamily="66" charset="0"/>
              </a:rPr>
              <a:t>es el </a:t>
            </a:r>
            <a:r>
              <a:rPr lang="es-MX" dirty="0" err="1">
                <a:latin typeface="Comic Sans MS" panose="030F0702030302020204" pitchFamily="66" charset="0"/>
              </a:rPr>
              <a:t>cuociente</a:t>
            </a:r>
            <a:r>
              <a:rPr lang="es-MX" dirty="0">
                <a:latin typeface="Comic Sans MS" panose="030F0702030302020204" pitchFamily="66" charset="0"/>
              </a:rPr>
              <a:t> entre la frecuencia absoluta acumulada (Ni) y el número total de datos (n), (lo anterior expresado en %).</a:t>
            </a:r>
          </a:p>
          <a:p>
            <a:pPr>
              <a:buNone/>
              <a:defRPr/>
            </a:pPr>
            <a:r>
              <a:rPr lang="es-MX" dirty="0">
                <a:latin typeface="Comic Sans MS" panose="030F0702030302020204" pitchFamily="66" charset="0"/>
              </a:rPr>
              <a:t>                                       Fi = Ni / n</a:t>
            </a:r>
            <a:endParaRPr lang="es-ES" dirty="0">
              <a:latin typeface="Comic Sans MS" panose="030F0702030302020204" pitchFamily="66" charset="0"/>
            </a:endParaRPr>
          </a:p>
        </p:txBody>
      </p:sp>
      <p:sp>
        <p:nvSpPr>
          <p:cNvPr id="23554" name="5 Marcador de número de diapositiva">
            <a:extLst>
              <a:ext uri="{FF2B5EF4-FFF2-40B4-BE49-F238E27FC236}">
                <a16:creationId xmlns:a16="http://schemas.microsoft.com/office/drawing/2014/main" id="{9B634D19-1E38-44B6-A68A-761E5561CF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lr>
                <a:schemeClr val="tx2"/>
              </a:buClr>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fld id="{3A5A025C-D4A9-4780-86A4-DD0DAD3D7C3C}" type="slidenum">
              <a:rPr lang="es-ES" altLang="es-ES" sz="1200"/>
              <a:pPr eaLnBrk="1" hangingPunct="1">
                <a:spcBef>
                  <a:spcPct val="0"/>
                </a:spcBef>
                <a:buClrTx/>
                <a:buFontTx/>
                <a:buNone/>
              </a:pPr>
              <a:t>40</a:t>
            </a:fld>
            <a:endParaRPr lang="es-ES" altLang="es-ES" sz="1200"/>
          </a:p>
        </p:txBody>
      </p:sp>
    </p:spTree>
    <p:extLst>
      <p:ext uri="{BB962C8B-B14F-4D97-AF65-F5344CB8AC3E}">
        <p14:creationId xmlns:p14="http://schemas.microsoft.com/office/powerpoint/2010/main" val="106897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a:extLst>
              <a:ext uri="{FF2B5EF4-FFF2-40B4-BE49-F238E27FC236}">
                <a16:creationId xmlns:a16="http://schemas.microsoft.com/office/drawing/2014/main" id="{BC296F83-4BC9-4A71-81BB-8457BC5F9F03}"/>
              </a:ext>
            </a:extLst>
          </p:cNvPr>
          <p:cNvSpPr>
            <a:spLocks noGrp="1" noChangeArrowheads="1"/>
          </p:cNvSpPr>
          <p:nvPr>
            <p:ph idx="1"/>
          </p:nvPr>
        </p:nvSpPr>
        <p:spPr>
          <a:xfrm>
            <a:off x="1117599" y="609600"/>
            <a:ext cx="10278533" cy="5486400"/>
          </a:xfrm>
        </p:spPr>
        <p:txBody>
          <a:bodyPr>
            <a:normAutofit lnSpcReduction="10000"/>
          </a:bodyPr>
          <a:lstStyle/>
          <a:p>
            <a:pPr marL="609600" indent="-609600">
              <a:lnSpc>
                <a:spcPct val="90000"/>
              </a:lnSpc>
              <a:buNone/>
              <a:defRPr/>
            </a:pPr>
            <a:r>
              <a:rPr lang="es-ES" sz="2800" b="1" dirty="0">
                <a:latin typeface="Comic Sans MS" panose="030F0702030302020204" pitchFamily="66" charset="0"/>
              </a:rPr>
              <a:t>                     </a:t>
            </a:r>
            <a:r>
              <a:rPr lang="es-ES" sz="2800" b="1" u="sng" dirty="0">
                <a:solidFill>
                  <a:srgbClr val="FF5050"/>
                </a:solidFill>
                <a:latin typeface="Comic Sans MS" panose="030F0702030302020204" pitchFamily="66" charset="0"/>
              </a:rPr>
              <a:t>GRÁFICOS</a:t>
            </a:r>
          </a:p>
          <a:p>
            <a:pPr marL="609600" indent="-609600">
              <a:lnSpc>
                <a:spcPct val="90000"/>
              </a:lnSpc>
              <a:buNone/>
              <a:defRPr/>
            </a:pPr>
            <a:endParaRPr lang="es-ES" sz="2800" dirty="0">
              <a:solidFill>
                <a:srgbClr val="FF5050"/>
              </a:solidFill>
              <a:latin typeface="Comic Sans MS" panose="030F0702030302020204" pitchFamily="66" charset="0"/>
            </a:endParaRPr>
          </a:p>
          <a:p>
            <a:pPr marL="609600" indent="-609600">
              <a:lnSpc>
                <a:spcPct val="90000"/>
              </a:lnSpc>
              <a:buNone/>
              <a:defRPr/>
            </a:pPr>
            <a:r>
              <a:rPr lang="es-ES" sz="2800" dirty="0">
                <a:solidFill>
                  <a:srgbClr val="FF5050"/>
                </a:solidFill>
                <a:latin typeface="Comic Sans MS" panose="030F0702030302020204" pitchFamily="66" charset="0"/>
              </a:rPr>
              <a:t>Tienen como objetivo:</a:t>
            </a:r>
          </a:p>
          <a:p>
            <a:pPr marL="609600" indent="-609600">
              <a:lnSpc>
                <a:spcPct val="90000"/>
              </a:lnSpc>
              <a:buClr>
                <a:schemeClr val="tx1"/>
              </a:buClr>
              <a:buFontTx/>
              <a:buChar char="-"/>
              <a:defRPr/>
            </a:pPr>
            <a:r>
              <a:rPr lang="es-ES" sz="2800" dirty="0">
                <a:latin typeface="Comic Sans MS" panose="030F0702030302020204" pitchFamily="66" charset="0"/>
              </a:rPr>
              <a:t>Representar distribuciones de frecuencia.</a:t>
            </a:r>
          </a:p>
          <a:p>
            <a:pPr marL="609600" indent="-609600">
              <a:lnSpc>
                <a:spcPct val="90000"/>
              </a:lnSpc>
              <a:buClr>
                <a:schemeClr val="tx1"/>
              </a:buClr>
              <a:buFontTx/>
              <a:buChar char="-"/>
              <a:defRPr/>
            </a:pPr>
            <a:r>
              <a:rPr lang="es-ES" sz="2800" dirty="0">
                <a:latin typeface="Comic Sans MS" panose="030F0702030302020204" pitchFamily="66" charset="0"/>
              </a:rPr>
              <a:t>Hacer comparaciones.</a:t>
            </a:r>
          </a:p>
          <a:p>
            <a:pPr marL="609600" indent="-609600">
              <a:lnSpc>
                <a:spcPct val="90000"/>
              </a:lnSpc>
              <a:buClr>
                <a:schemeClr val="tx1"/>
              </a:buClr>
              <a:buFontTx/>
              <a:buChar char="-"/>
              <a:defRPr/>
            </a:pPr>
            <a:r>
              <a:rPr lang="es-ES" sz="2800" dirty="0">
                <a:latin typeface="Comic Sans MS" panose="030F0702030302020204" pitchFamily="66" charset="0"/>
              </a:rPr>
              <a:t>Mostrar asociación entre dos o más variables.</a:t>
            </a:r>
          </a:p>
          <a:p>
            <a:pPr marL="609600" indent="-609600">
              <a:lnSpc>
                <a:spcPct val="90000"/>
              </a:lnSpc>
              <a:buClr>
                <a:schemeClr val="tx1"/>
              </a:buClr>
              <a:buNone/>
              <a:defRPr/>
            </a:pPr>
            <a:r>
              <a:rPr lang="es-ES" sz="2800" dirty="0">
                <a:solidFill>
                  <a:srgbClr val="FF5050"/>
                </a:solidFill>
                <a:latin typeface="Comic Sans MS" panose="030F0702030302020204" pitchFamily="66" charset="0"/>
              </a:rPr>
              <a:t>Recomendaciones generales:</a:t>
            </a:r>
          </a:p>
          <a:p>
            <a:pPr marL="609600" indent="-609600">
              <a:lnSpc>
                <a:spcPct val="90000"/>
              </a:lnSpc>
              <a:buClr>
                <a:schemeClr val="tx1"/>
              </a:buClr>
              <a:buFontTx/>
              <a:buChar char="-"/>
              <a:defRPr/>
            </a:pPr>
            <a:r>
              <a:rPr lang="es-ES" sz="2800" dirty="0">
                <a:latin typeface="Comic Sans MS" panose="030F0702030302020204" pitchFamily="66" charset="0"/>
              </a:rPr>
              <a:t>Debe ser sencillo y </a:t>
            </a:r>
            <a:r>
              <a:rPr lang="es-ES" sz="2800" dirty="0" err="1">
                <a:latin typeface="Comic Sans MS" panose="030F0702030302020204" pitchFamily="66" charset="0"/>
              </a:rPr>
              <a:t>autoexplicativo</a:t>
            </a:r>
            <a:r>
              <a:rPr lang="es-ES" sz="2800" dirty="0">
                <a:latin typeface="Comic Sans MS" panose="030F0702030302020204" pitchFamily="66" charset="0"/>
              </a:rPr>
              <a:t>.</a:t>
            </a:r>
          </a:p>
          <a:p>
            <a:pPr marL="609600" indent="-609600">
              <a:lnSpc>
                <a:spcPct val="90000"/>
              </a:lnSpc>
              <a:buClr>
                <a:schemeClr val="tx1"/>
              </a:buClr>
              <a:buFontTx/>
              <a:buChar char="-"/>
              <a:defRPr/>
            </a:pPr>
            <a:r>
              <a:rPr lang="es-ES" sz="2800" dirty="0">
                <a:latin typeface="Comic Sans MS" panose="030F0702030302020204" pitchFamily="66" charset="0"/>
              </a:rPr>
              <a:t>Debe representar fielmente los hechos.</a:t>
            </a:r>
          </a:p>
          <a:p>
            <a:pPr marL="609600" indent="-609600">
              <a:lnSpc>
                <a:spcPct val="90000"/>
              </a:lnSpc>
              <a:buClr>
                <a:schemeClr val="tx1"/>
              </a:buClr>
              <a:buFontTx/>
              <a:buChar char="-"/>
              <a:defRPr/>
            </a:pPr>
            <a:r>
              <a:rPr lang="es-ES" sz="2800" dirty="0" err="1">
                <a:latin typeface="Comic Sans MS" panose="030F0702030302020204" pitchFamily="66" charset="0"/>
              </a:rPr>
              <a:t>Dede</a:t>
            </a:r>
            <a:r>
              <a:rPr lang="es-ES" sz="2800" dirty="0">
                <a:latin typeface="Comic Sans MS" panose="030F0702030302020204" pitchFamily="66" charset="0"/>
              </a:rPr>
              <a:t> ser agradable a la vista y los ejes deben estar en la proporción 3:4.</a:t>
            </a:r>
          </a:p>
        </p:txBody>
      </p:sp>
      <p:sp>
        <p:nvSpPr>
          <p:cNvPr id="27650" name="5 Marcador de número de diapositiva">
            <a:extLst>
              <a:ext uri="{FF2B5EF4-FFF2-40B4-BE49-F238E27FC236}">
                <a16:creationId xmlns:a16="http://schemas.microsoft.com/office/drawing/2014/main" id="{764F536E-6D54-4EE6-BD2D-F00714C441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Char char="•"/>
              <a:defRPr sz="3200">
                <a:solidFill>
                  <a:schemeClr val="tx1"/>
                </a:solidFill>
                <a:latin typeface="Garamond" panose="02020404030301010803" pitchFamily="18" charset="0"/>
              </a:defRPr>
            </a:lvl1pPr>
            <a:lvl2pPr marL="742950" indent="-285750" eaLnBrk="0" hangingPunct="0">
              <a:spcBef>
                <a:spcPct val="20000"/>
              </a:spcBef>
              <a:buChar char="–"/>
              <a:defRPr sz="2800">
                <a:solidFill>
                  <a:schemeClr val="tx1"/>
                </a:solidFill>
                <a:latin typeface="Garamond" panose="02020404030301010803" pitchFamily="18" charset="0"/>
              </a:defRPr>
            </a:lvl2pPr>
            <a:lvl3pPr marL="1143000" indent="-228600" eaLnBrk="0" hangingPunct="0">
              <a:spcBef>
                <a:spcPct val="20000"/>
              </a:spcBef>
              <a:buClr>
                <a:schemeClr val="tx2"/>
              </a:buClr>
              <a:buChar char="•"/>
              <a:defRPr sz="2400">
                <a:solidFill>
                  <a:schemeClr val="tx1"/>
                </a:solidFill>
                <a:latin typeface="Garamond" panose="02020404030301010803" pitchFamily="18" charset="0"/>
              </a:defRPr>
            </a:lvl3pPr>
            <a:lvl4pPr marL="1600200" indent="-228600" eaLnBrk="0" hangingPunct="0">
              <a:spcBef>
                <a:spcPct val="20000"/>
              </a:spcBef>
              <a:buChar char="–"/>
              <a:defRPr sz="2000">
                <a:solidFill>
                  <a:schemeClr val="tx1"/>
                </a:solidFill>
                <a:latin typeface="Garamond" panose="02020404030301010803" pitchFamily="18" charset="0"/>
              </a:defRPr>
            </a:lvl4pPr>
            <a:lvl5pPr marL="2057400" indent="-228600" eaLnBrk="0" hangingPunct="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0"/>
              </a:spcBef>
              <a:buClrTx/>
              <a:buFontTx/>
              <a:buNone/>
            </a:pPr>
            <a:fld id="{C4383354-E12C-4127-B54A-5889F303FAD0}" type="slidenum">
              <a:rPr lang="es-ES" altLang="es-ES" sz="1200"/>
              <a:pPr eaLnBrk="1" hangingPunct="1">
                <a:spcBef>
                  <a:spcPct val="0"/>
                </a:spcBef>
                <a:buClrTx/>
                <a:buFontTx/>
                <a:buNone/>
              </a:pPr>
              <a:t>41</a:t>
            </a:fld>
            <a:endParaRPr lang="es-ES" altLang="es-E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3" end="3"/>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4" end="4"/>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5" end="5"/>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6" end="6"/>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59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7" end="7"/>
                                            </p:txEl>
                                          </p:spTgt>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59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8" end="8"/>
                                            </p:txEl>
                                          </p:spTgt>
                                        </p:tgtEl>
                                        <p:attrNameLst>
                                          <p:attrName>ppt_c</p:attrName>
                                        </p:attrNameLst>
                                      </p:cBhvr>
                                      <p:to>
                                        <a:schemeClr val="bg2"/>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059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143272" y="709968"/>
            <a:ext cx="9257669"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b="1" dirty="0">
                <a:latin typeface="Comic Sans MS" pitchFamily="66"/>
              </a:rPr>
              <a:t>Tablas y gráficos</a:t>
            </a:r>
          </a:p>
        </p:txBody>
      </p:sp>
      <p:sp>
        <p:nvSpPr>
          <p:cNvPr id="3" name="2 Marcador de texto"/>
          <p:cNvSpPr txBox="1">
            <a:spLocks noGrp="1"/>
          </p:cNvSpPr>
          <p:nvPr>
            <p:ph type="body" idx="4294967295"/>
          </p:nvPr>
        </p:nvSpPr>
        <p:spPr>
          <a:xfrm>
            <a:off x="883920" y="1333465"/>
            <a:ext cx="10408920" cy="4952866"/>
          </a:xfrm>
        </p:spPr>
        <p:txBody>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buNone/>
            </a:pPr>
            <a:r>
              <a:rPr lang="es-ES" sz="2540" dirty="0"/>
              <a:t>                                     </a:t>
            </a:r>
            <a:r>
              <a:rPr lang="es-ES" sz="2963" b="1" dirty="0">
                <a:latin typeface="Comic Sans MS" pitchFamily="66"/>
              </a:rPr>
              <a:t>Gráficos, Diagrama de barras</a:t>
            </a:r>
          </a:p>
          <a:p>
            <a:pPr lvl="0"/>
            <a:r>
              <a:rPr lang="es-ES" sz="1905" b="1" u="sng" dirty="0">
                <a:latin typeface="Comic Sans MS" pitchFamily="66"/>
              </a:rPr>
              <a:t>Diagrama de barras</a:t>
            </a:r>
            <a:r>
              <a:rPr lang="es-ES" sz="1693" dirty="0">
                <a:latin typeface="Comic Sans MS" pitchFamily="66"/>
              </a:rPr>
              <a:t>: Consiste en dos ejes perpendiculares y una barra o rectángulo para cada valor de la variable. Normalmente, se suele colocar en el eje horizontal los valores de la variable . El otro eje se gradúa según los valores de las frecuencias. La representación gráfica consiste en dibujar una barra o un rectángulo para cada uno de los valores de la variable de altura igual a su frecuencia.</a:t>
            </a:r>
          </a:p>
          <a:p>
            <a:pPr lvl="0"/>
            <a:r>
              <a:rPr lang="es-MX" sz="1693" dirty="0">
                <a:latin typeface="Comic Sans MS" pitchFamily="66"/>
              </a:rPr>
              <a:t>muestra la frecuencia de cada valor como una barra diferente permitiendo comparar las categorías de forma visual (frecuencia o %).</a:t>
            </a:r>
            <a:r>
              <a:rPr lang="es-ES" sz="1693" dirty="0">
                <a:latin typeface="Comic Sans MS" pitchFamily="66"/>
              </a:rPr>
              <a:t> </a:t>
            </a:r>
            <a:r>
              <a:rPr lang="es-MX" sz="2000" dirty="0"/>
              <a:t>(ofrecen mensajes más claros donde </a:t>
            </a:r>
          </a:p>
          <a:p>
            <a:pPr marL="108000" lvl="0" indent="0">
              <a:spcAft>
                <a:spcPts val="0"/>
              </a:spcAft>
              <a:buNone/>
            </a:pPr>
            <a:r>
              <a:rPr lang="es-MX" sz="2000" dirty="0"/>
              <a:t>	las conclusiones son fáciles de extraer)</a:t>
            </a:r>
            <a:endParaRPr lang="es-ES" sz="2000" dirty="0"/>
          </a:p>
        </p:txBody>
      </p:sp>
      <p:pic>
        <p:nvPicPr>
          <p:cNvPr id="4" name="Imagen 3"/>
          <p:cNvPicPr>
            <a:picLocks noChangeAspect="1"/>
          </p:cNvPicPr>
          <p:nvPr/>
        </p:nvPicPr>
        <p:blipFill>
          <a:blip r:embed="rId3">
            <a:lum/>
            <a:alphaModFix/>
          </a:blip>
          <a:srcRect/>
          <a:stretch>
            <a:fillRect/>
          </a:stretch>
        </p:blipFill>
        <p:spPr>
          <a:xfrm>
            <a:off x="6385560" y="4162425"/>
            <a:ext cx="5155679" cy="2123906"/>
          </a:xfrm>
          <a:prstGeom prst="rect">
            <a:avLst/>
          </a:prstGeom>
          <a:noFill/>
          <a:ln>
            <a:noFill/>
          </a:ln>
        </p:spPr>
      </p:pic>
      <p:pic>
        <p:nvPicPr>
          <p:cNvPr id="5" name="Imagen 4">
            <a:extLst>
              <a:ext uri="{FF2B5EF4-FFF2-40B4-BE49-F238E27FC236}">
                <a16:creationId xmlns:a16="http://schemas.microsoft.com/office/drawing/2014/main" id="{15E1F7F0-DE7B-4AD0-9956-05772BF27F20}"/>
              </a:ext>
            </a:extLst>
          </p:cNvPr>
          <p:cNvPicPr>
            <a:picLocks noChangeAspect="1"/>
          </p:cNvPicPr>
          <p:nvPr/>
        </p:nvPicPr>
        <p:blipFill>
          <a:blip r:embed="rId4"/>
          <a:stretch>
            <a:fillRect/>
          </a:stretch>
        </p:blipFill>
        <p:spPr>
          <a:xfrm>
            <a:off x="1940577" y="4961467"/>
            <a:ext cx="3388326" cy="1324864"/>
          </a:xfrm>
          <a:prstGeom prst="rect">
            <a:avLst/>
          </a:prstGeom>
        </p:spPr>
      </p:pic>
    </p:spTree>
    <p:extLst>
      <p:ext uri="{BB962C8B-B14F-4D97-AF65-F5344CB8AC3E}">
        <p14:creationId xmlns:p14="http://schemas.microsoft.com/office/powerpoint/2010/main" val="3925693532"/>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C09A4D1-70CA-430A-9064-D135C2F4F3C5}"/>
              </a:ext>
            </a:extLst>
          </p:cNvPr>
          <p:cNvSpPr>
            <a:spLocks noGrp="1" noChangeArrowheads="1"/>
          </p:cNvSpPr>
          <p:nvPr>
            <p:ph type="title"/>
          </p:nvPr>
        </p:nvSpPr>
        <p:spPr/>
        <p:txBody>
          <a:bodyPr/>
          <a:lstStyle/>
          <a:p>
            <a:pPr algn="ctr" eaLnBrk="1" hangingPunct="1">
              <a:defRPr/>
            </a:pPr>
            <a:r>
              <a:rPr lang="es-ES" altLang="es-ES" sz="3000" b="1" dirty="0">
                <a:effectLst>
                  <a:outerShdw blurRad="38100" dist="38100" dir="2700000" algn="tl">
                    <a:srgbClr val="C0C0C0"/>
                  </a:outerShdw>
                </a:effectLst>
              </a:rPr>
              <a:t>DIAGRAMA DE BARRAS AGRUPADAS</a:t>
            </a:r>
            <a:br>
              <a:rPr lang="es-ES" altLang="es-ES" sz="3000" b="1" dirty="0">
                <a:effectLst>
                  <a:outerShdw blurRad="38100" dist="38100" dir="2700000" algn="tl">
                    <a:srgbClr val="C0C0C0"/>
                  </a:outerShdw>
                </a:effectLst>
              </a:rPr>
            </a:br>
            <a:r>
              <a:rPr lang="es-ES" altLang="es-ES" sz="3000" b="1" dirty="0">
                <a:effectLst>
                  <a:outerShdw blurRad="38100" dist="38100" dir="2700000" algn="tl">
                    <a:srgbClr val="C0C0C0"/>
                  </a:outerShdw>
                </a:effectLst>
              </a:rPr>
              <a:t>Y BARRAS DE ERROR</a:t>
            </a:r>
          </a:p>
        </p:txBody>
      </p:sp>
      <p:pic>
        <p:nvPicPr>
          <p:cNvPr id="55299" name="Picture 4" descr="Image119">
            <a:extLst>
              <a:ext uri="{FF2B5EF4-FFF2-40B4-BE49-F238E27FC236}">
                <a16:creationId xmlns:a16="http://schemas.microsoft.com/office/drawing/2014/main" id="{3B2147AA-D0C9-43BA-AA41-C12537D8B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674" y="2852739"/>
            <a:ext cx="3743325"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descr="Image120">
            <a:extLst>
              <a:ext uri="{FF2B5EF4-FFF2-40B4-BE49-F238E27FC236}">
                <a16:creationId xmlns:a16="http://schemas.microsoft.com/office/drawing/2014/main" id="{55668A69-F51E-4A31-AB67-66D5F5A3A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2852739"/>
            <a:ext cx="42481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179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C67DAB3-C013-48DD-9EB5-35E247E49F4C}"/>
              </a:ext>
            </a:extLst>
          </p:cNvPr>
          <p:cNvSpPr>
            <a:spLocks noGrp="1" noChangeArrowheads="1"/>
          </p:cNvSpPr>
          <p:nvPr>
            <p:ph type="title"/>
          </p:nvPr>
        </p:nvSpPr>
        <p:spPr>
          <a:xfrm>
            <a:off x="1295402" y="982133"/>
            <a:ext cx="9601196" cy="846668"/>
          </a:xfrm>
        </p:spPr>
        <p:txBody>
          <a:bodyPr>
            <a:normAutofit fontScale="90000"/>
          </a:bodyPr>
          <a:lstStyle/>
          <a:p>
            <a:pPr algn="ctr" eaLnBrk="1" hangingPunct="1">
              <a:defRPr/>
            </a:pPr>
            <a:r>
              <a:rPr lang="es-ES" altLang="es-ES" sz="3800" b="1" dirty="0">
                <a:effectLst>
                  <a:outerShdw blurRad="38100" dist="38100" dir="2700000" algn="tl">
                    <a:srgbClr val="C0C0C0"/>
                  </a:outerShdw>
                </a:effectLst>
              </a:rPr>
              <a:t>GRÁFICO DE LÍNEAS</a:t>
            </a:r>
            <a:br>
              <a:rPr lang="es-ES" altLang="es-ES" sz="3800" b="1" dirty="0">
                <a:effectLst>
                  <a:outerShdw blurRad="38100" dist="38100" dir="2700000" algn="tl">
                    <a:srgbClr val="C0C0C0"/>
                  </a:outerShdw>
                </a:effectLst>
              </a:rPr>
            </a:br>
            <a:r>
              <a:rPr lang="es-ES" altLang="es-ES" sz="3800" b="1" dirty="0">
                <a:effectLst>
                  <a:outerShdw blurRad="38100" dist="38100" dir="2700000" algn="tl">
                    <a:srgbClr val="C0C0C0"/>
                  </a:outerShdw>
                </a:effectLst>
              </a:rPr>
              <a:t>Y DIAGRAMA DE DISPERSIÓN</a:t>
            </a:r>
          </a:p>
        </p:txBody>
      </p:sp>
      <p:pic>
        <p:nvPicPr>
          <p:cNvPr id="56323" name="Picture 4" descr="Image125">
            <a:extLst>
              <a:ext uri="{FF2B5EF4-FFF2-40B4-BE49-F238E27FC236}">
                <a16:creationId xmlns:a16="http://schemas.microsoft.com/office/drawing/2014/main" id="{3D8AB6C6-537C-452E-9F3B-0D330B737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954" y="2849880"/>
            <a:ext cx="4425287" cy="3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descr="Image121">
            <a:extLst>
              <a:ext uri="{FF2B5EF4-FFF2-40B4-BE49-F238E27FC236}">
                <a16:creationId xmlns:a16="http://schemas.microsoft.com/office/drawing/2014/main" id="{7625EB33-47C4-4A60-B66A-5EF0A277F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606" y="2562859"/>
            <a:ext cx="4420143" cy="33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765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067F34E-3EAF-4CCF-85A3-1F2A1F156447}"/>
              </a:ext>
            </a:extLst>
          </p:cNvPr>
          <p:cNvSpPr>
            <a:spLocks noGrp="1" noChangeArrowheads="1"/>
          </p:cNvSpPr>
          <p:nvPr>
            <p:ph type="title"/>
          </p:nvPr>
        </p:nvSpPr>
        <p:spPr/>
        <p:txBody>
          <a:bodyPr/>
          <a:lstStyle/>
          <a:p>
            <a:pPr algn="ctr" eaLnBrk="1" hangingPunct="1">
              <a:defRPr/>
            </a:pPr>
            <a:r>
              <a:rPr lang="es-ES" altLang="es-ES" sz="2600" b="1">
                <a:effectLst>
                  <a:outerShdw blurRad="38100" dist="38100" dir="2700000" algn="tl">
                    <a:srgbClr val="C0C0C0"/>
                  </a:outerShdw>
                </a:effectLst>
              </a:rPr>
              <a:t>DOS DIAGRAMAS DE LÍNEAS SUPERPUESTOS</a:t>
            </a:r>
            <a:br>
              <a:rPr lang="es-ES" altLang="es-ES" sz="2600" b="1">
                <a:effectLst>
                  <a:outerShdw blurRad="38100" dist="38100" dir="2700000" algn="tl">
                    <a:srgbClr val="C0C0C0"/>
                  </a:outerShdw>
                </a:effectLst>
              </a:rPr>
            </a:br>
            <a:r>
              <a:rPr lang="es-ES" altLang="es-ES" sz="2600" b="1">
                <a:effectLst>
                  <a:outerShdw blurRad="38100" dist="38100" dir="2700000" algn="tl">
                    <a:srgbClr val="C0C0C0"/>
                  </a:outerShdw>
                </a:effectLst>
              </a:rPr>
              <a:t>Y DIAGRAMA DE DISPERSIÓN </a:t>
            </a:r>
            <a:r>
              <a:rPr lang="es-ES" altLang="es-ES" sz="1800" b="1">
                <a:effectLst>
                  <a:outerShdw blurRad="38100" dist="38100" dir="2700000" algn="tl">
                    <a:srgbClr val="C0C0C0"/>
                  </a:outerShdw>
                </a:effectLst>
              </a:rPr>
              <a:t>(REGRESIÓN LOGÍSTICA)</a:t>
            </a:r>
          </a:p>
        </p:txBody>
      </p:sp>
      <p:pic>
        <p:nvPicPr>
          <p:cNvPr id="57347" name="Picture 4" descr="Image122">
            <a:extLst>
              <a:ext uri="{FF2B5EF4-FFF2-40B4-BE49-F238E27FC236}">
                <a16:creationId xmlns:a16="http://schemas.microsoft.com/office/drawing/2014/main" id="{4FD24AFA-80AC-418F-A114-A21713325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1" y="2616835"/>
            <a:ext cx="4413249" cy="363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5" descr="Image123">
            <a:extLst>
              <a:ext uri="{FF2B5EF4-FFF2-40B4-BE49-F238E27FC236}">
                <a16:creationId xmlns:a16="http://schemas.microsoft.com/office/drawing/2014/main" id="{B154EDC5-922B-4323-BB54-F3B345323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6" y="2616835"/>
            <a:ext cx="4413248" cy="330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78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292239" y="589608"/>
            <a:ext cx="9257669" cy="104962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s-ES" b="1" dirty="0">
                <a:latin typeface="Comic Sans MS" pitchFamily="66"/>
              </a:rPr>
              <a:t>Gráficos, Histograma</a:t>
            </a:r>
            <a:endParaRPr lang="es-ES" b="1" dirty="0"/>
          </a:p>
        </p:txBody>
      </p:sp>
      <p:sp>
        <p:nvSpPr>
          <p:cNvPr id="3" name="2 Marcador de texto"/>
          <p:cNvSpPr txBox="1">
            <a:spLocks noGrp="1"/>
          </p:cNvSpPr>
          <p:nvPr>
            <p:ph type="body" idx="4294967295"/>
          </p:nvPr>
        </p:nvSpPr>
        <p:spPr>
          <a:xfrm>
            <a:off x="929640" y="1604729"/>
            <a:ext cx="9794865" cy="4430529"/>
          </a:xfrm>
        </p:spPr>
        <p:txBody>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lgn="just"/>
            <a:r>
              <a:rPr lang="es-ES" sz="1905" b="1" u="sng" dirty="0">
                <a:latin typeface="Comic Sans MS" pitchFamily="66"/>
              </a:rPr>
              <a:t>Histograma</a:t>
            </a:r>
            <a:r>
              <a:rPr lang="es-ES" sz="1693" dirty="0">
                <a:latin typeface="Comic Sans MS" pitchFamily="66"/>
              </a:rPr>
              <a:t>: Es un caso particular del diagrama anterior en el caso de variables continuas. Si los intervalos son correlativos, los rectángulos aparecen pegados en la representación gráfica. Se </a:t>
            </a:r>
            <a:r>
              <a:rPr lang="es-MX" sz="1693" dirty="0">
                <a:latin typeface="Comic Sans MS" pitchFamily="66"/>
              </a:rPr>
              <a:t>representa una variable cuantitativa, el eje horizontal los distintos extremos de los intervalos de clase, y en el eje vertical las frecuencias relativas partidas por las amplitudes de cada intervalo.</a:t>
            </a:r>
          </a:p>
          <a:p>
            <a:pPr lvl="0"/>
            <a:r>
              <a:rPr lang="es-ES" sz="1693" dirty="0">
                <a:latin typeface="Comic Sans MS" pitchFamily="66"/>
              </a:rPr>
              <a:t>En caso de que la amplitud de los intervalos no se igual para todos, hay que hacer coincidir el área del rectángulo con la frecuencia del intervalo. Un ejemplo muy utilizado de histograma es una pirámide de población.</a:t>
            </a:r>
          </a:p>
          <a:p>
            <a:pPr lvl="0"/>
            <a:endParaRPr lang="es-ES" dirty="0"/>
          </a:p>
        </p:txBody>
      </p:sp>
      <p:pic>
        <p:nvPicPr>
          <p:cNvPr id="4" name="Imagen 3"/>
          <p:cNvPicPr>
            <a:picLocks noChangeAspect="1"/>
          </p:cNvPicPr>
          <p:nvPr/>
        </p:nvPicPr>
        <p:blipFill>
          <a:blip r:embed="rId3">
            <a:lum/>
            <a:alphaModFix/>
          </a:blip>
          <a:srcRect/>
          <a:stretch>
            <a:fillRect/>
          </a:stretch>
        </p:blipFill>
        <p:spPr>
          <a:xfrm>
            <a:off x="7676589" y="3758103"/>
            <a:ext cx="3047918" cy="2510289"/>
          </a:xfrm>
          <a:prstGeom prst="rect">
            <a:avLst/>
          </a:prstGeom>
          <a:noFill/>
          <a:ln>
            <a:noFill/>
          </a:ln>
        </p:spPr>
      </p:pic>
      <p:sp>
        <p:nvSpPr>
          <p:cNvPr id="5" name="Text Box 8">
            <a:extLst>
              <a:ext uri="{FF2B5EF4-FFF2-40B4-BE49-F238E27FC236}">
                <a16:creationId xmlns:a16="http://schemas.microsoft.com/office/drawing/2014/main" id="{E625315C-FE0C-468B-B0A4-9F4ADA3DA39C}"/>
              </a:ext>
            </a:extLst>
          </p:cNvPr>
          <p:cNvSpPr txBox="1">
            <a:spLocks noChangeArrowheads="1"/>
          </p:cNvSpPr>
          <p:nvPr/>
        </p:nvSpPr>
        <p:spPr bwMode="auto">
          <a:xfrm>
            <a:off x="1467493" y="4136084"/>
            <a:ext cx="1902238" cy="1754326"/>
          </a:xfrm>
          <a:prstGeom prst="rect">
            <a:avLst/>
          </a:prstGeom>
          <a:solidFill>
            <a:srgbClr val="FFFF00"/>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s-ES" altLang="es-ES" b="0" dirty="0">
                <a:cs typeface="Times New Roman" panose="02020603050405020304" pitchFamily="18" charset="0"/>
              </a:rPr>
              <a:t>Los histogramas muestran la forma, el centro y la dispersión de la distribución.</a:t>
            </a:r>
            <a:endParaRPr lang="es-ES" altLang="es-ES" b="0" dirty="0"/>
          </a:p>
        </p:txBody>
      </p:sp>
      <p:pic>
        <p:nvPicPr>
          <p:cNvPr id="6" name="Imagen 5">
            <a:extLst>
              <a:ext uri="{FF2B5EF4-FFF2-40B4-BE49-F238E27FC236}">
                <a16:creationId xmlns:a16="http://schemas.microsoft.com/office/drawing/2014/main" id="{2A2B2C0E-8F96-4425-A38A-3C6736FFDEF8}"/>
              </a:ext>
            </a:extLst>
          </p:cNvPr>
          <p:cNvPicPr>
            <a:picLocks noChangeAspect="1"/>
          </p:cNvPicPr>
          <p:nvPr/>
        </p:nvPicPr>
        <p:blipFill>
          <a:blip r:embed="rId4"/>
          <a:stretch>
            <a:fillRect/>
          </a:stretch>
        </p:blipFill>
        <p:spPr>
          <a:xfrm>
            <a:off x="3770959" y="4052942"/>
            <a:ext cx="3504401" cy="2215450"/>
          </a:xfrm>
          <a:prstGeom prst="rect">
            <a:avLst/>
          </a:prstGeom>
        </p:spPr>
      </p:pic>
    </p:spTree>
    <p:extLst>
      <p:ext uri="{BB962C8B-B14F-4D97-AF65-F5344CB8AC3E}">
        <p14:creationId xmlns:p14="http://schemas.microsoft.com/office/powerpoint/2010/main" val="1093513756"/>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66835" y="572356"/>
            <a:ext cx="9257669" cy="104962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s-ES" b="1" dirty="0">
                <a:latin typeface="Comic Sans MS" pitchFamily="66"/>
              </a:rPr>
              <a:t>Gráficos, Polígono de frecuencias</a:t>
            </a:r>
            <a:endParaRPr lang="es-ES" dirty="0"/>
          </a:p>
        </p:txBody>
      </p:sp>
      <p:sp>
        <p:nvSpPr>
          <p:cNvPr id="3" name="2 Marcador de texto"/>
          <p:cNvSpPr txBox="1">
            <a:spLocks noGrp="1"/>
          </p:cNvSpPr>
          <p:nvPr>
            <p:ph type="body" idx="4294967295"/>
          </p:nvPr>
        </p:nvSpPr>
        <p:spPr>
          <a:xfrm>
            <a:off x="959789" y="1621983"/>
            <a:ext cx="10271760" cy="1532340"/>
          </a:xfrm>
        </p:spPr>
        <p:txBody>
          <a:bodyPr>
            <a:normAutofit fontScale="92500" lnSpcReduction="20000"/>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marL="108000" lvl="0" indent="0">
              <a:buNone/>
            </a:pPr>
            <a:r>
              <a:rPr lang="es-ES" sz="1905" b="1" u="sng" dirty="0">
                <a:latin typeface="Comic Sans MS" pitchFamily="66"/>
              </a:rPr>
              <a:t>Polígono de frecuencias:</a:t>
            </a:r>
            <a:r>
              <a:rPr lang="es-ES" sz="1693" dirty="0">
                <a:latin typeface="Comic Sans MS" pitchFamily="66"/>
              </a:rPr>
              <a:t> Representamos dos ejes perpendiculares y representamos en el horizontal los valores de la variable y en el vertical las frecuencias. Representamos los puntos que tiene por primera coordenada el valor de la variable y por segunda el valor de la frecuencia. Uniendo todos los puntos obtenemos una línea poligonal que es la representación que buscamos.</a:t>
            </a:r>
          </a:p>
          <a:p>
            <a:pPr marL="108000" indent="0">
              <a:buNone/>
            </a:pPr>
            <a:r>
              <a:rPr lang="es-ES" altLang="es-ES" sz="1800" dirty="0">
                <a:solidFill>
                  <a:schemeClr val="tx1"/>
                </a:solidFill>
                <a:latin typeface="Times New Roman" panose="02020603050405020304" pitchFamily="18" charset="0"/>
                <a:cs typeface="Times New Roman" panose="02020603050405020304" pitchFamily="18" charset="0"/>
              </a:rPr>
              <a:t>El polígono de frecuencias resulta de la unión mediante una línea quebrada de los puntos medios de las bases superiores de los rectángulos de un histograma</a:t>
            </a:r>
            <a:r>
              <a:rPr lang="es-ES" altLang="es-ES" sz="1800" dirty="0">
                <a:solidFill>
                  <a:schemeClr val="tx1"/>
                </a:solidFill>
              </a:rPr>
              <a:t>.</a:t>
            </a:r>
          </a:p>
        </p:txBody>
      </p:sp>
      <p:pic>
        <p:nvPicPr>
          <p:cNvPr id="4" name="Imagen 3"/>
          <p:cNvPicPr>
            <a:picLocks noChangeAspect="1"/>
          </p:cNvPicPr>
          <p:nvPr/>
        </p:nvPicPr>
        <p:blipFill>
          <a:blip r:embed="rId3">
            <a:lum/>
            <a:alphaModFix/>
          </a:blip>
          <a:srcRect/>
          <a:stretch>
            <a:fillRect/>
          </a:stretch>
        </p:blipFill>
        <p:spPr>
          <a:xfrm>
            <a:off x="5672248" y="3215640"/>
            <a:ext cx="5342726" cy="3070004"/>
          </a:xfrm>
          <a:prstGeom prst="rect">
            <a:avLst/>
          </a:prstGeom>
          <a:noFill/>
          <a:ln>
            <a:noFill/>
          </a:ln>
        </p:spPr>
      </p:pic>
      <p:sp>
        <p:nvSpPr>
          <p:cNvPr id="6" name="Text Box 6">
            <a:extLst>
              <a:ext uri="{FF2B5EF4-FFF2-40B4-BE49-F238E27FC236}">
                <a16:creationId xmlns:a16="http://schemas.microsoft.com/office/drawing/2014/main" id="{0081EC83-AB2F-4038-B75A-E9B7B969470A}"/>
              </a:ext>
            </a:extLst>
          </p:cNvPr>
          <p:cNvSpPr txBox="1">
            <a:spLocks noChangeArrowheads="1"/>
          </p:cNvSpPr>
          <p:nvPr/>
        </p:nvSpPr>
        <p:spPr bwMode="auto">
          <a:xfrm>
            <a:off x="1177026" y="3215640"/>
            <a:ext cx="2514269" cy="646331"/>
          </a:xfrm>
          <a:prstGeom prst="rect">
            <a:avLst/>
          </a:prstGeom>
          <a:solidFill>
            <a:srgbClr val="99FFCC"/>
          </a:solidFill>
          <a:ln w="9525">
            <a:solidFill>
              <a:srgbClr val="000099"/>
            </a:solidFill>
            <a:miter lim="800000"/>
            <a:headEnd/>
            <a:tailEnd/>
          </a:ln>
          <a:effec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altLang="es-ES" b="0" dirty="0"/>
              <a:t>No es aplicable a las variables cualitativas</a:t>
            </a:r>
          </a:p>
        </p:txBody>
      </p:sp>
    </p:spTree>
    <p:extLst>
      <p:ext uri="{BB962C8B-B14F-4D97-AF65-F5344CB8AC3E}">
        <p14:creationId xmlns:p14="http://schemas.microsoft.com/office/powerpoint/2010/main" val="920309823"/>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309492" y="685978"/>
            <a:ext cx="9257669" cy="1049627"/>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s-ES" b="1" dirty="0">
                <a:latin typeface="Comic Sans MS" pitchFamily="66"/>
              </a:rPr>
              <a:t>Gráficos, Diagrama de sectores</a:t>
            </a:r>
            <a:endParaRPr lang="es-ES" dirty="0"/>
          </a:p>
        </p:txBody>
      </p:sp>
      <p:sp>
        <p:nvSpPr>
          <p:cNvPr id="3" name="2 Marcador de texto"/>
          <p:cNvSpPr txBox="1">
            <a:spLocks noGrp="1"/>
          </p:cNvSpPr>
          <p:nvPr>
            <p:ph type="body" idx="4294967295"/>
          </p:nvPr>
        </p:nvSpPr>
        <p:spPr>
          <a:xfrm>
            <a:off x="838200" y="1604729"/>
            <a:ext cx="9886305" cy="4430529"/>
          </a:xfrm>
        </p:spPr>
        <p:txBody>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r>
              <a:rPr lang="es-ES" sz="2117" b="1" u="sng" dirty="0">
                <a:latin typeface="Comic Sans MS" pitchFamily="66"/>
              </a:rPr>
              <a:t>Diagrama de sectores:</a:t>
            </a:r>
            <a:r>
              <a:rPr lang="es-ES" sz="2117" dirty="0">
                <a:latin typeface="Comic Sans MS" pitchFamily="66"/>
              </a:rPr>
              <a:t> </a:t>
            </a:r>
            <a:r>
              <a:rPr lang="es-ES" sz="1905" dirty="0">
                <a:latin typeface="Comic Sans MS" pitchFamily="66"/>
              </a:rPr>
              <a:t>Consiste en dividir un círculo en tantos sectores como valores de la variable. La amplitud de cada sector debe ser proporcional a la frecuencia del valor correspondiente. </a:t>
            </a:r>
            <a:r>
              <a:rPr lang="es-MX" sz="1905" dirty="0">
                <a:latin typeface="Comic Sans MS" pitchFamily="66"/>
              </a:rPr>
              <a:t>Al círculo, que representa el 100%, le corresponde un ángulo de 360°. </a:t>
            </a:r>
          </a:p>
          <a:p>
            <a:pPr lvl="0"/>
            <a:r>
              <a:rPr lang="es-MX" sz="1905" dirty="0">
                <a:latin typeface="Comic Sans MS" pitchFamily="66"/>
              </a:rPr>
              <a:t>Contribución de las partes a un todo (frecuencia o %). El ángulo central es proporcional a la frecuencia absoluta.</a:t>
            </a:r>
            <a:endParaRPr lang="es-ES" sz="1905" dirty="0">
              <a:latin typeface="Comic Sans MS" pitchFamily="66"/>
            </a:endParaRPr>
          </a:p>
        </p:txBody>
      </p:sp>
      <p:pic>
        <p:nvPicPr>
          <p:cNvPr id="4" name="Imagen 3"/>
          <p:cNvPicPr>
            <a:picLocks noChangeAspect="1"/>
          </p:cNvPicPr>
          <p:nvPr/>
        </p:nvPicPr>
        <p:blipFill>
          <a:blip r:embed="rId3">
            <a:lum/>
            <a:alphaModFix/>
          </a:blip>
          <a:srcRect/>
          <a:stretch>
            <a:fillRect/>
          </a:stretch>
        </p:blipFill>
        <p:spPr>
          <a:xfrm>
            <a:off x="1690910" y="3727984"/>
            <a:ext cx="3962472" cy="2307274"/>
          </a:xfrm>
          <a:prstGeom prst="rect">
            <a:avLst/>
          </a:prstGeom>
          <a:noFill/>
          <a:ln>
            <a:noFill/>
          </a:ln>
        </p:spPr>
      </p:pic>
      <p:pic>
        <p:nvPicPr>
          <p:cNvPr id="5" name="Imagen 4">
            <a:extLst>
              <a:ext uri="{FF2B5EF4-FFF2-40B4-BE49-F238E27FC236}">
                <a16:creationId xmlns:a16="http://schemas.microsoft.com/office/drawing/2014/main" id="{62446024-1A6F-48FE-9EB8-A50F97B21D58}"/>
              </a:ext>
            </a:extLst>
          </p:cNvPr>
          <p:cNvPicPr>
            <a:picLocks noChangeAspect="1"/>
          </p:cNvPicPr>
          <p:nvPr/>
        </p:nvPicPr>
        <p:blipFill>
          <a:blip r:embed="rId4"/>
          <a:stretch>
            <a:fillRect/>
          </a:stretch>
        </p:blipFill>
        <p:spPr>
          <a:xfrm>
            <a:off x="6823893" y="3429000"/>
            <a:ext cx="3743268" cy="2606258"/>
          </a:xfrm>
          <a:prstGeom prst="rect">
            <a:avLst/>
          </a:prstGeom>
        </p:spPr>
      </p:pic>
    </p:spTree>
    <p:extLst>
      <p:ext uri="{BB962C8B-B14F-4D97-AF65-F5344CB8AC3E}">
        <p14:creationId xmlns:p14="http://schemas.microsoft.com/office/powerpoint/2010/main" val="2050444046"/>
      </p:ext>
    </p:extLst>
  </p:cSld>
  <p:clrMapOvr>
    <a:masterClrMapping/>
  </p:clrMapOvr>
  <p:transition spd="med">
    <p:wipe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A9CCD24B-133C-4415-90FC-44E4A75CBFF4}"/>
              </a:ext>
            </a:extLst>
          </p:cNvPr>
          <p:cNvSpPr>
            <a:spLocks noGrp="1" noChangeArrowheads="1"/>
          </p:cNvSpPr>
          <p:nvPr>
            <p:ph type="title"/>
          </p:nvPr>
        </p:nvSpPr>
        <p:spPr/>
        <p:txBody>
          <a:bodyPr/>
          <a:lstStyle/>
          <a:p>
            <a:pPr algn="ctr" eaLnBrk="1" hangingPunct="1">
              <a:defRPr/>
            </a:pPr>
            <a:r>
              <a:rPr lang="es-ES" altLang="es-ES" sz="3800" b="1">
                <a:effectLst>
                  <a:outerShdw blurRad="38100" dist="38100" dir="2700000" algn="tl">
                    <a:srgbClr val="C0C0C0"/>
                  </a:outerShdw>
                </a:effectLst>
              </a:rPr>
              <a:t>GRÁFICO DE NORMALIDAD</a:t>
            </a:r>
          </a:p>
        </p:txBody>
      </p:sp>
      <p:pic>
        <p:nvPicPr>
          <p:cNvPr id="54275" name="Picture 4" descr="Image118">
            <a:extLst>
              <a:ext uri="{FF2B5EF4-FFF2-40B4-BE49-F238E27FC236}">
                <a16:creationId xmlns:a16="http://schemas.microsoft.com/office/drawing/2014/main" id="{CCA38720-0F88-4230-A6B5-D1685F2F0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2" y="2636521"/>
            <a:ext cx="4429562" cy="331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a:extLst>
              <a:ext uri="{FF2B5EF4-FFF2-40B4-BE49-F238E27FC236}">
                <a16:creationId xmlns:a16="http://schemas.microsoft.com/office/drawing/2014/main" id="{1FA0B771-1647-46C4-AE6D-49608497B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20" b="17937"/>
          <a:stretch>
            <a:fillRect/>
          </a:stretch>
        </p:blipFill>
        <p:spPr bwMode="auto">
          <a:xfrm>
            <a:off x="6659445" y="2636520"/>
            <a:ext cx="4429562" cy="323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35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5DE15C-2D49-4298-A3EF-5D19F54215A5}"/>
              </a:ext>
            </a:extLst>
          </p:cNvPr>
          <p:cNvSpPr>
            <a:spLocks noGrp="1"/>
          </p:cNvSpPr>
          <p:nvPr>
            <p:ph type="title"/>
          </p:nvPr>
        </p:nvSpPr>
        <p:spPr/>
        <p:txBody>
          <a:bodyPr/>
          <a:lstStyle/>
          <a:p>
            <a:r>
              <a:rPr lang="es-MX" b="1" dirty="0"/>
              <a:t>ESTADÍSTICA</a:t>
            </a:r>
            <a:endParaRPr lang="es-EC" b="1" dirty="0"/>
          </a:p>
        </p:txBody>
      </p:sp>
      <p:sp>
        <p:nvSpPr>
          <p:cNvPr id="3" name="Marcador de contenido 2">
            <a:extLst>
              <a:ext uri="{FF2B5EF4-FFF2-40B4-BE49-F238E27FC236}">
                <a16:creationId xmlns:a16="http://schemas.microsoft.com/office/drawing/2014/main" id="{4165D0C1-0C29-443C-8442-B0C8881EE7CC}"/>
              </a:ext>
            </a:extLst>
          </p:cNvPr>
          <p:cNvSpPr>
            <a:spLocks noGrp="1"/>
          </p:cNvSpPr>
          <p:nvPr>
            <p:ph sz="half" idx="1"/>
          </p:nvPr>
        </p:nvSpPr>
        <p:spPr>
          <a:xfrm>
            <a:off x="1298447" y="2560320"/>
            <a:ext cx="5407005" cy="3310128"/>
          </a:xfrm>
        </p:spPr>
        <p:txBody>
          <a:bodyPr>
            <a:normAutofit fontScale="70000" lnSpcReduction="20000"/>
          </a:bodyPr>
          <a:lstStyle/>
          <a:p>
            <a:r>
              <a:rPr lang="es-MX" dirty="0"/>
              <a:t>Origen de la palabra:</a:t>
            </a:r>
          </a:p>
          <a:p>
            <a:r>
              <a:rPr lang="es-MX" dirty="0"/>
              <a:t>Latín status que significa </a:t>
            </a:r>
            <a:r>
              <a:rPr lang="es-MX" b="1" i="1" dirty="0"/>
              <a:t>“modo de pararse o posición</a:t>
            </a:r>
          </a:p>
          <a:p>
            <a:endParaRPr lang="es-MX" b="1" i="1" dirty="0"/>
          </a:p>
          <a:p>
            <a:pPr>
              <a:lnSpc>
                <a:spcPct val="80000"/>
              </a:lnSpc>
            </a:pPr>
            <a:r>
              <a:rPr lang="es-MX" altLang="es-ES" dirty="0">
                <a:solidFill>
                  <a:schemeClr val="hlink"/>
                </a:solidFill>
                <a:latin typeface="Comic Sans MS" panose="030F0702030302020204" pitchFamily="66" charset="0"/>
              </a:rPr>
              <a:t>Origen:</a:t>
            </a:r>
            <a:r>
              <a:rPr lang="es-MX" altLang="es-ES" dirty="0">
                <a:latin typeface="Comic Sans MS" panose="030F0702030302020204" pitchFamily="66" charset="0"/>
              </a:rPr>
              <a:t> Necesidad de organización de los grupos sociales.</a:t>
            </a:r>
          </a:p>
          <a:p>
            <a:pPr>
              <a:lnSpc>
                <a:spcPct val="80000"/>
              </a:lnSpc>
            </a:pPr>
            <a:endParaRPr lang="es-MX" altLang="es-ES" dirty="0">
              <a:latin typeface="Comic Sans MS" panose="030F0702030302020204" pitchFamily="66" charset="0"/>
            </a:endParaRPr>
          </a:p>
          <a:p>
            <a:pPr>
              <a:lnSpc>
                <a:spcPct val="80000"/>
              </a:lnSpc>
            </a:pPr>
            <a:r>
              <a:rPr lang="es-MX" altLang="es-ES" dirty="0">
                <a:solidFill>
                  <a:schemeClr val="hlink"/>
                </a:solidFill>
                <a:latin typeface="Comic Sans MS" panose="030F0702030302020204" pitchFamily="66" charset="0"/>
              </a:rPr>
              <a:t>Base:</a:t>
            </a:r>
            <a:r>
              <a:rPr lang="es-MX" altLang="es-ES" dirty="0">
                <a:latin typeface="Comic Sans MS" panose="030F0702030302020204" pitchFamily="66" charset="0"/>
              </a:rPr>
              <a:t> La lógica y la matemática y se caracteriza por procedimientos objetivos.</a:t>
            </a:r>
          </a:p>
          <a:p>
            <a:pPr>
              <a:lnSpc>
                <a:spcPct val="80000"/>
              </a:lnSpc>
              <a:buNone/>
            </a:pPr>
            <a:endParaRPr lang="es-ES" altLang="es-ES" dirty="0">
              <a:latin typeface="Comic Sans MS" panose="030F0702030302020204" pitchFamily="66" charset="0"/>
            </a:endParaRPr>
          </a:p>
          <a:p>
            <a:pPr>
              <a:lnSpc>
                <a:spcPct val="80000"/>
              </a:lnSpc>
            </a:pPr>
            <a:r>
              <a:rPr lang="es-ES" altLang="es-ES" dirty="0">
                <a:solidFill>
                  <a:schemeClr val="hlink"/>
                </a:solidFill>
                <a:latin typeface="Comic Sans MS" panose="030F0702030302020204" pitchFamily="66" charset="0"/>
              </a:rPr>
              <a:t>Utilidad:</a:t>
            </a:r>
            <a:r>
              <a:rPr lang="es-ES" altLang="es-ES" dirty="0">
                <a:latin typeface="Comic Sans MS" panose="030F0702030302020204" pitchFamily="66" charset="0"/>
              </a:rPr>
              <a:t> manejo de datos numéricos .Se encarga de recolectar, elaborar, analizar e interpretar datos numéricos.</a:t>
            </a:r>
          </a:p>
          <a:p>
            <a:endParaRPr lang="es-EC" b="1" i="1" dirty="0"/>
          </a:p>
        </p:txBody>
      </p:sp>
      <p:pic>
        <p:nvPicPr>
          <p:cNvPr id="5" name="Marcador de contenido 4">
            <a:extLst>
              <a:ext uri="{FF2B5EF4-FFF2-40B4-BE49-F238E27FC236}">
                <a16:creationId xmlns:a16="http://schemas.microsoft.com/office/drawing/2014/main" id="{983F23AB-9C87-47DB-AE6E-DED64ABEEDDF}"/>
              </a:ext>
            </a:extLst>
          </p:cNvPr>
          <p:cNvPicPr>
            <a:picLocks noGrp="1" noChangeAspect="1"/>
          </p:cNvPicPr>
          <p:nvPr>
            <p:ph sz="half" idx="2"/>
          </p:nvPr>
        </p:nvPicPr>
        <p:blipFill>
          <a:blip r:embed="rId2">
            <a:lum/>
            <a:alphaModFix/>
          </a:blip>
          <a:srcRect/>
          <a:stretch>
            <a:fillRect/>
          </a:stretch>
        </p:blipFill>
        <p:spPr>
          <a:xfrm>
            <a:off x="6934051" y="2024448"/>
            <a:ext cx="3733949" cy="3846128"/>
          </a:xfrm>
          <a:prstGeom prst="rect">
            <a:avLst/>
          </a:prstGeom>
          <a:noFill/>
          <a:ln>
            <a:noFill/>
          </a:ln>
        </p:spPr>
      </p:pic>
    </p:spTree>
    <p:extLst>
      <p:ext uri="{BB962C8B-B14F-4D97-AF65-F5344CB8AC3E}">
        <p14:creationId xmlns:p14="http://schemas.microsoft.com/office/powerpoint/2010/main" val="2871264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D0EE4D0-06F1-4190-8DF5-D04335395278}"/>
              </a:ext>
            </a:extLst>
          </p:cNvPr>
          <p:cNvSpPr>
            <a:spLocks noGrp="1" noChangeArrowheads="1"/>
          </p:cNvSpPr>
          <p:nvPr>
            <p:ph type="title"/>
          </p:nvPr>
        </p:nvSpPr>
        <p:spPr>
          <a:xfrm>
            <a:off x="914404" y="650661"/>
            <a:ext cx="9601196" cy="511388"/>
          </a:xfrm>
        </p:spPr>
        <p:txBody>
          <a:bodyPr>
            <a:normAutofit fontScale="90000"/>
          </a:bodyPr>
          <a:lstStyle/>
          <a:p>
            <a:pPr algn="ctr" eaLnBrk="1" hangingPunct="1">
              <a:defRPr/>
            </a:pPr>
            <a:r>
              <a:rPr lang="es-ES" altLang="es-ES" sz="3800" b="1" dirty="0">
                <a:effectLst>
                  <a:outerShdw blurRad="38100" dist="38100" dir="2700000" algn="tl">
                    <a:srgbClr val="C0C0C0"/>
                  </a:outerShdw>
                </a:effectLst>
              </a:rPr>
              <a:t>CAJA Y BIGOTES</a:t>
            </a:r>
          </a:p>
        </p:txBody>
      </p:sp>
      <p:pic>
        <p:nvPicPr>
          <p:cNvPr id="52227" name="Picture 4" descr="Image117">
            <a:extLst>
              <a:ext uri="{FF2B5EF4-FFF2-40B4-BE49-F238E27FC236}">
                <a16:creationId xmlns:a16="http://schemas.microsoft.com/office/drawing/2014/main" id="{0B15F16E-961B-4D5A-B1E5-011F3EF63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391" y="1371600"/>
            <a:ext cx="4039554"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7">
            <a:extLst>
              <a:ext uri="{FF2B5EF4-FFF2-40B4-BE49-F238E27FC236}">
                <a16:creationId xmlns:a16="http://schemas.microsoft.com/office/drawing/2014/main" id="{F6CF03C0-360A-4D25-A6AA-F6C9993133D6}"/>
              </a:ext>
            </a:extLst>
          </p:cNvPr>
          <p:cNvSpPr>
            <a:spLocks noChangeArrowheads="1"/>
          </p:cNvSpPr>
          <p:nvPr/>
        </p:nvSpPr>
        <p:spPr bwMode="auto">
          <a:xfrm>
            <a:off x="4210050" y="20478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pic>
        <p:nvPicPr>
          <p:cNvPr id="52229" name="1 Imagen" descr="DIAGRAMA 15.jpg">
            <a:extLst>
              <a:ext uri="{FF2B5EF4-FFF2-40B4-BE49-F238E27FC236}">
                <a16:creationId xmlns:a16="http://schemas.microsoft.com/office/drawing/2014/main" id="{7405789B-0FE5-4D75-A3FC-95BC421D1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840" y="1371600"/>
            <a:ext cx="4419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8">
            <a:extLst>
              <a:ext uri="{FF2B5EF4-FFF2-40B4-BE49-F238E27FC236}">
                <a16:creationId xmlns:a16="http://schemas.microsoft.com/office/drawing/2014/main" id="{C8680503-C549-48EA-9347-5CD52734D7F6}"/>
              </a:ext>
            </a:extLst>
          </p:cNvPr>
          <p:cNvSpPr txBox="1">
            <a:spLocks noChangeArrowheads="1"/>
          </p:cNvSpPr>
          <p:nvPr/>
        </p:nvSpPr>
        <p:spPr bwMode="auto">
          <a:xfrm>
            <a:off x="952500" y="4637679"/>
            <a:ext cx="10287000" cy="1569660"/>
          </a:xfrm>
          <a:prstGeom prst="rect">
            <a:avLst/>
          </a:prstGeom>
          <a:solidFill>
            <a:srgbClr val="FFFF00"/>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just" eaLnBrk="1" hangingPunct="1"/>
            <a:r>
              <a:rPr lang="es-ES_tradnl" altLang="es-ES" sz="1600" b="0" dirty="0">
                <a:solidFill>
                  <a:srgbClr val="000099"/>
                </a:solidFill>
                <a:cs typeface="Times New Roman" panose="02020603050405020304" pitchFamily="18" charset="0"/>
              </a:rPr>
              <a:t>En el diagrama de cajas y bigotes presentamos los percentiles recogidos, la mediana y los valores extremos.</a:t>
            </a:r>
          </a:p>
          <a:p>
            <a:pPr algn="just" eaLnBrk="1" hangingPunct="1"/>
            <a:r>
              <a:rPr lang="es-ES_tradnl" altLang="es-ES" sz="1600" b="0" dirty="0">
                <a:solidFill>
                  <a:srgbClr val="000099"/>
                </a:solidFill>
                <a:cs typeface="Times New Roman" panose="02020603050405020304" pitchFamily="18" charset="0"/>
              </a:rPr>
              <a:t>La caja central registra los valores comprendidos entre los percentiles del 25 (borde inferior de la caja) al 75 (borde superior de la caja).</a:t>
            </a:r>
          </a:p>
          <a:p>
            <a:pPr algn="just" eaLnBrk="1" hangingPunct="1"/>
            <a:r>
              <a:rPr lang="es-ES_tradnl" altLang="es-ES" sz="1600" b="0" dirty="0">
                <a:solidFill>
                  <a:srgbClr val="000099"/>
                </a:solidFill>
                <a:cs typeface="Times New Roman" panose="02020603050405020304" pitchFamily="18" charset="0"/>
              </a:rPr>
              <a:t>La línea negra que viene remarcada se corresponde con el percentil 50 o mediana.</a:t>
            </a:r>
          </a:p>
          <a:p>
            <a:pPr algn="just" eaLnBrk="1" hangingPunct="1"/>
            <a:r>
              <a:rPr lang="es-ES_tradnl" altLang="es-ES" sz="1600" b="0" dirty="0">
                <a:solidFill>
                  <a:srgbClr val="000099"/>
                </a:solidFill>
                <a:cs typeface="Times New Roman" panose="02020603050405020304" pitchFamily="18" charset="0"/>
              </a:rPr>
              <a:t>Los bigotes representan los casos máximo y mínimo.</a:t>
            </a:r>
          </a:p>
          <a:p>
            <a:pPr algn="just" eaLnBrk="1" hangingPunct="1"/>
            <a:r>
              <a:rPr lang="es-ES_tradnl" altLang="es-ES" sz="1600" b="0" dirty="0">
                <a:solidFill>
                  <a:srgbClr val="000099"/>
                </a:solidFill>
                <a:cs typeface="Times New Roman" panose="02020603050405020304" pitchFamily="18" charset="0"/>
              </a:rPr>
              <a:t>(ojo cuando aparezca un * no se corresponden con mínimo y máximo).</a:t>
            </a:r>
            <a:endParaRPr lang="es-ES" altLang="es-ES" sz="1600" b="0" dirty="0">
              <a:solidFill>
                <a:srgbClr val="000099"/>
              </a:solidFill>
            </a:endParaRPr>
          </a:p>
        </p:txBody>
      </p:sp>
    </p:spTree>
    <p:extLst>
      <p:ext uri="{BB962C8B-B14F-4D97-AF65-F5344CB8AC3E}">
        <p14:creationId xmlns:p14="http://schemas.microsoft.com/office/powerpoint/2010/main" val="453228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66835" y="528702"/>
            <a:ext cx="9257669" cy="104962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s-ES" b="1" dirty="0">
                <a:latin typeface="Comic Sans MS" pitchFamily="66"/>
              </a:rPr>
              <a:t>Gráficos, Cartograma</a:t>
            </a:r>
            <a:endParaRPr lang="es-ES" dirty="0"/>
          </a:p>
        </p:txBody>
      </p:sp>
      <p:sp>
        <p:nvSpPr>
          <p:cNvPr id="3" name="2 Marcador de texto"/>
          <p:cNvSpPr txBox="1">
            <a:spLocks noGrp="1"/>
          </p:cNvSpPr>
          <p:nvPr>
            <p:ph type="body" idx="4294967295"/>
          </p:nvPr>
        </p:nvSpPr>
        <p:spPr>
          <a:xfrm>
            <a:off x="1466836" y="1604729"/>
            <a:ext cx="9257669" cy="4430529"/>
          </a:xfrm>
        </p:spPr>
        <p:txBody>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r>
              <a:rPr lang="es-ES" sz="1905" b="1" u="sng">
                <a:latin typeface="Comic Sans MS" pitchFamily="66"/>
              </a:rPr>
              <a:t>Cartograma</a:t>
            </a:r>
            <a:r>
              <a:rPr lang="es-ES" sz="1905">
                <a:latin typeface="Comic Sans MS" pitchFamily="66"/>
              </a:rPr>
              <a:t>: </a:t>
            </a:r>
            <a:r>
              <a:rPr lang="es-ES" sz="1693">
                <a:latin typeface="Comic Sans MS" pitchFamily="66"/>
              </a:rPr>
              <a:t>Cuando el estudio estadístico se hace sobre una zona geográfica, la representación gráfica se puede hacer sobre un mapa, coloreando con distintos colores cada una de las regiones representadas en el estudio.</a:t>
            </a:r>
          </a:p>
        </p:txBody>
      </p:sp>
      <p:pic>
        <p:nvPicPr>
          <p:cNvPr id="4" name="Imagen 3"/>
          <p:cNvPicPr>
            <a:picLocks noChangeAspect="1"/>
          </p:cNvPicPr>
          <p:nvPr/>
        </p:nvPicPr>
        <p:blipFill>
          <a:blip r:embed="rId3">
            <a:lum/>
            <a:alphaModFix/>
          </a:blip>
          <a:srcRect/>
          <a:stretch>
            <a:fillRect/>
          </a:stretch>
        </p:blipFill>
        <p:spPr>
          <a:xfrm>
            <a:off x="3593902" y="3165644"/>
            <a:ext cx="3835423" cy="2739697"/>
          </a:xfrm>
          <a:prstGeom prst="rect">
            <a:avLst/>
          </a:prstGeom>
          <a:noFill/>
          <a:ln>
            <a:noFill/>
          </a:ln>
        </p:spPr>
      </p:pic>
    </p:spTree>
    <p:extLst>
      <p:ext uri="{BB962C8B-B14F-4D97-AF65-F5344CB8AC3E}">
        <p14:creationId xmlns:p14="http://schemas.microsoft.com/office/powerpoint/2010/main" val="4176403134"/>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22260" y="364607"/>
            <a:ext cx="9257669" cy="104962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s-ES" b="1" dirty="0">
                <a:latin typeface="Comic Sans MS" pitchFamily="66"/>
              </a:rPr>
              <a:t>Gráficos, Pictograma</a:t>
            </a:r>
            <a:endParaRPr lang="es-ES" dirty="0"/>
          </a:p>
        </p:txBody>
      </p:sp>
      <p:pic>
        <p:nvPicPr>
          <p:cNvPr id="6" name="Imagen 5">
            <a:extLst>
              <a:ext uri="{FF2B5EF4-FFF2-40B4-BE49-F238E27FC236}">
                <a16:creationId xmlns:a16="http://schemas.microsoft.com/office/drawing/2014/main" id="{4CC6D6B4-F053-41BF-95B3-01C4ABC067A1}"/>
              </a:ext>
            </a:extLst>
          </p:cNvPr>
          <p:cNvPicPr>
            <a:picLocks noChangeAspect="1"/>
          </p:cNvPicPr>
          <p:nvPr/>
        </p:nvPicPr>
        <p:blipFill>
          <a:blip r:embed="rId3"/>
          <a:stretch>
            <a:fillRect/>
          </a:stretch>
        </p:blipFill>
        <p:spPr>
          <a:xfrm>
            <a:off x="6008488" y="3271718"/>
            <a:ext cx="4468755" cy="2786113"/>
          </a:xfrm>
          <a:prstGeom prst="rect">
            <a:avLst/>
          </a:prstGeom>
        </p:spPr>
      </p:pic>
      <p:sp>
        <p:nvSpPr>
          <p:cNvPr id="3" name="2 Marcador de texto"/>
          <p:cNvSpPr txBox="1">
            <a:spLocks noGrp="1"/>
          </p:cNvSpPr>
          <p:nvPr>
            <p:ph type="body" idx="4294967295"/>
          </p:nvPr>
        </p:nvSpPr>
        <p:spPr>
          <a:xfrm>
            <a:off x="1466836" y="1604729"/>
            <a:ext cx="9257669" cy="4430529"/>
          </a:xfrm>
        </p:spPr>
        <p:txBody>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marL="0" indent="0"/>
            <a:endParaRPr lang="es-ES" dirty="0"/>
          </a:p>
        </p:txBody>
      </p:sp>
      <p:sp>
        <p:nvSpPr>
          <p:cNvPr id="4" name="3 CuadroTexto"/>
          <p:cNvSpPr txBox="1"/>
          <p:nvPr/>
        </p:nvSpPr>
        <p:spPr>
          <a:xfrm>
            <a:off x="1624947" y="2315275"/>
            <a:ext cx="8852296" cy="923137"/>
          </a:xfrm>
          <a:prstGeom prst="rect">
            <a:avLst/>
          </a:prstGeom>
          <a:noFill/>
          <a:ln>
            <a:noFill/>
          </a:ln>
        </p:spPr>
        <p:txBody>
          <a:bodyPr vert="horz" wrap="none" lIns="95247" tIns="47624" rIns="95247" bIns="47624" compatLnSpc="0"/>
          <a:lstStyle/>
          <a:p>
            <a:pPr hangingPunct="0"/>
            <a:r>
              <a:rPr lang="es-ES" sz="1905" b="1" u="sng" dirty="0">
                <a:latin typeface="Comic Sans MS" pitchFamily="66"/>
                <a:ea typeface="DejaVu Sans" pitchFamily="2"/>
                <a:cs typeface="DejaVu Sans" pitchFamily="2"/>
              </a:rPr>
              <a:t>Pictograma</a:t>
            </a:r>
            <a:r>
              <a:rPr lang="es-ES" sz="1905" dirty="0">
                <a:latin typeface="Comic Sans MS" pitchFamily="66"/>
                <a:ea typeface="DejaVu Sans" pitchFamily="2"/>
                <a:cs typeface="DejaVu Sans" pitchFamily="2"/>
              </a:rPr>
              <a:t>.</a:t>
            </a:r>
            <a:r>
              <a:rPr lang="es-ES" sz="1693" dirty="0">
                <a:latin typeface="Comic Sans MS" pitchFamily="66"/>
                <a:ea typeface="DejaVu Sans" pitchFamily="2"/>
                <a:cs typeface="DejaVu Sans" pitchFamily="2"/>
              </a:rPr>
              <a:t> Consiste en la representación gráfica del estudio realizado utilizando </a:t>
            </a:r>
          </a:p>
          <a:p>
            <a:pPr hangingPunct="0"/>
            <a:r>
              <a:rPr lang="es-ES" sz="1693" dirty="0">
                <a:latin typeface="Comic Sans MS" pitchFamily="66"/>
                <a:ea typeface="DejaVu Sans" pitchFamily="2"/>
                <a:cs typeface="DejaVu Sans" pitchFamily="2"/>
              </a:rPr>
              <a:t>dibujos alusivos a los distintos valores de la variable estadística</a:t>
            </a:r>
            <a:r>
              <a:rPr lang="es-ES" sz="1058" dirty="0">
                <a:latin typeface="Arial" pitchFamily="18"/>
                <a:ea typeface="DejaVu Sans" pitchFamily="2"/>
                <a:cs typeface="DejaVu Sans" pitchFamily="2"/>
              </a:rPr>
              <a:t>.</a:t>
            </a:r>
          </a:p>
        </p:txBody>
      </p:sp>
      <p:pic>
        <p:nvPicPr>
          <p:cNvPr id="5" name="Imagen 4"/>
          <p:cNvPicPr>
            <a:picLocks noChangeAspect="1"/>
          </p:cNvPicPr>
          <p:nvPr/>
        </p:nvPicPr>
        <p:blipFill>
          <a:blip r:embed="rId4">
            <a:lum/>
            <a:alphaModFix/>
          </a:blip>
          <a:srcRect/>
          <a:stretch>
            <a:fillRect/>
          </a:stretch>
        </p:blipFill>
        <p:spPr>
          <a:xfrm>
            <a:off x="1624947" y="3589113"/>
            <a:ext cx="3809897" cy="2095443"/>
          </a:xfrm>
          <a:prstGeom prst="rect">
            <a:avLst/>
          </a:prstGeom>
          <a:noFill/>
          <a:ln>
            <a:noFill/>
          </a:ln>
        </p:spPr>
      </p:pic>
    </p:spTree>
    <p:extLst>
      <p:ext uri="{BB962C8B-B14F-4D97-AF65-F5344CB8AC3E}">
        <p14:creationId xmlns:p14="http://schemas.microsoft.com/office/powerpoint/2010/main" val="1868499392"/>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119710" y="622157"/>
            <a:ext cx="9257669" cy="104962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s-ES" b="1" dirty="0">
                <a:latin typeface="Comic Sans MS" pitchFamily="66"/>
              </a:rPr>
              <a:t>Tablas</a:t>
            </a:r>
            <a:endParaRPr lang="es-ES" b="1" dirty="0"/>
          </a:p>
        </p:txBody>
      </p:sp>
      <p:sp>
        <p:nvSpPr>
          <p:cNvPr id="3" name="2 Marcador de texto"/>
          <p:cNvSpPr txBox="1">
            <a:spLocks noGrp="1"/>
          </p:cNvSpPr>
          <p:nvPr>
            <p:ph type="body" idx="4294967295"/>
          </p:nvPr>
        </p:nvSpPr>
        <p:spPr>
          <a:xfrm>
            <a:off x="1523985" y="1523960"/>
            <a:ext cx="9776619" cy="4430529"/>
          </a:xfrm>
        </p:spPr>
        <p:txBody>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buNone/>
            </a:pPr>
            <a:r>
              <a:rPr lang="es-ES" dirty="0"/>
              <a:t>                </a:t>
            </a:r>
            <a:r>
              <a:rPr lang="es-ES" dirty="0">
                <a:latin typeface="Comic Sans MS" pitchFamily="66"/>
              </a:rPr>
              <a:t>        Tablas</a:t>
            </a:r>
          </a:p>
          <a:p>
            <a:pPr lvl="0">
              <a:buNone/>
            </a:pPr>
            <a:r>
              <a:rPr lang="es-ES" sz="1482" dirty="0">
                <a:latin typeface="Comic Sans MS" pitchFamily="66"/>
              </a:rPr>
              <a:t>          (sirven para organizar la información, hacer cálculos y ayudar al diseño)</a:t>
            </a:r>
          </a:p>
          <a:p>
            <a:pPr lvl="0"/>
            <a:r>
              <a:rPr lang="es-ES" sz="1693" dirty="0">
                <a:latin typeface="Comic Sans MS" pitchFamily="66"/>
              </a:rPr>
              <a:t>Las tablas están formadas por dos columnas, una de ellas indica los valores de la variable y la otra indica el numero de veces que aparecen, es decir, la frecuencia. Pueden aparecer todos los tipos de frecuencia: frecuencia absoluta, frecuencia absoluta acumulada, frecuencia relativa y frecuencia relativa acumulada.</a:t>
            </a:r>
          </a:p>
        </p:txBody>
      </p:sp>
      <p:pic>
        <p:nvPicPr>
          <p:cNvPr id="4" name="Imagen 3"/>
          <p:cNvPicPr>
            <a:picLocks noChangeAspect="1"/>
          </p:cNvPicPr>
          <p:nvPr/>
        </p:nvPicPr>
        <p:blipFill>
          <a:blip r:embed="rId3">
            <a:lum/>
            <a:alphaModFix/>
          </a:blip>
          <a:srcRect/>
          <a:stretch>
            <a:fillRect/>
          </a:stretch>
        </p:blipFill>
        <p:spPr>
          <a:xfrm>
            <a:off x="4529803" y="3739224"/>
            <a:ext cx="3058584" cy="2592254"/>
          </a:xfrm>
          <a:prstGeom prst="rect">
            <a:avLst/>
          </a:prstGeom>
          <a:noFill/>
          <a:ln>
            <a:noFill/>
          </a:ln>
        </p:spPr>
      </p:pic>
    </p:spTree>
    <p:extLst>
      <p:ext uri="{BB962C8B-B14F-4D97-AF65-F5344CB8AC3E}">
        <p14:creationId xmlns:p14="http://schemas.microsoft.com/office/powerpoint/2010/main" val="1012421902"/>
      </p:ext>
    </p:extLst>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a:extLst>
              <a:ext uri="{FF2B5EF4-FFF2-40B4-BE49-F238E27FC236}">
                <a16:creationId xmlns:a16="http://schemas.microsoft.com/office/drawing/2014/main" id="{72652D92-08D5-49BB-BAE4-BB68A331B195}"/>
              </a:ext>
            </a:extLst>
          </p:cNvPr>
          <p:cNvSpPr>
            <a:spLocks noChangeArrowheads="1"/>
          </p:cNvSpPr>
          <p:nvPr/>
        </p:nvSpPr>
        <p:spPr bwMode="auto">
          <a:xfrm>
            <a:off x="1200785" y="855664"/>
            <a:ext cx="10092055" cy="2536825"/>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defRPr/>
            </a:pPr>
            <a:r>
              <a:rPr lang="es-ES" altLang="es-ES" sz="1600" dirty="0">
                <a:latin typeface="Lucida Bright" pitchFamily="18" charset="0"/>
              </a:rPr>
              <a:t>El método estadístico es un conjunto de procedimientos que se emplean para describir </a:t>
            </a:r>
          </a:p>
          <a:p>
            <a:pPr algn="l">
              <a:defRPr/>
            </a:pPr>
            <a:r>
              <a:rPr lang="es-ES" altLang="es-ES" sz="1600" dirty="0">
                <a:latin typeface="Lucida Bright" pitchFamily="18" charset="0"/>
              </a:rPr>
              <a:t>y determinar las características de las series de datos, relativas a los fenómenos reales. </a:t>
            </a:r>
          </a:p>
          <a:p>
            <a:pPr algn="l">
              <a:defRPr/>
            </a:pPr>
            <a:endParaRPr lang="es-ES" altLang="es-ES" sz="1600" dirty="0">
              <a:latin typeface="Lucida Bright" pitchFamily="18" charset="0"/>
            </a:endParaRPr>
          </a:p>
          <a:p>
            <a:pPr algn="l">
              <a:defRPr/>
            </a:pPr>
            <a:r>
              <a:rPr lang="es-ES" altLang="es-ES" sz="1600" dirty="0">
                <a:latin typeface="Lucida Bright" pitchFamily="18" charset="0"/>
              </a:rPr>
              <a:t>El método estadístico contempla las siguientes etapas:</a:t>
            </a:r>
          </a:p>
          <a:p>
            <a:pPr algn="l">
              <a:defRPr/>
            </a:pPr>
            <a:r>
              <a:rPr lang="es-ES" altLang="es-ES" sz="1600" dirty="0">
                <a:latin typeface="Lucida Bright" pitchFamily="18" charset="0"/>
              </a:rPr>
              <a:t>1. Recopilación de datos</a:t>
            </a:r>
          </a:p>
          <a:p>
            <a:pPr algn="l">
              <a:defRPr/>
            </a:pPr>
            <a:r>
              <a:rPr lang="es-ES" altLang="es-ES" sz="1600" dirty="0">
                <a:latin typeface="Lucida Bright" pitchFamily="18" charset="0"/>
              </a:rPr>
              <a:t>2. Organización de los datos</a:t>
            </a:r>
          </a:p>
          <a:p>
            <a:pPr algn="l">
              <a:defRPr/>
            </a:pPr>
            <a:r>
              <a:rPr lang="es-ES" altLang="es-ES" sz="1600" dirty="0">
                <a:latin typeface="Lucida Bright" pitchFamily="18" charset="0"/>
              </a:rPr>
              <a:t>3. Análisis de las series de datos</a:t>
            </a:r>
          </a:p>
          <a:p>
            <a:pPr algn="l">
              <a:defRPr/>
            </a:pPr>
            <a:r>
              <a:rPr lang="es-ES" altLang="es-ES" sz="1600" dirty="0">
                <a:latin typeface="Lucida Bright" pitchFamily="18" charset="0"/>
              </a:rPr>
              <a:t>4. Presentación de resultados</a:t>
            </a:r>
          </a:p>
          <a:p>
            <a:pPr algn="l">
              <a:defRPr/>
            </a:pPr>
            <a:r>
              <a:rPr lang="es-ES" altLang="es-ES" sz="1600" dirty="0">
                <a:latin typeface="Lucida Bright" pitchFamily="18" charset="0"/>
              </a:rPr>
              <a:t>5. Formulación de conclusiones</a:t>
            </a:r>
          </a:p>
          <a:p>
            <a:pPr algn="l">
              <a:defRPr/>
            </a:pPr>
            <a:endParaRPr lang="es-ES" altLang="es-ES" sz="1600" dirty="0">
              <a:latin typeface="Lucida Bright" pitchFamily="18" charset="0"/>
            </a:endParaRPr>
          </a:p>
        </p:txBody>
      </p:sp>
      <p:sp>
        <p:nvSpPr>
          <p:cNvPr id="1042" name="AutoShape 14">
            <a:extLst>
              <a:ext uri="{FF2B5EF4-FFF2-40B4-BE49-F238E27FC236}">
                <a16:creationId xmlns:a16="http://schemas.microsoft.com/office/drawing/2014/main" id="{C09D3AC9-EE7E-4DF4-9BBB-88372525AD0F}"/>
              </a:ext>
            </a:extLst>
          </p:cNvPr>
          <p:cNvSpPr>
            <a:spLocks noChangeArrowheads="1"/>
          </p:cNvSpPr>
          <p:nvPr/>
        </p:nvSpPr>
        <p:spPr bwMode="auto">
          <a:xfrm>
            <a:off x="4294981" y="238127"/>
            <a:ext cx="3602037" cy="549275"/>
          </a:xfrm>
          <a:prstGeom prst="flowChartAlternateProcess">
            <a:avLst/>
          </a:prstGeom>
          <a:gradFill rotWithShape="1">
            <a:gsLst>
              <a:gs pos="0">
                <a:srgbClr val="6600CC"/>
              </a:gs>
              <a:gs pos="50000">
                <a:srgbClr val="CCFFFF"/>
              </a:gs>
              <a:gs pos="100000">
                <a:srgbClr val="66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200" b="1"/>
              <a:t>Método  Estadístico</a:t>
            </a:r>
          </a:p>
        </p:txBody>
      </p:sp>
      <p:grpSp>
        <p:nvGrpSpPr>
          <p:cNvPr id="2" name="Diagram 17">
            <a:extLst>
              <a:ext uri="{FF2B5EF4-FFF2-40B4-BE49-F238E27FC236}">
                <a16:creationId xmlns:a16="http://schemas.microsoft.com/office/drawing/2014/main" id="{591F1176-0A78-4A68-B44B-ED87BCF7C75C}"/>
              </a:ext>
            </a:extLst>
          </p:cNvPr>
          <p:cNvGrpSpPr>
            <a:grpSpLocks noChangeAspect="1"/>
          </p:cNvGrpSpPr>
          <p:nvPr/>
        </p:nvGrpSpPr>
        <p:grpSpPr bwMode="auto">
          <a:xfrm>
            <a:off x="3865563" y="2565401"/>
            <a:ext cx="5543550" cy="4176713"/>
            <a:chOff x="1143" y="730"/>
            <a:chExt cx="3492" cy="2631"/>
          </a:xfrm>
        </p:grpSpPr>
        <p:graphicFrame>
          <p:nvGraphicFramePr>
            <p:cNvPr id="7" name="Diagrama 6">
              <a:extLst>
                <a:ext uri="{FF2B5EF4-FFF2-40B4-BE49-F238E27FC236}">
                  <a16:creationId xmlns:a16="http://schemas.microsoft.com/office/drawing/2014/main" id="{999190C8-4BF8-4794-9BE8-4EB75917592C}"/>
                </a:ext>
              </a:extLst>
            </p:cNvPr>
            <p:cNvGraphicFramePr/>
            <p:nvPr/>
          </p:nvGraphicFramePr>
          <p:xfrm>
            <a:off x="1143" y="730"/>
            <a:ext cx="3492" cy="2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ne 27">
              <a:extLst>
                <a:ext uri="{FF2B5EF4-FFF2-40B4-BE49-F238E27FC236}">
                  <a16:creationId xmlns:a16="http://schemas.microsoft.com/office/drawing/2014/main" id="{D6885678-98FE-465F-92E7-0AA214E9653B}"/>
                </a:ext>
              </a:extLst>
            </p:cNvPr>
            <p:cNvSpPr>
              <a:spLocks noChangeShapeType="1"/>
            </p:cNvSpPr>
            <p:nvPr/>
          </p:nvSpPr>
          <p:spPr bwMode="auto">
            <a:xfrm flipV="1">
              <a:off x="1732" y="1683"/>
              <a:ext cx="46" cy="95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a:p>
          </p:txBody>
        </p:sp>
        <p:sp>
          <p:nvSpPr>
            <p:cNvPr id="4" name="Line 28">
              <a:extLst>
                <a:ext uri="{FF2B5EF4-FFF2-40B4-BE49-F238E27FC236}">
                  <a16:creationId xmlns:a16="http://schemas.microsoft.com/office/drawing/2014/main" id="{D640EF78-106A-43D3-A47A-37E89632E6D2}"/>
                </a:ext>
              </a:extLst>
            </p:cNvPr>
            <p:cNvSpPr>
              <a:spLocks noChangeShapeType="1"/>
            </p:cNvSpPr>
            <p:nvPr/>
          </p:nvSpPr>
          <p:spPr bwMode="auto">
            <a:xfrm flipH="1">
              <a:off x="2549" y="3179"/>
              <a:ext cx="771"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a:p>
          </p:txBody>
        </p:sp>
        <p:sp>
          <p:nvSpPr>
            <p:cNvPr id="5" name="Line 29">
              <a:extLst>
                <a:ext uri="{FF2B5EF4-FFF2-40B4-BE49-F238E27FC236}">
                  <a16:creationId xmlns:a16="http://schemas.microsoft.com/office/drawing/2014/main" id="{EF35684E-3F03-45ED-B2B6-E5F1F269D15C}"/>
                </a:ext>
              </a:extLst>
            </p:cNvPr>
            <p:cNvSpPr>
              <a:spLocks noChangeShapeType="1"/>
            </p:cNvSpPr>
            <p:nvPr/>
          </p:nvSpPr>
          <p:spPr bwMode="auto">
            <a:xfrm>
              <a:off x="2640" y="929"/>
              <a:ext cx="545" cy="1"/>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6" name="Objeto 5">
              <a:extLst>
                <a:ext uri="{FF2B5EF4-FFF2-40B4-BE49-F238E27FC236}">
                  <a16:creationId xmlns:a16="http://schemas.microsoft.com/office/drawing/2014/main" id="{3A36A9D9-B869-41B4-8850-4AD4CA1451D8}"/>
                </a:ext>
              </a:extLst>
            </p:cNvPr>
            <p:cNvGraphicFramePr>
              <a:graphicFrameLocks noChangeAspect="1"/>
            </p:cNvGraphicFramePr>
            <p:nvPr/>
          </p:nvGraphicFramePr>
          <p:xfrm>
            <a:off x="2382" y="1548"/>
            <a:ext cx="1134" cy="1117"/>
          </p:xfrm>
          <a:graphic>
            <a:graphicData uri="http://schemas.openxmlformats.org/presentationml/2006/ole">
              <mc:AlternateContent xmlns:mc="http://schemas.openxmlformats.org/markup-compatibility/2006">
                <mc:Choice xmlns:v="urn:schemas-microsoft-com:vml" Requires="v">
                  <p:oleObj spid="_x0000_s24603" name="CorelDRAW" r:id="rId8" imgW="1223010" imgH="1203722" progId="CorelDRAW.Graphic.12">
                    <p:embed/>
                  </p:oleObj>
                </mc:Choice>
                <mc:Fallback>
                  <p:oleObj name="CorelDRAW" r:id="rId8" imgW="1223010" imgH="1203722" progId="CorelDRAW.Graphic.12">
                    <p:embed/>
                    <p:pic>
                      <p:nvPicPr>
                        <p:cNvPr id="0" name="Object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2" y="1548"/>
                          <a:ext cx="1134" cy="1117"/>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043" name="Picture 41" descr="reunion1">
            <a:extLst>
              <a:ext uri="{FF2B5EF4-FFF2-40B4-BE49-F238E27FC236}">
                <a16:creationId xmlns:a16="http://schemas.microsoft.com/office/drawing/2014/main" id="{8D9E3C62-C9C1-486C-9905-BA68C92B51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72488" y="1881188"/>
            <a:ext cx="2087562"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AutoShape 38">
            <a:extLst>
              <a:ext uri="{FF2B5EF4-FFF2-40B4-BE49-F238E27FC236}">
                <a16:creationId xmlns:a16="http://schemas.microsoft.com/office/drawing/2014/main" id="{74FF8C96-3B39-4338-834F-744A3E1FFE7F}"/>
              </a:ext>
            </a:extLst>
          </p:cNvPr>
          <p:cNvSpPr>
            <a:spLocks noChangeArrowheads="1"/>
          </p:cNvSpPr>
          <p:nvPr/>
        </p:nvSpPr>
        <p:spPr bwMode="auto">
          <a:xfrm>
            <a:off x="1269999" y="5013326"/>
            <a:ext cx="2760665" cy="1584325"/>
          </a:xfrm>
          <a:prstGeom prst="wedgeRoundRectCallout">
            <a:avLst>
              <a:gd name="adj1" fmla="val 74685"/>
              <a:gd name="adj2" fmla="val -17736"/>
              <a:gd name="adj3" fmla="val 16667"/>
            </a:avLst>
          </a:prstGeom>
          <a:gradFill rotWithShape="1">
            <a:gsLst>
              <a:gs pos="0">
                <a:srgbClr val="3399FF">
                  <a:alpha val="67998"/>
                </a:srgbClr>
              </a:gs>
              <a:gs pos="100000">
                <a:schemeClr val="bg1">
                  <a:alpha val="37999"/>
                </a:scheme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dirty="0">
                <a:latin typeface="Lucida Bright" panose="02040602050505020304" pitchFamily="18" charset="0"/>
              </a:rPr>
              <a:t>Conocemos los valores, su estructura, tendencia, variabilidad para compararlos y poder inferir las características de la población</a:t>
            </a:r>
          </a:p>
        </p:txBody>
      </p:sp>
      <p:sp>
        <p:nvSpPr>
          <p:cNvPr id="1045" name="AutoShape 39">
            <a:extLst>
              <a:ext uri="{FF2B5EF4-FFF2-40B4-BE49-F238E27FC236}">
                <a16:creationId xmlns:a16="http://schemas.microsoft.com/office/drawing/2014/main" id="{FF770F6F-5E89-4D5E-95D0-BF8E7C2E0D78}"/>
              </a:ext>
            </a:extLst>
          </p:cNvPr>
          <p:cNvSpPr>
            <a:spLocks noChangeArrowheads="1"/>
          </p:cNvSpPr>
          <p:nvPr/>
        </p:nvSpPr>
        <p:spPr bwMode="auto">
          <a:xfrm>
            <a:off x="9121776" y="4076701"/>
            <a:ext cx="1800225" cy="1584325"/>
          </a:xfrm>
          <a:prstGeom prst="wedgeRoundRectCallout">
            <a:avLst>
              <a:gd name="adj1" fmla="val -80574"/>
              <a:gd name="adj2" fmla="val 37875"/>
              <a:gd name="adj3" fmla="val 16667"/>
            </a:avLst>
          </a:prstGeom>
          <a:gradFill rotWithShape="1">
            <a:gsLst>
              <a:gs pos="0">
                <a:srgbClr val="3399FF">
                  <a:alpha val="67000"/>
                </a:srgbClr>
              </a:gs>
              <a:gs pos="100000">
                <a:schemeClr val="bg1">
                  <a:alpha val="49001"/>
                </a:scheme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a:latin typeface="Lucida Bright" panose="02040602050505020304" pitchFamily="18" charset="0"/>
              </a:rPr>
              <a:t>Se emplean parámetros o medidas estadísticas que valoren una característica</a:t>
            </a:r>
          </a:p>
        </p:txBody>
      </p:sp>
      <p:pic>
        <p:nvPicPr>
          <p:cNvPr id="1046" name="Picture 43" descr="Nivel%2520pre%2520y%2520postgrado">
            <a:extLst>
              <a:ext uri="{FF2B5EF4-FFF2-40B4-BE49-F238E27FC236}">
                <a16:creationId xmlns:a16="http://schemas.microsoft.com/office/drawing/2014/main" id="{A7239BA3-A520-483B-B14A-A30655F919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8926" y="3524251"/>
            <a:ext cx="191611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110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7">
            <a:extLst>
              <a:ext uri="{FF2B5EF4-FFF2-40B4-BE49-F238E27FC236}">
                <a16:creationId xmlns:a16="http://schemas.microsoft.com/office/drawing/2014/main" id="{FC83BD32-192B-4975-A7CB-F2E4A07CE6CD}"/>
              </a:ext>
            </a:extLst>
          </p:cNvPr>
          <p:cNvSpPr>
            <a:spLocks noChangeArrowheads="1"/>
          </p:cNvSpPr>
          <p:nvPr/>
        </p:nvSpPr>
        <p:spPr bwMode="auto">
          <a:xfrm>
            <a:off x="3606800" y="431799"/>
            <a:ext cx="4895850" cy="549275"/>
          </a:xfrm>
          <a:prstGeom prst="flowChartAlternateProcess">
            <a:avLst/>
          </a:prstGeom>
          <a:gradFill rotWithShape="1">
            <a:gsLst>
              <a:gs pos="0">
                <a:srgbClr val="6600CC"/>
              </a:gs>
              <a:gs pos="50000">
                <a:srgbClr val="CCFFFF"/>
              </a:gs>
              <a:gs pos="100000">
                <a:srgbClr val="66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dirty="0"/>
              <a:t>Presentación Ordenada de Datos</a:t>
            </a:r>
          </a:p>
        </p:txBody>
      </p:sp>
      <p:sp>
        <p:nvSpPr>
          <p:cNvPr id="10244" name="AutoShape 12">
            <a:extLst>
              <a:ext uri="{FF2B5EF4-FFF2-40B4-BE49-F238E27FC236}">
                <a16:creationId xmlns:a16="http://schemas.microsoft.com/office/drawing/2014/main" id="{318861FD-5B3C-4957-9A31-7A6B4EC45893}"/>
              </a:ext>
            </a:extLst>
          </p:cNvPr>
          <p:cNvSpPr>
            <a:spLocks noChangeArrowheads="1"/>
          </p:cNvSpPr>
          <p:nvPr/>
        </p:nvSpPr>
        <p:spPr bwMode="auto">
          <a:xfrm>
            <a:off x="929640" y="1033525"/>
            <a:ext cx="10515599" cy="1154049"/>
          </a:xfrm>
          <a:prstGeom prst="downArrowCallout">
            <a:avLst>
              <a:gd name="adj1" fmla="val 42419"/>
              <a:gd name="adj2" fmla="val 41596"/>
              <a:gd name="adj3" fmla="val 13491"/>
              <a:gd name="adj4" fmla="val 78597"/>
            </a:avLst>
          </a:prstGeom>
          <a:gradFill rotWithShape="1">
            <a:gsLst>
              <a:gs pos="0">
                <a:srgbClr val="99CCFF">
                  <a:alpha val="67000"/>
                </a:srgbClr>
              </a:gs>
              <a:gs pos="100000">
                <a:schemeClr val="bg1">
                  <a:alpha val="49001"/>
                </a:scheme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700" dirty="0">
                <a:latin typeface="Franklin Gothic Book" panose="020B0503020102020204" pitchFamily="34" charset="0"/>
              </a:rPr>
              <a:t>Una vez recogida y procesada la información, es necesario presentar los resultados de manera adecuada, </a:t>
            </a:r>
          </a:p>
          <a:p>
            <a:pPr eaLnBrk="1" hangingPunct="1"/>
            <a:r>
              <a:rPr lang="es-ES" altLang="es-ES" sz="1700" dirty="0">
                <a:latin typeface="Franklin Gothic Book" panose="020B0503020102020204" pitchFamily="34" charset="0"/>
              </a:rPr>
              <a:t>de forma tal que contribuya a una mejor comprensión y exposición de dichos resultados, en función de los </a:t>
            </a:r>
          </a:p>
          <a:p>
            <a:pPr eaLnBrk="1" hangingPunct="1"/>
            <a:r>
              <a:rPr lang="es-ES" altLang="es-ES" sz="1700" dirty="0">
                <a:latin typeface="Franklin Gothic Book" panose="020B0503020102020204" pitchFamily="34" charset="0"/>
              </a:rPr>
              <a:t>objetivos del trabajo</a:t>
            </a:r>
            <a:r>
              <a:rPr lang="es-ES" altLang="es-ES" sz="1600" dirty="0">
                <a:latin typeface="Franklin Gothic Book" panose="020B0503020102020204" pitchFamily="34" charset="0"/>
              </a:rPr>
              <a:t>. </a:t>
            </a:r>
          </a:p>
        </p:txBody>
      </p:sp>
      <p:pic>
        <p:nvPicPr>
          <p:cNvPr id="10245" name="Picture 15" descr="j0088970">
            <a:extLst>
              <a:ext uri="{FF2B5EF4-FFF2-40B4-BE49-F238E27FC236}">
                <a16:creationId xmlns:a16="http://schemas.microsoft.com/office/drawing/2014/main" id="{444D29B9-16E0-4F75-B3A7-182B9D048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700" y="2797176"/>
            <a:ext cx="12763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Rectangle 16">
            <a:extLst>
              <a:ext uri="{FF2B5EF4-FFF2-40B4-BE49-F238E27FC236}">
                <a16:creationId xmlns:a16="http://schemas.microsoft.com/office/drawing/2014/main" id="{5BB1F5F2-157D-41E1-8200-F36F4CC4AB04}"/>
              </a:ext>
            </a:extLst>
          </p:cNvPr>
          <p:cNvSpPr>
            <a:spLocks noChangeArrowheads="1"/>
          </p:cNvSpPr>
          <p:nvPr/>
        </p:nvSpPr>
        <p:spPr bwMode="auto">
          <a:xfrm>
            <a:off x="3983038" y="2422987"/>
            <a:ext cx="5468164" cy="118494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es-ES" altLang="es-ES" sz="1700" b="1" dirty="0">
                <a:latin typeface="Arial" charset="0"/>
              </a:rPr>
              <a:t>Tabla 1.</a:t>
            </a:r>
          </a:p>
          <a:p>
            <a:pPr>
              <a:defRPr/>
            </a:pPr>
            <a:r>
              <a:rPr lang="es-ES" altLang="es-ES" b="1" dirty="0">
                <a:latin typeface="Arial" charset="0"/>
              </a:rPr>
              <a:t>Localización anatómica de los nódulos </a:t>
            </a:r>
          </a:p>
          <a:p>
            <a:pPr>
              <a:defRPr/>
            </a:pPr>
            <a:r>
              <a:rPr lang="es-ES" altLang="es-ES" b="1" dirty="0">
                <a:latin typeface="Arial" charset="0"/>
              </a:rPr>
              <a:t>en la glándula mamaria. </a:t>
            </a:r>
            <a:r>
              <a:rPr lang="es-ES" altLang="es-ES" b="1" dirty="0" err="1">
                <a:latin typeface="Arial" charset="0"/>
              </a:rPr>
              <a:t>Hosp</a:t>
            </a:r>
            <a:r>
              <a:rPr lang="es-ES" altLang="es-ES" b="1" dirty="0">
                <a:latin typeface="Arial" charset="0"/>
              </a:rPr>
              <a:t>. "Calixto García". </a:t>
            </a:r>
            <a:endParaRPr lang="es-ES" altLang="es-ES" dirty="0">
              <a:latin typeface="Arial" charset="0"/>
            </a:endParaRPr>
          </a:p>
          <a:p>
            <a:pPr>
              <a:defRPr/>
            </a:pPr>
            <a:r>
              <a:rPr lang="es-ES" altLang="es-ES" b="1" dirty="0">
                <a:latin typeface="Arial" charset="0"/>
              </a:rPr>
              <a:t>1994</a:t>
            </a:r>
          </a:p>
        </p:txBody>
      </p:sp>
      <p:graphicFrame>
        <p:nvGraphicFramePr>
          <p:cNvPr id="6203" name="Group 59">
            <a:extLst>
              <a:ext uri="{FF2B5EF4-FFF2-40B4-BE49-F238E27FC236}">
                <a16:creationId xmlns:a16="http://schemas.microsoft.com/office/drawing/2014/main" id="{DA071E85-CFE7-4F49-9C1E-D4CD324F6114}"/>
              </a:ext>
            </a:extLst>
          </p:cNvPr>
          <p:cNvGraphicFramePr>
            <a:graphicFrameLocks noGrp="1"/>
          </p:cNvGraphicFramePr>
          <p:nvPr/>
        </p:nvGraphicFramePr>
        <p:xfrm>
          <a:off x="4102100" y="3762376"/>
          <a:ext cx="4464050" cy="2116265"/>
        </p:xfrm>
        <a:graphic>
          <a:graphicData uri="http://schemas.openxmlformats.org/drawingml/2006/table">
            <a:tbl>
              <a:tblPr/>
              <a:tblGrid>
                <a:gridCol w="2303463">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865187">
                  <a:extLst>
                    <a:ext uri="{9D8B030D-6E8A-4147-A177-3AD203B41FA5}">
                      <a16:colId xmlns:a16="http://schemas.microsoft.com/office/drawing/2014/main" val="20002"/>
                    </a:ext>
                  </a:extLst>
                </a:gridCol>
              </a:tblGrid>
              <a:tr h="51800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a:ln>
                            <a:noFill/>
                          </a:ln>
                          <a:solidFill>
                            <a:schemeClr val="tx1"/>
                          </a:solidFill>
                          <a:effectLst/>
                          <a:latin typeface="Lucida Bright" pitchFamily="18" charset="0"/>
                          <a:ea typeface="Times New Roman" pitchFamily="18" charset="0"/>
                          <a:cs typeface="Arial" charset="0"/>
                        </a:rPr>
                        <a:t>LOCALIZACIÓN</a:t>
                      </a:r>
                      <a:endPar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endParaRPr>
                    </a:p>
                  </a:txBody>
                  <a:tcPr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0">
                      <a:fgClr>
                        <a:srgbClr val="00FFCC"/>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a:ln>
                            <a:noFill/>
                          </a:ln>
                          <a:solidFill>
                            <a:schemeClr val="tx1"/>
                          </a:solidFill>
                          <a:effectLst/>
                          <a:latin typeface="Lucida Bright" pitchFamily="18" charset="0"/>
                          <a:ea typeface="Times New Roman" pitchFamily="18" charset="0"/>
                          <a:cs typeface="Arial" charset="0"/>
                        </a:rPr>
                        <a:t>NO. DE CASOS </a:t>
                      </a:r>
                      <a:endPar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endParaRPr>
                    </a:p>
                  </a:txBody>
                  <a:tcPr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00FFCC"/>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a:ln>
                            <a:noFill/>
                          </a:ln>
                          <a:solidFill>
                            <a:schemeClr val="tx1"/>
                          </a:solidFill>
                          <a:effectLst/>
                          <a:latin typeface="Lucida Bright" pitchFamily="18" charset="0"/>
                          <a:ea typeface="Times New Roman" pitchFamily="18" charset="0"/>
                          <a:cs typeface="Arial" charset="0"/>
                        </a:rPr>
                        <a:t>%</a:t>
                      </a:r>
                      <a:endPar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endParaRPr>
                    </a:p>
                  </a:txBody>
                  <a:tcPr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00FFCC"/>
                      </a:fgClr>
                      <a:bgClr>
                        <a:schemeClr val="bg1"/>
                      </a:bgClr>
                    </a:pattFill>
                  </a:tcPr>
                </a:tc>
                <a:extLst>
                  <a:ext uri="{0D108BD9-81ED-4DB2-BD59-A6C34878D82A}">
                    <a16:rowId xmlns:a16="http://schemas.microsoft.com/office/drawing/2014/main" val="10000"/>
                  </a:ext>
                </a:extLst>
              </a:tr>
              <a:tr h="1064893">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Cuadrantes superiores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Cuadrantes inferiores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Retroareolar</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Bilateral </a:t>
                      </a: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5">
                      <a:fgClr>
                        <a:srgbClr val="CCFFFF"/>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164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142 </a:t>
                      </a: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47.7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8.7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41.3</a:t>
                      </a:r>
                    </a:p>
                  </a:txBody>
                  <a:tcPr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53324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TOTAL </a:t>
                      </a:r>
                    </a:p>
                  </a:txBody>
                  <a:tcPr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5">
                      <a:fgClr>
                        <a:srgbClr val="CCFFFF"/>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344</a:t>
                      </a:r>
                    </a:p>
                  </a:txBody>
                  <a:tcPr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ea typeface="Times New Roman" pitchFamily="18" charset="0"/>
                          <a:cs typeface="Arial" charset="0"/>
                        </a:rPr>
                        <a:t>100.0</a:t>
                      </a:r>
                    </a:p>
                  </a:txBody>
                  <a:tcPr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bl>
          </a:graphicData>
        </a:graphic>
      </p:graphicFrame>
      <p:sp>
        <p:nvSpPr>
          <p:cNvPr id="6179" name="Text Box 35">
            <a:extLst>
              <a:ext uri="{FF2B5EF4-FFF2-40B4-BE49-F238E27FC236}">
                <a16:creationId xmlns:a16="http://schemas.microsoft.com/office/drawing/2014/main" id="{4C167C0D-BA74-4D0B-9DF3-5D52405C9E60}"/>
              </a:ext>
            </a:extLst>
          </p:cNvPr>
          <p:cNvSpPr txBox="1">
            <a:spLocks noChangeArrowheads="1"/>
          </p:cNvSpPr>
          <p:nvPr/>
        </p:nvSpPr>
        <p:spPr bwMode="auto">
          <a:xfrm>
            <a:off x="2274888" y="2133600"/>
            <a:ext cx="1979612" cy="33655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s-ES" sz="1600" b="1">
                <a:solidFill>
                  <a:schemeClr val="tx2"/>
                </a:solidFill>
                <a:latin typeface="Lucida Bright" pitchFamily="18" charset="0"/>
              </a:rPr>
              <a:t>Número de orden</a:t>
            </a:r>
          </a:p>
        </p:txBody>
      </p:sp>
      <p:sp>
        <p:nvSpPr>
          <p:cNvPr id="6181" name="AutoShape 37">
            <a:extLst>
              <a:ext uri="{FF2B5EF4-FFF2-40B4-BE49-F238E27FC236}">
                <a16:creationId xmlns:a16="http://schemas.microsoft.com/office/drawing/2014/main" id="{E2FEB848-99AD-4FB3-AE51-A08C20A2F1FA}"/>
              </a:ext>
            </a:extLst>
          </p:cNvPr>
          <p:cNvSpPr>
            <a:spLocks noChangeArrowheads="1"/>
          </p:cNvSpPr>
          <p:nvPr/>
        </p:nvSpPr>
        <p:spPr bwMode="auto">
          <a:xfrm>
            <a:off x="3216275" y="2613026"/>
            <a:ext cx="719138" cy="263525"/>
          </a:xfrm>
          <a:prstGeom prst="rightArrow">
            <a:avLst>
              <a:gd name="adj1" fmla="val 50000"/>
              <a:gd name="adj2" fmla="val 68223"/>
            </a:avLst>
          </a:prstGeom>
          <a:solidFill>
            <a:srgbClr val="9966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182" name="Text Box 38">
            <a:extLst>
              <a:ext uri="{FF2B5EF4-FFF2-40B4-BE49-F238E27FC236}">
                <a16:creationId xmlns:a16="http://schemas.microsoft.com/office/drawing/2014/main" id="{74E92901-710F-45E1-9EB2-0F0121C5D194}"/>
              </a:ext>
            </a:extLst>
          </p:cNvPr>
          <p:cNvSpPr txBox="1">
            <a:spLocks noChangeArrowheads="1"/>
          </p:cNvSpPr>
          <p:nvPr/>
        </p:nvSpPr>
        <p:spPr bwMode="auto">
          <a:xfrm>
            <a:off x="2368550" y="2586038"/>
            <a:ext cx="800100" cy="33655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s-ES" sz="1600" b="1">
                <a:solidFill>
                  <a:schemeClr val="tx2"/>
                </a:solidFill>
                <a:latin typeface="Lucida Bright" pitchFamily="18" charset="0"/>
              </a:rPr>
              <a:t>Título</a:t>
            </a:r>
          </a:p>
        </p:txBody>
      </p:sp>
      <p:sp>
        <p:nvSpPr>
          <p:cNvPr id="6183" name="AutoShape 39">
            <a:extLst>
              <a:ext uri="{FF2B5EF4-FFF2-40B4-BE49-F238E27FC236}">
                <a16:creationId xmlns:a16="http://schemas.microsoft.com/office/drawing/2014/main" id="{88263A9C-AC26-434D-B3F7-A0687958899A}"/>
              </a:ext>
            </a:extLst>
          </p:cNvPr>
          <p:cNvSpPr>
            <a:spLocks/>
          </p:cNvSpPr>
          <p:nvPr/>
        </p:nvSpPr>
        <p:spPr bwMode="auto">
          <a:xfrm flipH="1">
            <a:off x="8688388" y="4292600"/>
            <a:ext cx="215900" cy="1512888"/>
          </a:xfrm>
          <a:prstGeom prst="leftBrace">
            <a:avLst>
              <a:gd name="adj1" fmla="val 58395"/>
              <a:gd name="adj2" fmla="val 50000"/>
            </a:avLst>
          </a:prstGeom>
          <a:noFill/>
          <a:ln w="38100">
            <a:solidFill>
              <a:schemeClr val="tx1"/>
            </a:solidFill>
            <a:round/>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sp>
        <p:nvSpPr>
          <p:cNvPr id="6184" name="Text Box 40">
            <a:extLst>
              <a:ext uri="{FF2B5EF4-FFF2-40B4-BE49-F238E27FC236}">
                <a16:creationId xmlns:a16="http://schemas.microsoft.com/office/drawing/2014/main" id="{0E2D346E-6578-4C2A-AD64-EEF3877D036B}"/>
              </a:ext>
            </a:extLst>
          </p:cNvPr>
          <p:cNvSpPr txBox="1">
            <a:spLocks noChangeArrowheads="1"/>
          </p:cNvSpPr>
          <p:nvPr/>
        </p:nvSpPr>
        <p:spPr bwMode="auto">
          <a:xfrm>
            <a:off x="8874126" y="4741864"/>
            <a:ext cx="1300163" cy="581025"/>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s-ES" sz="1600" b="1">
                <a:solidFill>
                  <a:schemeClr val="tx2"/>
                </a:solidFill>
                <a:latin typeface="Lucida Bright" pitchFamily="18" charset="0"/>
              </a:rPr>
              <a:t>Cuerpo de </a:t>
            </a:r>
          </a:p>
          <a:p>
            <a:pPr>
              <a:defRPr/>
            </a:pPr>
            <a:r>
              <a:rPr lang="es-ES" altLang="es-ES" sz="1600" b="1">
                <a:solidFill>
                  <a:schemeClr val="tx2"/>
                </a:solidFill>
                <a:latin typeface="Lucida Bright" pitchFamily="18" charset="0"/>
              </a:rPr>
              <a:t>la tabla</a:t>
            </a:r>
          </a:p>
        </p:txBody>
      </p:sp>
      <p:sp>
        <p:nvSpPr>
          <p:cNvPr id="6185" name="Rectangle 41">
            <a:extLst>
              <a:ext uri="{FF2B5EF4-FFF2-40B4-BE49-F238E27FC236}">
                <a16:creationId xmlns:a16="http://schemas.microsoft.com/office/drawing/2014/main" id="{6D657BB7-8401-40A5-9E80-55C30C3D456E}"/>
              </a:ext>
            </a:extLst>
          </p:cNvPr>
          <p:cNvSpPr>
            <a:spLocks noChangeArrowheads="1"/>
          </p:cNvSpPr>
          <p:nvPr/>
        </p:nvSpPr>
        <p:spPr bwMode="auto">
          <a:xfrm>
            <a:off x="5375276" y="5949950"/>
            <a:ext cx="2233613" cy="30480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es-ES" altLang="es-ES" sz="1400" b="1">
                <a:latin typeface="Arial" charset="0"/>
              </a:rPr>
              <a:t>Fuente</a:t>
            </a:r>
            <a:r>
              <a:rPr lang="es-ES" altLang="es-ES" sz="1400">
                <a:latin typeface="Arial" charset="0"/>
              </a:rPr>
              <a:t>: Historias Clínicas</a:t>
            </a:r>
          </a:p>
        </p:txBody>
      </p:sp>
      <p:sp>
        <p:nvSpPr>
          <p:cNvPr id="6186" name="AutoShape 42">
            <a:extLst>
              <a:ext uri="{FF2B5EF4-FFF2-40B4-BE49-F238E27FC236}">
                <a16:creationId xmlns:a16="http://schemas.microsoft.com/office/drawing/2014/main" id="{0283C488-BE64-48E7-BE8A-10A47594E481}"/>
              </a:ext>
            </a:extLst>
          </p:cNvPr>
          <p:cNvSpPr>
            <a:spLocks noChangeArrowheads="1"/>
          </p:cNvSpPr>
          <p:nvPr/>
        </p:nvSpPr>
        <p:spPr bwMode="auto">
          <a:xfrm flipH="1">
            <a:off x="7896226" y="6016626"/>
            <a:ext cx="627063" cy="290513"/>
          </a:xfrm>
          <a:prstGeom prst="rightArrow">
            <a:avLst>
              <a:gd name="adj1" fmla="val 50000"/>
              <a:gd name="adj2" fmla="val 53962"/>
            </a:avLst>
          </a:prstGeom>
          <a:solidFill>
            <a:srgbClr val="9966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6187" name="Text Box 43">
            <a:extLst>
              <a:ext uri="{FF2B5EF4-FFF2-40B4-BE49-F238E27FC236}">
                <a16:creationId xmlns:a16="http://schemas.microsoft.com/office/drawing/2014/main" id="{381D22BF-C357-493D-AE02-87D27AEABABD}"/>
              </a:ext>
            </a:extLst>
          </p:cNvPr>
          <p:cNvSpPr txBox="1">
            <a:spLocks noChangeArrowheads="1"/>
          </p:cNvSpPr>
          <p:nvPr/>
        </p:nvSpPr>
        <p:spPr bwMode="auto">
          <a:xfrm>
            <a:off x="8531225" y="5967413"/>
            <a:ext cx="877888" cy="33655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s-ES" sz="1600" b="1">
                <a:solidFill>
                  <a:schemeClr val="tx2"/>
                </a:solidFill>
                <a:latin typeface="Lucida Bright" pitchFamily="18" charset="0"/>
              </a:rPr>
              <a:t>Fuente</a:t>
            </a:r>
          </a:p>
        </p:txBody>
      </p:sp>
      <p:sp>
        <p:nvSpPr>
          <p:cNvPr id="10273" name="AutoShape 44">
            <a:extLst>
              <a:ext uri="{FF2B5EF4-FFF2-40B4-BE49-F238E27FC236}">
                <a16:creationId xmlns:a16="http://schemas.microsoft.com/office/drawing/2014/main" id="{66BC3BE4-F801-4416-905A-6067732F4DC6}"/>
              </a:ext>
            </a:extLst>
          </p:cNvPr>
          <p:cNvSpPr>
            <a:spLocks noChangeArrowheads="1"/>
          </p:cNvSpPr>
          <p:nvPr/>
        </p:nvSpPr>
        <p:spPr bwMode="auto">
          <a:xfrm>
            <a:off x="8531225" y="2105090"/>
            <a:ext cx="2736850" cy="647700"/>
          </a:xfrm>
          <a:prstGeom prst="flowChartAlternateProcess">
            <a:avLst/>
          </a:prstGeom>
          <a:gradFill rotWithShape="1">
            <a:gsLst>
              <a:gs pos="0">
                <a:srgbClr val="3399FF">
                  <a:alpha val="67000"/>
                </a:srgbClr>
              </a:gs>
              <a:gs pos="100000">
                <a:schemeClr val="bg1">
                  <a:alpha val="49001"/>
                </a:scheme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dirty="0"/>
              <a:t>Un instrumento es la </a:t>
            </a:r>
          </a:p>
          <a:p>
            <a:pPr eaLnBrk="1" hangingPunct="1"/>
            <a:r>
              <a:rPr lang="es-ES" altLang="es-ES" sz="1600" dirty="0"/>
              <a:t>Distribución de frecuencias</a:t>
            </a:r>
          </a:p>
        </p:txBody>
      </p:sp>
      <p:sp>
        <p:nvSpPr>
          <p:cNvPr id="6189" name="AutoShape 45">
            <a:extLst>
              <a:ext uri="{FF2B5EF4-FFF2-40B4-BE49-F238E27FC236}">
                <a16:creationId xmlns:a16="http://schemas.microsoft.com/office/drawing/2014/main" id="{D0CD9FB7-4D4B-433B-AA23-1F4F3FE66D3E}"/>
              </a:ext>
            </a:extLst>
          </p:cNvPr>
          <p:cNvSpPr>
            <a:spLocks noChangeArrowheads="1"/>
          </p:cNvSpPr>
          <p:nvPr/>
        </p:nvSpPr>
        <p:spPr bwMode="auto">
          <a:xfrm rot="223884">
            <a:off x="3344223" y="2085111"/>
            <a:ext cx="1295400" cy="144463"/>
          </a:xfrm>
          <a:prstGeom prst="rightArrow">
            <a:avLst>
              <a:gd name="adj1" fmla="val 50000"/>
              <a:gd name="adj2" fmla="val 224175"/>
            </a:avLst>
          </a:prstGeom>
          <a:solidFill>
            <a:srgbClr val="9966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198" name="AutoShape 54">
            <a:extLst>
              <a:ext uri="{FF2B5EF4-FFF2-40B4-BE49-F238E27FC236}">
                <a16:creationId xmlns:a16="http://schemas.microsoft.com/office/drawing/2014/main" id="{D4998548-2165-49D5-BB18-CAB8ADB03834}"/>
              </a:ext>
            </a:extLst>
          </p:cNvPr>
          <p:cNvSpPr>
            <a:spLocks noChangeArrowheads="1"/>
          </p:cNvSpPr>
          <p:nvPr/>
        </p:nvSpPr>
        <p:spPr bwMode="auto">
          <a:xfrm>
            <a:off x="3575050" y="3860801"/>
            <a:ext cx="503238" cy="288925"/>
          </a:xfrm>
          <a:custGeom>
            <a:avLst/>
            <a:gdLst>
              <a:gd name="T0" fmla="*/ 377429 w 21600"/>
              <a:gd name="T1" fmla="*/ 0 h 21600"/>
              <a:gd name="T2" fmla="*/ 0 w 21600"/>
              <a:gd name="T3" fmla="*/ 144463 h 21600"/>
              <a:gd name="T4" fmla="*/ 377429 w 21600"/>
              <a:gd name="T5" fmla="*/ 288925 h 21600"/>
              <a:gd name="T6" fmla="*/ 503238 w 21600"/>
              <a:gd name="T7" fmla="*/ 1444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66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199" name="Text Box 55">
            <a:extLst>
              <a:ext uri="{FF2B5EF4-FFF2-40B4-BE49-F238E27FC236}">
                <a16:creationId xmlns:a16="http://schemas.microsoft.com/office/drawing/2014/main" id="{5E368D08-68A2-467F-94DF-1793C96F7A58}"/>
              </a:ext>
            </a:extLst>
          </p:cNvPr>
          <p:cNvSpPr txBox="1">
            <a:spLocks noChangeArrowheads="1"/>
          </p:cNvSpPr>
          <p:nvPr/>
        </p:nvSpPr>
        <p:spPr bwMode="auto">
          <a:xfrm>
            <a:off x="2211388" y="3806825"/>
            <a:ext cx="1395412" cy="33655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s-ES" sz="1600" b="1">
                <a:solidFill>
                  <a:schemeClr val="tx2"/>
                </a:solidFill>
                <a:latin typeface="Lucida Bright" pitchFamily="18" charset="0"/>
              </a:rPr>
              <a:t>Encabezado</a:t>
            </a:r>
          </a:p>
        </p:txBody>
      </p:sp>
      <p:sp>
        <p:nvSpPr>
          <p:cNvPr id="6200" name="AutoShape 56">
            <a:extLst>
              <a:ext uri="{FF2B5EF4-FFF2-40B4-BE49-F238E27FC236}">
                <a16:creationId xmlns:a16="http://schemas.microsoft.com/office/drawing/2014/main" id="{1E74198C-0675-4874-956C-E74CD2E4D190}"/>
              </a:ext>
            </a:extLst>
          </p:cNvPr>
          <p:cNvSpPr>
            <a:spLocks noChangeArrowheads="1"/>
          </p:cNvSpPr>
          <p:nvPr/>
        </p:nvSpPr>
        <p:spPr bwMode="auto">
          <a:xfrm rot="16200000" flipH="1">
            <a:off x="4488657" y="5925345"/>
            <a:ext cx="334963" cy="288925"/>
          </a:xfrm>
          <a:custGeom>
            <a:avLst/>
            <a:gdLst>
              <a:gd name="T0" fmla="*/ 251222 w 21600"/>
              <a:gd name="T1" fmla="*/ 0 h 21600"/>
              <a:gd name="T2" fmla="*/ 0 w 21600"/>
              <a:gd name="T3" fmla="*/ 144463 h 21600"/>
              <a:gd name="T4" fmla="*/ 251222 w 21600"/>
              <a:gd name="T5" fmla="*/ 288925 h 21600"/>
              <a:gd name="T6" fmla="*/ 334963 w 21600"/>
              <a:gd name="T7" fmla="*/ 1444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66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201" name="Text Box 57">
            <a:extLst>
              <a:ext uri="{FF2B5EF4-FFF2-40B4-BE49-F238E27FC236}">
                <a16:creationId xmlns:a16="http://schemas.microsoft.com/office/drawing/2014/main" id="{4F2C6893-A8FE-44A5-8C07-947E5BE852C2}"/>
              </a:ext>
            </a:extLst>
          </p:cNvPr>
          <p:cNvSpPr txBox="1">
            <a:spLocks noChangeArrowheads="1"/>
          </p:cNvSpPr>
          <p:nvPr/>
        </p:nvSpPr>
        <p:spPr bwMode="auto">
          <a:xfrm>
            <a:off x="2852737" y="6106796"/>
            <a:ext cx="1816100" cy="33655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s-ES" sz="1600" b="1" dirty="0">
                <a:solidFill>
                  <a:schemeClr val="tx2"/>
                </a:solidFill>
                <a:latin typeface="Lucida Bright" pitchFamily="18" charset="0"/>
              </a:rPr>
              <a:t>Columna Matriz</a:t>
            </a:r>
          </a:p>
        </p:txBody>
      </p:sp>
      <p:pic>
        <p:nvPicPr>
          <p:cNvPr id="10279" name="Picture 61" descr="coordinadora_registrando">
            <a:extLst>
              <a:ext uri="{FF2B5EF4-FFF2-40B4-BE49-F238E27FC236}">
                <a16:creationId xmlns:a16="http://schemas.microsoft.com/office/drawing/2014/main" id="{ED94433C-88BF-49FD-8BB0-9FE7D3A26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9" y="4438651"/>
            <a:ext cx="146843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79"/>
                                        </p:tgtEl>
                                        <p:attrNameLst>
                                          <p:attrName>style.visibility</p:attrName>
                                        </p:attrNameLst>
                                      </p:cBhvr>
                                      <p:to>
                                        <p:strVal val="visible"/>
                                      </p:to>
                                    </p:set>
                                    <p:anim calcmode="lin" valueType="num">
                                      <p:cBhvr additive="base">
                                        <p:cTn id="7" dur="1000" fill="hold"/>
                                        <p:tgtEl>
                                          <p:spTgt spid="6179"/>
                                        </p:tgtEl>
                                        <p:attrNameLst>
                                          <p:attrName>ppt_x</p:attrName>
                                        </p:attrNameLst>
                                      </p:cBhvr>
                                      <p:tavLst>
                                        <p:tav tm="0">
                                          <p:val>
                                            <p:strVal val="0-#ppt_w/2"/>
                                          </p:val>
                                        </p:tav>
                                        <p:tav tm="100000">
                                          <p:val>
                                            <p:strVal val="#ppt_x"/>
                                          </p:val>
                                        </p:tav>
                                      </p:tavLst>
                                    </p:anim>
                                    <p:anim calcmode="lin" valueType="num">
                                      <p:cBhvr additive="base">
                                        <p:cTn id="8" dur="1000" fill="hold"/>
                                        <p:tgtEl>
                                          <p:spTgt spid="617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89"/>
                                        </p:tgtEl>
                                        <p:attrNameLst>
                                          <p:attrName>style.visibility</p:attrName>
                                        </p:attrNameLst>
                                      </p:cBhvr>
                                      <p:to>
                                        <p:strVal val="visible"/>
                                      </p:to>
                                    </p:set>
                                    <p:anim calcmode="lin" valueType="num">
                                      <p:cBhvr additive="base">
                                        <p:cTn id="11" dur="1000" fill="hold"/>
                                        <p:tgtEl>
                                          <p:spTgt spid="6189"/>
                                        </p:tgtEl>
                                        <p:attrNameLst>
                                          <p:attrName>ppt_x</p:attrName>
                                        </p:attrNameLst>
                                      </p:cBhvr>
                                      <p:tavLst>
                                        <p:tav tm="0">
                                          <p:val>
                                            <p:strVal val="0-#ppt_w/2"/>
                                          </p:val>
                                        </p:tav>
                                        <p:tav tm="100000">
                                          <p:val>
                                            <p:strVal val="#ppt_x"/>
                                          </p:val>
                                        </p:tav>
                                      </p:tavLst>
                                    </p:anim>
                                    <p:anim calcmode="lin" valueType="num">
                                      <p:cBhvr additive="base">
                                        <p:cTn id="12" dur="1000" fill="hold"/>
                                        <p:tgtEl>
                                          <p:spTgt spid="618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181"/>
                                        </p:tgtEl>
                                        <p:attrNameLst>
                                          <p:attrName>style.visibility</p:attrName>
                                        </p:attrNameLst>
                                      </p:cBhvr>
                                      <p:to>
                                        <p:strVal val="visible"/>
                                      </p:to>
                                    </p:set>
                                    <p:anim calcmode="lin" valueType="num">
                                      <p:cBhvr additive="base">
                                        <p:cTn id="17" dur="1000" fill="hold"/>
                                        <p:tgtEl>
                                          <p:spTgt spid="6181"/>
                                        </p:tgtEl>
                                        <p:attrNameLst>
                                          <p:attrName>ppt_x</p:attrName>
                                        </p:attrNameLst>
                                      </p:cBhvr>
                                      <p:tavLst>
                                        <p:tav tm="0">
                                          <p:val>
                                            <p:strVal val="0-#ppt_w/2"/>
                                          </p:val>
                                        </p:tav>
                                        <p:tav tm="100000">
                                          <p:val>
                                            <p:strVal val="#ppt_x"/>
                                          </p:val>
                                        </p:tav>
                                      </p:tavLst>
                                    </p:anim>
                                    <p:anim calcmode="lin" valueType="num">
                                      <p:cBhvr additive="base">
                                        <p:cTn id="18" dur="1000" fill="hold"/>
                                        <p:tgtEl>
                                          <p:spTgt spid="618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182"/>
                                        </p:tgtEl>
                                        <p:attrNameLst>
                                          <p:attrName>style.visibility</p:attrName>
                                        </p:attrNameLst>
                                      </p:cBhvr>
                                      <p:to>
                                        <p:strVal val="visible"/>
                                      </p:to>
                                    </p:set>
                                    <p:anim calcmode="lin" valueType="num">
                                      <p:cBhvr additive="base">
                                        <p:cTn id="21" dur="500" fill="hold"/>
                                        <p:tgtEl>
                                          <p:spTgt spid="6182"/>
                                        </p:tgtEl>
                                        <p:attrNameLst>
                                          <p:attrName>ppt_x</p:attrName>
                                        </p:attrNameLst>
                                      </p:cBhvr>
                                      <p:tavLst>
                                        <p:tav tm="0">
                                          <p:val>
                                            <p:strVal val="0-#ppt_w/2"/>
                                          </p:val>
                                        </p:tav>
                                        <p:tav tm="100000">
                                          <p:val>
                                            <p:strVal val="#ppt_x"/>
                                          </p:val>
                                        </p:tav>
                                      </p:tavLst>
                                    </p:anim>
                                    <p:anim calcmode="lin" valueType="num">
                                      <p:cBhvr additive="base">
                                        <p:cTn id="22" dur="500" fill="hold"/>
                                        <p:tgtEl>
                                          <p:spTgt spid="618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6198"/>
                                        </p:tgtEl>
                                        <p:attrNameLst>
                                          <p:attrName>style.visibility</p:attrName>
                                        </p:attrNameLst>
                                      </p:cBhvr>
                                      <p:to>
                                        <p:strVal val="visible"/>
                                      </p:to>
                                    </p:set>
                                    <p:animEffect transition="in" filter="strips(downRight)">
                                      <p:cBhvr>
                                        <p:cTn id="27" dur="1000"/>
                                        <p:tgtEl>
                                          <p:spTgt spid="6198"/>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6199"/>
                                        </p:tgtEl>
                                        <p:attrNameLst>
                                          <p:attrName>style.visibility</p:attrName>
                                        </p:attrNameLst>
                                      </p:cBhvr>
                                      <p:to>
                                        <p:strVal val="visible"/>
                                      </p:to>
                                    </p:set>
                                    <p:animEffect transition="in" filter="strips(downRight)">
                                      <p:cBhvr>
                                        <p:cTn id="30" dur="500"/>
                                        <p:tgtEl>
                                          <p:spTgt spid="61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200"/>
                                        </p:tgtEl>
                                        <p:attrNameLst>
                                          <p:attrName>style.visibility</p:attrName>
                                        </p:attrNameLst>
                                      </p:cBhvr>
                                      <p:to>
                                        <p:strVal val="visible"/>
                                      </p:to>
                                    </p:set>
                                    <p:anim calcmode="lin" valueType="num">
                                      <p:cBhvr additive="base">
                                        <p:cTn id="35" dur="1000" fill="hold"/>
                                        <p:tgtEl>
                                          <p:spTgt spid="6200"/>
                                        </p:tgtEl>
                                        <p:attrNameLst>
                                          <p:attrName>ppt_x</p:attrName>
                                        </p:attrNameLst>
                                      </p:cBhvr>
                                      <p:tavLst>
                                        <p:tav tm="0">
                                          <p:val>
                                            <p:strVal val="#ppt_x"/>
                                          </p:val>
                                        </p:tav>
                                        <p:tav tm="100000">
                                          <p:val>
                                            <p:strVal val="#ppt_x"/>
                                          </p:val>
                                        </p:tav>
                                      </p:tavLst>
                                    </p:anim>
                                    <p:anim calcmode="lin" valueType="num">
                                      <p:cBhvr additive="base">
                                        <p:cTn id="36" dur="1000" fill="hold"/>
                                        <p:tgtEl>
                                          <p:spTgt spid="620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201"/>
                                        </p:tgtEl>
                                        <p:attrNameLst>
                                          <p:attrName>style.visibility</p:attrName>
                                        </p:attrNameLst>
                                      </p:cBhvr>
                                      <p:to>
                                        <p:strVal val="visible"/>
                                      </p:to>
                                    </p:set>
                                    <p:anim calcmode="lin" valueType="num">
                                      <p:cBhvr additive="base">
                                        <p:cTn id="39" dur="1000" fill="hold"/>
                                        <p:tgtEl>
                                          <p:spTgt spid="6201"/>
                                        </p:tgtEl>
                                        <p:attrNameLst>
                                          <p:attrName>ppt_x</p:attrName>
                                        </p:attrNameLst>
                                      </p:cBhvr>
                                      <p:tavLst>
                                        <p:tav tm="0">
                                          <p:val>
                                            <p:strVal val="#ppt_x"/>
                                          </p:val>
                                        </p:tav>
                                        <p:tav tm="100000">
                                          <p:val>
                                            <p:strVal val="#ppt_x"/>
                                          </p:val>
                                        </p:tav>
                                      </p:tavLst>
                                    </p:anim>
                                    <p:anim calcmode="lin" valueType="num">
                                      <p:cBhvr additive="base">
                                        <p:cTn id="40" dur="1000" fill="hold"/>
                                        <p:tgtEl>
                                          <p:spTgt spid="620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6183"/>
                                        </p:tgtEl>
                                        <p:attrNameLst>
                                          <p:attrName>style.visibility</p:attrName>
                                        </p:attrNameLst>
                                      </p:cBhvr>
                                      <p:to>
                                        <p:strVal val="visible"/>
                                      </p:to>
                                    </p:set>
                                    <p:anim calcmode="lin" valueType="num">
                                      <p:cBhvr additive="base">
                                        <p:cTn id="45" dur="1000" fill="hold"/>
                                        <p:tgtEl>
                                          <p:spTgt spid="6183"/>
                                        </p:tgtEl>
                                        <p:attrNameLst>
                                          <p:attrName>ppt_x</p:attrName>
                                        </p:attrNameLst>
                                      </p:cBhvr>
                                      <p:tavLst>
                                        <p:tav tm="0">
                                          <p:val>
                                            <p:strVal val="1+#ppt_w/2"/>
                                          </p:val>
                                        </p:tav>
                                        <p:tav tm="100000">
                                          <p:val>
                                            <p:strVal val="#ppt_x"/>
                                          </p:val>
                                        </p:tav>
                                      </p:tavLst>
                                    </p:anim>
                                    <p:anim calcmode="lin" valueType="num">
                                      <p:cBhvr additive="base">
                                        <p:cTn id="46" dur="1000" fill="hold"/>
                                        <p:tgtEl>
                                          <p:spTgt spid="618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6184"/>
                                        </p:tgtEl>
                                        <p:attrNameLst>
                                          <p:attrName>style.visibility</p:attrName>
                                        </p:attrNameLst>
                                      </p:cBhvr>
                                      <p:to>
                                        <p:strVal val="visible"/>
                                      </p:to>
                                    </p:set>
                                    <p:anim calcmode="lin" valueType="num">
                                      <p:cBhvr additive="base">
                                        <p:cTn id="49" dur="1000" fill="hold"/>
                                        <p:tgtEl>
                                          <p:spTgt spid="6184"/>
                                        </p:tgtEl>
                                        <p:attrNameLst>
                                          <p:attrName>ppt_x</p:attrName>
                                        </p:attrNameLst>
                                      </p:cBhvr>
                                      <p:tavLst>
                                        <p:tav tm="0">
                                          <p:val>
                                            <p:strVal val="1+#ppt_w/2"/>
                                          </p:val>
                                        </p:tav>
                                        <p:tav tm="100000">
                                          <p:val>
                                            <p:strVal val="#ppt_x"/>
                                          </p:val>
                                        </p:tav>
                                      </p:tavLst>
                                    </p:anim>
                                    <p:anim calcmode="lin" valueType="num">
                                      <p:cBhvr additive="base">
                                        <p:cTn id="50" dur="1000" fill="hold"/>
                                        <p:tgtEl>
                                          <p:spTgt spid="618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86"/>
                                        </p:tgtEl>
                                        <p:attrNameLst>
                                          <p:attrName>style.visibility</p:attrName>
                                        </p:attrNameLst>
                                      </p:cBhvr>
                                      <p:to>
                                        <p:strVal val="visible"/>
                                      </p:to>
                                    </p:set>
                                    <p:anim calcmode="lin" valueType="num">
                                      <p:cBhvr additive="base">
                                        <p:cTn id="55" dur="500" fill="hold"/>
                                        <p:tgtEl>
                                          <p:spTgt spid="6186"/>
                                        </p:tgtEl>
                                        <p:attrNameLst>
                                          <p:attrName>ppt_x</p:attrName>
                                        </p:attrNameLst>
                                      </p:cBhvr>
                                      <p:tavLst>
                                        <p:tav tm="0">
                                          <p:val>
                                            <p:strVal val="#ppt_x"/>
                                          </p:val>
                                        </p:tav>
                                        <p:tav tm="100000">
                                          <p:val>
                                            <p:strVal val="#ppt_x"/>
                                          </p:val>
                                        </p:tav>
                                      </p:tavLst>
                                    </p:anim>
                                    <p:anim calcmode="lin" valueType="num">
                                      <p:cBhvr additive="base">
                                        <p:cTn id="56" dur="500" fill="hold"/>
                                        <p:tgtEl>
                                          <p:spTgt spid="618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187"/>
                                        </p:tgtEl>
                                        <p:attrNameLst>
                                          <p:attrName>style.visibility</p:attrName>
                                        </p:attrNameLst>
                                      </p:cBhvr>
                                      <p:to>
                                        <p:strVal val="visible"/>
                                      </p:to>
                                    </p:set>
                                    <p:anim calcmode="lin" valueType="num">
                                      <p:cBhvr additive="base">
                                        <p:cTn id="59" dur="500" fill="hold"/>
                                        <p:tgtEl>
                                          <p:spTgt spid="6187"/>
                                        </p:tgtEl>
                                        <p:attrNameLst>
                                          <p:attrName>ppt_x</p:attrName>
                                        </p:attrNameLst>
                                      </p:cBhvr>
                                      <p:tavLst>
                                        <p:tav tm="0">
                                          <p:val>
                                            <p:strVal val="#ppt_x"/>
                                          </p:val>
                                        </p:tav>
                                        <p:tav tm="100000">
                                          <p:val>
                                            <p:strVal val="#ppt_x"/>
                                          </p:val>
                                        </p:tav>
                                      </p:tavLst>
                                    </p:anim>
                                    <p:anim calcmode="lin" valueType="num">
                                      <p:cBhvr additive="base">
                                        <p:cTn id="60" dur="500" fill="hold"/>
                                        <p:tgtEl>
                                          <p:spTgt spid="6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9" grpId="0"/>
      <p:bldP spid="6181" grpId="0" animBg="1"/>
      <p:bldP spid="6182" grpId="0"/>
      <p:bldP spid="6183" grpId="0" animBg="1"/>
      <p:bldP spid="6184" grpId="0"/>
      <p:bldP spid="6186" grpId="0" animBg="1"/>
      <p:bldP spid="6187" grpId="0"/>
      <p:bldP spid="6189" grpId="0" animBg="1"/>
      <p:bldP spid="6199" grpId="0"/>
      <p:bldP spid="620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109">
            <a:extLst>
              <a:ext uri="{FF2B5EF4-FFF2-40B4-BE49-F238E27FC236}">
                <a16:creationId xmlns:a16="http://schemas.microsoft.com/office/drawing/2014/main" id="{8368E02E-A836-4C3B-BA66-37DA19BEFD30}"/>
              </a:ext>
            </a:extLst>
          </p:cNvPr>
          <p:cNvSpPr>
            <a:spLocks noChangeArrowheads="1"/>
          </p:cNvSpPr>
          <p:nvPr/>
        </p:nvSpPr>
        <p:spPr bwMode="auto">
          <a:xfrm>
            <a:off x="2207419" y="619631"/>
            <a:ext cx="7777162" cy="863600"/>
          </a:xfrm>
          <a:prstGeom prst="flowChartAlternateProcess">
            <a:avLst/>
          </a:prstGeom>
          <a:gradFill rotWithShape="1">
            <a:gsLst>
              <a:gs pos="0">
                <a:srgbClr val="3399FF">
                  <a:alpha val="67000"/>
                </a:srgbClr>
              </a:gs>
              <a:gs pos="100000">
                <a:schemeClr val="bg1">
                  <a:alpha val="49001"/>
                </a:scheme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dirty="0">
                <a:latin typeface="Franklin Gothic Book" panose="020B0503020102020204" pitchFamily="34" charset="0"/>
              </a:rPr>
              <a:t>La tabla de  Distribución de frecuencias,  ofrece la  información</a:t>
            </a:r>
          </a:p>
          <a:p>
            <a:pPr eaLnBrk="1" hangingPunct="1"/>
            <a:r>
              <a:rPr lang="es-ES" altLang="es-ES" dirty="0">
                <a:latin typeface="Franklin Gothic Book" panose="020B0503020102020204" pitchFamily="34" charset="0"/>
              </a:rPr>
              <a:t>necesaria para hacer las representaciones gráficas y facilitar los cálculos del </a:t>
            </a:r>
          </a:p>
          <a:p>
            <a:pPr eaLnBrk="1" hangingPunct="1"/>
            <a:r>
              <a:rPr lang="es-ES" altLang="es-ES" dirty="0">
                <a:latin typeface="Franklin Gothic Book" panose="020B0503020102020204" pitchFamily="34" charset="0"/>
              </a:rPr>
              <a:t>cual se  obtendrán  los estadísticos muestrales de la población estudiada. </a:t>
            </a:r>
          </a:p>
        </p:txBody>
      </p:sp>
      <p:sp>
        <p:nvSpPr>
          <p:cNvPr id="7278" name="Rectangle 110">
            <a:extLst>
              <a:ext uri="{FF2B5EF4-FFF2-40B4-BE49-F238E27FC236}">
                <a16:creationId xmlns:a16="http://schemas.microsoft.com/office/drawing/2014/main" id="{6F759327-7F51-4B2D-911B-E98EC43597F4}"/>
              </a:ext>
            </a:extLst>
          </p:cNvPr>
          <p:cNvSpPr>
            <a:spLocks noChangeArrowheads="1"/>
          </p:cNvSpPr>
          <p:nvPr/>
        </p:nvSpPr>
        <p:spPr bwMode="auto">
          <a:xfrm>
            <a:off x="3594217" y="1654334"/>
            <a:ext cx="5730642" cy="646331"/>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defRPr/>
            </a:pPr>
            <a:r>
              <a:rPr lang="es-ES" altLang="es-ES" sz="1700" b="1" dirty="0">
                <a:latin typeface="Arial" charset="0"/>
              </a:rPr>
              <a:t>Tabla 2. </a:t>
            </a:r>
            <a:r>
              <a:rPr lang="es-ES" altLang="es-ES" b="1" dirty="0">
                <a:latin typeface="Arial" charset="0"/>
              </a:rPr>
              <a:t>Hábito de Fumar según Sexo Hospital "Aleida Fernández“ 1998</a:t>
            </a:r>
          </a:p>
        </p:txBody>
      </p:sp>
      <p:graphicFrame>
        <p:nvGraphicFramePr>
          <p:cNvPr id="7467" name="Group 299">
            <a:extLst>
              <a:ext uri="{FF2B5EF4-FFF2-40B4-BE49-F238E27FC236}">
                <a16:creationId xmlns:a16="http://schemas.microsoft.com/office/drawing/2014/main" id="{A466F260-9067-44D2-8B43-9D29E80690EF}"/>
              </a:ext>
            </a:extLst>
          </p:cNvPr>
          <p:cNvGraphicFramePr>
            <a:graphicFrameLocks noGrp="1"/>
          </p:cNvGraphicFramePr>
          <p:nvPr/>
        </p:nvGraphicFramePr>
        <p:xfrm>
          <a:off x="3938588" y="2430464"/>
          <a:ext cx="5041900" cy="1573213"/>
        </p:xfrm>
        <a:graphic>
          <a:graphicData uri="http://schemas.openxmlformats.org/drawingml/2006/table">
            <a:tbl>
              <a:tblPr/>
              <a:tblGrid>
                <a:gridCol w="1512887">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296988">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3937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400" b="1" i="0" u="none" strike="noStrike" cap="none" normalizeH="0" baseline="0">
                          <a:ln>
                            <a:noFill/>
                          </a:ln>
                          <a:solidFill>
                            <a:schemeClr val="tx1"/>
                          </a:solidFill>
                          <a:effectLst/>
                          <a:latin typeface="Lucida Bright" pitchFamily="18" charset="0"/>
                        </a:rPr>
                        <a:t>TIPO</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rgbClr val="66CCFF"/>
                      </a:fgClr>
                      <a:bgClr>
                        <a:srgbClr val="CCFFFF"/>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a:ln>
                            <a:noFill/>
                          </a:ln>
                          <a:solidFill>
                            <a:schemeClr val="tx1"/>
                          </a:solidFill>
                          <a:effectLst/>
                          <a:latin typeface="Lucida Bright" pitchFamily="18" charset="0"/>
                          <a:cs typeface="Times New Roman" pitchFamily="18" charset="0"/>
                        </a:rPr>
                        <a:t>MASCULINO</a:t>
                      </a:r>
                      <a:endParaRPr kumimoji="0" lang="es-ES" altLang="es-ES" sz="1400" b="0" i="0" u="none" strike="noStrike" cap="none" normalizeH="0" baseline="0">
                        <a:ln>
                          <a:noFill/>
                        </a:ln>
                        <a:solidFill>
                          <a:schemeClr val="tx1"/>
                        </a:solidFill>
                        <a:effectLst/>
                        <a:latin typeface="Lucida Bright"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66CCFF"/>
                      </a:fgClr>
                      <a:bgClr>
                        <a:srgbClr val="CCFFFF"/>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a:ln>
                            <a:noFill/>
                          </a:ln>
                          <a:solidFill>
                            <a:schemeClr val="tx1"/>
                          </a:solidFill>
                          <a:effectLst/>
                          <a:latin typeface="Lucida Bright" pitchFamily="18" charset="0"/>
                          <a:cs typeface="Times New Roman" pitchFamily="18" charset="0"/>
                        </a:rPr>
                        <a:t>FEMENINO</a:t>
                      </a:r>
                      <a:endParaRPr kumimoji="0" lang="es-ES" altLang="es-ES" sz="1400" b="0" i="0" u="none" strike="noStrike" cap="none" normalizeH="0" baseline="0">
                        <a:ln>
                          <a:noFill/>
                        </a:ln>
                        <a:solidFill>
                          <a:schemeClr val="tx1"/>
                        </a:solidFill>
                        <a:effectLst/>
                        <a:latin typeface="Lucida Bright"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66CCFF"/>
                      </a:fgClr>
                      <a:bgClr>
                        <a:srgbClr val="CCFFFF"/>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1" i="0" u="none" strike="noStrike" cap="none" normalizeH="0" baseline="0">
                          <a:ln>
                            <a:noFill/>
                          </a:ln>
                          <a:solidFill>
                            <a:schemeClr val="tx1"/>
                          </a:solidFill>
                          <a:effectLst/>
                          <a:latin typeface="Lucida Bright" pitchFamily="18" charset="0"/>
                          <a:cs typeface="Times New Roman" pitchFamily="18" charset="0"/>
                        </a:rPr>
                        <a:t>TOTAL</a:t>
                      </a:r>
                      <a:endParaRPr kumimoji="0" lang="es-ES" altLang="es-ES" sz="1400" b="0" i="0" u="none" strike="noStrike" cap="none" normalizeH="0" baseline="0">
                        <a:ln>
                          <a:noFill/>
                        </a:ln>
                        <a:solidFill>
                          <a:schemeClr val="tx1"/>
                        </a:solidFill>
                        <a:effectLst/>
                        <a:latin typeface="Lucida Bright"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66CCFF"/>
                      </a:fgClr>
                      <a:bgClr>
                        <a:srgbClr val="CCFFFF"/>
                      </a:bgClr>
                    </a:pattFill>
                  </a:tcPr>
                </a:tc>
                <a:extLst>
                  <a:ext uri="{0D108BD9-81ED-4DB2-BD59-A6C34878D82A}">
                    <a16:rowId xmlns:a16="http://schemas.microsoft.com/office/drawing/2014/main" val="10000"/>
                  </a:ext>
                </a:extLst>
              </a:tr>
              <a:tr h="3937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Fumadores </a:t>
                      </a:r>
                      <a:endParaRPr kumimoji="0" lang="es-ES" altLang="es-ES" sz="1400" b="0" i="0" u="none" strike="noStrike" cap="none" normalizeH="0" baseline="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rgbClr val="66CCFF"/>
                      </a:fgClr>
                      <a:bgClr>
                        <a:srgbClr val="FFFF99"/>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60 </a:t>
                      </a:r>
                      <a:endParaRPr kumimoji="0" lang="es-ES" altLang="es-ES" sz="1400" b="0" i="0" u="none" strike="noStrike" cap="none" normalizeH="0" baseline="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5">
                      <a:fgClr>
                        <a:srgbClr val="FDFD85"/>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15* </a:t>
                      </a:r>
                      <a:endParaRPr kumimoji="0" lang="es-ES" altLang="es-ES" sz="1400" b="0" i="0" u="none" strike="noStrike" cap="none" normalizeH="0" baseline="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5">
                      <a:fgClr>
                        <a:srgbClr val="FDFD85"/>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75 </a:t>
                      </a:r>
                      <a:endParaRPr kumimoji="0" lang="es-ES" altLang="es-ES" sz="1400" b="0" i="0" u="none" strike="noStrike" cap="none" normalizeH="0" baseline="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5">
                      <a:fgClr>
                        <a:srgbClr val="FDFD85"/>
                      </a:fgClr>
                      <a:bgClr>
                        <a:schemeClr val="bg1"/>
                      </a:bgClr>
                    </a:pattFill>
                  </a:tcPr>
                </a:tc>
                <a:extLst>
                  <a:ext uri="{0D108BD9-81ED-4DB2-BD59-A6C34878D82A}">
                    <a16:rowId xmlns:a16="http://schemas.microsoft.com/office/drawing/2014/main" val="10001"/>
                  </a:ext>
                </a:extLst>
              </a:tr>
              <a:tr h="392113">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No Fumadores </a:t>
                      </a:r>
                      <a:endParaRPr kumimoji="0" lang="es-ES" altLang="es-ES" sz="1400" b="0" i="0" u="none" strike="noStrike" cap="none" normalizeH="0" baseline="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rgbClr val="66CCFF"/>
                      </a:fgClr>
                      <a:bgClr>
                        <a:srgbClr val="FFFF99"/>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20 </a:t>
                      </a:r>
                      <a:endParaRPr kumimoji="0" lang="es-ES" altLang="es-ES" sz="1400" b="0" i="0" u="none" strike="noStrike" cap="none" normalizeH="0" baseline="0">
                        <a:ln>
                          <a:noFill/>
                        </a:ln>
                        <a:solidFill>
                          <a:schemeClr val="tx1"/>
                        </a:solidFill>
                        <a:effectLst/>
                        <a:latin typeface="Lucida Bright"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5">
                      <a:fgClr>
                        <a:srgbClr val="FDFD85"/>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60 </a:t>
                      </a:r>
                      <a:endParaRPr kumimoji="0" lang="es-ES" altLang="es-ES" sz="1400" b="0" i="0" u="none" strike="noStrike" cap="none" normalizeH="0" baseline="0">
                        <a:ln>
                          <a:noFill/>
                        </a:ln>
                        <a:solidFill>
                          <a:schemeClr val="tx1"/>
                        </a:solidFill>
                        <a:effectLst/>
                        <a:latin typeface="Lucida Bright"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5">
                      <a:fgClr>
                        <a:srgbClr val="FDFD85"/>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80 </a:t>
                      </a:r>
                      <a:endParaRPr kumimoji="0" lang="es-ES" altLang="es-ES" sz="1400" b="0" i="0" u="none" strike="noStrike" cap="none" normalizeH="0" baseline="0">
                        <a:ln>
                          <a:noFill/>
                        </a:ln>
                        <a:solidFill>
                          <a:schemeClr val="tx1"/>
                        </a:solidFill>
                        <a:effectLst/>
                        <a:latin typeface="Lucida Bright"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5">
                      <a:fgClr>
                        <a:srgbClr val="FDFD85"/>
                      </a:fgClr>
                      <a:bgClr>
                        <a:schemeClr val="bg1"/>
                      </a:bgClr>
                    </a:pattFill>
                  </a:tcPr>
                </a:tc>
                <a:extLst>
                  <a:ext uri="{0D108BD9-81ED-4DB2-BD59-A6C34878D82A}">
                    <a16:rowId xmlns:a16="http://schemas.microsoft.com/office/drawing/2014/main" val="10002"/>
                  </a:ext>
                </a:extLst>
              </a:tr>
              <a:tr h="3937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Total </a:t>
                      </a:r>
                      <a:endParaRPr kumimoji="0" lang="es-ES" altLang="es-ES" sz="1400" b="0" i="0" u="none" strike="noStrike" cap="none" normalizeH="0" baseline="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rgbClr val="66CCFF"/>
                      </a:fgClr>
                      <a:bgClr>
                        <a:srgbClr val="FFFF99"/>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80 </a:t>
                      </a:r>
                      <a:endParaRPr kumimoji="0" lang="es-ES" altLang="es-ES" sz="1400" b="0" i="0" u="none" strike="noStrike" cap="none" normalizeH="0" baseline="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5">
                      <a:fgClr>
                        <a:srgbClr val="FDFD85"/>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75 </a:t>
                      </a:r>
                      <a:endParaRPr kumimoji="0" lang="es-ES" altLang="es-ES" sz="1400" b="0" i="0" u="none" strike="noStrike" cap="none" normalizeH="0" baseline="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5">
                      <a:fgClr>
                        <a:srgbClr val="FDFD85"/>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400" b="0" i="0" u="none" strike="noStrike" cap="none" normalizeH="0" baseline="0">
                          <a:ln>
                            <a:noFill/>
                          </a:ln>
                          <a:solidFill>
                            <a:schemeClr val="tx1"/>
                          </a:solidFill>
                          <a:effectLst/>
                          <a:latin typeface="Lucida Bright" pitchFamily="18" charset="0"/>
                          <a:cs typeface="Times New Roman" pitchFamily="18" charset="0"/>
                        </a:rPr>
                        <a:t>115 </a:t>
                      </a:r>
                      <a:endParaRPr kumimoji="0" lang="es-ES" altLang="es-ES" sz="1400" b="0" i="0" u="none" strike="noStrike" cap="none" normalizeH="0" baseline="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75">
                      <a:fgClr>
                        <a:srgbClr val="FDFD85"/>
                      </a:fgClr>
                      <a:bgClr>
                        <a:schemeClr val="bg1"/>
                      </a:bgClr>
                    </a:pattFill>
                  </a:tcPr>
                </a:tc>
                <a:extLst>
                  <a:ext uri="{0D108BD9-81ED-4DB2-BD59-A6C34878D82A}">
                    <a16:rowId xmlns:a16="http://schemas.microsoft.com/office/drawing/2014/main" val="10003"/>
                  </a:ext>
                </a:extLst>
              </a:tr>
            </a:tbl>
          </a:graphicData>
        </a:graphic>
      </p:graphicFrame>
      <p:sp>
        <p:nvSpPr>
          <p:cNvPr id="7393" name="Rectangle 225">
            <a:extLst>
              <a:ext uri="{FF2B5EF4-FFF2-40B4-BE49-F238E27FC236}">
                <a16:creationId xmlns:a16="http://schemas.microsoft.com/office/drawing/2014/main" id="{EDDE7197-EEA7-44F9-B72F-B0C8E9D6A63C}"/>
              </a:ext>
            </a:extLst>
          </p:cNvPr>
          <p:cNvSpPr>
            <a:spLocks noChangeArrowheads="1"/>
          </p:cNvSpPr>
          <p:nvPr/>
        </p:nvSpPr>
        <p:spPr bwMode="auto">
          <a:xfrm>
            <a:off x="3887788" y="4038600"/>
            <a:ext cx="5232400" cy="274638"/>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defRPr/>
            </a:pPr>
            <a:r>
              <a:rPr lang="es-ES" altLang="es-ES" sz="1200">
                <a:latin typeface="Arial" charset="0"/>
              </a:rPr>
              <a:t>*Se incluyen dos pacientes en que el dato no aparece en la historia clínica </a:t>
            </a:r>
          </a:p>
        </p:txBody>
      </p:sp>
      <p:sp>
        <p:nvSpPr>
          <p:cNvPr id="11297" name="AutoShape 227">
            <a:extLst>
              <a:ext uri="{FF2B5EF4-FFF2-40B4-BE49-F238E27FC236}">
                <a16:creationId xmlns:a16="http://schemas.microsoft.com/office/drawing/2014/main" id="{E16A8F29-5678-4A87-90F3-8B7FC9BF32EC}"/>
              </a:ext>
            </a:extLst>
          </p:cNvPr>
          <p:cNvSpPr>
            <a:spLocks noChangeArrowheads="1"/>
          </p:cNvSpPr>
          <p:nvPr/>
        </p:nvSpPr>
        <p:spPr bwMode="auto">
          <a:xfrm>
            <a:off x="1584326" y="3968750"/>
            <a:ext cx="1368425" cy="647700"/>
          </a:xfrm>
          <a:prstGeom prst="roundRect">
            <a:avLst>
              <a:gd name="adj" fmla="val 16667"/>
            </a:avLst>
          </a:prstGeom>
          <a:gradFill rotWithShape="1">
            <a:gsLst>
              <a:gs pos="0">
                <a:srgbClr val="3399FF">
                  <a:alpha val="62999"/>
                </a:srgbClr>
              </a:gs>
              <a:gs pos="100000">
                <a:schemeClr val="bg1">
                  <a:alpha val="48000"/>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b="1">
                <a:latin typeface="Lucida Bright" panose="02040602050505020304" pitchFamily="18" charset="0"/>
              </a:rPr>
              <a:t>Mutuamente</a:t>
            </a:r>
          </a:p>
          <a:p>
            <a:pPr eaLnBrk="1" hangingPunct="1"/>
            <a:r>
              <a:rPr lang="es-ES" altLang="es-ES" sz="1600" b="1">
                <a:latin typeface="Lucida Bright" panose="02040602050505020304" pitchFamily="18" charset="0"/>
              </a:rPr>
              <a:t>exclusivas</a:t>
            </a:r>
          </a:p>
        </p:txBody>
      </p:sp>
      <p:graphicFrame>
        <p:nvGraphicFramePr>
          <p:cNvPr id="7396" name="Object 228">
            <a:extLst>
              <a:ext uri="{FF2B5EF4-FFF2-40B4-BE49-F238E27FC236}">
                <a16:creationId xmlns:a16="http://schemas.microsoft.com/office/drawing/2014/main" id="{86A13108-F201-4558-8294-B90944897F0E}"/>
              </a:ext>
            </a:extLst>
          </p:cNvPr>
          <p:cNvGraphicFramePr>
            <a:graphicFrameLocks noChangeAspect="1"/>
          </p:cNvGraphicFramePr>
          <p:nvPr/>
        </p:nvGraphicFramePr>
        <p:xfrm>
          <a:off x="2879725" y="3216276"/>
          <a:ext cx="1079500" cy="823913"/>
        </p:xfrm>
        <a:graphic>
          <a:graphicData uri="http://schemas.openxmlformats.org/presentationml/2006/ole">
            <mc:AlternateContent xmlns:mc="http://schemas.openxmlformats.org/markup-compatibility/2006">
              <mc:Choice xmlns:v="urn:schemas-microsoft-com:vml" Requires="v">
                <p:oleObj spid="_x0000_s26659" name="CorelDRAW" r:id="rId3" imgW="1259681" imgH="823912" progId="CorelDRAW.Graphic.12">
                  <p:embed/>
                </p:oleObj>
              </mc:Choice>
              <mc:Fallback>
                <p:oleObj name="CorelDRAW" r:id="rId3" imgW="1259681" imgH="823912" progId="CorelDRAW.Graphic.12">
                  <p:embed/>
                  <p:pic>
                    <p:nvPicPr>
                      <p:cNvPr id="7396" name="Object 228">
                        <a:extLst>
                          <a:ext uri="{FF2B5EF4-FFF2-40B4-BE49-F238E27FC236}">
                            <a16:creationId xmlns:a16="http://schemas.microsoft.com/office/drawing/2014/main" id="{86A13108-F201-4558-8294-B90944897F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3216276"/>
                        <a:ext cx="10795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99" name="AutoShape 230">
            <a:extLst>
              <a:ext uri="{FF2B5EF4-FFF2-40B4-BE49-F238E27FC236}">
                <a16:creationId xmlns:a16="http://schemas.microsoft.com/office/drawing/2014/main" id="{80B5E6A9-3150-4321-9C86-20FB88558D06}"/>
              </a:ext>
            </a:extLst>
          </p:cNvPr>
          <p:cNvSpPr>
            <a:spLocks noChangeArrowheads="1"/>
          </p:cNvSpPr>
          <p:nvPr/>
        </p:nvSpPr>
        <p:spPr bwMode="auto">
          <a:xfrm>
            <a:off x="2447926" y="5702301"/>
            <a:ext cx="1439863" cy="569913"/>
          </a:xfrm>
          <a:prstGeom prst="roundRect">
            <a:avLst>
              <a:gd name="adj" fmla="val 16667"/>
            </a:avLst>
          </a:prstGeom>
          <a:gradFill rotWithShape="1">
            <a:gsLst>
              <a:gs pos="0">
                <a:srgbClr val="3399FF">
                  <a:alpha val="62999"/>
                </a:srgbClr>
              </a:gs>
              <a:gs pos="100000">
                <a:schemeClr val="bg1">
                  <a:alpha val="49001"/>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b="1">
                <a:latin typeface="Lucida Sans" panose="020B0602030504020204" pitchFamily="34" charset="0"/>
              </a:rPr>
              <a:t>Exhaustivas</a:t>
            </a:r>
          </a:p>
        </p:txBody>
      </p:sp>
      <p:graphicFrame>
        <p:nvGraphicFramePr>
          <p:cNvPr id="7399" name="Object 231">
            <a:extLst>
              <a:ext uri="{FF2B5EF4-FFF2-40B4-BE49-F238E27FC236}">
                <a16:creationId xmlns:a16="http://schemas.microsoft.com/office/drawing/2014/main" id="{F199FF07-2C4E-4412-A5BB-61EBA1301A45}"/>
              </a:ext>
            </a:extLst>
          </p:cNvPr>
          <p:cNvGraphicFramePr>
            <a:graphicFrameLocks noChangeAspect="1"/>
          </p:cNvGraphicFramePr>
          <p:nvPr/>
        </p:nvGraphicFramePr>
        <p:xfrm>
          <a:off x="2879726" y="4040189"/>
          <a:ext cx="1152525" cy="1584325"/>
        </p:xfrm>
        <a:graphic>
          <a:graphicData uri="http://schemas.openxmlformats.org/presentationml/2006/ole">
            <mc:AlternateContent xmlns:mc="http://schemas.openxmlformats.org/markup-compatibility/2006">
              <mc:Choice xmlns:v="urn:schemas-microsoft-com:vml" Requires="v">
                <p:oleObj spid="_x0000_s26660" name="CorelDRAW" r:id="rId5" imgW="1095613" imgH="941784" progId="CorelDRAW.Graphic.12">
                  <p:embed/>
                </p:oleObj>
              </mc:Choice>
              <mc:Fallback>
                <p:oleObj name="CorelDRAW" r:id="rId5" imgW="1095613" imgH="941784" progId="CorelDRAW.Graphic.12">
                  <p:embed/>
                  <p:pic>
                    <p:nvPicPr>
                      <p:cNvPr id="7399" name="Object 231">
                        <a:extLst>
                          <a:ext uri="{FF2B5EF4-FFF2-40B4-BE49-F238E27FC236}">
                            <a16:creationId xmlns:a16="http://schemas.microsoft.com/office/drawing/2014/main" id="{F199FF07-2C4E-4412-A5BB-61EBA1301A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9726" y="4040189"/>
                        <a:ext cx="11525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01" name="Object 290">
            <a:extLst>
              <a:ext uri="{FF2B5EF4-FFF2-40B4-BE49-F238E27FC236}">
                <a16:creationId xmlns:a16="http://schemas.microsoft.com/office/drawing/2014/main" id="{8DF7109F-C307-4C8B-BA2E-DC695EA6F7FB}"/>
              </a:ext>
            </a:extLst>
          </p:cNvPr>
          <p:cNvGraphicFramePr>
            <a:graphicFrameLocks noChangeAspect="1"/>
          </p:cNvGraphicFramePr>
          <p:nvPr/>
        </p:nvGraphicFramePr>
        <p:xfrm>
          <a:off x="6816725" y="4260851"/>
          <a:ext cx="3841750" cy="2576513"/>
        </p:xfrm>
        <a:graphic>
          <a:graphicData uri="http://schemas.openxmlformats.org/presentationml/2006/ole">
            <mc:AlternateContent xmlns:mc="http://schemas.openxmlformats.org/markup-compatibility/2006">
              <mc:Choice xmlns:v="urn:schemas-microsoft-com:vml" Requires="v">
                <p:oleObj spid="_x0000_s26661" name="Gráfico" r:id="rId7" imgW="3181350" imgH="1933575" progId="Excel.Chart.8">
                  <p:embed/>
                </p:oleObj>
              </mc:Choice>
              <mc:Fallback>
                <p:oleObj name="Gráfico" r:id="rId7" imgW="3181350" imgH="1933575" progId="Excel.Chart.8">
                  <p:embed/>
                  <p:pic>
                    <p:nvPicPr>
                      <p:cNvPr id="11301" name="Object 290">
                        <a:extLst>
                          <a:ext uri="{FF2B5EF4-FFF2-40B4-BE49-F238E27FC236}">
                            <a16:creationId xmlns:a16="http://schemas.microsoft.com/office/drawing/2014/main" id="{8DF7109F-C307-4C8B-BA2E-DC695EA6F7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6725" y="4260851"/>
                        <a:ext cx="3841750" cy="2576513"/>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59" name="AutoShape 291">
            <a:extLst>
              <a:ext uri="{FF2B5EF4-FFF2-40B4-BE49-F238E27FC236}">
                <a16:creationId xmlns:a16="http://schemas.microsoft.com/office/drawing/2014/main" id="{556A5817-FBC6-44EC-9D80-6EE41B104D8E}"/>
              </a:ext>
            </a:extLst>
          </p:cNvPr>
          <p:cNvSpPr>
            <a:spLocks noChangeArrowheads="1"/>
          </p:cNvSpPr>
          <p:nvPr/>
        </p:nvSpPr>
        <p:spPr bwMode="auto">
          <a:xfrm flipH="1">
            <a:off x="5519739" y="4365626"/>
            <a:ext cx="1152525" cy="1008063"/>
          </a:xfrm>
          <a:custGeom>
            <a:avLst/>
            <a:gdLst>
              <a:gd name="G0" fmla="+- 9257 0 0"/>
              <a:gd name="G1" fmla="+- 18505 0 0"/>
              <a:gd name="G2" fmla="+- 6088 0 0"/>
              <a:gd name="G3" fmla="*/ 9257 1 2"/>
              <a:gd name="G4" fmla="+- G3 10800 0"/>
              <a:gd name="G5" fmla="+- 21600 9257 18505"/>
              <a:gd name="G6" fmla="+- 18505 6088 0"/>
              <a:gd name="G7" fmla="*/ G6 1 2"/>
              <a:gd name="G8" fmla="*/ 18505 2 1"/>
              <a:gd name="G9" fmla="+- G8 0 21600"/>
              <a:gd name="G10" fmla="+- G5 0 G4"/>
              <a:gd name="G11" fmla="+- 9257 0 G4"/>
              <a:gd name="G12" fmla="*/ G2 G10 G11"/>
              <a:gd name="T0" fmla="*/ 15429 w 21600"/>
              <a:gd name="T1" fmla="*/ 0 h 21600"/>
              <a:gd name="T2" fmla="*/ 9257 w 21600"/>
              <a:gd name="T3" fmla="*/ 6088 h 21600"/>
              <a:gd name="T4" fmla="*/ 6088 w 21600"/>
              <a:gd name="T5" fmla="*/ 9257 h 21600"/>
              <a:gd name="T6" fmla="*/ 0 w 21600"/>
              <a:gd name="T7" fmla="*/ 15429 h 21600"/>
              <a:gd name="T8" fmla="*/ 6088 w 21600"/>
              <a:gd name="T9" fmla="*/ 21600 h 21600"/>
              <a:gd name="T10" fmla="*/ 12297 w 21600"/>
              <a:gd name="T11" fmla="*/ 18505 h 21600"/>
              <a:gd name="T12" fmla="*/ 18505 w 21600"/>
              <a:gd name="T13" fmla="*/ 12297 h 21600"/>
              <a:gd name="T14" fmla="*/ 21600 w 21600"/>
              <a:gd name="T15" fmla="*/ 608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088"/>
                </a:lnTo>
                <a:lnTo>
                  <a:pt x="12352" y="6088"/>
                </a:lnTo>
                <a:lnTo>
                  <a:pt x="12352" y="12352"/>
                </a:lnTo>
                <a:lnTo>
                  <a:pt x="6088" y="12352"/>
                </a:lnTo>
                <a:lnTo>
                  <a:pt x="6088" y="9257"/>
                </a:lnTo>
                <a:lnTo>
                  <a:pt x="0" y="15429"/>
                </a:lnTo>
                <a:lnTo>
                  <a:pt x="6088" y="21600"/>
                </a:lnTo>
                <a:lnTo>
                  <a:pt x="6088" y="18505"/>
                </a:lnTo>
                <a:lnTo>
                  <a:pt x="18505" y="18505"/>
                </a:lnTo>
                <a:lnTo>
                  <a:pt x="18505" y="6088"/>
                </a:lnTo>
                <a:lnTo>
                  <a:pt x="21600" y="6088"/>
                </a:lnTo>
                <a:close/>
              </a:path>
            </a:pathLst>
          </a:custGeom>
          <a:gradFill rotWithShape="1">
            <a:gsLst>
              <a:gs pos="0">
                <a:srgbClr val="6666FF"/>
              </a:gs>
              <a:gs pos="50000">
                <a:schemeClr val="accent2"/>
              </a:gs>
              <a:gs pos="100000">
                <a:srgbClr val="6666FF"/>
              </a:gs>
            </a:gsLst>
            <a:lin ang="5400000" scaled="1"/>
          </a:gra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pic>
        <p:nvPicPr>
          <p:cNvPr id="11303" name="Picture 301" descr="seleccion_de_personal21">
            <a:extLst>
              <a:ext uri="{FF2B5EF4-FFF2-40B4-BE49-F238E27FC236}">
                <a16:creationId xmlns:a16="http://schemas.microsoft.com/office/drawing/2014/main" id="{A27DD1EC-57F3-4B3C-BC57-F9C95C7813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66081" y="1648620"/>
            <a:ext cx="156368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396"/>
                                        </p:tgtEl>
                                        <p:attrNameLst>
                                          <p:attrName>style.visibility</p:attrName>
                                        </p:attrNameLst>
                                      </p:cBhvr>
                                      <p:to>
                                        <p:strVal val="visible"/>
                                      </p:to>
                                    </p:set>
                                    <p:animEffect transition="in" filter="checkerboard(across)">
                                      <p:cBhvr>
                                        <p:cTn id="7" dur="500"/>
                                        <p:tgtEl>
                                          <p:spTgt spid="7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7399"/>
                                        </p:tgtEl>
                                        <p:attrNameLst>
                                          <p:attrName>style.visibility</p:attrName>
                                        </p:attrNameLst>
                                      </p:cBhvr>
                                      <p:to>
                                        <p:strVal val="visible"/>
                                      </p:to>
                                    </p:set>
                                    <p:animEffect transition="in" filter="wedge">
                                      <p:cBhvr>
                                        <p:cTn id="12" dur="1000"/>
                                        <p:tgtEl>
                                          <p:spTgt spid="7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nodeType="clickEffect">
                                  <p:stCondLst>
                                    <p:cond delay="0"/>
                                  </p:stCondLst>
                                  <p:childTnLst>
                                    <p:set>
                                      <p:cBhvr>
                                        <p:cTn id="16" dur="1" fill="hold">
                                          <p:stCondLst>
                                            <p:cond delay="0"/>
                                          </p:stCondLst>
                                        </p:cTn>
                                        <p:tgtEl>
                                          <p:spTgt spid="7459"/>
                                        </p:tgtEl>
                                        <p:attrNameLst>
                                          <p:attrName>style.visibility</p:attrName>
                                        </p:attrNameLst>
                                      </p:cBhvr>
                                      <p:to>
                                        <p:strVal val="visible"/>
                                      </p:to>
                                    </p:set>
                                    <p:animEffect transition="in" filter="circle(out)">
                                      <p:cBhvr>
                                        <p:cTn id="17" dur="1000"/>
                                        <p:tgtEl>
                                          <p:spTgt spid="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8">
            <a:extLst>
              <a:ext uri="{FF2B5EF4-FFF2-40B4-BE49-F238E27FC236}">
                <a16:creationId xmlns:a16="http://schemas.microsoft.com/office/drawing/2014/main" id="{C104DD48-88BC-419E-8185-62DA93EA0B58}"/>
              </a:ext>
            </a:extLst>
          </p:cNvPr>
          <p:cNvSpPr>
            <a:spLocks noChangeArrowheads="1"/>
          </p:cNvSpPr>
          <p:nvPr/>
        </p:nvSpPr>
        <p:spPr bwMode="auto">
          <a:xfrm>
            <a:off x="839470" y="546102"/>
            <a:ext cx="4103688" cy="414337"/>
          </a:xfrm>
          <a:prstGeom prst="flowChartAlternateProcess">
            <a:avLst/>
          </a:prstGeom>
          <a:gradFill rotWithShape="1">
            <a:gsLst>
              <a:gs pos="0">
                <a:srgbClr val="6600CC"/>
              </a:gs>
              <a:gs pos="50000">
                <a:srgbClr val="CCFFFF"/>
              </a:gs>
              <a:gs pos="100000">
                <a:srgbClr val="66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b="1" dirty="0"/>
              <a:t>De acuerdo a la forma de los datos</a:t>
            </a:r>
            <a:r>
              <a:rPr lang="es-ES" altLang="es-ES" sz="2000" b="1" dirty="0"/>
              <a:t> </a:t>
            </a:r>
          </a:p>
        </p:txBody>
      </p:sp>
      <p:sp>
        <p:nvSpPr>
          <p:cNvPr id="16394" name="Rectangle 10">
            <a:extLst>
              <a:ext uri="{FF2B5EF4-FFF2-40B4-BE49-F238E27FC236}">
                <a16:creationId xmlns:a16="http://schemas.microsoft.com/office/drawing/2014/main" id="{6247EFCF-748D-4F2E-8D2D-3C4CE8FBC4BF}"/>
              </a:ext>
            </a:extLst>
          </p:cNvPr>
          <p:cNvSpPr>
            <a:spLocks noChangeArrowheads="1"/>
          </p:cNvSpPr>
          <p:nvPr/>
        </p:nvSpPr>
        <p:spPr bwMode="auto">
          <a:xfrm>
            <a:off x="1498601" y="2272784"/>
            <a:ext cx="184731" cy="369332"/>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s-ES">
              <a:latin typeface="Arial" charset="0"/>
            </a:endParaRPr>
          </a:p>
        </p:txBody>
      </p:sp>
      <p:sp>
        <p:nvSpPr>
          <p:cNvPr id="12293" name="Text Box 104">
            <a:extLst>
              <a:ext uri="{FF2B5EF4-FFF2-40B4-BE49-F238E27FC236}">
                <a16:creationId xmlns:a16="http://schemas.microsoft.com/office/drawing/2014/main" id="{25A69909-27DB-4DC3-B0BA-1F32944D923A}"/>
              </a:ext>
            </a:extLst>
          </p:cNvPr>
          <p:cNvSpPr txBox="1">
            <a:spLocks noChangeArrowheads="1"/>
          </p:cNvSpPr>
          <p:nvPr/>
        </p:nvSpPr>
        <p:spPr bwMode="auto">
          <a:xfrm>
            <a:off x="5954713" y="831851"/>
            <a:ext cx="46783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b="1" dirty="0"/>
              <a:t>6, 2, 1, 1, 2, 2, 3, 4, 2, 3, 0, 2, 1, 0, 3, 2, 1, 5, 4, </a:t>
            </a:r>
          </a:p>
          <a:p>
            <a:pPr algn="l" eaLnBrk="1" hangingPunct="1"/>
            <a:r>
              <a:rPr lang="es-ES" altLang="es-ES" sz="1600" b="1" dirty="0"/>
              <a:t>1, 3 , 5, 1, 0, 4, 4, 3, 1, 3, 3,</a:t>
            </a:r>
          </a:p>
        </p:txBody>
      </p:sp>
      <p:sp>
        <p:nvSpPr>
          <p:cNvPr id="16541" name="Rectangle 157">
            <a:extLst>
              <a:ext uri="{FF2B5EF4-FFF2-40B4-BE49-F238E27FC236}">
                <a16:creationId xmlns:a16="http://schemas.microsoft.com/office/drawing/2014/main" id="{A2DF5D2C-88E1-49C5-8F5A-9A0C2590009B}"/>
              </a:ext>
            </a:extLst>
          </p:cNvPr>
          <p:cNvSpPr>
            <a:spLocks noChangeArrowheads="1"/>
          </p:cNvSpPr>
          <p:nvPr/>
        </p:nvSpPr>
        <p:spPr bwMode="auto">
          <a:xfrm>
            <a:off x="1863726" y="1861851"/>
            <a:ext cx="8829674" cy="584775"/>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defRPr/>
            </a:pPr>
            <a:r>
              <a:rPr lang="es-MX" altLang="es-ES" sz="1600" b="1" dirty="0">
                <a:latin typeface="Arial" charset="0"/>
              </a:rPr>
              <a:t>TABLA </a:t>
            </a:r>
            <a:r>
              <a:rPr lang="es-MX" altLang="es-ES" sz="1600" b="1" dirty="0" err="1">
                <a:latin typeface="Arial" charset="0"/>
              </a:rPr>
              <a:t>N°</a:t>
            </a:r>
            <a:r>
              <a:rPr lang="es-MX" altLang="es-ES" sz="1600" b="1" dirty="0">
                <a:latin typeface="Arial" charset="0"/>
              </a:rPr>
              <a:t> 3. NUMERO DE HIJOS DE  LOS PACIENTES CON TBC HOSPITALIZADOS EN EL CENTRO MEDICO CARRANZA. JUNIO 1999</a:t>
            </a:r>
          </a:p>
        </p:txBody>
      </p:sp>
      <p:graphicFrame>
        <p:nvGraphicFramePr>
          <p:cNvPr id="16600" name="Group 216">
            <a:extLst>
              <a:ext uri="{FF2B5EF4-FFF2-40B4-BE49-F238E27FC236}">
                <a16:creationId xmlns:a16="http://schemas.microsoft.com/office/drawing/2014/main" id="{48D97F04-0ECB-4728-AE6B-F673F3D49E17}"/>
              </a:ext>
            </a:extLst>
          </p:cNvPr>
          <p:cNvGraphicFramePr>
            <a:graphicFrameLocks noGrp="1"/>
          </p:cNvGraphicFramePr>
          <p:nvPr/>
        </p:nvGraphicFramePr>
        <p:xfrm>
          <a:off x="4306889" y="2708275"/>
          <a:ext cx="3527425" cy="2546642"/>
        </p:xfrm>
        <a:graphic>
          <a:graphicData uri="http://schemas.openxmlformats.org/drawingml/2006/table">
            <a:tbl>
              <a:tblPr/>
              <a:tblGrid>
                <a:gridCol w="935037">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223963">
                  <a:extLst>
                    <a:ext uri="{9D8B030D-6E8A-4147-A177-3AD203B41FA5}">
                      <a16:colId xmlns:a16="http://schemas.microsoft.com/office/drawing/2014/main" val="20002"/>
                    </a:ext>
                  </a:extLst>
                </a:gridCol>
              </a:tblGrid>
              <a:tr h="46753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600" b="1" i="0" u="none" strike="noStrike" cap="none" normalizeH="0" baseline="0" dirty="0" err="1">
                          <a:ln>
                            <a:noFill/>
                          </a:ln>
                          <a:solidFill>
                            <a:schemeClr val="tx1"/>
                          </a:solidFill>
                          <a:effectLst/>
                          <a:latin typeface="Franklin Gothic Book" pitchFamily="34" charset="0"/>
                        </a:rPr>
                        <a:t>N.Hijos</a:t>
                      </a:r>
                      <a:endParaRPr kumimoji="0" lang="es-ES" altLang="es-ES" sz="1600" b="1" i="0" u="none" strike="noStrike" cap="none" normalizeH="0" baseline="0" dirty="0">
                        <a:ln>
                          <a:noFill/>
                        </a:ln>
                        <a:solidFill>
                          <a:schemeClr val="tx1"/>
                        </a:solidFill>
                        <a:effectLst/>
                        <a:latin typeface="Franklin Gothic Book" pitchFamily="34" charset="0"/>
                      </a:endParaRPr>
                    </a:p>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600" b="1" i="0" u="none" strike="noStrike" cap="none" normalizeH="0" baseline="0" dirty="0">
                          <a:ln>
                            <a:noFill/>
                          </a:ln>
                          <a:solidFill>
                            <a:schemeClr val="tx1"/>
                          </a:solidFill>
                          <a:effectLst/>
                          <a:latin typeface="Franklin Gothic Book" pitchFamily="34" charset="0"/>
                        </a:rPr>
                        <a:t>(xi)</a:t>
                      </a:r>
                    </a:p>
                  </a:txBody>
                  <a:tcPr marT="45644" marB="4564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600" b="1" i="0" u="none" strike="noStrike" cap="none" normalizeH="0" baseline="0">
                          <a:ln>
                            <a:noFill/>
                          </a:ln>
                          <a:solidFill>
                            <a:schemeClr val="tx1"/>
                          </a:solidFill>
                          <a:effectLst/>
                          <a:latin typeface="Franklin Gothic Book" pitchFamily="34" charset="0"/>
                        </a:rPr>
                        <a:t>Frecuencia</a:t>
                      </a:r>
                    </a:p>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600" b="1" i="0" u="none" strike="noStrike" cap="none" normalizeH="0" baseline="0">
                          <a:ln>
                            <a:noFill/>
                          </a:ln>
                          <a:solidFill>
                            <a:schemeClr val="tx1"/>
                          </a:solidFill>
                          <a:effectLst/>
                          <a:latin typeface="Franklin Gothic Book" pitchFamily="34" charset="0"/>
                        </a:rPr>
                        <a:t>Fi</a:t>
                      </a:r>
                    </a:p>
                  </a:txBody>
                  <a:tcPr marT="45644" marB="456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600" b="1" i="0" u="none" strike="noStrike" cap="none" normalizeH="0" baseline="0">
                          <a:ln>
                            <a:noFill/>
                          </a:ln>
                          <a:solidFill>
                            <a:schemeClr val="tx1"/>
                          </a:solidFill>
                          <a:effectLst/>
                          <a:latin typeface="Franklin Gothic Book" pitchFamily="34" charset="0"/>
                        </a:rPr>
                        <a:t>Porcentaje</a:t>
                      </a:r>
                    </a:p>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600" b="1" i="0" u="none" strike="noStrike" cap="none" normalizeH="0" baseline="0">
                          <a:ln>
                            <a:noFill/>
                          </a:ln>
                          <a:solidFill>
                            <a:schemeClr val="tx1"/>
                          </a:solidFill>
                          <a:effectLst/>
                          <a:latin typeface="Franklin Gothic Book" pitchFamily="34" charset="0"/>
                        </a:rPr>
                        <a:t>%</a:t>
                      </a:r>
                    </a:p>
                  </a:txBody>
                  <a:tcPr marT="45644" marB="45644"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0"/>
                  </a:ext>
                </a:extLst>
              </a:tr>
              <a:tr h="181307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6</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5</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4</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3</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2</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1</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0</a:t>
                      </a:r>
                    </a:p>
                  </a:txBody>
                  <a:tcPr marL="90000" marR="90000" marT="46722" marB="4672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FF">
                        <a:alpha val="50000"/>
                      </a:srgb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1</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2</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4</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7</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6</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7</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3</a:t>
                      </a:r>
                    </a:p>
                  </a:txBody>
                  <a:tcPr marL="90000" marR="90000" marT="46722" marB="46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FF">
                        <a:alpha val="50000"/>
                      </a:srgb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3%</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6%</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14%</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23%</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20%</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24%</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10%</a:t>
                      </a:r>
                    </a:p>
                  </a:txBody>
                  <a:tcPr marL="90000" marR="90000" marT="46722" marB="46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FF">
                        <a:alpha val="50000"/>
                      </a:srgbClr>
                    </a:solidFill>
                  </a:tcPr>
                </a:tc>
                <a:extLst>
                  <a:ext uri="{0D108BD9-81ED-4DB2-BD59-A6C34878D82A}">
                    <a16:rowId xmlns:a16="http://schemas.microsoft.com/office/drawing/2014/main" val="10001"/>
                  </a:ext>
                </a:extLst>
              </a:tr>
              <a:tr h="265748">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TOTAL</a:t>
                      </a:r>
                    </a:p>
                  </a:txBody>
                  <a:tcPr marT="45644" marB="456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FF">
                        <a:alpha val="50000"/>
                      </a:srgb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30</a:t>
                      </a:r>
                    </a:p>
                  </a:txBody>
                  <a:tcPr marT="45644" marB="456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FF">
                        <a:alpha val="50000"/>
                      </a:srgb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100</a:t>
                      </a:r>
                    </a:p>
                  </a:txBody>
                  <a:tcPr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FF">
                        <a:alpha val="50000"/>
                      </a:srgbClr>
                    </a:solidFill>
                  </a:tcPr>
                </a:tc>
                <a:extLst>
                  <a:ext uri="{0D108BD9-81ED-4DB2-BD59-A6C34878D82A}">
                    <a16:rowId xmlns:a16="http://schemas.microsoft.com/office/drawing/2014/main" val="10002"/>
                  </a:ext>
                </a:extLst>
              </a:tr>
            </a:tbl>
          </a:graphicData>
        </a:graphic>
      </p:graphicFrame>
      <p:sp>
        <p:nvSpPr>
          <p:cNvPr id="16601" name="AutoShape 217">
            <a:extLst>
              <a:ext uri="{FF2B5EF4-FFF2-40B4-BE49-F238E27FC236}">
                <a16:creationId xmlns:a16="http://schemas.microsoft.com/office/drawing/2014/main" id="{C8B563CF-8EF7-46FE-A3B1-7DA9D4D723E9}"/>
              </a:ext>
            </a:extLst>
          </p:cNvPr>
          <p:cNvSpPr>
            <a:spLocks noChangeArrowheads="1"/>
          </p:cNvSpPr>
          <p:nvPr/>
        </p:nvSpPr>
        <p:spPr bwMode="auto">
          <a:xfrm>
            <a:off x="1641475" y="4508501"/>
            <a:ext cx="2089150" cy="360363"/>
          </a:xfrm>
          <a:prstGeom prst="roundRect">
            <a:avLst>
              <a:gd name="adj" fmla="val 16667"/>
            </a:avLst>
          </a:prstGeom>
          <a:gradFill rotWithShape="1">
            <a:gsLst>
              <a:gs pos="0">
                <a:srgbClr val="3399FF">
                  <a:alpha val="62999"/>
                </a:srgbClr>
              </a:gs>
              <a:gs pos="100000">
                <a:schemeClr val="bg1">
                  <a:alpha val="48000"/>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a:latin typeface="Lucida Bright" panose="02040602050505020304" pitchFamily="18" charset="0"/>
              </a:rPr>
              <a:t>Se ubica cada clase</a:t>
            </a:r>
          </a:p>
        </p:txBody>
      </p:sp>
      <p:graphicFrame>
        <p:nvGraphicFramePr>
          <p:cNvPr id="16602" name="Object 218">
            <a:extLst>
              <a:ext uri="{FF2B5EF4-FFF2-40B4-BE49-F238E27FC236}">
                <a16:creationId xmlns:a16="http://schemas.microsoft.com/office/drawing/2014/main" id="{049DDCE2-7295-4941-9401-715FBE58482F}"/>
              </a:ext>
            </a:extLst>
          </p:cNvPr>
          <p:cNvGraphicFramePr>
            <a:graphicFrameLocks noChangeAspect="1"/>
          </p:cNvGraphicFramePr>
          <p:nvPr/>
        </p:nvGraphicFramePr>
        <p:xfrm>
          <a:off x="3227388" y="3613151"/>
          <a:ext cx="1079500" cy="823913"/>
        </p:xfrm>
        <a:graphic>
          <a:graphicData uri="http://schemas.openxmlformats.org/presentationml/2006/ole">
            <mc:AlternateContent xmlns:mc="http://schemas.openxmlformats.org/markup-compatibility/2006">
              <mc:Choice xmlns:v="urn:schemas-microsoft-com:vml" Requires="v">
                <p:oleObj spid="_x0000_s27694" name="CorelDRAW" r:id="rId3" imgW="1259681" imgH="823912" progId="CorelDRAW.Graphic.12">
                  <p:embed/>
                </p:oleObj>
              </mc:Choice>
              <mc:Fallback>
                <p:oleObj name="CorelDRAW" r:id="rId3" imgW="1259681" imgH="823912" progId="CorelDRAW.Graphic.12">
                  <p:embed/>
                  <p:pic>
                    <p:nvPicPr>
                      <p:cNvPr id="16602" name="Object 218">
                        <a:extLst>
                          <a:ext uri="{FF2B5EF4-FFF2-40B4-BE49-F238E27FC236}">
                            <a16:creationId xmlns:a16="http://schemas.microsoft.com/office/drawing/2014/main" id="{049DDCE2-7295-4941-9401-715FBE584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388" y="3613151"/>
                        <a:ext cx="10795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05" name="Object 221">
            <a:extLst>
              <a:ext uri="{FF2B5EF4-FFF2-40B4-BE49-F238E27FC236}">
                <a16:creationId xmlns:a16="http://schemas.microsoft.com/office/drawing/2014/main" id="{A882A670-F5F3-471B-B7FC-5D82F7A1C8FA}"/>
              </a:ext>
            </a:extLst>
          </p:cNvPr>
          <p:cNvGraphicFramePr>
            <a:graphicFrameLocks noChangeAspect="1"/>
          </p:cNvGraphicFramePr>
          <p:nvPr>
            <p:extLst>
              <p:ext uri="{D42A27DB-BD31-4B8C-83A1-F6EECF244321}">
                <p14:modId xmlns:p14="http://schemas.microsoft.com/office/powerpoint/2010/main" val="1273584575"/>
              </p:ext>
            </p:extLst>
          </p:nvPr>
        </p:nvGraphicFramePr>
        <p:xfrm>
          <a:off x="5099051" y="5300664"/>
          <a:ext cx="936625" cy="596897"/>
        </p:xfrm>
        <a:graphic>
          <a:graphicData uri="http://schemas.openxmlformats.org/presentationml/2006/ole">
            <mc:AlternateContent xmlns:mc="http://schemas.openxmlformats.org/markup-compatibility/2006">
              <mc:Choice xmlns:v="urn:schemas-microsoft-com:vml" Requires="v">
                <p:oleObj spid="_x0000_s27695" name="CorelDRAW" r:id="rId5" imgW="1095613" imgH="941784" progId="CorelDRAW.Graphic.12">
                  <p:embed/>
                </p:oleObj>
              </mc:Choice>
              <mc:Fallback>
                <p:oleObj name="CorelDRAW" r:id="rId5" imgW="1095613" imgH="941784" progId="CorelDRAW.Graphic.12">
                  <p:embed/>
                  <p:pic>
                    <p:nvPicPr>
                      <p:cNvPr id="16605" name="Object 221">
                        <a:extLst>
                          <a:ext uri="{FF2B5EF4-FFF2-40B4-BE49-F238E27FC236}">
                            <a16:creationId xmlns:a16="http://schemas.microsoft.com/office/drawing/2014/main" id="{A882A670-F5F3-471B-B7FC-5D82F7A1C8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051" y="5300664"/>
                        <a:ext cx="936625" cy="596897"/>
                      </a:xfrm>
                      <a:prstGeom prst="rect">
                        <a:avLst/>
                      </a:prstGeom>
                      <a:noFill/>
                      <a:ln>
                        <a:noFill/>
                      </a:ln>
                      <a:effectLst/>
                    </p:spPr>
                  </p:pic>
                </p:oleObj>
              </mc:Fallback>
            </mc:AlternateContent>
          </a:graphicData>
        </a:graphic>
      </p:graphicFrame>
      <p:sp>
        <p:nvSpPr>
          <p:cNvPr id="16606" name="AutoShape 222">
            <a:extLst>
              <a:ext uri="{FF2B5EF4-FFF2-40B4-BE49-F238E27FC236}">
                <a16:creationId xmlns:a16="http://schemas.microsoft.com/office/drawing/2014/main" id="{687FFFD4-E968-45A9-8E8C-F3CC26BADEC2}"/>
              </a:ext>
            </a:extLst>
          </p:cNvPr>
          <p:cNvSpPr>
            <a:spLocks noChangeArrowheads="1"/>
          </p:cNvSpPr>
          <p:nvPr/>
        </p:nvSpPr>
        <p:spPr bwMode="auto">
          <a:xfrm>
            <a:off x="3590608" y="5989930"/>
            <a:ext cx="2952750" cy="339725"/>
          </a:xfrm>
          <a:prstGeom prst="roundRect">
            <a:avLst>
              <a:gd name="adj" fmla="val 16667"/>
            </a:avLst>
          </a:prstGeom>
          <a:gradFill rotWithShape="1">
            <a:gsLst>
              <a:gs pos="0">
                <a:srgbClr val="3399FF">
                  <a:alpha val="62999"/>
                </a:srgbClr>
              </a:gs>
              <a:gs pos="100000">
                <a:schemeClr val="bg1">
                  <a:alpha val="48000"/>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dirty="0">
                <a:latin typeface="Lucida Bright" panose="02040602050505020304" pitchFamily="18" charset="0"/>
              </a:rPr>
              <a:t>Número de hijos por clase</a:t>
            </a:r>
          </a:p>
        </p:txBody>
      </p:sp>
      <p:graphicFrame>
        <p:nvGraphicFramePr>
          <p:cNvPr id="16607" name="Object 223">
            <a:extLst>
              <a:ext uri="{FF2B5EF4-FFF2-40B4-BE49-F238E27FC236}">
                <a16:creationId xmlns:a16="http://schemas.microsoft.com/office/drawing/2014/main" id="{25D4EFDC-47C1-4C3D-B2D2-A1B6B6B82462}"/>
              </a:ext>
            </a:extLst>
          </p:cNvPr>
          <p:cNvGraphicFramePr>
            <a:graphicFrameLocks noChangeAspect="1"/>
          </p:cNvGraphicFramePr>
          <p:nvPr>
            <p:extLst>
              <p:ext uri="{D42A27DB-BD31-4B8C-83A1-F6EECF244321}">
                <p14:modId xmlns:p14="http://schemas.microsoft.com/office/powerpoint/2010/main" val="3529130479"/>
              </p:ext>
            </p:extLst>
          </p:nvPr>
        </p:nvGraphicFramePr>
        <p:xfrm>
          <a:off x="7546976" y="5229227"/>
          <a:ext cx="1008063" cy="484188"/>
        </p:xfrm>
        <a:graphic>
          <a:graphicData uri="http://schemas.openxmlformats.org/presentationml/2006/ole">
            <mc:AlternateContent xmlns:mc="http://schemas.openxmlformats.org/markup-compatibility/2006">
              <mc:Choice xmlns:v="urn:schemas-microsoft-com:vml" Requires="v">
                <p:oleObj spid="_x0000_s27696" name="CorelDRAW" r:id="rId7" imgW="772239" imgH="876300" progId="CorelDRAW.Graphic.12">
                  <p:embed/>
                </p:oleObj>
              </mc:Choice>
              <mc:Fallback>
                <p:oleObj name="CorelDRAW" r:id="rId7" imgW="772239" imgH="876300" progId="CorelDRAW.Graphic.12">
                  <p:embed/>
                  <p:pic>
                    <p:nvPicPr>
                      <p:cNvPr id="16607" name="Object 223">
                        <a:extLst>
                          <a:ext uri="{FF2B5EF4-FFF2-40B4-BE49-F238E27FC236}">
                            <a16:creationId xmlns:a16="http://schemas.microsoft.com/office/drawing/2014/main" id="{25D4EFDC-47C1-4C3D-B2D2-A1B6B6B824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6976" y="5229227"/>
                        <a:ext cx="1008063" cy="484188"/>
                      </a:xfrm>
                      <a:prstGeom prst="rect">
                        <a:avLst/>
                      </a:prstGeom>
                      <a:noFill/>
                      <a:ln>
                        <a:noFill/>
                      </a:ln>
                      <a:effectLst/>
                    </p:spPr>
                  </p:pic>
                </p:oleObj>
              </mc:Fallback>
            </mc:AlternateContent>
          </a:graphicData>
        </a:graphic>
      </p:graphicFrame>
      <p:sp>
        <p:nvSpPr>
          <p:cNvPr id="16608" name="AutoShape 224">
            <a:extLst>
              <a:ext uri="{FF2B5EF4-FFF2-40B4-BE49-F238E27FC236}">
                <a16:creationId xmlns:a16="http://schemas.microsoft.com/office/drawing/2014/main" id="{D1B2E538-AE68-4A7F-A39F-7798E6427763}"/>
              </a:ext>
            </a:extLst>
          </p:cNvPr>
          <p:cNvSpPr>
            <a:spLocks noChangeArrowheads="1"/>
          </p:cNvSpPr>
          <p:nvPr/>
        </p:nvSpPr>
        <p:spPr bwMode="auto">
          <a:xfrm>
            <a:off x="7580313" y="5804986"/>
            <a:ext cx="2952750" cy="484187"/>
          </a:xfrm>
          <a:prstGeom prst="roundRect">
            <a:avLst>
              <a:gd name="adj" fmla="val 16667"/>
            </a:avLst>
          </a:prstGeom>
          <a:gradFill rotWithShape="1">
            <a:gsLst>
              <a:gs pos="0">
                <a:srgbClr val="3399FF">
                  <a:alpha val="62999"/>
                </a:srgbClr>
              </a:gs>
              <a:gs pos="100000">
                <a:schemeClr val="bg1">
                  <a:alpha val="48000"/>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dirty="0">
                <a:latin typeface="Lucida Bright" panose="02040602050505020304" pitchFamily="18" charset="0"/>
              </a:rPr>
              <a:t>Toma como base los 30 </a:t>
            </a:r>
          </a:p>
          <a:p>
            <a:pPr eaLnBrk="1" hangingPunct="1"/>
            <a:r>
              <a:rPr lang="es-ES" altLang="es-ES" sz="1600" dirty="0">
                <a:latin typeface="Lucida Bright" panose="02040602050505020304" pitchFamily="18" charset="0"/>
              </a:rPr>
              <a:t>pacientes estudiados</a:t>
            </a:r>
          </a:p>
        </p:txBody>
      </p:sp>
      <p:sp>
        <p:nvSpPr>
          <p:cNvPr id="16609" name="AutoShape 225">
            <a:extLst>
              <a:ext uri="{FF2B5EF4-FFF2-40B4-BE49-F238E27FC236}">
                <a16:creationId xmlns:a16="http://schemas.microsoft.com/office/drawing/2014/main" id="{8EF2B481-B34C-467E-97CB-1104AD1DFCFE}"/>
              </a:ext>
            </a:extLst>
          </p:cNvPr>
          <p:cNvSpPr>
            <a:spLocks noChangeArrowheads="1"/>
          </p:cNvSpPr>
          <p:nvPr/>
        </p:nvSpPr>
        <p:spPr bwMode="auto">
          <a:xfrm>
            <a:off x="8228013" y="3355976"/>
            <a:ext cx="2305050" cy="360363"/>
          </a:xfrm>
          <a:prstGeom prst="roundRect">
            <a:avLst>
              <a:gd name="adj" fmla="val 16667"/>
            </a:avLst>
          </a:prstGeom>
          <a:gradFill rotWithShape="1">
            <a:gsLst>
              <a:gs pos="0">
                <a:srgbClr val="3399FF">
                  <a:alpha val="62999"/>
                </a:srgbClr>
              </a:gs>
              <a:gs pos="100000">
                <a:schemeClr val="bg1">
                  <a:alpha val="48000"/>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500">
                <a:latin typeface="Lucida Bright" panose="02040602050505020304" pitchFamily="18" charset="0"/>
              </a:rPr>
              <a:t>Se calcula: (1/30) x 100 </a:t>
            </a:r>
          </a:p>
        </p:txBody>
      </p:sp>
      <p:graphicFrame>
        <p:nvGraphicFramePr>
          <p:cNvPr id="16610" name="Object 226">
            <a:extLst>
              <a:ext uri="{FF2B5EF4-FFF2-40B4-BE49-F238E27FC236}">
                <a16:creationId xmlns:a16="http://schemas.microsoft.com/office/drawing/2014/main" id="{2145BC99-0088-41B2-8A1D-0691B3082866}"/>
              </a:ext>
            </a:extLst>
          </p:cNvPr>
          <p:cNvGraphicFramePr>
            <a:graphicFrameLocks noChangeAspect="1"/>
          </p:cNvGraphicFramePr>
          <p:nvPr/>
        </p:nvGraphicFramePr>
        <p:xfrm>
          <a:off x="7699376" y="3351214"/>
          <a:ext cx="504825" cy="293687"/>
        </p:xfrm>
        <a:graphic>
          <a:graphicData uri="http://schemas.openxmlformats.org/presentationml/2006/ole">
            <mc:AlternateContent xmlns:mc="http://schemas.openxmlformats.org/markup-compatibility/2006">
              <mc:Choice xmlns:v="urn:schemas-microsoft-com:vml" Requires="v">
                <p:oleObj spid="_x0000_s27697" name="CorelDRAW" r:id="rId9" imgW="772239" imgH="876300" progId="CorelDRAW.Graphic.12">
                  <p:embed/>
                </p:oleObj>
              </mc:Choice>
              <mc:Fallback>
                <p:oleObj name="CorelDRAW" r:id="rId9" imgW="772239" imgH="876300" progId="CorelDRAW.Graphic.12">
                  <p:embed/>
                  <p:pic>
                    <p:nvPicPr>
                      <p:cNvPr id="16610" name="Object 226">
                        <a:extLst>
                          <a:ext uri="{FF2B5EF4-FFF2-40B4-BE49-F238E27FC236}">
                            <a16:creationId xmlns:a16="http://schemas.microsoft.com/office/drawing/2014/main" id="{2145BC99-0088-41B2-8A1D-0691B30828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9376" y="3351214"/>
                        <a:ext cx="504825"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11" name="Text Box 227">
            <a:extLst>
              <a:ext uri="{FF2B5EF4-FFF2-40B4-BE49-F238E27FC236}">
                <a16:creationId xmlns:a16="http://schemas.microsoft.com/office/drawing/2014/main" id="{234CE84E-9DFB-403C-B189-E8966689BE00}"/>
              </a:ext>
            </a:extLst>
          </p:cNvPr>
          <p:cNvSpPr txBox="1">
            <a:spLocks noChangeArrowheads="1"/>
          </p:cNvSpPr>
          <p:nvPr/>
        </p:nvSpPr>
        <p:spPr bwMode="auto">
          <a:xfrm>
            <a:off x="1863725" y="938213"/>
            <a:ext cx="3511550" cy="366712"/>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s-ES" dirty="0">
                <a:latin typeface="Arial" charset="0"/>
              </a:rPr>
              <a:t># de Hijos de pacientes con TBC</a:t>
            </a:r>
          </a:p>
        </p:txBody>
      </p:sp>
      <p:sp>
        <p:nvSpPr>
          <p:cNvPr id="12322" name="AutoShape 228">
            <a:extLst>
              <a:ext uri="{FF2B5EF4-FFF2-40B4-BE49-F238E27FC236}">
                <a16:creationId xmlns:a16="http://schemas.microsoft.com/office/drawing/2014/main" id="{57E82612-2619-4EA4-A262-1A22504390DA}"/>
              </a:ext>
            </a:extLst>
          </p:cNvPr>
          <p:cNvSpPr>
            <a:spLocks noChangeArrowheads="1"/>
          </p:cNvSpPr>
          <p:nvPr/>
        </p:nvSpPr>
        <p:spPr bwMode="auto">
          <a:xfrm>
            <a:off x="5375275" y="960439"/>
            <a:ext cx="503238" cy="288925"/>
          </a:xfrm>
          <a:custGeom>
            <a:avLst/>
            <a:gdLst>
              <a:gd name="T0" fmla="*/ 297726 w 21600"/>
              <a:gd name="T1" fmla="*/ 0 h 21600"/>
              <a:gd name="T2" fmla="*/ 0 w 21600"/>
              <a:gd name="T3" fmla="*/ 144463 h 21600"/>
              <a:gd name="T4" fmla="*/ 297726 w 21600"/>
              <a:gd name="T5" fmla="*/ 288925 h 21600"/>
              <a:gd name="T6" fmla="*/ 503238 w 21600"/>
              <a:gd name="T7" fmla="*/ 144463 h 21600"/>
              <a:gd name="T8" fmla="*/ 17694720 60000 65536"/>
              <a:gd name="T9" fmla="*/ 11796480 60000 65536"/>
              <a:gd name="T10" fmla="*/ 5898240 60000 65536"/>
              <a:gd name="T11" fmla="*/ 0 60000 65536"/>
              <a:gd name="T12" fmla="*/ 3375 w 21600"/>
              <a:gd name="T13" fmla="*/ 5424 h 21600"/>
              <a:gd name="T14" fmla="*/ 17209 w 21600"/>
              <a:gd name="T15" fmla="*/ 16176 h 21600"/>
            </a:gdLst>
            <a:ahLst/>
            <a:cxnLst>
              <a:cxn ang="T8">
                <a:pos x="T0" y="T1"/>
              </a:cxn>
              <a:cxn ang="T9">
                <a:pos x="T2" y="T3"/>
              </a:cxn>
              <a:cxn ang="T10">
                <a:pos x="T4" y="T5"/>
              </a:cxn>
              <a:cxn ang="T11">
                <a:pos x="T6" y="T7"/>
              </a:cxn>
            </a:cxnLst>
            <a:rect l="T12" t="T13" r="T14" b="T15"/>
            <a:pathLst>
              <a:path w="21600" h="21600">
                <a:moveTo>
                  <a:pt x="12779" y="0"/>
                </a:moveTo>
                <a:lnTo>
                  <a:pt x="12779" y="5424"/>
                </a:lnTo>
                <a:lnTo>
                  <a:pt x="3375" y="5424"/>
                </a:lnTo>
                <a:lnTo>
                  <a:pt x="3375" y="16176"/>
                </a:lnTo>
                <a:lnTo>
                  <a:pt x="12779" y="16176"/>
                </a:lnTo>
                <a:lnTo>
                  <a:pt x="12779" y="21600"/>
                </a:lnTo>
                <a:lnTo>
                  <a:pt x="21600" y="10800"/>
                </a:lnTo>
                <a:lnTo>
                  <a:pt x="12779" y="0"/>
                </a:lnTo>
                <a:close/>
              </a:path>
              <a:path w="21600" h="21600">
                <a:moveTo>
                  <a:pt x="1350" y="5424"/>
                </a:moveTo>
                <a:lnTo>
                  <a:pt x="1350" y="16176"/>
                </a:lnTo>
                <a:lnTo>
                  <a:pt x="2700" y="16176"/>
                </a:lnTo>
                <a:lnTo>
                  <a:pt x="2700" y="5424"/>
                </a:lnTo>
                <a:lnTo>
                  <a:pt x="1350" y="5424"/>
                </a:lnTo>
                <a:close/>
              </a:path>
              <a:path w="21600" h="21600">
                <a:moveTo>
                  <a:pt x="0" y="5424"/>
                </a:moveTo>
                <a:lnTo>
                  <a:pt x="0" y="16176"/>
                </a:lnTo>
                <a:lnTo>
                  <a:pt x="675" y="16176"/>
                </a:lnTo>
                <a:lnTo>
                  <a:pt x="675" y="5424"/>
                </a:lnTo>
                <a:lnTo>
                  <a:pt x="0" y="5424"/>
                </a:lnTo>
                <a:close/>
              </a:path>
            </a:pathLst>
          </a:custGeom>
          <a:gradFill rotWithShape="1">
            <a:gsLst>
              <a:gs pos="0">
                <a:srgbClr val="CC3300"/>
              </a:gs>
              <a:gs pos="100000">
                <a:srgbClr val="5E18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pic>
        <p:nvPicPr>
          <p:cNvPr id="12323" name="Picture 230" descr="classes04_thumb">
            <a:extLst>
              <a:ext uri="{FF2B5EF4-FFF2-40B4-BE49-F238E27FC236}">
                <a16:creationId xmlns:a16="http://schemas.microsoft.com/office/drawing/2014/main" id="{C28A9398-C0DF-4BD3-BEDD-8D02E800DA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2688" y="2738755"/>
            <a:ext cx="19875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232" descr="calculando">
            <a:extLst>
              <a:ext uri="{FF2B5EF4-FFF2-40B4-BE49-F238E27FC236}">
                <a16:creationId xmlns:a16="http://schemas.microsoft.com/office/drawing/2014/main" id="{0C52BA2C-AA3A-4D6B-88F9-3D15DECBF1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69339" y="3933826"/>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601"/>
                                        </p:tgtEl>
                                        <p:attrNameLst>
                                          <p:attrName>style.visibility</p:attrName>
                                        </p:attrNameLst>
                                      </p:cBhvr>
                                      <p:to>
                                        <p:strVal val="visible"/>
                                      </p:to>
                                    </p:set>
                                    <p:animEffect transition="in" filter="wheel(4)">
                                      <p:cBhvr>
                                        <p:cTn id="7" dur="1000"/>
                                        <p:tgtEl>
                                          <p:spTgt spid="16601"/>
                                        </p:tgtEl>
                                      </p:cBhvr>
                                    </p:animEffect>
                                  </p:childTnLst>
                                </p:cTn>
                              </p:par>
                              <p:par>
                                <p:cTn id="8" presetID="21" presetClass="entr" presetSubtype="4" fill="hold" nodeType="withEffect">
                                  <p:stCondLst>
                                    <p:cond delay="0"/>
                                  </p:stCondLst>
                                  <p:childTnLst>
                                    <p:set>
                                      <p:cBhvr>
                                        <p:cTn id="9" dur="1" fill="hold">
                                          <p:stCondLst>
                                            <p:cond delay="0"/>
                                          </p:stCondLst>
                                        </p:cTn>
                                        <p:tgtEl>
                                          <p:spTgt spid="16602"/>
                                        </p:tgtEl>
                                        <p:attrNameLst>
                                          <p:attrName>style.visibility</p:attrName>
                                        </p:attrNameLst>
                                      </p:cBhvr>
                                      <p:to>
                                        <p:strVal val="visible"/>
                                      </p:to>
                                    </p:set>
                                    <p:animEffect transition="in" filter="wheel(4)">
                                      <p:cBhvr>
                                        <p:cTn id="10" dur="1000"/>
                                        <p:tgtEl>
                                          <p:spTgt spid="166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16605"/>
                                        </p:tgtEl>
                                        <p:attrNameLst>
                                          <p:attrName>style.visibility</p:attrName>
                                        </p:attrNameLst>
                                      </p:cBhvr>
                                      <p:to>
                                        <p:strVal val="visible"/>
                                      </p:to>
                                    </p:set>
                                    <p:animEffect transition="in" filter="wedge">
                                      <p:cBhvr>
                                        <p:cTn id="15" dur="1000"/>
                                        <p:tgtEl>
                                          <p:spTgt spid="16605"/>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6606"/>
                                        </p:tgtEl>
                                        <p:attrNameLst>
                                          <p:attrName>style.visibility</p:attrName>
                                        </p:attrNameLst>
                                      </p:cBhvr>
                                      <p:to>
                                        <p:strVal val="visible"/>
                                      </p:to>
                                    </p:set>
                                    <p:animEffect transition="in" filter="wedge">
                                      <p:cBhvr>
                                        <p:cTn id="18" dur="1000"/>
                                        <p:tgtEl>
                                          <p:spTgt spid="166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6609"/>
                                        </p:tgtEl>
                                        <p:attrNameLst>
                                          <p:attrName>style.visibility</p:attrName>
                                        </p:attrNameLst>
                                      </p:cBhvr>
                                      <p:to>
                                        <p:strVal val="visible"/>
                                      </p:to>
                                    </p:set>
                                    <p:animEffect transition="in" filter="strips(downLeft)">
                                      <p:cBhvr>
                                        <p:cTn id="23" dur="1000"/>
                                        <p:tgtEl>
                                          <p:spTgt spid="16609"/>
                                        </p:tgtEl>
                                      </p:cBhvr>
                                    </p:animEffect>
                                  </p:childTnLst>
                                </p:cTn>
                              </p:par>
                              <p:par>
                                <p:cTn id="24" presetID="18" presetClass="entr" presetSubtype="12" fill="hold" nodeType="withEffect">
                                  <p:stCondLst>
                                    <p:cond delay="0"/>
                                  </p:stCondLst>
                                  <p:childTnLst>
                                    <p:set>
                                      <p:cBhvr>
                                        <p:cTn id="25" dur="1" fill="hold">
                                          <p:stCondLst>
                                            <p:cond delay="0"/>
                                          </p:stCondLst>
                                        </p:cTn>
                                        <p:tgtEl>
                                          <p:spTgt spid="16610"/>
                                        </p:tgtEl>
                                        <p:attrNameLst>
                                          <p:attrName>style.visibility</p:attrName>
                                        </p:attrNameLst>
                                      </p:cBhvr>
                                      <p:to>
                                        <p:strVal val="visible"/>
                                      </p:to>
                                    </p:set>
                                    <p:animEffect transition="in" filter="strips(downLeft)">
                                      <p:cBhvr>
                                        <p:cTn id="26" dur="1000"/>
                                        <p:tgtEl>
                                          <p:spTgt spid="166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16607"/>
                                        </p:tgtEl>
                                        <p:attrNameLst>
                                          <p:attrName>style.visibility</p:attrName>
                                        </p:attrNameLst>
                                      </p:cBhvr>
                                      <p:to>
                                        <p:strVal val="visible"/>
                                      </p:to>
                                    </p:set>
                                    <p:animEffect transition="in" filter="checkerboard(across)">
                                      <p:cBhvr>
                                        <p:cTn id="31" dur="500"/>
                                        <p:tgtEl>
                                          <p:spTgt spid="1660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6608"/>
                                        </p:tgtEl>
                                        <p:attrNameLst>
                                          <p:attrName>style.visibility</p:attrName>
                                        </p:attrNameLst>
                                      </p:cBhvr>
                                      <p:to>
                                        <p:strVal val="visible"/>
                                      </p:to>
                                    </p:set>
                                    <p:animEffect transition="in" filter="checkerboard(across)">
                                      <p:cBhvr>
                                        <p:cTn id="34" dur="500"/>
                                        <p:tgtEl>
                                          <p:spTgt spid="16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1" grpId="0" animBg="1"/>
      <p:bldP spid="16606" grpId="0" animBg="1"/>
      <p:bldP spid="16608" grpId="0" animBg="1"/>
      <p:bldP spid="1660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3" name="Rectangle 39">
            <a:extLst>
              <a:ext uri="{FF2B5EF4-FFF2-40B4-BE49-F238E27FC236}">
                <a16:creationId xmlns:a16="http://schemas.microsoft.com/office/drawing/2014/main" id="{2AEAF99C-8BBC-4B26-9B53-E89D0CBB56DB}"/>
              </a:ext>
            </a:extLst>
          </p:cNvPr>
          <p:cNvSpPr>
            <a:spLocks noChangeArrowheads="1"/>
          </p:cNvSpPr>
          <p:nvPr/>
        </p:nvSpPr>
        <p:spPr bwMode="auto">
          <a:xfrm>
            <a:off x="1524001" y="1950522"/>
            <a:ext cx="184731" cy="369332"/>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s-ES">
              <a:latin typeface="Arial" charset="0"/>
            </a:endParaRPr>
          </a:p>
        </p:txBody>
      </p:sp>
      <p:sp>
        <p:nvSpPr>
          <p:cNvPr id="13316" name="AutoShape 75">
            <a:extLst>
              <a:ext uri="{FF2B5EF4-FFF2-40B4-BE49-F238E27FC236}">
                <a16:creationId xmlns:a16="http://schemas.microsoft.com/office/drawing/2014/main" id="{E52EBAB3-C372-411B-AD90-276A9B651992}"/>
              </a:ext>
            </a:extLst>
          </p:cNvPr>
          <p:cNvSpPr>
            <a:spLocks noChangeArrowheads="1"/>
          </p:cNvSpPr>
          <p:nvPr/>
        </p:nvSpPr>
        <p:spPr bwMode="auto">
          <a:xfrm>
            <a:off x="1085057" y="549286"/>
            <a:ext cx="3240088" cy="414337"/>
          </a:xfrm>
          <a:prstGeom prst="flowChartAlternateProcess">
            <a:avLst/>
          </a:prstGeom>
          <a:gradFill rotWithShape="1">
            <a:gsLst>
              <a:gs pos="0">
                <a:srgbClr val="6600CC"/>
              </a:gs>
              <a:gs pos="50000">
                <a:srgbClr val="CCFFFF"/>
              </a:gs>
              <a:gs pos="100000">
                <a:srgbClr val="66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b="1" dirty="0"/>
              <a:t>Datos agrupados por clase </a:t>
            </a:r>
          </a:p>
        </p:txBody>
      </p:sp>
      <p:sp>
        <p:nvSpPr>
          <p:cNvPr id="21580" name="Rectangle 76">
            <a:extLst>
              <a:ext uri="{FF2B5EF4-FFF2-40B4-BE49-F238E27FC236}">
                <a16:creationId xmlns:a16="http://schemas.microsoft.com/office/drawing/2014/main" id="{F1C20073-FBEE-4717-8392-B5733D222D68}"/>
              </a:ext>
            </a:extLst>
          </p:cNvPr>
          <p:cNvSpPr>
            <a:spLocks noChangeArrowheads="1"/>
          </p:cNvSpPr>
          <p:nvPr/>
        </p:nvSpPr>
        <p:spPr bwMode="auto">
          <a:xfrm>
            <a:off x="2293940" y="2042635"/>
            <a:ext cx="9084056" cy="52322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defRPr/>
            </a:pPr>
            <a:r>
              <a:rPr lang="es-MX" altLang="es-ES" sz="1400" b="1" dirty="0">
                <a:latin typeface="Arial" charset="0"/>
              </a:rPr>
              <a:t>TABLA N°4. PACIENTES HOSPITALIZADOS EN EL CENTRO MEDICO LA ESPERANZA POR EDAD. </a:t>
            </a:r>
          </a:p>
          <a:p>
            <a:pPr>
              <a:defRPr/>
            </a:pPr>
            <a:r>
              <a:rPr lang="es-MX" altLang="es-ES" sz="1400" b="1" dirty="0">
                <a:latin typeface="Arial" charset="0"/>
              </a:rPr>
              <a:t>ABRIL 1998</a:t>
            </a:r>
          </a:p>
        </p:txBody>
      </p:sp>
      <p:graphicFrame>
        <p:nvGraphicFramePr>
          <p:cNvPr id="21581" name="Group 77">
            <a:extLst>
              <a:ext uri="{FF2B5EF4-FFF2-40B4-BE49-F238E27FC236}">
                <a16:creationId xmlns:a16="http://schemas.microsoft.com/office/drawing/2014/main" id="{D77E22C5-6DA0-40C3-B1F8-566BEEA6238F}"/>
              </a:ext>
            </a:extLst>
          </p:cNvPr>
          <p:cNvGraphicFramePr>
            <a:graphicFrameLocks noGrp="1"/>
          </p:cNvGraphicFramePr>
          <p:nvPr/>
        </p:nvGraphicFramePr>
        <p:xfrm>
          <a:off x="4727575" y="2781300"/>
          <a:ext cx="2808288" cy="2668588"/>
        </p:xfrm>
        <a:graphic>
          <a:graphicData uri="http://schemas.openxmlformats.org/drawingml/2006/table">
            <a:tbl>
              <a:tblPr/>
              <a:tblGrid>
                <a:gridCol w="1512888">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487796">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400" b="1" i="0" u="none" strike="noStrike" cap="none" normalizeH="0" baseline="0">
                          <a:ln>
                            <a:noFill/>
                          </a:ln>
                          <a:solidFill>
                            <a:schemeClr val="tx1"/>
                          </a:solidFill>
                          <a:effectLst/>
                          <a:latin typeface="Arial" charset="0"/>
                          <a:cs typeface="Times New Roman" pitchFamily="18" charset="0"/>
                        </a:rPr>
                        <a:t>E D A D</a:t>
                      </a:r>
                      <a:endParaRPr kumimoji="0" lang="es-ES" altLang="es-ES" sz="1400" b="1"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1200" b="1" i="0" u="none" strike="noStrike" cap="none" normalizeH="0" baseline="0">
                          <a:ln>
                            <a:noFill/>
                          </a:ln>
                          <a:solidFill>
                            <a:schemeClr val="tx1"/>
                          </a:solidFill>
                          <a:effectLst/>
                          <a:latin typeface="Arial" charset="0"/>
                          <a:cs typeface="Times New Roman" pitchFamily="18" charset="0"/>
                        </a:rPr>
                        <a:t>(Años cumplidos)</a:t>
                      </a:r>
                      <a:endParaRPr kumimoji="0" lang="es-MX" altLang="es-ES" sz="1200" b="1" i="0" u="none" strike="noStrike" cap="none" normalizeH="0" baseline="0">
                        <a:ln>
                          <a:noFill/>
                        </a:ln>
                        <a:solidFill>
                          <a:schemeClr val="tx1"/>
                        </a:solidFill>
                        <a:effectLst/>
                        <a:latin typeface="Arial" charset="0"/>
                      </a:endParaRPr>
                    </a:p>
                  </a:txBody>
                  <a:tcPr marT="45731" marB="45731" horzOverflow="overflow">
                    <a:lnL w="25400" cap="flat" cmpd="sng" algn="ctr">
                      <a:solidFill>
                        <a:srgbClr val="FFFF00"/>
                      </a:solidFill>
                      <a:prstDash val="solid"/>
                      <a:round/>
                      <a:headEnd type="none" w="med" len="med"/>
                      <a:tailEnd type="none" w="med" len="med"/>
                    </a:lnL>
                    <a:lnR w="25400" cap="flat" cmpd="sng" algn="ctr">
                      <a:solidFill>
                        <a:srgbClr val="0100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010000"/>
                      </a:solidFill>
                      <a:prstDash val="solid"/>
                      <a:round/>
                      <a:headEnd type="none" w="med" len="med"/>
                      <a:tailEnd type="none" w="med" len="med"/>
                    </a:lnB>
                    <a:lnTlToBr>
                      <a:noFill/>
                    </a:lnTlToBr>
                    <a:lnBlToTr>
                      <a:noFill/>
                    </a:lnBlToTr>
                    <a:pattFill prst="plaid">
                      <a:fgClr>
                        <a:srgbClr val="FFCCFF"/>
                      </a:fgClr>
                      <a:bgClr>
                        <a:srgbClr val="CCFFFF"/>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altLang="es-ES" sz="800" b="1"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400" b="1" i="0" u="none" strike="noStrike" cap="none" normalizeH="0" baseline="0">
                          <a:ln>
                            <a:noFill/>
                          </a:ln>
                          <a:solidFill>
                            <a:schemeClr val="tx1"/>
                          </a:solidFill>
                          <a:effectLst/>
                          <a:latin typeface="Arial" charset="0"/>
                          <a:cs typeface="Times New Roman" pitchFamily="18" charset="0"/>
                        </a:rPr>
                        <a:t>N U M E RO</a:t>
                      </a:r>
                      <a:endParaRPr kumimoji="0" lang="es-MX" altLang="es-ES" sz="1400" b="1" i="0" u="none" strike="noStrike" cap="none" normalizeH="0" baseline="0">
                        <a:ln>
                          <a:noFill/>
                        </a:ln>
                        <a:solidFill>
                          <a:schemeClr val="tx1"/>
                        </a:solidFill>
                        <a:effectLst/>
                        <a:latin typeface="Arial" charset="0"/>
                      </a:endParaRPr>
                    </a:p>
                  </a:txBody>
                  <a:tcPr marT="45731" marB="45731" horzOverflow="overflow">
                    <a:lnL w="25400" cap="flat" cmpd="sng" algn="ctr">
                      <a:solidFill>
                        <a:srgbClr val="010000"/>
                      </a:solidFill>
                      <a:prstDash val="solid"/>
                      <a:round/>
                      <a:headEnd type="none" w="med" len="med"/>
                      <a:tailEnd type="none" w="med" len="med"/>
                    </a:lnL>
                    <a:lnR w="25400" cap="flat" cmpd="sng" algn="ctr">
                      <a:solidFill>
                        <a:srgbClr val="FFFF00"/>
                      </a:solidFill>
                      <a:prstDash val="solid"/>
                      <a:round/>
                      <a:headEnd type="none" w="med" len="med"/>
                      <a:tailEnd type="none" w="med" len="med"/>
                    </a:lnR>
                    <a:lnT w="25400" cap="flat" cmpd="sng" algn="ctr">
                      <a:solidFill>
                        <a:srgbClr val="FFFF00"/>
                      </a:solidFill>
                      <a:prstDash val="solid"/>
                      <a:round/>
                      <a:headEnd type="none" w="med" len="med"/>
                      <a:tailEnd type="none" w="med" len="med"/>
                    </a:lnT>
                    <a:lnB w="25400" cap="flat" cmpd="sng" algn="ctr">
                      <a:solidFill>
                        <a:srgbClr val="010000"/>
                      </a:solidFill>
                      <a:prstDash val="solid"/>
                      <a:round/>
                      <a:headEnd type="none" w="med" len="med"/>
                      <a:tailEnd type="none" w="med" len="med"/>
                    </a:lnB>
                    <a:lnTlToBr>
                      <a:noFill/>
                    </a:lnTlToBr>
                    <a:lnBlToTr>
                      <a:noFill/>
                    </a:lnBlToTr>
                    <a:pattFill prst="plaid">
                      <a:fgClr>
                        <a:srgbClr val="FFCCFF"/>
                      </a:fgClr>
                      <a:bgClr>
                        <a:srgbClr val="CCFFFF"/>
                      </a:bgClr>
                    </a:pattFill>
                  </a:tcPr>
                </a:tc>
                <a:extLst>
                  <a:ext uri="{0D108BD9-81ED-4DB2-BD59-A6C34878D82A}">
                    <a16:rowId xmlns:a16="http://schemas.microsoft.com/office/drawing/2014/main" val="10000"/>
                  </a:ext>
                </a:extLst>
              </a:tr>
              <a:tr h="1891163">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400" b="0" i="0" u="none" strike="noStrike" cap="none" normalizeH="0" baseline="0" dirty="0">
                          <a:ln>
                            <a:noFill/>
                          </a:ln>
                          <a:solidFill>
                            <a:schemeClr val="tx1"/>
                          </a:solidFill>
                          <a:effectLst/>
                          <a:latin typeface="Arial" charset="0"/>
                          <a:cs typeface="Times New Roman" pitchFamily="18" charset="0"/>
                        </a:rPr>
                        <a:t> 00 - 09</a:t>
                      </a:r>
                      <a:endParaRPr kumimoji="0" lang="es-ES" altLang="es-ES" sz="1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1400" b="0" i="0" u="none" strike="noStrike" cap="none" normalizeH="0" baseline="0" dirty="0">
                          <a:ln>
                            <a:noFill/>
                          </a:ln>
                          <a:solidFill>
                            <a:schemeClr val="tx1"/>
                          </a:solidFill>
                          <a:effectLst/>
                          <a:latin typeface="Arial" charset="0"/>
                          <a:cs typeface="Times New Roman" pitchFamily="18" charset="0"/>
                        </a:rPr>
                        <a:t>10 - 19</a:t>
                      </a:r>
                      <a:endParaRPr kumimoji="0" lang="es-ES" altLang="es-ES" sz="1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1400" b="0" i="0" u="none" strike="noStrike" cap="none" normalizeH="0" baseline="0" dirty="0">
                          <a:ln>
                            <a:noFill/>
                          </a:ln>
                          <a:solidFill>
                            <a:schemeClr val="tx1"/>
                          </a:solidFill>
                          <a:effectLst/>
                          <a:latin typeface="Arial" charset="0"/>
                          <a:cs typeface="Times New Roman" pitchFamily="18" charset="0"/>
                        </a:rPr>
                        <a:t>20 - 29</a:t>
                      </a:r>
                      <a:endParaRPr kumimoji="0" lang="es-ES" altLang="es-ES" sz="1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1400" b="0" i="0" u="none" strike="noStrike" cap="none" normalizeH="0" baseline="0" dirty="0">
                          <a:ln>
                            <a:noFill/>
                          </a:ln>
                          <a:solidFill>
                            <a:schemeClr val="tx1"/>
                          </a:solidFill>
                          <a:effectLst/>
                          <a:latin typeface="Arial" charset="0"/>
                          <a:cs typeface="Times New Roman" pitchFamily="18" charset="0"/>
                        </a:rPr>
                        <a:t>30 - 39</a:t>
                      </a:r>
                      <a:endParaRPr kumimoji="0" lang="es-ES" altLang="es-ES" sz="1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1400" b="0" i="0" u="none" strike="noStrike" cap="none" normalizeH="0" baseline="0" dirty="0">
                          <a:ln>
                            <a:noFill/>
                          </a:ln>
                          <a:solidFill>
                            <a:schemeClr val="tx1"/>
                          </a:solidFill>
                          <a:effectLst/>
                          <a:latin typeface="Arial" charset="0"/>
                          <a:cs typeface="Times New Roman" pitchFamily="18" charset="0"/>
                        </a:rPr>
                        <a:t>40 - 49</a:t>
                      </a:r>
                      <a:endParaRPr kumimoji="0" lang="es-ES" altLang="es-ES" sz="1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1400" b="0" i="0" u="none" strike="noStrike" cap="none" normalizeH="0" baseline="0" dirty="0">
                          <a:ln>
                            <a:noFill/>
                          </a:ln>
                          <a:solidFill>
                            <a:schemeClr val="tx1"/>
                          </a:solidFill>
                          <a:effectLst/>
                          <a:latin typeface="Arial" charset="0"/>
                          <a:cs typeface="Times New Roman" pitchFamily="18" charset="0"/>
                        </a:rPr>
                        <a:t>50 - 59</a:t>
                      </a:r>
                      <a:endParaRPr kumimoji="0" lang="es-ES" altLang="es-ES" sz="1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1400" b="0" i="0" u="none" strike="noStrike" cap="none" normalizeH="0" baseline="0" dirty="0">
                          <a:ln>
                            <a:noFill/>
                          </a:ln>
                          <a:solidFill>
                            <a:schemeClr val="tx1"/>
                          </a:solidFill>
                          <a:effectLst/>
                          <a:latin typeface="Arial" charset="0"/>
                          <a:cs typeface="Times New Roman" pitchFamily="18" charset="0"/>
                        </a:rPr>
                        <a:t>60 - 69</a:t>
                      </a:r>
                      <a:endParaRPr kumimoji="0" lang="es-ES" altLang="es-ES" sz="1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1400" b="0" i="0" u="none" strike="noStrike" cap="none" normalizeH="0" baseline="0" dirty="0">
                          <a:ln>
                            <a:noFill/>
                          </a:ln>
                          <a:solidFill>
                            <a:schemeClr val="tx1"/>
                          </a:solidFill>
                          <a:effectLst/>
                          <a:latin typeface="Arial" charset="0"/>
                          <a:cs typeface="Times New Roman" pitchFamily="18" charset="0"/>
                        </a:rPr>
                        <a:t>70   +</a:t>
                      </a:r>
                      <a:endParaRPr kumimoji="0" lang="es-MX" altLang="es-ES" sz="1400" b="0" i="0" u="none" strike="noStrike" cap="none" normalizeH="0" baseline="0" dirty="0">
                        <a:ln>
                          <a:noFill/>
                        </a:ln>
                        <a:solidFill>
                          <a:schemeClr val="tx1"/>
                        </a:solidFill>
                        <a:effectLst/>
                        <a:latin typeface="Arial" charset="0"/>
                      </a:endParaRPr>
                    </a:p>
                  </a:txBody>
                  <a:tcPr marT="45731" marB="45731" horzOverflow="overflow">
                    <a:lnL w="25400" cap="flat" cmpd="sng" algn="ctr">
                      <a:solidFill>
                        <a:srgbClr val="FFFF00"/>
                      </a:solidFill>
                      <a:prstDash val="solid"/>
                      <a:round/>
                      <a:headEnd type="none" w="med" len="med"/>
                      <a:tailEnd type="none" w="med" len="med"/>
                    </a:lnL>
                    <a:lnR w="25400" cap="flat" cmpd="sng" algn="ctr">
                      <a:solidFill>
                        <a:srgbClr val="010000"/>
                      </a:solidFill>
                      <a:prstDash val="solid"/>
                      <a:round/>
                      <a:headEnd type="none" w="med" len="med"/>
                      <a:tailEnd type="none" w="med" len="med"/>
                    </a:lnR>
                    <a:lnT w="25400" cap="flat" cmpd="sng" algn="ctr">
                      <a:solidFill>
                        <a:srgbClr val="010000"/>
                      </a:solidFill>
                      <a:prstDash val="solid"/>
                      <a:round/>
                      <a:headEnd type="none" w="med" len="med"/>
                      <a:tailEnd type="none" w="med" len="med"/>
                    </a:lnT>
                    <a:lnB w="25400" cap="flat" cmpd="sng" algn="ctr">
                      <a:solidFill>
                        <a:srgbClr val="010000"/>
                      </a:solidFill>
                      <a:prstDash val="solid"/>
                      <a:round/>
                      <a:headEnd type="none" w="med" len="med"/>
                      <a:tailEnd type="none" w="med" len="med"/>
                    </a:lnB>
                    <a:lnTlToBr>
                      <a:noFill/>
                    </a:lnTlToBr>
                    <a:lnBlToTr>
                      <a:noFill/>
                    </a:lnBlToTr>
                    <a:pattFill prst="plaid">
                      <a:fgClr>
                        <a:srgbClr val="FFCCFF"/>
                      </a:fgClr>
                      <a:bgClr>
                        <a:srgbClr val="CCFFFF"/>
                      </a:bgClr>
                    </a:pattFill>
                  </a:tcPr>
                </a:tc>
                <a:tc>
                  <a:txBody>
                    <a:bodyPr/>
                    <a:lstStyle>
                      <a:lvl1pPr algn="l">
                        <a:spcBef>
                          <a:spcPct val="20000"/>
                        </a:spcBef>
                        <a:tabLst>
                          <a:tab pos="1800225" algn="l"/>
                        </a:tabLst>
                        <a:defRPr sz="2800">
                          <a:solidFill>
                            <a:schemeClr val="tx1"/>
                          </a:solidFill>
                          <a:latin typeface="Arial" charset="0"/>
                        </a:defRPr>
                      </a:lvl1pPr>
                      <a:lvl2pPr algn="l">
                        <a:spcBef>
                          <a:spcPct val="20000"/>
                        </a:spcBef>
                        <a:tabLst>
                          <a:tab pos="1800225" algn="l"/>
                        </a:tabLst>
                        <a:defRPr sz="2400">
                          <a:solidFill>
                            <a:schemeClr val="tx1"/>
                          </a:solidFill>
                          <a:latin typeface="Arial" charset="0"/>
                        </a:defRPr>
                      </a:lvl2pPr>
                      <a:lvl3pPr algn="l">
                        <a:spcBef>
                          <a:spcPct val="20000"/>
                        </a:spcBef>
                        <a:tabLst>
                          <a:tab pos="1800225" algn="l"/>
                        </a:tabLst>
                        <a:defRPr sz="2000">
                          <a:solidFill>
                            <a:schemeClr val="tx1"/>
                          </a:solidFill>
                          <a:latin typeface="Arial" charset="0"/>
                        </a:defRPr>
                      </a:lvl3pPr>
                      <a:lvl4pPr algn="l">
                        <a:spcBef>
                          <a:spcPct val="20000"/>
                        </a:spcBef>
                        <a:tabLst>
                          <a:tab pos="1800225" algn="l"/>
                        </a:tabLst>
                        <a:defRPr>
                          <a:solidFill>
                            <a:schemeClr val="tx1"/>
                          </a:solidFill>
                          <a:latin typeface="Arial" charset="0"/>
                        </a:defRPr>
                      </a:lvl4pPr>
                      <a:lvl5pPr algn="l">
                        <a:spcBef>
                          <a:spcPct val="20000"/>
                        </a:spcBef>
                        <a:tabLst>
                          <a:tab pos="1800225" algn="l"/>
                        </a:tabLst>
                        <a:defRPr>
                          <a:solidFill>
                            <a:schemeClr val="tx1"/>
                          </a:solidFill>
                          <a:latin typeface="Arial" charset="0"/>
                        </a:defRPr>
                      </a:lvl5pPr>
                      <a:lvl6pPr fontAlgn="base">
                        <a:spcBef>
                          <a:spcPct val="20000"/>
                        </a:spcBef>
                        <a:spcAft>
                          <a:spcPct val="0"/>
                        </a:spcAft>
                        <a:tabLst>
                          <a:tab pos="1800225" algn="l"/>
                        </a:tabLst>
                        <a:defRPr>
                          <a:solidFill>
                            <a:schemeClr val="tx1"/>
                          </a:solidFill>
                          <a:latin typeface="Arial" charset="0"/>
                        </a:defRPr>
                      </a:lvl6pPr>
                      <a:lvl7pPr fontAlgn="base">
                        <a:spcBef>
                          <a:spcPct val="20000"/>
                        </a:spcBef>
                        <a:spcAft>
                          <a:spcPct val="0"/>
                        </a:spcAft>
                        <a:tabLst>
                          <a:tab pos="1800225" algn="l"/>
                        </a:tabLst>
                        <a:defRPr>
                          <a:solidFill>
                            <a:schemeClr val="tx1"/>
                          </a:solidFill>
                          <a:latin typeface="Arial" charset="0"/>
                        </a:defRPr>
                      </a:lvl7pPr>
                      <a:lvl8pPr fontAlgn="base">
                        <a:spcBef>
                          <a:spcPct val="20000"/>
                        </a:spcBef>
                        <a:spcAft>
                          <a:spcPct val="0"/>
                        </a:spcAft>
                        <a:tabLst>
                          <a:tab pos="1800225" algn="l"/>
                        </a:tabLst>
                        <a:defRPr>
                          <a:solidFill>
                            <a:schemeClr val="tx1"/>
                          </a:solidFill>
                          <a:latin typeface="Arial" charset="0"/>
                        </a:defRPr>
                      </a:lvl8pPr>
                      <a:lvl9pPr fontAlgn="base">
                        <a:spcBef>
                          <a:spcPct val="20000"/>
                        </a:spcBef>
                        <a:spcAft>
                          <a:spcPct val="0"/>
                        </a:spcAft>
                        <a:tabLst>
                          <a:tab pos="1800225" algn="l"/>
                        </a:tabLs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0225" algn="l"/>
                        </a:tabLst>
                      </a:pPr>
                      <a:r>
                        <a:rPr kumimoji="0" lang="es-MX" altLang="es-ES" sz="1400" b="0" i="0" u="none" strike="noStrike" cap="none" normalizeH="0" baseline="0">
                          <a:ln>
                            <a:noFill/>
                          </a:ln>
                          <a:solidFill>
                            <a:schemeClr val="tx1"/>
                          </a:solidFill>
                          <a:effectLst/>
                          <a:latin typeface="Arial" charset="0"/>
                          <a:cs typeface="Times New Roman" pitchFamily="18" charset="0"/>
                        </a:rPr>
                        <a:t>05</a:t>
                      </a:r>
                      <a:endParaRPr kumimoji="0" lang="es-ES" altLang="es-ES" sz="1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tab pos="1800225" algn="l"/>
                        </a:tabLst>
                      </a:pPr>
                      <a:r>
                        <a:rPr kumimoji="0" lang="es-MX" altLang="es-ES" sz="1400" b="0" i="0" u="none" strike="noStrike" cap="none" normalizeH="0" baseline="0">
                          <a:ln>
                            <a:noFill/>
                          </a:ln>
                          <a:solidFill>
                            <a:schemeClr val="tx1"/>
                          </a:solidFill>
                          <a:effectLst/>
                          <a:latin typeface="Arial" charset="0"/>
                          <a:cs typeface="Times New Roman" pitchFamily="18" charset="0"/>
                        </a:rPr>
                        <a:t>03</a:t>
                      </a:r>
                      <a:endParaRPr kumimoji="0" lang="es-ES" altLang="es-ES" sz="1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tab pos="1800225" algn="l"/>
                        </a:tabLst>
                      </a:pPr>
                      <a:r>
                        <a:rPr kumimoji="0" lang="es-MX" altLang="es-ES" sz="1400" b="0" i="0" u="none" strike="noStrike" cap="none" normalizeH="0" baseline="0">
                          <a:ln>
                            <a:noFill/>
                          </a:ln>
                          <a:solidFill>
                            <a:schemeClr val="tx1"/>
                          </a:solidFill>
                          <a:effectLst/>
                          <a:latin typeface="Arial" charset="0"/>
                          <a:cs typeface="Times New Roman" pitchFamily="18" charset="0"/>
                        </a:rPr>
                        <a:t>03</a:t>
                      </a:r>
                      <a:endParaRPr kumimoji="0" lang="es-ES" altLang="es-ES" sz="1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tab pos="1800225" algn="l"/>
                        </a:tabLst>
                      </a:pPr>
                      <a:r>
                        <a:rPr kumimoji="0" lang="es-MX" altLang="es-ES" sz="1400" b="0" i="0" u="none" strike="noStrike" cap="none" normalizeH="0" baseline="0">
                          <a:ln>
                            <a:noFill/>
                          </a:ln>
                          <a:solidFill>
                            <a:schemeClr val="tx1"/>
                          </a:solidFill>
                          <a:effectLst/>
                          <a:latin typeface="Arial" charset="0"/>
                          <a:cs typeface="Times New Roman" pitchFamily="18" charset="0"/>
                        </a:rPr>
                        <a:t>12</a:t>
                      </a:r>
                      <a:endParaRPr kumimoji="0" lang="es-ES" altLang="es-ES" sz="1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tab pos="1800225" algn="l"/>
                        </a:tabLst>
                      </a:pPr>
                      <a:r>
                        <a:rPr kumimoji="0" lang="es-MX" altLang="es-ES" sz="1400" b="0" i="0" u="none" strike="noStrike" cap="none" normalizeH="0" baseline="0">
                          <a:ln>
                            <a:noFill/>
                          </a:ln>
                          <a:solidFill>
                            <a:schemeClr val="tx1"/>
                          </a:solidFill>
                          <a:effectLst/>
                          <a:latin typeface="Arial" charset="0"/>
                          <a:cs typeface="Times New Roman" pitchFamily="18" charset="0"/>
                        </a:rPr>
                        <a:t>16</a:t>
                      </a:r>
                      <a:endParaRPr kumimoji="0" lang="es-ES" altLang="es-ES" sz="1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tab pos="1800225" algn="l"/>
                        </a:tabLst>
                      </a:pPr>
                      <a:r>
                        <a:rPr kumimoji="0" lang="es-MX" altLang="es-ES" sz="1400" b="0" i="0" u="none" strike="noStrike" cap="none" normalizeH="0" baseline="0">
                          <a:ln>
                            <a:noFill/>
                          </a:ln>
                          <a:solidFill>
                            <a:schemeClr val="tx1"/>
                          </a:solidFill>
                          <a:effectLst/>
                          <a:latin typeface="Arial" charset="0"/>
                          <a:cs typeface="Times New Roman" pitchFamily="18" charset="0"/>
                        </a:rPr>
                        <a:t>8</a:t>
                      </a:r>
                      <a:endParaRPr kumimoji="0" lang="es-ES" altLang="es-ES" sz="1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tab pos="1800225" algn="l"/>
                        </a:tabLst>
                      </a:pPr>
                      <a:r>
                        <a:rPr kumimoji="0" lang="es-MX" altLang="es-ES" sz="1400" b="0" i="0" u="none" strike="noStrike" cap="none" normalizeH="0" baseline="0">
                          <a:ln>
                            <a:noFill/>
                          </a:ln>
                          <a:solidFill>
                            <a:schemeClr val="tx1"/>
                          </a:solidFill>
                          <a:effectLst/>
                          <a:latin typeface="Arial" charset="0"/>
                          <a:cs typeface="Times New Roman" pitchFamily="18" charset="0"/>
                        </a:rPr>
                        <a:t>3</a:t>
                      </a:r>
                      <a:endParaRPr kumimoji="0" lang="es-ES" altLang="es-ES" sz="1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tab pos="1800225" algn="l"/>
                        </a:tabLst>
                      </a:pPr>
                      <a:r>
                        <a:rPr kumimoji="0" lang="es-MX" altLang="es-ES" sz="1400" b="0" i="0" u="none" strike="noStrike" cap="none" normalizeH="0" baseline="0">
                          <a:ln>
                            <a:noFill/>
                          </a:ln>
                          <a:solidFill>
                            <a:schemeClr val="tx1"/>
                          </a:solidFill>
                          <a:effectLst/>
                          <a:latin typeface="Arial" charset="0"/>
                          <a:cs typeface="Times New Roman" pitchFamily="18" charset="0"/>
                        </a:rPr>
                        <a:t>1</a:t>
                      </a:r>
                      <a:endParaRPr kumimoji="0" lang="es-MX" altLang="es-ES" sz="1400" b="0" i="0" u="none" strike="noStrike" cap="none" normalizeH="0" baseline="0">
                        <a:ln>
                          <a:noFill/>
                        </a:ln>
                        <a:solidFill>
                          <a:schemeClr val="tx1"/>
                        </a:solidFill>
                        <a:effectLst/>
                        <a:latin typeface="Arial" charset="0"/>
                      </a:endParaRPr>
                    </a:p>
                  </a:txBody>
                  <a:tcPr marT="45731" marB="45731" horzOverflow="overflow">
                    <a:lnL w="25400" cap="flat" cmpd="sng" algn="ctr">
                      <a:solidFill>
                        <a:srgbClr val="010000"/>
                      </a:solidFill>
                      <a:prstDash val="solid"/>
                      <a:round/>
                      <a:headEnd type="none" w="med" len="med"/>
                      <a:tailEnd type="none" w="med" len="med"/>
                    </a:lnL>
                    <a:lnR w="25400" cap="flat" cmpd="sng" algn="ctr">
                      <a:solidFill>
                        <a:srgbClr val="FFFF00"/>
                      </a:solidFill>
                      <a:prstDash val="solid"/>
                      <a:round/>
                      <a:headEnd type="none" w="med" len="med"/>
                      <a:tailEnd type="none" w="med" len="med"/>
                    </a:lnR>
                    <a:lnT w="25400" cap="flat" cmpd="sng" algn="ctr">
                      <a:solidFill>
                        <a:srgbClr val="010000"/>
                      </a:solidFill>
                      <a:prstDash val="solid"/>
                      <a:round/>
                      <a:headEnd type="none" w="med" len="med"/>
                      <a:tailEnd type="none" w="med" len="med"/>
                    </a:lnT>
                    <a:lnB w="25400" cap="flat" cmpd="sng" algn="ctr">
                      <a:solidFill>
                        <a:srgbClr val="010000"/>
                      </a:solidFill>
                      <a:prstDash val="solid"/>
                      <a:round/>
                      <a:headEnd type="none" w="med" len="med"/>
                      <a:tailEnd type="none" w="med" len="med"/>
                    </a:lnB>
                    <a:lnTlToBr>
                      <a:noFill/>
                    </a:lnTlToBr>
                    <a:lnBlToTr>
                      <a:noFill/>
                    </a:lnBlToTr>
                    <a:pattFill prst="solidDmnd">
                      <a:fgClr>
                        <a:srgbClr val="FFFF00"/>
                      </a:fgClr>
                      <a:bgClr>
                        <a:srgbClr val="CCFF99"/>
                      </a:bgClr>
                    </a:pattFill>
                  </a:tcPr>
                </a:tc>
                <a:extLst>
                  <a:ext uri="{0D108BD9-81ED-4DB2-BD59-A6C34878D82A}">
                    <a16:rowId xmlns:a16="http://schemas.microsoft.com/office/drawing/2014/main" val="10001"/>
                  </a:ext>
                </a:extLst>
              </a:tr>
              <a:tr h="289629">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altLang="es-ES" sz="1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ES" sz="1200" b="0" i="0" u="none" strike="noStrike" cap="none" normalizeH="0" baseline="0">
                          <a:ln>
                            <a:noFill/>
                          </a:ln>
                          <a:solidFill>
                            <a:schemeClr val="tx1"/>
                          </a:solidFill>
                          <a:effectLst/>
                          <a:latin typeface="Arial" charset="0"/>
                          <a:cs typeface="Times New Roman" pitchFamily="18" charset="0"/>
                        </a:rPr>
                        <a:t>T O T A L</a:t>
                      </a:r>
                      <a:endParaRPr kumimoji="0" lang="es-MX" altLang="es-ES" sz="1800" b="0" i="0" u="none" strike="noStrike" cap="none" normalizeH="0" baseline="0">
                        <a:ln>
                          <a:noFill/>
                        </a:ln>
                        <a:solidFill>
                          <a:schemeClr val="tx1"/>
                        </a:solidFill>
                        <a:effectLst/>
                        <a:latin typeface="Arial" charset="0"/>
                      </a:endParaRPr>
                    </a:p>
                  </a:txBody>
                  <a:tcPr marT="45731" marB="45731" horzOverflow="overflow">
                    <a:lnL w="25400" cap="flat" cmpd="sng" algn="ctr">
                      <a:solidFill>
                        <a:srgbClr val="FFFF00"/>
                      </a:solidFill>
                      <a:prstDash val="solid"/>
                      <a:round/>
                      <a:headEnd type="none" w="med" len="med"/>
                      <a:tailEnd type="none" w="med" len="med"/>
                    </a:lnL>
                    <a:lnR w="25400" cap="flat" cmpd="sng" algn="ctr">
                      <a:solidFill>
                        <a:srgbClr val="010000"/>
                      </a:solidFill>
                      <a:prstDash val="solid"/>
                      <a:round/>
                      <a:headEnd type="none" w="med" len="med"/>
                      <a:tailEnd type="none" w="med" len="med"/>
                    </a:lnR>
                    <a:lnT w="25400" cap="flat" cmpd="sng" algn="ctr">
                      <a:solidFill>
                        <a:srgbClr val="01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pattFill prst="plaid">
                      <a:fgClr>
                        <a:srgbClr val="FFCCFF"/>
                      </a:fgClr>
                      <a:bgClr>
                        <a:srgbClr val="CCFFFF"/>
                      </a:bgClr>
                    </a:pattFill>
                  </a:tcPr>
                </a:tc>
                <a:tc>
                  <a:txBody>
                    <a:bodyPr/>
                    <a:lstStyle>
                      <a:lvl1pPr algn="l">
                        <a:spcBef>
                          <a:spcPct val="20000"/>
                        </a:spcBef>
                        <a:tabLst>
                          <a:tab pos="1800225" algn="l"/>
                        </a:tabLst>
                        <a:defRPr sz="2800">
                          <a:solidFill>
                            <a:schemeClr val="tx1"/>
                          </a:solidFill>
                          <a:latin typeface="Arial" charset="0"/>
                        </a:defRPr>
                      </a:lvl1pPr>
                      <a:lvl2pPr algn="l">
                        <a:spcBef>
                          <a:spcPct val="20000"/>
                        </a:spcBef>
                        <a:tabLst>
                          <a:tab pos="1800225" algn="l"/>
                        </a:tabLst>
                        <a:defRPr sz="2400">
                          <a:solidFill>
                            <a:schemeClr val="tx1"/>
                          </a:solidFill>
                          <a:latin typeface="Arial" charset="0"/>
                        </a:defRPr>
                      </a:lvl2pPr>
                      <a:lvl3pPr algn="l">
                        <a:spcBef>
                          <a:spcPct val="20000"/>
                        </a:spcBef>
                        <a:tabLst>
                          <a:tab pos="1800225" algn="l"/>
                        </a:tabLst>
                        <a:defRPr sz="2000">
                          <a:solidFill>
                            <a:schemeClr val="tx1"/>
                          </a:solidFill>
                          <a:latin typeface="Arial" charset="0"/>
                        </a:defRPr>
                      </a:lvl3pPr>
                      <a:lvl4pPr algn="l">
                        <a:spcBef>
                          <a:spcPct val="20000"/>
                        </a:spcBef>
                        <a:tabLst>
                          <a:tab pos="1800225" algn="l"/>
                        </a:tabLst>
                        <a:defRPr>
                          <a:solidFill>
                            <a:schemeClr val="tx1"/>
                          </a:solidFill>
                          <a:latin typeface="Arial" charset="0"/>
                        </a:defRPr>
                      </a:lvl4pPr>
                      <a:lvl5pPr algn="l">
                        <a:spcBef>
                          <a:spcPct val="20000"/>
                        </a:spcBef>
                        <a:tabLst>
                          <a:tab pos="1800225" algn="l"/>
                        </a:tabLst>
                        <a:defRPr>
                          <a:solidFill>
                            <a:schemeClr val="tx1"/>
                          </a:solidFill>
                          <a:latin typeface="Arial" charset="0"/>
                        </a:defRPr>
                      </a:lvl5pPr>
                      <a:lvl6pPr fontAlgn="base">
                        <a:spcBef>
                          <a:spcPct val="20000"/>
                        </a:spcBef>
                        <a:spcAft>
                          <a:spcPct val="0"/>
                        </a:spcAft>
                        <a:tabLst>
                          <a:tab pos="1800225" algn="l"/>
                        </a:tabLst>
                        <a:defRPr>
                          <a:solidFill>
                            <a:schemeClr val="tx1"/>
                          </a:solidFill>
                          <a:latin typeface="Arial" charset="0"/>
                        </a:defRPr>
                      </a:lvl6pPr>
                      <a:lvl7pPr fontAlgn="base">
                        <a:spcBef>
                          <a:spcPct val="20000"/>
                        </a:spcBef>
                        <a:spcAft>
                          <a:spcPct val="0"/>
                        </a:spcAft>
                        <a:tabLst>
                          <a:tab pos="1800225" algn="l"/>
                        </a:tabLst>
                        <a:defRPr>
                          <a:solidFill>
                            <a:schemeClr val="tx1"/>
                          </a:solidFill>
                          <a:latin typeface="Arial" charset="0"/>
                        </a:defRPr>
                      </a:lvl7pPr>
                      <a:lvl8pPr fontAlgn="base">
                        <a:spcBef>
                          <a:spcPct val="20000"/>
                        </a:spcBef>
                        <a:spcAft>
                          <a:spcPct val="0"/>
                        </a:spcAft>
                        <a:tabLst>
                          <a:tab pos="1800225" algn="l"/>
                        </a:tabLst>
                        <a:defRPr>
                          <a:solidFill>
                            <a:schemeClr val="tx1"/>
                          </a:solidFill>
                          <a:latin typeface="Arial" charset="0"/>
                        </a:defRPr>
                      </a:lvl8pPr>
                      <a:lvl9pPr fontAlgn="base">
                        <a:spcBef>
                          <a:spcPct val="20000"/>
                        </a:spcBef>
                        <a:spcAft>
                          <a:spcPct val="0"/>
                        </a:spcAft>
                        <a:tabLst>
                          <a:tab pos="1800225" algn="l"/>
                        </a:tabLs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0225" algn="l"/>
                        </a:tabLst>
                      </a:pPr>
                      <a:endParaRPr kumimoji="0" lang="es-MX" altLang="es-ES" sz="1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800225" algn="l"/>
                        </a:tabLst>
                      </a:pPr>
                      <a:r>
                        <a:rPr kumimoji="0" lang="es-MX" altLang="es-ES" sz="1200" b="0" i="0" u="none" strike="noStrike" cap="none" normalizeH="0" baseline="0" dirty="0">
                          <a:ln>
                            <a:noFill/>
                          </a:ln>
                          <a:solidFill>
                            <a:schemeClr val="tx1"/>
                          </a:solidFill>
                          <a:effectLst/>
                          <a:latin typeface="Arial" charset="0"/>
                          <a:cs typeface="Times New Roman" pitchFamily="18" charset="0"/>
                        </a:rPr>
                        <a:t>51</a:t>
                      </a:r>
                      <a:endParaRPr kumimoji="0" lang="es-MX" altLang="es-ES" sz="1800" b="0" i="0" u="none" strike="noStrike" cap="none" normalizeH="0" baseline="0" dirty="0">
                        <a:ln>
                          <a:noFill/>
                        </a:ln>
                        <a:solidFill>
                          <a:schemeClr val="tx1"/>
                        </a:solidFill>
                        <a:effectLst/>
                        <a:latin typeface="Arial" charset="0"/>
                      </a:endParaRPr>
                    </a:p>
                  </a:txBody>
                  <a:tcPr marT="45731" marB="45731" horzOverflow="overflow">
                    <a:lnL w="25400" cap="flat" cmpd="sng" algn="ctr">
                      <a:solidFill>
                        <a:srgbClr val="010000"/>
                      </a:solidFill>
                      <a:prstDash val="solid"/>
                      <a:round/>
                      <a:headEnd type="none" w="med" len="med"/>
                      <a:tailEnd type="none" w="med" len="med"/>
                    </a:lnL>
                    <a:lnR w="25400" cap="flat" cmpd="sng" algn="ctr">
                      <a:solidFill>
                        <a:srgbClr val="FFFF00"/>
                      </a:solidFill>
                      <a:prstDash val="solid"/>
                      <a:round/>
                      <a:headEnd type="none" w="med" len="med"/>
                      <a:tailEnd type="none" w="med" len="med"/>
                    </a:lnR>
                    <a:lnT w="25400" cap="flat" cmpd="sng" algn="ctr">
                      <a:solidFill>
                        <a:srgbClr val="010000"/>
                      </a:solidFill>
                      <a:prstDash val="solid"/>
                      <a:round/>
                      <a:headEnd type="none" w="med" len="med"/>
                      <a:tailEnd type="none" w="med" len="med"/>
                    </a:lnT>
                    <a:lnB w="25400" cap="flat" cmpd="sng" algn="ctr">
                      <a:solidFill>
                        <a:srgbClr val="FFFF00"/>
                      </a:solidFill>
                      <a:prstDash val="solid"/>
                      <a:round/>
                      <a:headEnd type="none" w="med" len="med"/>
                      <a:tailEnd type="none" w="med" len="med"/>
                    </a:lnB>
                    <a:lnTlToBr>
                      <a:noFill/>
                    </a:lnTlToBr>
                    <a:lnBlToTr>
                      <a:noFill/>
                    </a:lnBlToTr>
                    <a:pattFill prst="solidDmnd">
                      <a:fgClr>
                        <a:srgbClr val="FFFF00"/>
                      </a:fgClr>
                      <a:bgClr>
                        <a:srgbClr val="CCFF99"/>
                      </a:bgClr>
                    </a:pattFill>
                  </a:tcPr>
                </a:tc>
                <a:extLst>
                  <a:ext uri="{0D108BD9-81ED-4DB2-BD59-A6C34878D82A}">
                    <a16:rowId xmlns:a16="http://schemas.microsoft.com/office/drawing/2014/main" val="10002"/>
                  </a:ext>
                </a:extLst>
              </a:tr>
            </a:tbl>
          </a:graphicData>
        </a:graphic>
      </p:graphicFrame>
      <p:sp>
        <p:nvSpPr>
          <p:cNvPr id="21595" name="Rectangle 91">
            <a:extLst>
              <a:ext uri="{FF2B5EF4-FFF2-40B4-BE49-F238E27FC236}">
                <a16:creationId xmlns:a16="http://schemas.microsoft.com/office/drawing/2014/main" id="{DF80FC2A-CBB6-4486-9032-BB41C48BCBE9}"/>
              </a:ext>
            </a:extLst>
          </p:cNvPr>
          <p:cNvSpPr>
            <a:spLocks noChangeArrowheads="1"/>
          </p:cNvSpPr>
          <p:nvPr/>
        </p:nvSpPr>
        <p:spPr bwMode="auto">
          <a:xfrm>
            <a:off x="4727575" y="2781301"/>
            <a:ext cx="2808288" cy="2663825"/>
          </a:xfrm>
          <a:prstGeom prst="rect">
            <a:avLst/>
          </a:prstGeom>
          <a:noFill/>
          <a:ln w="38100"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sp>
        <p:nvSpPr>
          <p:cNvPr id="21596" name="Text Box 92">
            <a:extLst>
              <a:ext uri="{FF2B5EF4-FFF2-40B4-BE49-F238E27FC236}">
                <a16:creationId xmlns:a16="http://schemas.microsoft.com/office/drawing/2014/main" id="{B5A9D2C0-40CC-43F9-983B-E0FF93A7F7A0}"/>
              </a:ext>
            </a:extLst>
          </p:cNvPr>
          <p:cNvSpPr txBox="1">
            <a:spLocks noChangeArrowheads="1"/>
          </p:cNvSpPr>
          <p:nvPr/>
        </p:nvSpPr>
        <p:spPr bwMode="auto">
          <a:xfrm>
            <a:off x="1303182" y="1276318"/>
            <a:ext cx="9991313" cy="584775"/>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s-ES" altLang="es-ES" sz="1600" b="1" dirty="0">
                <a:latin typeface="Arial" charset="0"/>
              </a:rPr>
              <a:t>8, 1, 2,7,11,18,20,28,23,30,32,15,31,30,32,46,39,78,38,35,30,38,50,40,41,40,45,46,41,</a:t>
            </a:r>
          </a:p>
          <a:p>
            <a:pPr>
              <a:defRPr/>
            </a:pPr>
            <a:r>
              <a:rPr lang="es-ES" altLang="es-ES" sz="1600" b="1" dirty="0">
                <a:latin typeface="Arial" charset="0"/>
              </a:rPr>
              <a:t>49,47,46,45,37,41,42,5,49,41,42,50,60,59,57,51,50,39,52,58,61,68</a:t>
            </a:r>
          </a:p>
        </p:txBody>
      </p:sp>
      <p:sp>
        <p:nvSpPr>
          <p:cNvPr id="21598" name="AutoShape 94">
            <a:extLst>
              <a:ext uri="{FF2B5EF4-FFF2-40B4-BE49-F238E27FC236}">
                <a16:creationId xmlns:a16="http://schemas.microsoft.com/office/drawing/2014/main" id="{F912E3D5-BD46-47C1-A168-11C8E15A2C03}"/>
              </a:ext>
            </a:extLst>
          </p:cNvPr>
          <p:cNvSpPr>
            <a:spLocks noChangeArrowheads="1"/>
          </p:cNvSpPr>
          <p:nvPr/>
        </p:nvSpPr>
        <p:spPr bwMode="auto">
          <a:xfrm>
            <a:off x="1992314" y="3789363"/>
            <a:ext cx="2301875" cy="360362"/>
          </a:xfrm>
          <a:prstGeom prst="roundRect">
            <a:avLst>
              <a:gd name="adj" fmla="val 16667"/>
            </a:avLst>
          </a:prstGeom>
          <a:gradFill rotWithShape="1">
            <a:gsLst>
              <a:gs pos="0">
                <a:srgbClr val="CCFF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b="1">
                <a:latin typeface="Lucida Sans" panose="020B0602030504020204" pitchFamily="34" charset="0"/>
              </a:rPr>
              <a:t>INTERVALO DE CLASE</a:t>
            </a:r>
          </a:p>
        </p:txBody>
      </p:sp>
      <p:graphicFrame>
        <p:nvGraphicFramePr>
          <p:cNvPr id="21599" name="Object 95">
            <a:extLst>
              <a:ext uri="{FF2B5EF4-FFF2-40B4-BE49-F238E27FC236}">
                <a16:creationId xmlns:a16="http://schemas.microsoft.com/office/drawing/2014/main" id="{F53758F3-D2A0-44BD-B546-16FAF1FAC0B2}"/>
              </a:ext>
            </a:extLst>
          </p:cNvPr>
          <p:cNvGraphicFramePr>
            <a:graphicFrameLocks noChangeAspect="1"/>
          </p:cNvGraphicFramePr>
          <p:nvPr/>
        </p:nvGraphicFramePr>
        <p:xfrm>
          <a:off x="3719513" y="3330576"/>
          <a:ext cx="1008062" cy="530225"/>
        </p:xfrm>
        <a:graphic>
          <a:graphicData uri="http://schemas.openxmlformats.org/presentationml/2006/ole">
            <mc:AlternateContent xmlns:mc="http://schemas.openxmlformats.org/markup-compatibility/2006">
              <mc:Choice xmlns:v="urn:schemas-microsoft-com:vml" Requires="v">
                <p:oleObj spid="_x0000_s28686" name="CorelDRAW" r:id="rId3" imgW="1259681" imgH="823912" progId="CorelDRAW.Graphic.12">
                  <p:embed/>
                </p:oleObj>
              </mc:Choice>
              <mc:Fallback>
                <p:oleObj name="CorelDRAW" r:id="rId3" imgW="1259681" imgH="823912" progId="CorelDRAW.Graphic.12">
                  <p:embed/>
                  <p:pic>
                    <p:nvPicPr>
                      <p:cNvPr id="21599" name="Object 95">
                        <a:extLst>
                          <a:ext uri="{FF2B5EF4-FFF2-40B4-BE49-F238E27FC236}">
                            <a16:creationId xmlns:a16="http://schemas.microsoft.com/office/drawing/2014/main" id="{F53758F3-D2A0-44BD-B546-16FAF1FAC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513" y="3330576"/>
                        <a:ext cx="10080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36" name="Text Box 96">
            <a:extLst>
              <a:ext uri="{FF2B5EF4-FFF2-40B4-BE49-F238E27FC236}">
                <a16:creationId xmlns:a16="http://schemas.microsoft.com/office/drawing/2014/main" id="{DCC0673C-2276-4586-8F20-C52CD5AE43C8}"/>
              </a:ext>
            </a:extLst>
          </p:cNvPr>
          <p:cNvSpPr txBox="1">
            <a:spLocks noChangeArrowheads="1"/>
          </p:cNvSpPr>
          <p:nvPr/>
        </p:nvSpPr>
        <p:spPr bwMode="auto">
          <a:xfrm>
            <a:off x="426720" y="4292601"/>
            <a:ext cx="430085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dirty="0">
                <a:latin typeface="Franklin Gothic Book" panose="020B0503020102020204" pitchFamily="34" charset="0"/>
              </a:rPr>
              <a:t>Reglas para agrupar las puntuaciones de las variables:</a:t>
            </a:r>
          </a:p>
          <a:p>
            <a:pPr algn="l" eaLnBrk="1" hangingPunct="1"/>
            <a:endParaRPr lang="es-ES" altLang="es-ES" sz="800" b="1" dirty="0">
              <a:latin typeface="Franklin Gothic Book" panose="020B0503020102020204" pitchFamily="34" charset="0"/>
            </a:endParaRPr>
          </a:p>
          <a:p>
            <a:pPr algn="l" eaLnBrk="1" hangingPunct="1"/>
            <a:r>
              <a:rPr lang="es-ES" altLang="es-ES" sz="1600" b="1" dirty="0">
                <a:latin typeface="Franklin Gothic Book" panose="020B0503020102020204" pitchFamily="34" charset="0"/>
              </a:rPr>
              <a:t>1°</a:t>
            </a:r>
            <a:r>
              <a:rPr lang="es-ES" altLang="es-ES" sz="1600" dirty="0">
                <a:latin typeface="Franklin Gothic Book" panose="020B0503020102020204" pitchFamily="34" charset="0"/>
              </a:rPr>
              <a:t> Aconsejable que los intervalo de clase contengan 1,2,3,5,10  20 unidades de la escala</a:t>
            </a:r>
          </a:p>
          <a:p>
            <a:pPr algn="l" eaLnBrk="1" hangingPunct="1"/>
            <a:endParaRPr lang="es-ES" altLang="es-ES" sz="800" dirty="0">
              <a:latin typeface="Franklin Gothic Book" panose="020B0503020102020204" pitchFamily="34" charset="0"/>
            </a:endParaRPr>
          </a:p>
          <a:p>
            <a:pPr algn="l" eaLnBrk="1" hangingPunct="1"/>
            <a:r>
              <a:rPr lang="es-ES" altLang="es-ES" sz="1600" b="1" dirty="0">
                <a:latin typeface="Franklin Gothic Book" panose="020B0503020102020204" pitchFamily="34" charset="0"/>
              </a:rPr>
              <a:t>2°</a:t>
            </a:r>
            <a:r>
              <a:rPr lang="es-ES" altLang="es-ES" sz="1600" dirty="0">
                <a:latin typeface="Franklin Gothic Book" panose="020B0503020102020204" pitchFamily="34" charset="0"/>
              </a:rPr>
              <a:t> El # de intervalos debe variar entre 5,10 y 20</a:t>
            </a:r>
          </a:p>
        </p:txBody>
      </p:sp>
      <p:sp>
        <p:nvSpPr>
          <p:cNvPr id="13337" name="Text Box 97">
            <a:extLst>
              <a:ext uri="{FF2B5EF4-FFF2-40B4-BE49-F238E27FC236}">
                <a16:creationId xmlns:a16="http://schemas.microsoft.com/office/drawing/2014/main" id="{10794673-A815-4DA5-9F56-9D7C9594AAD7}"/>
              </a:ext>
            </a:extLst>
          </p:cNvPr>
          <p:cNvSpPr txBox="1">
            <a:spLocks noChangeArrowheads="1"/>
          </p:cNvSpPr>
          <p:nvPr/>
        </p:nvSpPr>
        <p:spPr bwMode="auto">
          <a:xfrm>
            <a:off x="7824789" y="2565400"/>
            <a:ext cx="394049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b="1" dirty="0">
                <a:latin typeface="Franklin Gothic Book" panose="020B0503020102020204" pitchFamily="34" charset="0"/>
              </a:rPr>
              <a:t>1°</a:t>
            </a:r>
            <a:r>
              <a:rPr lang="es-ES" altLang="es-ES" sz="1600" dirty="0">
                <a:latin typeface="Franklin Gothic Book" panose="020B0503020102020204" pitchFamily="34" charset="0"/>
              </a:rPr>
              <a:t>Rango de la amplitud:</a:t>
            </a:r>
          </a:p>
          <a:p>
            <a:pPr algn="l" eaLnBrk="1" hangingPunct="1"/>
            <a:r>
              <a:rPr lang="es-ES" altLang="es-ES" sz="1600" dirty="0">
                <a:latin typeface="Franklin Gothic Book" panose="020B0503020102020204" pitchFamily="34" charset="0"/>
              </a:rPr>
              <a:t>    78-1+1 = 78 </a:t>
            </a:r>
          </a:p>
          <a:p>
            <a:pPr algn="l" eaLnBrk="1" hangingPunct="1"/>
            <a:endParaRPr lang="es-ES" altLang="es-ES" sz="1600" dirty="0">
              <a:latin typeface="Franklin Gothic Book" panose="020B0503020102020204" pitchFamily="34" charset="0"/>
            </a:endParaRPr>
          </a:p>
          <a:p>
            <a:pPr algn="l" eaLnBrk="1" hangingPunct="1"/>
            <a:r>
              <a:rPr lang="es-ES" altLang="es-ES" sz="1600" b="1" dirty="0">
                <a:latin typeface="Franklin Gothic Book" panose="020B0503020102020204" pitchFamily="34" charset="0"/>
              </a:rPr>
              <a:t>2°</a:t>
            </a:r>
            <a:r>
              <a:rPr lang="es-ES" altLang="es-ES" sz="1600" dirty="0">
                <a:latin typeface="Franklin Gothic Book" panose="020B0503020102020204" pitchFamily="34" charset="0"/>
              </a:rPr>
              <a:t>Dividimos 78/5 y 78/10  nos da 15,6  y 7,8</a:t>
            </a:r>
          </a:p>
          <a:p>
            <a:pPr algn="l" eaLnBrk="1" hangingPunct="1"/>
            <a:r>
              <a:rPr lang="es-ES" altLang="es-ES" sz="1600" dirty="0">
                <a:latin typeface="Franklin Gothic Book" panose="020B0503020102020204" pitchFamily="34" charset="0"/>
              </a:rPr>
              <a:t>    El intervalo de clase debe  tener 10 de amplitud</a:t>
            </a:r>
          </a:p>
          <a:p>
            <a:pPr algn="l" eaLnBrk="1" hangingPunct="1"/>
            <a:endParaRPr lang="es-ES" altLang="es-ES" sz="1600" dirty="0">
              <a:latin typeface="Franklin Gothic Book" panose="020B0503020102020204" pitchFamily="34" charset="0"/>
            </a:endParaRPr>
          </a:p>
          <a:p>
            <a:pPr algn="l" eaLnBrk="1" hangingPunct="1"/>
            <a:r>
              <a:rPr lang="es-ES" altLang="es-ES" sz="1600" b="1" dirty="0">
                <a:latin typeface="Franklin Gothic Book" panose="020B0503020102020204" pitchFamily="34" charset="0"/>
              </a:rPr>
              <a:t>3°</a:t>
            </a:r>
            <a:r>
              <a:rPr lang="es-ES" altLang="es-ES" sz="1600" dirty="0">
                <a:latin typeface="Franklin Gothic Book" panose="020B0503020102020204" pitchFamily="34" charset="0"/>
              </a:rPr>
              <a:t>Para el 1er. Intervalo debe contener el valor mínimo</a:t>
            </a:r>
          </a:p>
          <a:p>
            <a:pPr algn="l" eaLnBrk="1" hangingPunct="1"/>
            <a:r>
              <a:rPr lang="es-ES" altLang="es-ES" sz="1600" dirty="0">
                <a:latin typeface="Franklin Gothic Book" panose="020B0503020102020204" pitchFamily="34" charset="0"/>
              </a:rPr>
              <a:t>    Luego 1er Intervalo 0 - 9</a:t>
            </a:r>
          </a:p>
          <a:p>
            <a:pPr algn="l" eaLnBrk="1" hangingPunct="1"/>
            <a:endParaRPr lang="es-ES" altLang="es-ES" sz="1600" dirty="0">
              <a:latin typeface="Franklin Gothic Book" panose="020B0503020102020204" pitchFamily="34" charset="0"/>
            </a:endParaRPr>
          </a:p>
          <a:p>
            <a:pPr algn="l" eaLnBrk="1" hangingPunct="1"/>
            <a:r>
              <a:rPr lang="es-ES" altLang="es-ES" sz="1600" b="1" dirty="0">
                <a:latin typeface="Franklin Gothic Book" panose="020B0503020102020204" pitchFamily="34" charset="0"/>
              </a:rPr>
              <a:t>4°</a:t>
            </a:r>
            <a:r>
              <a:rPr lang="es-ES" altLang="es-ES" sz="1600" dirty="0">
                <a:latin typeface="Franklin Gothic Book" panose="020B0503020102020204" pitchFamily="34" charset="0"/>
              </a:rPr>
              <a:t>Debemos recordar que los intervalos son cerrados por la izquierda. y abiertos  por </a:t>
            </a:r>
          </a:p>
          <a:p>
            <a:pPr algn="l" eaLnBrk="1" hangingPunct="1"/>
            <a:r>
              <a:rPr lang="es-ES" altLang="es-ES" sz="1600" dirty="0">
                <a:latin typeface="Franklin Gothic Book" panose="020B0503020102020204" pitchFamily="34" charset="0"/>
              </a:rPr>
              <a:t>   la derecha.   </a:t>
            </a:r>
          </a:p>
        </p:txBody>
      </p:sp>
      <p:sp>
        <p:nvSpPr>
          <p:cNvPr id="21602" name="Oval 98">
            <a:extLst>
              <a:ext uri="{FF2B5EF4-FFF2-40B4-BE49-F238E27FC236}">
                <a16:creationId xmlns:a16="http://schemas.microsoft.com/office/drawing/2014/main" id="{55656898-0C76-4054-896B-6426793EF2DD}"/>
              </a:ext>
            </a:extLst>
          </p:cNvPr>
          <p:cNvSpPr>
            <a:spLocks noChangeArrowheads="1"/>
          </p:cNvSpPr>
          <p:nvPr/>
        </p:nvSpPr>
        <p:spPr bwMode="auto">
          <a:xfrm>
            <a:off x="5842794" y="1281417"/>
            <a:ext cx="288925" cy="360362"/>
          </a:xfrm>
          <a:prstGeom prst="ellipse">
            <a:avLst/>
          </a:prstGeom>
          <a:solidFill>
            <a:srgbClr val="FFFFCC">
              <a:alpha val="34901"/>
            </a:srgbClr>
          </a:solidFill>
          <a:ln w="28575" algn="ctr">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21603" name="Oval 99">
            <a:extLst>
              <a:ext uri="{FF2B5EF4-FFF2-40B4-BE49-F238E27FC236}">
                <a16:creationId xmlns:a16="http://schemas.microsoft.com/office/drawing/2014/main" id="{CDD5DC59-5677-444E-9C92-FCA01A2BA766}"/>
              </a:ext>
            </a:extLst>
          </p:cNvPr>
          <p:cNvSpPr>
            <a:spLocks noChangeArrowheads="1"/>
          </p:cNvSpPr>
          <p:nvPr/>
        </p:nvSpPr>
        <p:spPr bwMode="auto">
          <a:xfrm>
            <a:off x="1524001" y="1226673"/>
            <a:ext cx="288925" cy="360363"/>
          </a:xfrm>
          <a:prstGeom prst="ellipse">
            <a:avLst/>
          </a:prstGeom>
          <a:solidFill>
            <a:srgbClr val="FFFFCC">
              <a:alpha val="36862"/>
            </a:srgbClr>
          </a:solidFill>
          <a:ln w="28575" algn="ctr">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98"/>
                                        </p:tgtEl>
                                        <p:attrNameLst>
                                          <p:attrName>style.visibility</p:attrName>
                                        </p:attrNameLst>
                                      </p:cBhvr>
                                      <p:to>
                                        <p:strVal val="visible"/>
                                      </p:to>
                                    </p:set>
                                    <p:animEffect transition="in" filter="checkerboard(across)">
                                      <p:cBhvr>
                                        <p:cTn id="7" dur="500"/>
                                        <p:tgtEl>
                                          <p:spTgt spid="21598"/>
                                        </p:tgtEl>
                                      </p:cBhvr>
                                    </p:animEffect>
                                  </p:childTnLst>
                                </p:cTn>
                              </p:par>
                              <p:par>
                                <p:cTn id="8" presetID="5" presetClass="entr" presetSubtype="10" fill="hold" nodeType="withEffect">
                                  <p:stCondLst>
                                    <p:cond delay="0"/>
                                  </p:stCondLst>
                                  <p:childTnLst>
                                    <p:set>
                                      <p:cBhvr>
                                        <p:cTn id="9" dur="1" fill="hold">
                                          <p:stCondLst>
                                            <p:cond delay="0"/>
                                          </p:stCondLst>
                                        </p:cTn>
                                        <p:tgtEl>
                                          <p:spTgt spid="21599"/>
                                        </p:tgtEl>
                                        <p:attrNameLst>
                                          <p:attrName>style.visibility</p:attrName>
                                        </p:attrNameLst>
                                      </p:cBhvr>
                                      <p:to>
                                        <p:strVal val="visible"/>
                                      </p:to>
                                    </p:set>
                                    <p:animEffect transition="in" filter="checkerboard(across)">
                                      <p:cBhvr>
                                        <p:cTn id="10" dur="500"/>
                                        <p:tgtEl>
                                          <p:spTgt spid="215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21602"/>
                                        </p:tgtEl>
                                        <p:attrNameLst>
                                          <p:attrName>style.visibility</p:attrName>
                                        </p:attrNameLst>
                                      </p:cBhvr>
                                      <p:to>
                                        <p:strVal val="visible"/>
                                      </p:to>
                                    </p:set>
                                    <p:anim calcmode="lin" valueType="num">
                                      <p:cBhvr additive="base">
                                        <p:cTn id="15" dur="1000" fill="hold"/>
                                        <p:tgtEl>
                                          <p:spTgt spid="21602"/>
                                        </p:tgtEl>
                                        <p:attrNameLst>
                                          <p:attrName>ppt_x</p:attrName>
                                        </p:attrNameLst>
                                      </p:cBhvr>
                                      <p:tavLst>
                                        <p:tav tm="0">
                                          <p:val>
                                            <p:strVal val="1+#ppt_w/2"/>
                                          </p:val>
                                        </p:tav>
                                        <p:tav tm="100000">
                                          <p:val>
                                            <p:strVal val="#ppt_x"/>
                                          </p:val>
                                        </p:tav>
                                      </p:tavLst>
                                    </p:anim>
                                    <p:anim calcmode="lin" valueType="num">
                                      <p:cBhvr additive="base">
                                        <p:cTn id="16" dur="1000" fill="hold"/>
                                        <p:tgtEl>
                                          <p:spTgt spid="21602"/>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21603"/>
                                        </p:tgtEl>
                                        <p:attrNameLst>
                                          <p:attrName>style.visibility</p:attrName>
                                        </p:attrNameLst>
                                      </p:cBhvr>
                                      <p:to>
                                        <p:strVal val="visible"/>
                                      </p:to>
                                    </p:set>
                                    <p:anim calcmode="lin" valueType="num">
                                      <p:cBhvr additive="base">
                                        <p:cTn id="21" dur="1000" fill="hold"/>
                                        <p:tgtEl>
                                          <p:spTgt spid="21603"/>
                                        </p:tgtEl>
                                        <p:attrNameLst>
                                          <p:attrName>ppt_x</p:attrName>
                                        </p:attrNameLst>
                                      </p:cBhvr>
                                      <p:tavLst>
                                        <p:tav tm="0">
                                          <p:val>
                                            <p:strVal val="1+#ppt_w/2"/>
                                          </p:val>
                                        </p:tav>
                                        <p:tav tm="100000">
                                          <p:val>
                                            <p:strVal val="#ppt_x"/>
                                          </p:val>
                                        </p:tav>
                                      </p:tavLst>
                                    </p:anim>
                                    <p:anim calcmode="lin" valueType="num">
                                      <p:cBhvr additive="base">
                                        <p:cTn id="22" dur="1000" fill="hold"/>
                                        <p:tgtEl>
                                          <p:spTgt spid="216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8" grpId="0" animBg="1"/>
      <p:bldP spid="21602" grpId="0" animBg="1"/>
      <p:bldP spid="2160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502">
            <a:extLst>
              <a:ext uri="{FF2B5EF4-FFF2-40B4-BE49-F238E27FC236}">
                <a16:creationId xmlns:a16="http://schemas.microsoft.com/office/drawing/2014/main" id="{FF4CD57D-D968-48DD-B0B3-54D0512D359B}"/>
              </a:ext>
            </a:extLst>
          </p:cNvPr>
          <p:cNvSpPr>
            <a:spLocks noChangeArrowheads="1"/>
          </p:cNvSpPr>
          <p:nvPr/>
        </p:nvSpPr>
        <p:spPr bwMode="auto">
          <a:xfrm>
            <a:off x="3829050" y="567689"/>
            <a:ext cx="4895850" cy="549275"/>
          </a:xfrm>
          <a:prstGeom prst="flowChartAlternateProcess">
            <a:avLst/>
          </a:prstGeom>
          <a:gradFill rotWithShape="1">
            <a:gsLst>
              <a:gs pos="0">
                <a:srgbClr val="6600CC"/>
              </a:gs>
              <a:gs pos="50000">
                <a:srgbClr val="CCFFFF"/>
              </a:gs>
              <a:gs pos="100000">
                <a:srgbClr val="66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dirty="0"/>
              <a:t>Tipos de Tablas estadísticas</a:t>
            </a:r>
          </a:p>
        </p:txBody>
      </p:sp>
      <p:sp>
        <p:nvSpPr>
          <p:cNvPr id="14340" name="AutoShape 504">
            <a:extLst>
              <a:ext uri="{FF2B5EF4-FFF2-40B4-BE49-F238E27FC236}">
                <a16:creationId xmlns:a16="http://schemas.microsoft.com/office/drawing/2014/main" id="{96FDF0ED-6121-41EC-8D51-0070A88B05D2}"/>
              </a:ext>
            </a:extLst>
          </p:cNvPr>
          <p:cNvSpPr>
            <a:spLocks noChangeArrowheads="1"/>
          </p:cNvSpPr>
          <p:nvPr/>
        </p:nvSpPr>
        <p:spPr bwMode="auto">
          <a:xfrm>
            <a:off x="929640" y="1141124"/>
            <a:ext cx="2663825" cy="466725"/>
          </a:xfrm>
          <a:prstGeom prst="flowChartAlternateProcess">
            <a:avLst/>
          </a:prstGeom>
          <a:gradFill rotWithShape="1">
            <a:gsLst>
              <a:gs pos="0">
                <a:srgbClr val="99CCFF"/>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b="1" dirty="0"/>
              <a:t>Tablas de una entrada</a:t>
            </a:r>
          </a:p>
        </p:txBody>
      </p:sp>
      <p:sp>
        <p:nvSpPr>
          <p:cNvPr id="18937" name="Rectangle 505">
            <a:extLst>
              <a:ext uri="{FF2B5EF4-FFF2-40B4-BE49-F238E27FC236}">
                <a16:creationId xmlns:a16="http://schemas.microsoft.com/office/drawing/2014/main" id="{545F43B6-E2AD-4666-A52F-9EFAB8F546DF}"/>
              </a:ext>
            </a:extLst>
          </p:cNvPr>
          <p:cNvSpPr>
            <a:spLocks noChangeArrowheads="1"/>
          </p:cNvSpPr>
          <p:nvPr/>
        </p:nvSpPr>
        <p:spPr bwMode="auto">
          <a:xfrm>
            <a:off x="929640" y="1715800"/>
            <a:ext cx="10332720" cy="584775"/>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defRPr/>
            </a:pPr>
            <a:r>
              <a:rPr lang="es-ES" altLang="es-ES" sz="1600" dirty="0">
                <a:latin typeface="Arial" charset="0"/>
              </a:rPr>
              <a:t>Tabla  de una entrada o de entrada simple cuando representan una sola variable o característica de  la  realidad.   En la columna  matriz van las clases en que se presenta las variaciones  de  la característica en estudio </a:t>
            </a:r>
          </a:p>
        </p:txBody>
      </p:sp>
      <p:graphicFrame>
        <p:nvGraphicFramePr>
          <p:cNvPr id="19007" name="Group 575">
            <a:extLst>
              <a:ext uri="{FF2B5EF4-FFF2-40B4-BE49-F238E27FC236}">
                <a16:creationId xmlns:a16="http://schemas.microsoft.com/office/drawing/2014/main" id="{9A89164F-E973-4515-98AD-E3122AA1749F}"/>
              </a:ext>
            </a:extLst>
          </p:cNvPr>
          <p:cNvGraphicFramePr>
            <a:graphicFrameLocks noGrp="1"/>
          </p:cNvGraphicFramePr>
          <p:nvPr>
            <p:extLst>
              <p:ext uri="{D42A27DB-BD31-4B8C-83A1-F6EECF244321}">
                <p14:modId xmlns:p14="http://schemas.microsoft.com/office/powerpoint/2010/main" val="3212331742"/>
              </p:ext>
            </p:extLst>
          </p:nvPr>
        </p:nvGraphicFramePr>
        <p:xfrm>
          <a:off x="4476116" y="3133107"/>
          <a:ext cx="4032250" cy="2868613"/>
        </p:xfrm>
        <a:graphic>
          <a:graphicData uri="http://schemas.openxmlformats.org/drawingml/2006/table">
            <a:tbl>
              <a:tblPr/>
              <a:tblGrid>
                <a:gridCol w="230505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tblGrid>
              <a:tr h="385763">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700" b="1" i="0" u="none" strike="noStrike" cap="none" normalizeH="0" baseline="0">
                          <a:ln>
                            <a:noFill/>
                          </a:ln>
                          <a:solidFill>
                            <a:schemeClr val="tx1"/>
                          </a:solidFill>
                          <a:effectLst/>
                          <a:latin typeface="Times New Roman" pitchFamily="18" charset="0"/>
                          <a:cs typeface="Times New Roman" pitchFamily="18" charset="0"/>
                        </a:rPr>
                        <a:t> </a:t>
                      </a:r>
                      <a:r>
                        <a:rPr kumimoji="0" lang="es-ES" altLang="es-ES" sz="1700" b="1" i="0" u="none" strike="noStrike" cap="none" normalizeH="0" baseline="0">
                          <a:ln>
                            <a:noFill/>
                          </a:ln>
                          <a:solidFill>
                            <a:schemeClr val="tx1"/>
                          </a:solidFill>
                          <a:effectLst/>
                          <a:latin typeface="Arial" charset="0"/>
                          <a:ea typeface="Times New Roman" pitchFamily="18" charset="0"/>
                          <a:cs typeface="Arial" charset="0"/>
                        </a:rPr>
                        <a:t>Localización </a:t>
                      </a:r>
                      <a:endParaRPr kumimoji="0" lang="es-ES" altLang="es-ES" sz="1700" b="1"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chemeClr val="folHlink"/>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a:ln>
                            <a:noFill/>
                          </a:ln>
                          <a:solidFill>
                            <a:schemeClr val="tx1"/>
                          </a:solidFill>
                          <a:effectLst/>
                          <a:latin typeface="Arial" charset="0"/>
                          <a:ea typeface="Times New Roman" pitchFamily="18" charset="0"/>
                          <a:cs typeface="Arial" charset="0"/>
                        </a:rPr>
                        <a:t>No. de casos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chemeClr val="folHlink"/>
                      </a:fgClr>
                      <a:bgClr>
                        <a:schemeClr val="bg1"/>
                      </a:bgClr>
                    </a:pattFill>
                  </a:tcPr>
                </a:tc>
                <a:extLst>
                  <a:ext uri="{0D108BD9-81ED-4DB2-BD59-A6C34878D82A}">
                    <a16:rowId xmlns:a16="http://schemas.microsoft.com/office/drawing/2014/main" val="10000"/>
                  </a:ext>
                </a:extLst>
              </a:tr>
              <a:tr h="213201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chemeClr val="tx1"/>
                        </a:solidFill>
                        <a:effectLst/>
                        <a:latin typeface="Lucida Bright"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500" b="0" i="0" u="none" strike="noStrike" cap="none" normalizeH="0" baseline="0" dirty="0">
                          <a:ln>
                            <a:noFill/>
                          </a:ln>
                          <a:solidFill>
                            <a:schemeClr val="tx1"/>
                          </a:solidFill>
                          <a:effectLst/>
                          <a:latin typeface="Lucida Bright" pitchFamily="18" charset="0"/>
                          <a:cs typeface="Times New Roman" pitchFamily="18" charset="0"/>
                        </a:rPr>
                        <a:t>Cuadrantes superiores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dirty="0">
                          <a:ln>
                            <a:noFill/>
                          </a:ln>
                          <a:solidFill>
                            <a:schemeClr val="tx1"/>
                          </a:solidFill>
                          <a:effectLst/>
                          <a:latin typeface="Lucida Bright" pitchFamily="18" charset="0"/>
                          <a:cs typeface="Times New Roman" pitchFamily="18" charset="0"/>
                        </a:rPr>
                        <a:t>Externo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dirty="0">
                          <a:ln>
                            <a:noFill/>
                          </a:ln>
                          <a:solidFill>
                            <a:schemeClr val="tx1"/>
                          </a:solidFill>
                          <a:effectLst/>
                          <a:latin typeface="Lucida Bright" pitchFamily="18" charset="0"/>
                          <a:cs typeface="Times New Roman" pitchFamily="18" charset="0"/>
                        </a:rPr>
                        <a:t>Interno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dirty="0">
                          <a:ln>
                            <a:noFill/>
                          </a:ln>
                          <a:solidFill>
                            <a:schemeClr val="tx1"/>
                          </a:solidFill>
                          <a:effectLst/>
                          <a:latin typeface="Lucida Bright" pitchFamily="18" charset="0"/>
                          <a:cs typeface="Times New Roman" pitchFamily="18" charset="0"/>
                        </a:rPr>
                        <a:t>Cuadrantes inferiores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dirty="0">
                          <a:ln>
                            <a:noFill/>
                          </a:ln>
                          <a:solidFill>
                            <a:schemeClr val="tx1"/>
                          </a:solidFill>
                          <a:effectLst/>
                          <a:latin typeface="Lucida Bright" pitchFamily="18" charset="0"/>
                          <a:cs typeface="Times New Roman" pitchFamily="18" charset="0"/>
                        </a:rPr>
                        <a:t>Externo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dirty="0">
                          <a:ln>
                            <a:noFill/>
                          </a:ln>
                          <a:solidFill>
                            <a:schemeClr val="tx1"/>
                          </a:solidFill>
                          <a:effectLst/>
                          <a:latin typeface="Lucida Bright" pitchFamily="18" charset="0"/>
                          <a:cs typeface="Times New Roman" pitchFamily="18" charset="0"/>
                        </a:rPr>
                        <a:t>Interno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dirty="0">
                          <a:ln>
                            <a:noFill/>
                          </a:ln>
                          <a:solidFill>
                            <a:schemeClr val="tx1"/>
                          </a:solidFill>
                          <a:effectLst/>
                          <a:latin typeface="Lucida Bright" pitchFamily="18" charset="0"/>
                          <a:cs typeface="Times New Roman" pitchFamily="18" charset="0"/>
                        </a:rPr>
                        <a:t>Retroareolar</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dirty="0">
                          <a:ln>
                            <a:noFill/>
                          </a:ln>
                          <a:solidFill>
                            <a:schemeClr val="tx1"/>
                          </a:solidFill>
                          <a:effectLst/>
                          <a:latin typeface="Lucida Bright" pitchFamily="18" charset="0"/>
                          <a:cs typeface="Times New Roman" pitchFamily="18" charset="0"/>
                        </a:rPr>
                        <a:t>Bilateral </a:t>
                      </a:r>
                      <a:endParaRPr kumimoji="0" lang="es-ES" altLang="es-ES" sz="1500" b="0" i="0" u="none" strike="noStrike" cap="none" normalizeH="0" baseline="0" dirty="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chemeClr val="folHlink"/>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ES" sz="800" b="0" i="0" u="none" strike="noStrike" cap="none" normalizeH="0" baseline="0">
                        <a:ln>
                          <a:noFill/>
                        </a:ln>
                        <a:solidFill>
                          <a:schemeClr val="tx1"/>
                        </a:solidFill>
                        <a:effectLst/>
                        <a:latin typeface="Lucida Bright"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500" b="0" i="0" u="none" strike="noStrike" cap="none" normalizeH="0" baseline="0">
                          <a:ln>
                            <a:noFill/>
                          </a:ln>
                          <a:solidFill>
                            <a:schemeClr val="tx1"/>
                          </a:solidFill>
                          <a:effectLst/>
                          <a:latin typeface="Lucida Bright" pitchFamily="18" charset="0"/>
                          <a:cs typeface="Times New Roman" pitchFamily="18" charset="0"/>
                        </a:rPr>
                        <a:t>164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a:ln>
                            <a:noFill/>
                          </a:ln>
                          <a:solidFill>
                            <a:schemeClr val="tx1"/>
                          </a:solidFill>
                          <a:effectLst/>
                          <a:latin typeface="Lucida Bright" pitchFamily="18" charset="0"/>
                          <a:cs typeface="Times New Roman" pitchFamily="18" charset="0"/>
                        </a:rPr>
                        <a:t>114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a:ln>
                            <a:noFill/>
                          </a:ln>
                          <a:solidFill>
                            <a:schemeClr val="tx1"/>
                          </a:solidFill>
                          <a:effectLst/>
                          <a:latin typeface="Lucida Bright" pitchFamily="18" charset="0"/>
                          <a:cs typeface="Times New Roman" pitchFamily="18" charset="0"/>
                        </a:rPr>
                        <a:t>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a:ln>
                            <a:noFill/>
                          </a:ln>
                          <a:solidFill>
                            <a:schemeClr val="tx1"/>
                          </a:solidFill>
                          <a:effectLst/>
                          <a:latin typeface="Lucida Bright" pitchFamily="18" charset="0"/>
                          <a:cs typeface="Times New Roman" pitchFamily="18" charset="0"/>
                        </a:rPr>
                        <a:t>30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a:ln>
                            <a:noFill/>
                          </a:ln>
                          <a:solidFill>
                            <a:schemeClr val="tx1"/>
                          </a:solidFill>
                          <a:effectLst/>
                          <a:latin typeface="Lucida Bright" pitchFamily="18" charset="0"/>
                          <a:cs typeface="Times New Roman" pitchFamily="18" charset="0"/>
                        </a:rPr>
                        <a:t>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a:ln>
                            <a:noFill/>
                          </a:ln>
                          <a:solidFill>
                            <a:schemeClr val="tx1"/>
                          </a:solidFill>
                          <a:effectLst/>
                          <a:latin typeface="Lucida Bright" pitchFamily="18" charset="0"/>
                          <a:cs typeface="Times New Roman" pitchFamily="18"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a:ln>
                            <a:noFill/>
                          </a:ln>
                          <a:solidFill>
                            <a:schemeClr val="tx1"/>
                          </a:solidFill>
                          <a:effectLst/>
                          <a:latin typeface="Lucida Bright" pitchFamily="18" charset="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a:ln>
                            <a:noFill/>
                          </a:ln>
                          <a:solidFill>
                            <a:schemeClr val="tx1"/>
                          </a:solidFill>
                          <a:effectLst/>
                          <a:latin typeface="Lucida Bright" pitchFamily="18" charset="0"/>
                          <a:cs typeface="Times New Roman" pitchFamily="18" charset="0"/>
                        </a:rPr>
                        <a:t>142 </a:t>
                      </a:r>
                      <a:endParaRPr kumimoji="0" lang="es-ES" altLang="es-ES" sz="1500" b="0" i="0" u="none" strike="noStrike" cap="none" normalizeH="0" baseline="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DFD85"/>
                    </a:solidFill>
                  </a:tcPr>
                </a:tc>
                <a:extLst>
                  <a:ext uri="{0D108BD9-81ED-4DB2-BD59-A6C34878D82A}">
                    <a16:rowId xmlns:a16="http://schemas.microsoft.com/office/drawing/2014/main" val="10001"/>
                  </a:ext>
                </a:extLst>
              </a:tr>
              <a:tr h="350838">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500" b="0" i="0" u="none" strike="noStrike" cap="none" normalizeH="0" baseline="0">
                          <a:ln>
                            <a:noFill/>
                          </a:ln>
                          <a:solidFill>
                            <a:schemeClr val="tx1"/>
                          </a:solidFill>
                          <a:effectLst/>
                          <a:latin typeface="Lucida Bright" pitchFamily="18" charset="0"/>
                          <a:cs typeface="Times New Roman" pitchFamily="18" charset="0"/>
                        </a:rPr>
                        <a:t>TOTAL </a:t>
                      </a:r>
                      <a:endParaRPr kumimoji="0" lang="es-ES" altLang="es-ES" sz="1500" b="0" i="0" u="none" strike="noStrike" cap="none" normalizeH="0" baseline="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chemeClr val="folHlink"/>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500" b="0" i="0" u="none" strike="noStrike" cap="none" normalizeH="0" baseline="0" dirty="0">
                          <a:ln>
                            <a:noFill/>
                          </a:ln>
                          <a:solidFill>
                            <a:schemeClr val="tx1"/>
                          </a:solidFill>
                          <a:effectLst/>
                          <a:latin typeface="Lucida Bright" pitchFamily="18" charset="0"/>
                          <a:cs typeface="Times New Roman" pitchFamily="18" charset="0"/>
                        </a:rPr>
                        <a:t>344 </a:t>
                      </a:r>
                      <a:endParaRPr kumimoji="0" lang="es-ES" altLang="es-ES" sz="1500" b="0" i="0" u="none" strike="noStrike" cap="none" normalizeH="0" baseline="0" dirty="0">
                        <a:ln>
                          <a:noFill/>
                        </a:ln>
                        <a:solidFill>
                          <a:schemeClr val="tx1"/>
                        </a:solidFill>
                        <a:effectLst/>
                        <a:latin typeface="Lucida Bright"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DFD85"/>
                    </a:solidFill>
                  </a:tcPr>
                </a:tc>
                <a:extLst>
                  <a:ext uri="{0D108BD9-81ED-4DB2-BD59-A6C34878D82A}">
                    <a16:rowId xmlns:a16="http://schemas.microsoft.com/office/drawing/2014/main" val="10002"/>
                  </a:ext>
                </a:extLst>
              </a:tr>
            </a:tbl>
          </a:graphicData>
        </a:graphic>
      </p:graphicFrame>
      <p:sp>
        <p:nvSpPr>
          <p:cNvPr id="18993" name="Rectangle 561">
            <a:extLst>
              <a:ext uri="{FF2B5EF4-FFF2-40B4-BE49-F238E27FC236}">
                <a16:creationId xmlns:a16="http://schemas.microsoft.com/office/drawing/2014/main" id="{96BD12BF-D578-4DD6-BE9B-0F027225A1C0}"/>
              </a:ext>
            </a:extLst>
          </p:cNvPr>
          <p:cNvSpPr>
            <a:spLocks noChangeArrowheads="1"/>
          </p:cNvSpPr>
          <p:nvPr/>
        </p:nvSpPr>
        <p:spPr bwMode="auto">
          <a:xfrm>
            <a:off x="3829050" y="2504302"/>
            <a:ext cx="5985510" cy="553998"/>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defRPr/>
            </a:pPr>
            <a:r>
              <a:rPr lang="es-ES" altLang="es-ES" sz="1500" b="1" dirty="0">
                <a:latin typeface="Arial" charset="0"/>
              </a:rPr>
              <a:t>Tabla 5. Localización anatómica de los  nódulos en la glándula mamaria. </a:t>
            </a:r>
            <a:r>
              <a:rPr lang="es-ES" altLang="es-ES" sz="1500" b="1" dirty="0" err="1">
                <a:latin typeface="Arial" charset="0"/>
              </a:rPr>
              <a:t>Hosp</a:t>
            </a:r>
            <a:r>
              <a:rPr lang="es-ES" altLang="es-ES" sz="1500" b="1" dirty="0">
                <a:latin typeface="Arial" charset="0"/>
              </a:rPr>
              <a:t>. "Calixto García". 1994</a:t>
            </a:r>
          </a:p>
        </p:txBody>
      </p:sp>
      <p:sp>
        <p:nvSpPr>
          <p:cNvPr id="18994" name="Rectangle 562">
            <a:extLst>
              <a:ext uri="{FF2B5EF4-FFF2-40B4-BE49-F238E27FC236}">
                <a16:creationId xmlns:a16="http://schemas.microsoft.com/office/drawing/2014/main" id="{2AC43AE2-1A46-4D5A-8EB7-99880CCF189C}"/>
              </a:ext>
            </a:extLst>
          </p:cNvPr>
          <p:cNvSpPr>
            <a:spLocks noChangeArrowheads="1"/>
          </p:cNvSpPr>
          <p:nvPr/>
        </p:nvSpPr>
        <p:spPr bwMode="auto">
          <a:xfrm>
            <a:off x="5305584" y="6109337"/>
            <a:ext cx="2373313" cy="30480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defRPr/>
            </a:pPr>
            <a:r>
              <a:rPr lang="es-ES" altLang="es-ES" sz="1400" dirty="0">
                <a:latin typeface="Arial" charset="0"/>
              </a:rPr>
              <a:t>* Fuente: Historias Clínicas </a:t>
            </a:r>
          </a:p>
        </p:txBody>
      </p:sp>
      <p:sp>
        <p:nvSpPr>
          <p:cNvPr id="18996" name="AutoShape 564">
            <a:extLst>
              <a:ext uri="{FF2B5EF4-FFF2-40B4-BE49-F238E27FC236}">
                <a16:creationId xmlns:a16="http://schemas.microsoft.com/office/drawing/2014/main" id="{53709453-C8F4-46E4-BEE9-F5DA2A056616}"/>
              </a:ext>
            </a:extLst>
          </p:cNvPr>
          <p:cNvSpPr>
            <a:spLocks noChangeArrowheads="1"/>
          </p:cNvSpPr>
          <p:nvPr/>
        </p:nvSpPr>
        <p:spPr bwMode="auto">
          <a:xfrm>
            <a:off x="1423989" y="4829812"/>
            <a:ext cx="1979612" cy="1584325"/>
          </a:xfrm>
          <a:prstGeom prst="roundRect">
            <a:avLst>
              <a:gd name="adj" fmla="val 8199"/>
            </a:avLst>
          </a:prstGeom>
          <a:gradFill rotWithShape="1">
            <a:gsLst>
              <a:gs pos="0">
                <a:srgbClr val="99CCFF">
                  <a:alpha val="62999"/>
                </a:srgbClr>
              </a:gs>
              <a:gs pos="100000">
                <a:schemeClr val="bg1">
                  <a:alpha val="49001"/>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500" dirty="0">
                <a:latin typeface="Lucida Sans" panose="020B0602030504020204" pitchFamily="34" charset="0"/>
              </a:rPr>
              <a:t>En esta columna</a:t>
            </a:r>
          </a:p>
          <a:p>
            <a:pPr eaLnBrk="1" hangingPunct="1"/>
            <a:r>
              <a:rPr lang="es-ES" altLang="es-ES" sz="1500" dirty="0">
                <a:latin typeface="Lucida Sans" panose="020B0602030504020204" pitchFamily="34" charset="0"/>
              </a:rPr>
              <a:t>van las clases</a:t>
            </a:r>
          </a:p>
          <a:p>
            <a:pPr eaLnBrk="1" hangingPunct="1"/>
            <a:r>
              <a:rPr lang="es-ES" altLang="es-ES" sz="1500" dirty="0">
                <a:latin typeface="Lucida Sans" panose="020B0602030504020204" pitchFamily="34" charset="0"/>
              </a:rPr>
              <a:t>para cada variación </a:t>
            </a:r>
          </a:p>
          <a:p>
            <a:pPr eaLnBrk="1" hangingPunct="1"/>
            <a:r>
              <a:rPr lang="es-ES" altLang="es-ES" sz="1500" dirty="0">
                <a:latin typeface="Lucida Sans" panose="020B0602030504020204" pitchFamily="34" charset="0"/>
              </a:rPr>
              <a:t>de la</a:t>
            </a:r>
          </a:p>
          <a:p>
            <a:pPr eaLnBrk="1" hangingPunct="1"/>
            <a:r>
              <a:rPr lang="es-ES" altLang="es-ES" sz="1500" dirty="0">
                <a:latin typeface="Lucida Sans" panose="020B0602030504020204" pitchFamily="34" charset="0"/>
              </a:rPr>
              <a:t>característica </a:t>
            </a:r>
          </a:p>
          <a:p>
            <a:pPr eaLnBrk="1" hangingPunct="1"/>
            <a:r>
              <a:rPr lang="es-ES" altLang="es-ES" sz="1500" dirty="0">
                <a:latin typeface="Lucida Sans" panose="020B0602030504020204" pitchFamily="34" charset="0"/>
              </a:rPr>
              <a:t>en estudio</a:t>
            </a:r>
          </a:p>
        </p:txBody>
      </p:sp>
      <p:pic>
        <p:nvPicPr>
          <p:cNvPr id="14359" name="Picture 572" descr="foto15">
            <a:extLst>
              <a:ext uri="{FF2B5EF4-FFF2-40B4-BE49-F238E27FC236}">
                <a16:creationId xmlns:a16="http://schemas.microsoft.com/office/drawing/2014/main" id="{E2326F5A-FBC1-44CE-B62B-DFDEC6651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900" y="3765550"/>
            <a:ext cx="183515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09" name="Text Box 577">
            <a:extLst>
              <a:ext uri="{FF2B5EF4-FFF2-40B4-BE49-F238E27FC236}">
                <a16:creationId xmlns:a16="http://schemas.microsoft.com/office/drawing/2014/main" id="{CBBCD80D-35AC-4A45-901F-9F9D28A325A8}"/>
              </a:ext>
            </a:extLst>
          </p:cNvPr>
          <p:cNvSpPr txBox="1">
            <a:spLocks noChangeArrowheads="1"/>
          </p:cNvSpPr>
          <p:nvPr/>
        </p:nvSpPr>
        <p:spPr bwMode="auto">
          <a:xfrm>
            <a:off x="2624138" y="3597275"/>
            <a:ext cx="1816100" cy="33655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s-ES" sz="1600" b="1">
                <a:solidFill>
                  <a:schemeClr val="tx2"/>
                </a:solidFill>
                <a:latin typeface="Lucida Bright" pitchFamily="18" charset="0"/>
              </a:rPr>
              <a:t>Columna Matriz</a:t>
            </a:r>
          </a:p>
        </p:txBody>
      </p:sp>
      <p:graphicFrame>
        <p:nvGraphicFramePr>
          <p:cNvPr id="19010" name="Object 578">
            <a:extLst>
              <a:ext uri="{FF2B5EF4-FFF2-40B4-BE49-F238E27FC236}">
                <a16:creationId xmlns:a16="http://schemas.microsoft.com/office/drawing/2014/main" id="{52F77697-181F-4EDC-BC64-A54FDA754D60}"/>
              </a:ext>
            </a:extLst>
          </p:cNvPr>
          <p:cNvGraphicFramePr>
            <a:graphicFrameLocks noChangeAspect="1"/>
          </p:cNvGraphicFramePr>
          <p:nvPr>
            <p:extLst>
              <p:ext uri="{D42A27DB-BD31-4B8C-83A1-F6EECF244321}">
                <p14:modId xmlns:p14="http://schemas.microsoft.com/office/powerpoint/2010/main" val="1894122799"/>
              </p:ext>
            </p:extLst>
          </p:nvPr>
        </p:nvGraphicFramePr>
        <p:xfrm>
          <a:off x="3251200" y="3998438"/>
          <a:ext cx="1079500" cy="823913"/>
        </p:xfrm>
        <a:graphic>
          <a:graphicData uri="http://schemas.openxmlformats.org/presentationml/2006/ole">
            <mc:AlternateContent xmlns:mc="http://schemas.openxmlformats.org/markup-compatibility/2006">
              <mc:Choice xmlns:v="urn:schemas-microsoft-com:vml" Requires="v">
                <p:oleObj spid="_x0000_s30732" name="CorelDRAW" r:id="rId4" imgW="1259681" imgH="823912" progId="CorelDRAW.Graphic.12">
                  <p:embed/>
                </p:oleObj>
              </mc:Choice>
              <mc:Fallback>
                <p:oleObj name="CorelDRAW" r:id="rId4" imgW="1259681" imgH="823912" progId="CorelDRAW.Graphic.12">
                  <p:embed/>
                  <p:pic>
                    <p:nvPicPr>
                      <p:cNvPr id="19010" name="Object 578">
                        <a:extLst>
                          <a:ext uri="{FF2B5EF4-FFF2-40B4-BE49-F238E27FC236}">
                            <a16:creationId xmlns:a16="http://schemas.microsoft.com/office/drawing/2014/main" id="{52F77697-181F-4EDC-BC64-A54FDA754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1200" y="3998438"/>
                        <a:ext cx="10795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11" name="AutoShape 579">
            <a:extLst>
              <a:ext uri="{FF2B5EF4-FFF2-40B4-BE49-F238E27FC236}">
                <a16:creationId xmlns:a16="http://schemas.microsoft.com/office/drawing/2014/main" id="{06FA7A18-9DFE-47BC-AD63-0E9C52A62FEF}"/>
              </a:ext>
            </a:extLst>
          </p:cNvPr>
          <p:cNvSpPr>
            <a:spLocks noChangeArrowheads="1"/>
          </p:cNvSpPr>
          <p:nvPr/>
        </p:nvSpPr>
        <p:spPr bwMode="auto">
          <a:xfrm flipH="1">
            <a:off x="3109278" y="3074493"/>
            <a:ext cx="1366838" cy="431800"/>
          </a:xfrm>
          <a:custGeom>
            <a:avLst/>
            <a:gdLst>
              <a:gd name="T0" fmla="*/ 683356 w 21600"/>
              <a:gd name="T1" fmla="*/ 0 h 21600"/>
              <a:gd name="T2" fmla="*/ 170855 w 21600"/>
              <a:gd name="T3" fmla="*/ 215900 h 21600"/>
              <a:gd name="T4" fmla="*/ 683356 w 21600"/>
              <a:gd name="T5" fmla="*/ 107950 h 21600"/>
              <a:gd name="T6" fmla="*/ 1537693 w 21600"/>
              <a:gd name="T7" fmla="*/ 215900 h 21600"/>
              <a:gd name="T8" fmla="*/ 1195983 w 21600"/>
              <a:gd name="T9" fmla="*/ 323850 h 21600"/>
              <a:gd name="T10" fmla="*/ 854274 w 21600"/>
              <a:gd name="T11" fmla="*/ 2159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CC3300"/>
              </a:gs>
              <a:gs pos="50000">
                <a:srgbClr val="FFFF99"/>
              </a:gs>
              <a:gs pos="100000">
                <a:srgbClr val="CC33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009"/>
                                        </p:tgtEl>
                                        <p:attrNameLst>
                                          <p:attrName>style.visibility</p:attrName>
                                        </p:attrNameLst>
                                      </p:cBhvr>
                                      <p:to>
                                        <p:strVal val="visible"/>
                                      </p:to>
                                    </p:set>
                                    <p:animEffect transition="in" filter="checkerboard(across)">
                                      <p:cBhvr>
                                        <p:cTn id="7" dur="500"/>
                                        <p:tgtEl>
                                          <p:spTgt spid="19009"/>
                                        </p:tgtEl>
                                      </p:cBhvr>
                                    </p:animEffect>
                                  </p:childTnLst>
                                </p:cTn>
                              </p:par>
                              <p:par>
                                <p:cTn id="8" presetID="5" presetClass="entr" presetSubtype="10" fill="hold" nodeType="withEffect">
                                  <p:stCondLst>
                                    <p:cond delay="0"/>
                                  </p:stCondLst>
                                  <p:childTnLst>
                                    <p:set>
                                      <p:cBhvr>
                                        <p:cTn id="9" dur="1" fill="hold">
                                          <p:stCondLst>
                                            <p:cond delay="0"/>
                                          </p:stCondLst>
                                        </p:cTn>
                                        <p:tgtEl>
                                          <p:spTgt spid="19011"/>
                                        </p:tgtEl>
                                        <p:attrNameLst>
                                          <p:attrName>style.visibility</p:attrName>
                                        </p:attrNameLst>
                                      </p:cBhvr>
                                      <p:to>
                                        <p:strVal val="visible"/>
                                      </p:to>
                                    </p:set>
                                    <p:animEffect transition="in" filter="checkerboard(across)">
                                      <p:cBhvr>
                                        <p:cTn id="10" dur="500"/>
                                        <p:tgtEl>
                                          <p:spTgt spid="190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18996"/>
                                        </p:tgtEl>
                                        <p:attrNameLst>
                                          <p:attrName>style.visibility</p:attrName>
                                        </p:attrNameLst>
                                      </p:cBhvr>
                                      <p:to>
                                        <p:strVal val="visible"/>
                                      </p:to>
                                    </p:set>
                                    <p:anim calcmode="lin" valueType="num">
                                      <p:cBhvr additive="base">
                                        <p:cTn id="15" dur="1000" fill="hold"/>
                                        <p:tgtEl>
                                          <p:spTgt spid="18996"/>
                                        </p:tgtEl>
                                        <p:attrNameLst>
                                          <p:attrName>ppt_x</p:attrName>
                                        </p:attrNameLst>
                                      </p:cBhvr>
                                      <p:tavLst>
                                        <p:tav tm="0">
                                          <p:val>
                                            <p:strVal val="#ppt_x"/>
                                          </p:val>
                                        </p:tav>
                                        <p:tav tm="100000">
                                          <p:val>
                                            <p:strVal val="#ppt_x"/>
                                          </p:val>
                                        </p:tav>
                                      </p:tavLst>
                                    </p:anim>
                                    <p:anim calcmode="lin" valueType="num">
                                      <p:cBhvr additive="base">
                                        <p:cTn id="16" dur="1000" fill="hold"/>
                                        <p:tgtEl>
                                          <p:spTgt spid="18996"/>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19010"/>
                                        </p:tgtEl>
                                        <p:attrNameLst>
                                          <p:attrName>style.visibility</p:attrName>
                                        </p:attrNameLst>
                                      </p:cBhvr>
                                      <p:to>
                                        <p:strVal val="visible"/>
                                      </p:to>
                                    </p:set>
                                    <p:anim calcmode="lin" valueType="num">
                                      <p:cBhvr additive="base">
                                        <p:cTn id="19" dur="1000" fill="hold"/>
                                        <p:tgtEl>
                                          <p:spTgt spid="19010"/>
                                        </p:tgtEl>
                                        <p:attrNameLst>
                                          <p:attrName>ppt_x</p:attrName>
                                        </p:attrNameLst>
                                      </p:cBhvr>
                                      <p:tavLst>
                                        <p:tav tm="0">
                                          <p:val>
                                            <p:strVal val="#ppt_x"/>
                                          </p:val>
                                        </p:tav>
                                        <p:tav tm="100000">
                                          <p:val>
                                            <p:strVal val="#ppt_x"/>
                                          </p:val>
                                        </p:tav>
                                      </p:tavLst>
                                    </p:anim>
                                    <p:anim calcmode="lin" valueType="num">
                                      <p:cBhvr additive="base">
                                        <p:cTn id="20" dur="1000" fill="hold"/>
                                        <p:tgtEl>
                                          <p:spTgt spid="19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96" grpId="0" animBg="1"/>
      <p:bldP spid="190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68B199F9-4B84-4D62-8F21-DB4C0830A4E0}"/>
              </a:ext>
            </a:extLst>
          </p:cNvPr>
          <p:cNvSpPr txBox="1"/>
          <p:nvPr/>
        </p:nvSpPr>
        <p:spPr>
          <a:xfrm>
            <a:off x="2024063" y="1285875"/>
            <a:ext cx="8001000" cy="3046988"/>
          </a:xfrm>
          <a:prstGeom prst="rect">
            <a:avLst/>
          </a:prstGeom>
          <a:noFill/>
        </p:spPr>
        <p:txBody>
          <a:bodyPr>
            <a:spAutoFit/>
          </a:bodyPr>
          <a:lstStyle/>
          <a:p>
            <a:pPr algn="ctr">
              <a:defRPr/>
            </a:pPr>
            <a:r>
              <a:rPr lang="es-ES" sz="3600" b="1" dirty="0">
                <a:solidFill>
                  <a:schemeClr val="accent3"/>
                </a:solidFill>
                <a:latin typeface="Bell MT" pitchFamily="18" charset="0"/>
                <a:cs typeface="Arial" charset="0"/>
              </a:rPr>
              <a:t>LA ESTADÍSTICA</a:t>
            </a:r>
          </a:p>
          <a:p>
            <a:pPr algn="ctr">
              <a:defRPr/>
            </a:pPr>
            <a:r>
              <a:rPr lang="es-ES" sz="3600" b="1" dirty="0">
                <a:solidFill>
                  <a:schemeClr val="accent3"/>
                </a:solidFill>
                <a:latin typeface="Bell MT" pitchFamily="18" charset="0"/>
                <a:cs typeface="Arial" charset="0"/>
              </a:rPr>
              <a:t> </a:t>
            </a:r>
          </a:p>
          <a:p>
            <a:pPr algn="ctr">
              <a:defRPr/>
            </a:pPr>
            <a:r>
              <a:rPr lang="es-ES" sz="2400" b="1" dirty="0">
                <a:cs typeface="Arial" charset="0"/>
              </a:rPr>
              <a:t>Es una ciencia que estudia la recolección, análisis e interpretación de datos, ya sea para ayudar en la resolución de problemas, en la toma de decisiones o para explicar condiciones regulares o irregulares de algún fenómeno en estudio.</a:t>
            </a:r>
            <a:endParaRPr lang="en-US" sz="2400" b="1" dirty="0">
              <a:cs typeface="Arial"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a:extLst>
              <a:ext uri="{FF2B5EF4-FFF2-40B4-BE49-F238E27FC236}">
                <a16:creationId xmlns:a16="http://schemas.microsoft.com/office/drawing/2014/main" id="{70606264-6B26-4B40-92C2-939C11FB205C}"/>
              </a:ext>
            </a:extLst>
          </p:cNvPr>
          <p:cNvSpPr>
            <a:spLocks noChangeArrowheads="1"/>
          </p:cNvSpPr>
          <p:nvPr/>
        </p:nvSpPr>
        <p:spPr bwMode="auto">
          <a:xfrm>
            <a:off x="3998913" y="1633538"/>
            <a:ext cx="5187950" cy="366712"/>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es-ES" altLang="es-ES" b="1">
                <a:latin typeface="Arial" charset="0"/>
              </a:rPr>
              <a:t>Tabla 6. Embarazadas hipertensas por grupos</a:t>
            </a:r>
          </a:p>
        </p:txBody>
      </p:sp>
      <p:graphicFrame>
        <p:nvGraphicFramePr>
          <p:cNvPr id="19535" name="Group 79">
            <a:extLst>
              <a:ext uri="{FF2B5EF4-FFF2-40B4-BE49-F238E27FC236}">
                <a16:creationId xmlns:a16="http://schemas.microsoft.com/office/drawing/2014/main" id="{40EA7C70-BF91-4ADB-BFC2-4DC0197C18A3}"/>
              </a:ext>
            </a:extLst>
          </p:cNvPr>
          <p:cNvGraphicFramePr>
            <a:graphicFrameLocks noGrp="1"/>
          </p:cNvGraphicFramePr>
          <p:nvPr/>
        </p:nvGraphicFramePr>
        <p:xfrm>
          <a:off x="3216275" y="2913063"/>
          <a:ext cx="6408738" cy="2895600"/>
        </p:xfrm>
        <a:graphic>
          <a:graphicData uri="http://schemas.openxmlformats.org/drawingml/2006/table">
            <a:tbl>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265238">
                  <a:extLst>
                    <a:ext uri="{9D8B030D-6E8A-4147-A177-3AD203B41FA5}">
                      <a16:colId xmlns:a16="http://schemas.microsoft.com/office/drawing/2014/main" val="20003"/>
                    </a:ext>
                  </a:extLst>
                </a:gridCol>
              </a:tblGrid>
              <a:tr h="39687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500" b="1" i="0" u="none" strike="noStrike" cap="none" normalizeH="0" baseline="0">
                          <a:ln>
                            <a:noFill/>
                          </a:ln>
                          <a:solidFill>
                            <a:schemeClr val="tx1"/>
                          </a:solidFill>
                          <a:effectLst/>
                          <a:latin typeface="Arial" charset="0"/>
                          <a:cs typeface="Arial" charset="0"/>
                        </a:rPr>
                        <a:t>Grupos etáreos</a:t>
                      </a:r>
                      <a:endParaRPr kumimoji="0" lang="es-ES" altLang="es-ES" sz="1500" b="1"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dotDmnd">
                      <a:fgClr>
                        <a:schemeClr val="hlink"/>
                      </a:fgClr>
                      <a:bgClr>
                        <a:srgbClr val="00FFCC"/>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500" b="1" i="0" u="none" strike="noStrike" cap="none" normalizeH="0" baseline="0" dirty="0">
                          <a:ln>
                            <a:noFill/>
                          </a:ln>
                          <a:solidFill>
                            <a:schemeClr val="tx1"/>
                          </a:solidFill>
                          <a:effectLst/>
                          <a:latin typeface="Arial" charset="0"/>
                          <a:cs typeface="Arial" charset="0"/>
                        </a:rPr>
                        <a:t>Total de paridas</a:t>
                      </a:r>
                      <a:endParaRPr kumimoji="0" lang="es-ES" altLang="es-ES" sz="15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dotGrid">
                      <a:fgClr>
                        <a:schemeClr val="folHlink"/>
                      </a:fgClr>
                      <a:bgClr>
                        <a:srgbClr val="CCFF66"/>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500" b="1" i="0" u="none" strike="noStrike" cap="none" normalizeH="0" baseline="0" dirty="0">
                          <a:ln>
                            <a:noFill/>
                          </a:ln>
                          <a:solidFill>
                            <a:schemeClr val="tx1"/>
                          </a:solidFill>
                          <a:effectLst/>
                          <a:latin typeface="Arial" charset="0"/>
                          <a:cs typeface="Arial" charset="0"/>
                        </a:rPr>
                        <a:t>Total hipertensas</a:t>
                      </a:r>
                      <a:endParaRPr kumimoji="0" lang="es-ES" altLang="es-ES" sz="15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dotGrid">
                      <a:fgClr>
                        <a:schemeClr val="folHlink"/>
                      </a:fgClr>
                      <a:bgClr>
                        <a:srgbClr val="CCFF66"/>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500" b="1" i="0" u="none" strike="noStrike" cap="none" normalizeH="0" baseline="0">
                          <a:ln>
                            <a:noFill/>
                          </a:ln>
                          <a:solidFill>
                            <a:schemeClr val="tx1"/>
                          </a:solidFill>
                          <a:effectLst/>
                          <a:latin typeface="Arial" charset="0"/>
                          <a:cs typeface="Arial" charset="0"/>
                        </a:rPr>
                        <a:t>Total</a:t>
                      </a:r>
                      <a:endParaRPr kumimoji="0" lang="es-ES" altLang="es-ES" sz="1500" b="1"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CCFFFF"/>
                      </a:fgClr>
                      <a:bgClr>
                        <a:schemeClr val="bg1"/>
                      </a:bgClr>
                    </a:pattFill>
                  </a:tcPr>
                </a:tc>
                <a:extLst>
                  <a:ext uri="{0D108BD9-81ED-4DB2-BD59-A6C34878D82A}">
                    <a16:rowId xmlns:a16="http://schemas.microsoft.com/office/drawing/2014/main" val="10000"/>
                  </a:ext>
                </a:extLst>
              </a:tr>
              <a:tr h="24447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dirty="0">
                          <a:ln>
                            <a:noFill/>
                          </a:ln>
                          <a:solidFill>
                            <a:schemeClr val="tx1"/>
                          </a:solidFill>
                          <a:effectLst/>
                          <a:latin typeface="Arial" charset="0"/>
                          <a:cs typeface="Arial" charset="0"/>
                        </a:rPr>
                        <a:t>15-19</a:t>
                      </a:r>
                      <a:endParaRPr kumimoji="0" lang="es-ES" altLang="es-ES" sz="1600" b="0"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dotDmnd">
                      <a:fgClr>
                        <a:schemeClr val="hlink"/>
                      </a:fgClr>
                      <a:bgClr>
                        <a:srgbClr val="00FFCC"/>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dirty="0">
                          <a:ln>
                            <a:noFill/>
                          </a:ln>
                          <a:solidFill>
                            <a:schemeClr val="tx1"/>
                          </a:solidFill>
                          <a:effectLst/>
                          <a:latin typeface="Arial" charset="0"/>
                          <a:cs typeface="Arial" charset="0"/>
                        </a:rPr>
                        <a:t>1 244</a:t>
                      </a:r>
                      <a:endParaRPr kumimoji="0" lang="es-ES" altLang="es-ES" sz="1600" b="0"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dirty="0">
                          <a:ln>
                            <a:noFill/>
                          </a:ln>
                          <a:solidFill>
                            <a:schemeClr val="tx1"/>
                          </a:solidFill>
                          <a:effectLst/>
                          <a:latin typeface="Arial" charset="0"/>
                          <a:cs typeface="Arial" charset="0"/>
                        </a:rPr>
                        <a:t>51</a:t>
                      </a:r>
                      <a:endParaRPr kumimoji="0" lang="es-ES" altLang="es-ES" sz="1600" b="0"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rPr>
                        <a:t>1295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CCFFFF"/>
                      </a:fgClr>
                      <a:bgClr>
                        <a:schemeClr val="bg1"/>
                      </a:bgClr>
                    </a:pattFill>
                  </a:tcPr>
                </a:tc>
                <a:extLst>
                  <a:ext uri="{0D108BD9-81ED-4DB2-BD59-A6C34878D82A}">
                    <a16:rowId xmlns:a16="http://schemas.microsoft.com/office/drawing/2014/main" val="10001"/>
                  </a:ext>
                </a:extLst>
              </a:tr>
              <a:tr h="24447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dirty="0">
                          <a:ln>
                            <a:noFill/>
                          </a:ln>
                          <a:solidFill>
                            <a:schemeClr val="tx1"/>
                          </a:solidFill>
                          <a:effectLst/>
                          <a:latin typeface="Arial" charset="0"/>
                          <a:cs typeface="Arial" charset="0"/>
                        </a:rPr>
                        <a:t>20-24</a:t>
                      </a:r>
                      <a:endParaRPr kumimoji="0" lang="es-ES" altLang="es-ES" sz="1600" b="0"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dotDmnd">
                      <a:fgClr>
                        <a:schemeClr val="hlink"/>
                      </a:fgClr>
                      <a:bgClr>
                        <a:srgbClr val="00FFCC"/>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2 626</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269</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rPr>
                        <a:t>2895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CCFFFF"/>
                      </a:fgClr>
                      <a:bgClr>
                        <a:schemeClr val="bg1"/>
                      </a:bgClr>
                    </a:pattFill>
                  </a:tcPr>
                </a:tc>
                <a:extLst>
                  <a:ext uri="{0D108BD9-81ED-4DB2-BD59-A6C34878D82A}">
                    <a16:rowId xmlns:a16="http://schemas.microsoft.com/office/drawing/2014/main" val="10002"/>
                  </a:ext>
                </a:extLst>
              </a:tr>
              <a:tr h="24447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25-29</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dotDmnd">
                      <a:fgClr>
                        <a:schemeClr val="hlink"/>
                      </a:fgClr>
                      <a:bgClr>
                        <a:srgbClr val="00FFCC"/>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3 305</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211</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rPr>
                        <a:t>3516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CCFFFF"/>
                      </a:fgClr>
                      <a:bgClr>
                        <a:schemeClr val="bg1"/>
                      </a:bgClr>
                    </a:pattFill>
                  </a:tcPr>
                </a:tc>
                <a:extLst>
                  <a:ext uri="{0D108BD9-81ED-4DB2-BD59-A6C34878D82A}">
                    <a16:rowId xmlns:a16="http://schemas.microsoft.com/office/drawing/2014/main" val="10003"/>
                  </a:ext>
                </a:extLst>
              </a:tr>
              <a:tr h="24447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30-34</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dotDmnd">
                      <a:fgClr>
                        <a:schemeClr val="hlink"/>
                      </a:fgClr>
                      <a:bgClr>
                        <a:srgbClr val="00FFCC"/>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1 740</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215</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rPr>
                        <a:t>1955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CCFFFF"/>
                      </a:fgClr>
                      <a:bgClr>
                        <a:schemeClr val="bg1"/>
                      </a:bgClr>
                    </a:pattFill>
                  </a:tcPr>
                </a:tc>
                <a:extLst>
                  <a:ext uri="{0D108BD9-81ED-4DB2-BD59-A6C34878D82A}">
                    <a16:rowId xmlns:a16="http://schemas.microsoft.com/office/drawing/2014/main" val="10004"/>
                  </a:ext>
                </a:extLst>
              </a:tr>
              <a:tr h="24447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35-39</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dotDmnd">
                      <a:fgClr>
                        <a:schemeClr val="hlink"/>
                      </a:fgClr>
                      <a:bgClr>
                        <a:srgbClr val="00FFCC"/>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902</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161</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rPr>
                        <a:t>1063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CCFFFF"/>
                      </a:fgClr>
                      <a:bgClr>
                        <a:schemeClr val="bg1"/>
                      </a:bgClr>
                    </a:pattFill>
                  </a:tcPr>
                </a:tc>
                <a:extLst>
                  <a:ext uri="{0D108BD9-81ED-4DB2-BD59-A6C34878D82A}">
                    <a16:rowId xmlns:a16="http://schemas.microsoft.com/office/drawing/2014/main" val="10005"/>
                  </a:ext>
                </a:extLst>
              </a:tr>
              <a:tr h="24447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40 y más</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dotDmnd">
                      <a:fgClr>
                        <a:schemeClr val="hlink"/>
                      </a:fgClr>
                      <a:bgClr>
                        <a:srgbClr val="00FFCC"/>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204</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49</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rPr>
                        <a:t>244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80">
                      <a:fgClr>
                        <a:srgbClr val="CCFFFF"/>
                      </a:fgClr>
                      <a:bgClr>
                        <a:schemeClr val="bg1"/>
                      </a:bgClr>
                    </a:pattFill>
                  </a:tcPr>
                </a:tc>
                <a:extLst>
                  <a:ext uri="{0D108BD9-81ED-4DB2-BD59-A6C34878D82A}">
                    <a16:rowId xmlns:a16="http://schemas.microsoft.com/office/drawing/2014/main" val="10006"/>
                  </a:ext>
                </a:extLst>
              </a:tr>
              <a:tr h="24447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a:ln>
                            <a:noFill/>
                          </a:ln>
                          <a:solidFill>
                            <a:schemeClr val="tx1"/>
                          </a:solidFill>
                          <a:effectLst/>
                          <a:latin typeface="Arial" charset="0"/>
                          <a:cs typeface="Arial" charset="0"/>
                        </a:rPr>
                        <a:t>Total</a:t>
                      </a:r>
                      <a:endParaRPr kumimoji="0" lang="es-ES" altLang="es-ES" sz="1600" b="1"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rgbClr val="CCFFFF"/>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10 021</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rgbClr val="CCFFFF"/>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Arial" charset="0"/>
                        </a:rPr>
                        <a:t>957</a:t>
                      </a:r>
                      <a:endParaRPr kumimoji="0" lang="es-ES" altLang="es-E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rgbClr val="CCFFFF"/>
                      </a:fgClr>
                      <a:bgClr>
                        <a:schemeClr val="bg1"/>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a:ln>
                            <a:noFill/>
                          </a:ln>
                          <a:solidFill>
                            <a:schemeClr val="tx1"/>
                          </a:solidFill>
                          <a:effectLst/>
                          <a:latin typeface="Arial" charset="0"/>
                        </a:rPr>
                        <a:t>10968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pattFill prst="pct90">
                      <a:fgClr>
                        <a:srgbClr val="CCFFFF"/>
                      </a:fgClr>
                      <a:bgClr>
                        <a:schemeClr val="bg1"/>
                      </a:bgClr>
                    </a:pattFill>
                  </a:tcPr>
                </a:tc>
                <a:extLst>
                  <a:ext uri="{0D108BD9-81ED-4DB2-BD59-A6C34878D82A}">
                    <a16:rowId xmlns:a16="http://schemas.microsoft.com/office/drawing/2014/main" val="10007"/>
                  </a:ext>
                </a:extLst>
              </a:tr>
            </a:tbl>
          </a:graphicData>
        </a:graphic>
      </p:graphicFrame>
      <p:sp>
        <p:nvSpPr>
          <p:cNvPr id="19509" name="Rectangle 53">
            <a:extLst>
              <a:ext uri="{FF2B5EF4-FFF2-40B4-BE49-F238E27FC236}">
                <a16:creationId xmlns:a16="http://schemas.microsoft.com/office/drawing/2014/main" id="{7FE130DE-921E-42DA-9D92-F38CB0A64419}"/>
              </a:ext>
            </a:extLst>
          </p:cNvPr>
          <p:cNvSpPr>
            <a:spLocks noChangeArrowheads="1"/>
          </p:cNvSpPr>
          <p:nvPr/>
        </p:nvSpPr>
        <p:spPr bwMode="auto">
          <a:xfrm>
            <a:off x="3432175" y="5845730"/>
            <a:ext cx="5735866" cy="437043"/>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80000"/>
              </a:lnSpc>
              <a:defRPr/>
            </a:pPr>
            <a:r>
              <a:rPr lang="es-ES" altLang="es-ES" sz="1400">
                <a:latin typeface="Arial" charset="0"/>
              </a:rPr>
              <a:t>Incidencia: 9,5 % = 28 años</a:t>
            </a:r>
            <a:br>
              <a:rPr lang="es-ES" altLang="es-ES" sz="1400">
                <a:latin typeface="Arial" charset="0"/>
              </a:rPr>
            </a:br>
            <a:r>
              <a:rPr lang="es-ES" altLang="es-ES" sz="1400">
                <a:latin typeface="Arial" charset="0"/>
              </a:rPr>
              <a:t>Fuente: Datos obtenidos del libro de partos y de las historias clínicas. </a:t>
            </a:r>
          </a:p>
        </p:txBody>
      </p:sp>
      <p:sp>
        <p:nvSpPr>
          <p:cNvPr id="15412" name="AutoShape 54" descr="X">
            <a:hlinkClick r:id="rId3"/>
            <a:extLst>
              <a:ext uri="{FF2B5EF4-FFF2-40B4-BE49-F238E27FC236}">
                <a16:creationId xmlns:a16="http://schemas.microsoft.com/office/drawing/2014/main" id="{DA68E352-0CDC-41F1-A2D0-51FC91BA18E1}"/>
              </a:ext>
            </a:extLst>
          </p:cNvPr>
          <p:cNvSpPr>
            <a:spLocks noChangeAspect="1" noChangeArrowheads="1"/>
          </p:cNvSpPr>
          <p:nvPr/>
        </p:nvSpPr>
        <p:spPr bwMode="auto">
          <a:xfrm>
            <a:off x="5670551" y="4498976"/>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15413" name="AutoShape 55">
            <a:extLst>
              <a:ext uri="{FF2B5EF4-FFF2-40B4-BE49-F238E27FC236}">
                <a16:creationId xmlns:a16="http://schemas.microsoft.com/office/drawing/2014/main" id="{B614F47B-B06B-4AAC-A809-5B9B063C7476}"/>
              </a:ext>
            </a:extLst>
          </p:cNvPr>
          <p:cNvSpPr>
            <a:spLocks noChangeArrowheads="1"/>
          </p:cNvSpPr>
          <p:nvPr/>
        </p:nvSpPr>
        <p:spPr bwMode="auto">
          <a:xfrm>
            <a:off x="1631951" y="188913"/>
            <a:ext cx="2879725" cy="431800"/>
          </a:xfrm>
          <a:prstGeom prst="flowChartAlternateProcess">
            <a:avLst/>
          </a:prstGeom>
          <a:gradFill rotWithShape="1">
            <a:gsLst>
              <a:gs pos="0">
                <a:srgbClr val="99CCFF"/>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b="1"/>
              <a:t>Tablas de dos entradas</a:t>
            </a:r>
          </a:p>
        </p:txBody>
      </p:sp>
      <p:sp>
        <p:nvSpPr>
          <p:cNvPr id="19512" name="Rectangle 56">
            <a:extLst>
              <a:ext uri="{FF2B5EF4-FFF2-40B4-BE49-F238E27FC236}">
                <a16:creationId xmlns:a16="http://schemas.microsoft.com/office/drawing/2014/main" id="{40F4F92E-FB21-4009-B80C-182EA7932153}"/>
              </a:ext>
            </a:extLst>
          </p:cNvPr>
          <p:cNvSpPr>
            <a:spLocks noChangeArrowheads="1"/>
          </p:cNvSpPr>
          <p:nvPr/>
        </p:nvSpPr>
        <p:spPr bwMode="auto">
          <a:xfrm>
            <a:off x="1655764" y="877889"/>
            <a:ext cx="8709025" cy="581025"/>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defRPr/>
            </a:pPr>
            <a:r>
              <a:rPr lang="es-MX" altLang="es-ES" sz="1600">
                <a:latin typeface="Arial" charset="0"/>
              </a:rPr>
              <a:t>En estas tablas se presentan dos variables de la realidad, las clases de una de ellas van en la </a:t>
            </a:r>
          </a:p>
          <a:p>
            <a:pPr algn="l">
              <a:defRPr/>
            </a:pPr>
            <a:r>
              <a:rPr lang="es-MX" altLang="es-ES" sz="1600">
                <a:latin typeface="Arial" charset="0"/>
              </a:rPr>
              <a:t>columna matriz (vertical) y las clases de la segunda en el encabezado (horizontal). </a:t>
            </a:r>
          </a:p>
        </p:txBody>
      </p:sp>
      <p:sp>
        <p:nvSpPr>
          <p:cNvPr id="19526" name="AutoShape 70">
            <a:extLst>
              <a:ext uri="{FF2B5EF4-FFF2-40B4-BE49-F238E27FC236}">
                <a16:creationId xmlns:a16="http://schemas.microsoft.com/office/drawing/2014/main" id="{CC0F01BA-2C06-493F-AF99-283CBD5938B6}"/>
              </a:ext>
            </a:extLst>
          </p:cNvPr>
          <p:cNvSpPr>
            <a:spLocks/>
          </p:cNvSpPr>
          <p:nvPr/>
        </p:nvSpPr>
        <p:spPr bwMode="auto">
          <a:xfrm>
            <a:off x="2855913" y="2852739"/>
            <a:ext cx="360362" cy="3024187"/>
          </a:xfrm>
          <a:prstGeom prst="leftBrace">
            <a:avLst>
              <a:gd name="adj1" fmla="val 69934"/>
              <a:gd name="adj2" fmla="val 50000"/>
            </a:avLst>
          </a:prstGeom>
          <a:noFill/>
          <a:ln w="57150">
            <a:solidFill>
              <a:srgbClr val="006699"/>
            </a:solidFill>
            <a:round/>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sp>
        <p:nvSpPr>
          <p:cNvPr id="19527" name="AutoShape 71">
            <a:extLst>
              <a:ext uri="{FF2B5EF4-FFF2-40B4-BE49-F238E27FC236}">
                <a16:creationId xmlns:a16="http://schemas.microsoft.com/office/drawing/2014/main" id="{F06D8258-6C71-4D24-9455-627BE4AADB28}"/>
              </a:ext>
            </a:extLst>
          </p:cNvPr>
          <p:cNvSpPr>
            <a:spLocks/>
          </p:cNvSpPr>
          <p:nvPr/>
        </p:nvSpPr>
        <p:spPr bwMode="auto">
          <a:xfrm rot="5400000">
            <a:off x="6480970" y="994570"/>
            <a:ext cx="296863" cy="3438525"/>
          </a:xfrm>
          <a:prstGeom prst="leftBrace">
            <a:avLst>
              <a:gd name="adj1" fmla="val 96524"/>
              <a:gd name="adj2" fmla="val 50000"/>
            </a:avLst>
          </a:prstGeom>
          <a:noFill/>
          <a:ln w="57150">
            <a:solidFill>
              <a:srgbClr val="006699"/>
            </a:solidFill>
            <a:round/>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sp>
        <p:nvSpPr>
          <p:cNvPr id="19528" name="AutoShape 72">
            <a:extLst>
              <a:ext uri="{FF2B5EF4-FFF2-40B4-BE49-F238E27FC236}">
                <a16:creationId xmlns:a16="http://schemas.microsoft.com/office/drawing/2014/main" id="{7AB40067-FC14-413C-9D44-CC09545F5F7F}"/>
              </a:ext>
            </a:extLst>
          </p:cNvPr>
          <p:cNvSpPr>
            <a:spLocks noChangeArrowheads="1"/>
          </p:cNvSpPr>
          <p:nvPr/>
        </p:nvSpPr>
        <p:spPr bwMode="auto">
          <a:xfrm>
            <a:off x="1647826" y="3573464"/>
            <a:ext cx="1116013" cy="1800225"/>
          </a:xfrm>
          <a:prstGeom prst="roundRect">
            <a:avLst>
              <a:gd name="adj" fmla="val 8199"/>
            </a:avLst>
          </a:prstGeom>
          <a:gradFill rotWithShape="1">
            <a:gsLst>
              <a:gs pos="0">
                <a:srgbClr val="99CCFF">
                  <a:alpha val="62999"/>
                </a:srgbClr>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500">
                <a:latin typeface="Lucida Sans" panose="020B0602030504020204" pitchFamily="34" charset="0"/>
              </a:rPr>
              <a:t>En esta </a:t>
            </a:r>
          </a:p>
          <a:p>
            <a:pPr eaLnBrk="1" hangingPunct="1"/>
            <a:r>
              <a:rPr lang="es-ES" altLang="es-ES" sz="1500">
                <a:latin typeface="Lucida Sans" panose="020B0602030504020204" pitchFamily="34" charset="0"/>
              </a:rPr>
              <a:t>columna</a:t>
            </a:r>
          </a:p>
          <a:p>
            <a:pPr eaLnBrk="1" hangingPunct="1"/>
            <a:r>
              <a:rPr lang="es-ES" altLang="es-ES" sz="1500">
                <a:latin typeface="Lucida Sans" panose="020B0602030504020204" pitchFamily="34" charset="0"/>
              </a:rPr>
              <a:t>van la</a:t>
            </a:r>
          </a:p>
          <a:p>
            <a:pPr eaLnBrk="1" hangingPunct="1"/>
            <a:r>
              <a:rPr lang="es-ES" altLang="es-ES" sz="1500">
                <a:latin typeface="Lucida Sans" panose="020B0602030504020204" pitchFamily="34" charset="0"/>
              </a:rPr>
              <a:t>primera </a:t>
            </a:r>
          </a:p>
          <a:p>
            <a:pPr eaLnBrk="1" hangingPunct="1"/>
            <a:r>
              <a:rPr lang="es-ES" altLang="es-ES" sz="1500">
                <a:latin typeface="Lucida Sans" panose="020B0602030504020204" pitchFamily="34" charset="0"/>
              </a:rPr>
              <a:t>Clases </a:t>
            </a:r>
          </a:p>
          <a:p>
            <a:pPr eaLnBrk="1" hangingPunct="1"/>
            <a:r>
              <a:rPr lang="es-ES" altLang="es-ES" sz="1500">
                <a:latin typeface="Lucida Sans" panose="020B0602030504020204" pitchFamily="34" charset="0"/>
              </a:rPr>
              <a:t>para cada </a:t>
            </a:r>
          </a:p>
          <a:p>
            <a:pPr eaLnBrk="1" hangingPunct="1"/>
            <a:r>
              <a:rPr lang="es-ES" altLang="es-ES" sz="1500">
                <a:latin typeface="Lucida Sans" panose="020B0602030504020204" pitchFamily="34" charset="0"/>
              </a:rPr>
              <a:t>variación </a:t>
            </a:r>
          </a:p>
        </p:txBody>
      </p:sp>
      <p:sp>
        <p:nvSpPr>
          <p:cNvPr id="19529" name="AutoShape 73">
            <a:extLst>
              <a:ext uri="{FF2B5EF4-FFF2-40B4-BE49-F238E27FC236}">
                <a16:creationId xmlns:a16="http://schemas.microsoft.com/office/drawing/2014/main" id="{CC6F0C09-A7BC-442C-B620-A1B10395DADC}"/>
              </a:ext>
            </a:extLst>
          </p:cNvPr>
          <p:cNvSpPr>
            <a:spLocks noChangeArrowheads="1"/>
          </p:cNvSpPr>
          <p:nvPr/>
        </p:nvSpPr>
        <p:spPr bwMode="auto">
          <a:xfrm>
            <a:off x="3978276" y="2152650"/>
            <a:ext cx="5286375" cy="412750"/>
          </a:xfrm>
          <a:prstGeom prst="roundRect">
            <a:avLst>
              <a:gd name="adj" fmla="val 8199"/>
            </a:avLst>
          </a:prstGeom>
          <a:gradFill rotWithShape="1">
            <a:gsLst>
              <a:gs pos="0">
                <a:srgbClr val="99CCFF">
                  <a:alpha val="62999"/>
                </a:srgbClr>
              </a:gs>
              <a:gs pos="100000">
                <a:schemeClr val="bg1">
                  <a:alpha val="49001"/>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500">
                <a:latin typeface="Lucida Sans" panose="020B0602030504020204" pitchFamily="34" charset="0"/>
              </a:rPr>
              <a:t>En esta fila van las segunda clase para cada  variación </a:t>
            </a:r>
          </a:p>
        </p:txBody>
      </p:sp>
      <p:graphicFrame>
        <p:nvGraphicFramePr>
          <p:cNvPr id="19530" name="Object 74">
            <a:extLst>
              <a:ext uri="{FF2B5EF4-FFF2-40B4-BE49-F238E27FC236}">
                <a16:creationId xmlns:a16="http://schemas.microsoft.com/office/drawing/2014/main" id="{C4224DA8-EEC8-4425-8EA7-865A5CFB861B}"/>
              </a:ext>
            </a:extLst>
          </p:cNvPr>
          <p:cNvGraphicFramePr>
            <a:graphicFrameLocks noChangeAspect="1"/>
          </p:cNvGraphicFramePr>
          <p:nvPr/>
        </p:nvGraphicFramePr>
        <p:xfrm>
          <a:off x="8904288" y="5805489"/>
          <a:ext cx="576262" cy="503237"/>
        </p:xfrm>
        <a:graphic>
          <a:graphicData uri="http://schemas.openxmlformats.org/presentationml/2006/ole">
            <mc:AlternateContent xmlns:mc="http://schemas.openxmlformats.org/markup-compatibility/2006">
              <mc:Choice xmlns:v="urn:schemas-microsoft-com:vml" Requires="v">
                <p:oleObj spid="_x0000_s31752" name="CorelDRAW" r:id="rId4" imgW="772239" imgH="876300" progId="CorelDRAW.Graphic.12">
                  <p:embed/>
                </p:oleObj>
              </mc:Choice>
              <mc:Fallback>
                <p:oleObj name="CorelDRAW" r:id="rId4" imgW="772239" imgH="876300" progId="CorelDRAW.Graphic.12">
                  <p:embed/>
                  <p:pic>
                    <p:nvPicPr>
                      <p:cNvPr id="19530" name="Object 74">
                        <a:extLst>
                          <a:ext uri="{FF2B5EF4-FFF2-40B4-BE49-F238E27FC236}">
                            <a16:creationId xmlns:a16="http://schemas.microsoft.com/office/drawing/2014/main" id="{C4224DA8-EEC8-4425-8EA7-865A5CFB86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4288" y="5805489"/>
                        <a:ext cx="57626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31" name="AutoShape 75">
            <a:extLst>
              <a:ext uri="{FF2B5EF4-FFF2-40B4-BE49-F238E27FC236}">
                <a16:creationId xmlns:a16="http://schemas.microsoft.com/office/drawing/2014/main" id="{3FE62A0B-6017-43EA-B75B-180A90A8AC3B}"/>
              </a:ext>
            </a:extLst>
          </p:cNvPr>
          <p:cNvSpPr>
            <a:spLocks noChangeArrowheads="1"/>
          </p:cNvSpPr>
          <p:nvPr/>
        </p:nvSpPr>
        <p:spPr bwMode="auto">
          <a:xfrm>
            <a:off x="7751764" y="6381751"/>
            <a:ext cx="2808287" cy="341313"/>
          </a:xfrm>
          <a:prstGeom prst="roundRect">
            <a:avLst>
              <a:gd name="adj" fmla="val 8199"/>
            </a:avLst>
          </a:prstGeom>
          <a:gradFill rotWithShape="1">
            <a:gsLst>
              <a:gs pos="0">
                <a:srgbClr val="99CCFF">
                  <a:alpha val="62999"/>
                </a:srgbClr>
              </a:gs>
              <a:gs pos="100000">
                <a:schemeClr val="bg1">
                  <a:alpha val="49001"/>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500">
                <a:latin typeface="Lucida Sans" panose="020B0602030504020204" pitchFamily="34" charset="0"/>
              </a:rPr>
              <a:t>Las sumas deben coincidir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526"/>
                                        </p:tgtEl>
                                        <p:attrNameLst>
                                          <p:attrName>style.visibility</p:attrName>
                                        </p:attrNameLst>
                                      </p:cBhvr>
                                      <p:to>
                                        <p:strVal val="visible"/>
                                      </p:to>
                                    </p:set>
                                    <p:anim calcmode="lin" valueType="num">
                                      <p:cBhvr additive="base">
                                        <p:cTn id="7" dur="500" fill="hold"/>
                                        <p:tgtEl>
                                          <p:spTgt spid="19526"/>
                                        </p:tgtEl>
                                        <p:attrNameLst>
                                          <p:attrName>ppt_x</p:attrName>
                                        </p:attrNameLst>
                                      </p:cBhvr>
                                      <p:tavLst>
                                        <p:tav tm="0">
                                          <p:val>
                                            <p:strVal val="0-#ppt_w/2"/>
                                          </p:val>
                                        </p:tav>
                                        <p:tav tm="100000">
                                          <p:val>
                                            <p:strVal val="#ppt_x"/>
                                          </p:val>
                                        </p:tav>
                                      </p:tavLst>
                                    </p:anim>
                                    <p:anim calcmode="lin" valueType="num">
                                      <p:cBhvr additive="base">
                                        <p:cTn id="8" dur="500" fill="hold"/>
                                        <p:tgtEl>
                                          <p:spTgt spid="195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528"/>
                                        </p:tgtEl>
                                        <p:attrNameLst>
                                          <p:attrName>style.visibility</p:attrName>
                                        </p:attrNameLst>
                                      </p:cBhvr>
                                      <p:to>
                                        <p:strVal val="visible"/>
                                      </p:to>
                                    </p:set>
                                    <p:anim calcmode="lin" valueType="num">
                                      <p:cBhvr additive="base">
                                        <p:cTn id="11" dur="500" fill="hold"/>
                                        <p:tgtEl>
                                          <p:spTgt spid="19528"/>
                                        </p:tgtEl>
                                        <p:attrNameLst>
                                          <p:attrName>ppt_x</p:attrName>
                                        </p:attrNameLst>
                                      </p:cBhvr>
                                      <p:tavLst>
                                        <p:tav tm="0">
                                          <p:val>
                                            <p:strVal val="0-#ppt_w/2"/>
                                          </p:val>
                                        </p:tav>
                                        <p:tav tm="100000">
                                          <p:val>
                                            <p:strVal val="#ppt_x"/>
                                          </p:val>
                                        </p:tav>
                                      </p:tavLst>
                                    </p:anim>
                                    <p:anim calcmode="lin" valueType="num">
                                      <p:cBhvr additive="base">
                                        <p:cTn id="12" dur="500" fill="hold"/>
                                        <p:tgtEl>
                                          <p:spTgt spid="1952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9527"/>
                                        </p:tgtEl>
                                        <p:attrNameLst>
                                          <p:attrName>style.visibility</p:attrName>
                                        </p:attrNameLst>
                                      </p:cBhvr>
                                      <p:to>
                                        <p:strVal val="visible"/>
                                      </p:to>
                                    </p:set>
                                    <p:anim calcmode="lin" valueType="num">
                                      <p:cBhvr additive="base">
                                        <p:cTn id="17" dur="1000" fill="hold"/>
                                        <p:tgtEl>
                                          <p:spTgt spid="19527"/>
                                        </p:tgtEl>
                                        <p:attrNameLst>
                                          <p:attrName>ppt_x</p:attrName>
                                        </p:attrNameLst>
                                      </p:cBhvr>
                                      <p:tavLst>
                                        <p:tav tm="0">
                                          <p:val>
                                            <p:strVal val="1+#ppt_w/2"/>
                                          </p:val>
                                        </p:tav>
                                        <p:tav tm="100000">
                                          <p:val>
                                            <p:strVal val="#ppt_x"/>
                                          </p:val>
                                        </p:tav>
                                      </p:tavLst>
                                    </p:anim>
                                    <p:anim calcmode="lin" valueType="num">
                                      <p:cBhvr additive="base">
                                        <p:cTn id="18" dur="1000" fill="hold"/>
                                        <p:tgtEl>
                                          <p:spTgt spid="1952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9529"/>
                                        </p:tgtEl>
                                        <p:attrNameLst>
                                          <p:attrName>style.visibility</p:attrName>
                                        </p:attrNameLst>
                                      </p:cBhvr>
                                      <p:to>
                                        <p:strVal val="visible"/>
                                      </p:to>
                                    </p:set>
                                    <p:anim calcmode="lin" valueType="num">
                                      <p:cBhvr additive="base">
                                        <p:cTn id="21" dur="1000" fill="hold"/>
                                        <p:tgtEl>
                                          <p:spTgt spid="19529"/>
                                        </p:tgtEl>
                                        <p:attrNameLst>
                                          <p:attrName>ppt_x</p:attrName>
                                        </p:attrNameLst>
                                      </p:cBhvr>
                                      <p:tavLst>
                                        <p:tav tm="0">
                                          <p:val>
                                            <p:strVal val="1+#ppt_w/2"/>
                                          </p:val>
                                        </p:tav>
                                        <p:tav tm="100000">
                                          <p:val>
                                            <p:strVal val="#ppt_x"/>
                                          </p:val>
                                        </p:tav>
                                      </p:tavLst>
                                    </p:anim>
                                    <p:anim calcmode="lin" valueType="num">
                                      <p:cBhvr additive="base">
                                        <p:cTn id="22" dur="1000" fill="hold"/>
                                        <p:tgtEl>
                                          <p:spTgt spid="1952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9530"/>
                                        </p:tgtEl>
                                        <p:attrNameLst>
                                          <p:attrName>style.visibility</p:attrName>
                                        </p:attrNameLst>
                                      </p:cBhvr>
                                      <p:to>
                                        <p:strVal val="visible"/>
                                      </p:to>
                                    </p:set>
                                    <p:anim calcmode="lin" valueType="num">
                                      <p:cBhvr additive="base">
                                        <p:cTn id="27" dur="500" fill="hold"/>
                                        <p:tgtEl>
                                          <p:spTgt spid="19530"/>
                                        </p:tgtEl>
                                        <p:attrNameLst>
                                          <p:attrName>ppt_x</p:attrName>
                                        </p:attrNameLst>
                                      </p:cBhvr>
                                      <p:tavLst>
                                        <p:tav tm="0">
                                          <p:val>
                                            <p:strVal val="#ppt_x"/>
                                          </p:val>
                                        </p:tav>
                                        <p:tav tm="100000">
                                          <p:val>
                                            <p:strVal val="#ppt_x"/>
                                          </p:val>
                                        </p:tav>
                                      </p:tavLst>
                                    </p:anim>
                                    <p:anim calcmode="lin" valueType="num">
                                      <p:cBhvr additive="base">
                                        <p:cTn id="28" dur="500" fill="hold"/>
                                        <p:tgtEl>
                                          <p:spTgt spid="195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531"/>
                                        </p:tgtEl>
                                        <p:attrNameLst>
                                          <p:attrName>style.visibility</p:attrName>
                                        </p:attrNameLst>
                                      </p:cBhvr>
                                      <p:to>
                                        <p:strVal val="visible"/>
                                      </p:to>
                                    </p:set>
                                    <p:anim calcmode="lin" valueType="num">
                                      <p:cBhvr additive="base">
                                        <p:cTn id="31" dur="500" fill="hold"/>
                                        <p:tgtEl>
                                          <p:spTgt spid="19531"/>
                                        </p:tgtEl>
                                        <p:attrNameLst>
                                          <p:attrName>ppt_x</p:attrName>
                                        </p:attrNameLst>
                                      </p:cBhvr>
                                      <p:tavLst>
                                        <p:tav tm="0">
                                          <p:val>
                                            <p:strVal val="#ppt_x"/>
                                          </p:val>
                                        </p:tav>
                                        <p:tav tm="100000">
                                          <p:val>
                                            <p:strVal val="#ppt_x"/>
                                          </p:val>
                                        </p:tav>
                                      </p:tavLst>
                                    </p:anim>
                                    <p:anim calcmode="lin" valueType="num">
                                      <p:cBhvr additive="base">
                                        <p:cTn id="32" dur="500" fill="hold"/>
                                        <p:tgtEl>
                                          <p:spTgt spid="19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6" grpId="0" animBg="1"/>
      <p:bldP spid="19527" grpId="0" animBg="1"/>
      <p:bldP spid="19528" grpId="0" animBg="1"/>
      <p:bldP spid="19529" grpId="0" animBg="1"/>
      <p:bldP spid="1953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a:extLst>
              <a:ext uri="{FF2B5EF4-FFF2-40B4-BE49-F238E27FC236}">
                <a16:creationId xmlns:a16="http://schemas.microsoft.com/office/drawing/2014/main" id="{DAA35F68-435A-4B8F-8A98-E86D5784AF40}"/>
              </a:ext>
            </a:extLst>
          </p:cNvPr>
          <p:cNvSpPr>
            <a:spLocks noChangeArrowheads="1"/>
          </p:cNvSpPr>
          <p:nvPr/>
        </p:nvSpPr>
        <p:spPr bwMode="auto">
          <a:xfrm>
            <a:off x="1631950" y="188913"/>
            <a:ext cx="2376488" cy="431800"/>
          </a:xfrm>
          <a:prstGeom prst="flowChartAlternateProcess">
            <a:avLst/>
          </a:prstGeom>
          <a:gradFill rotWithShape="1">
            <a:gsLst>
              <a:gs pos="0">
                <a:srgbClr val="99CCFF"/>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b="1"/>
              <a:t>Tablas complejas</a:t>
            </a:r>
          </a:p>
        </p:txBody>
      </p:sp>
      <p:sp>
        <p:nvSpPr>
          <p:cNvPr id="20487" name="Rectangle 7">
            <a:extLst>
              <a:ext uri="{FF2B5EF4-FFF2-40B4-BE49-F238E27FC236}">
                <a16:creationId xmlns:a16="http://schemas.microsoft.com/office/drawing/2014/main" id="{1D46E221-FD4F-4AC3-97B0-B84156D881DA}"/>
              </a:ext>
            </a:extLst>
          </p:cNvPr>
          <p:cNvSpPr>
            <a:spLocks noChangeArrowheads="1"/>
          </p:cNvSpPr>
          <p:nvPr/>
        </p:nvSpPr>
        <p:spPr bwMode="auto">
          <a:xfrm>
            <a:off x="2943226" y="611188"/>
            <a:ext cx="6469063" cy="82550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es-MX" altLang="es-ES" sz="1600" b="1" dirty="0">
                <a:solidFill>
                  <a:srgbClr val="FFFF99"/>
                </a:solidFill>
                <a:latin typeface="Arial" charset="0"/>
                <a:cs typeface="Times New Roman" pitchFamily="18" charset="0"/>
              </a:rPr>
              <a:t> </a:t>
            </a:r>
            <a:r>
              <a:rPr lang="es-MX" altLang="es-ES" sz="1600" b="1" dirty="0">
                <a:latin typeface="Arial" charset="0"/>
                <a:cs typeface="Times New Roman" pitchFamily="18" charset="0"/>
              </a:rPr>
              <a:t>TABLA </a:t>
            </a:r>
            <a:r>
              <a:rPr lang="es-MX" altLang="es-ES" sz="1600" b="1" dirty="0" err="1">
                <a:latin typeface="Arial" charset="0"/>
                <a:cs typeface="Times New Roman" pitchFamily="18" charset="0"/>
              </a:rPr>
              <a:t>N°</a:t>
            </a:r>
            <a:r>
              <a:rPr lang="es-MX" altLang="es-ES" sz="1600" b="1" dirty="0">
                <a:latin typeface="Arial" charset="0"/>
                <a:cs typeface="Times New Roman" pitchFamily="18" charset="0"/>
              </a:rPr>
              <a:t> 7:</a:t>
            </a:r>
          </a:p>
          <a:p>
            <a:pPr eaLnBrk="0" hangingPunct="0">
              <a:defRPr/>
            </a:pPr>
            <a:r>
              <a:rPr lang="es-MX" altLang="es-ES" sz="1600" b="1" dirty="0">
                <a:latin typeface="Arial" charset="0"/>
                <a:cs typeface="Times New Roman" pitchFamily="18" charset="0"/>
              </a:rPr>
              <a:t>Pacientes atendidos por Hepatitis Viral  por nivel de instrucción, </a:t>
            </a:r>
          </a:p>
          <a:p>
            <a:pPr eaLnBrk="0" hangingPunct="0">
              <a:defRPr/>
            </a:pPr>
            <a:r>
              <a:rPr lang="es-MX" altLang="es-ES" sz="1600" b="1" dirty="0">
                <a:latin typeface="Arial" charset="0"/>
                <a:cs typeface="Times New Roman" pitchFamily="18" charset="0"/>
              </a:rPr>
              <a:t>según zona de procedencia y sexo.</a:t>
            </a:r>
            <a:endParaRPr lang="es-MX" altLang="es-ES" sz="1600" b="1" dirty="0">
              <a:latin typeface="Arial" charset="0"/>
            </a:endParaRPr>
          </a:p>
        </p:txBody>
      </p:sp>
      <p:grpSp>
        <p:nvGrpSpPr>
          <p:cNvPr id="16389" name="Group 303">
            <a:extLst>
              <a:ext uri="{FF2B5EF4-FFF2-40B4-BE49-F238E27FC236}">
                <a16:creationId xmlns:a16="http://schemas.microsoft.com/office/drawing/2014/main" id="{3F48831F-C754-439F-9919-EAAB2C55D86D}"/>
              </a:ext>
            </a:extLst>
          </p:cNvPr>
          <p:cNvGrpSpPr>
            <a:grpSpLocks/>
          </p:cNvGrpSpPr>
          <p:nvPr/>
        </p:nvGrpSpPr>
        <p:grpSpPr bwMode="auto">
          <a:xfrm>
            <a:off x="2495551" y="2349501"/>
            <a:ext cx="7345363" cy="3565525"/>
            <a:chOff x="419" y="979"/>
            <a:chExt cx="4356" cy="2382"/>
          </a:xfrm>
        </p:grpSpPr>
        <p:sp>
          <p:nvSpPr>
            <p:cNvPr id="16395" name="Line 135">
              <a:extLst>
                <a:ext uri="{FF2B5EF4-FFF2-40B4-BE49-F238E27FC236}">
                  <a16:creationId xmlns:a16="http://schemas.microsoft.com/office/drawing/2014/main" id="{78E73593-33D6-4D48-9003-74AD88BC4B48}"/>
                </a:ext>
              </a:extLst>
            </p:cNvPr>
            <p:cNvSpPr>
              <a:spLocks noChangeShapeType="1"/>
            </p:cNvSpPr>
            <p:nvPr/>
          </p:nvSpPr>
          <p:spPr bwMode="auto">
            <a:xfrm>
              <a:off x="1643" y="979"/>
              <a:ext cx="0" cy="0"/>
            </a:xfrm>
            <a:prstGeom prst="line">
              <a:avLst/>
            </a:prstGeom>
            <a:noFill/>
            <a:ln w="28575" cap="rnd">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396" name="Rectangle 124">
              <a:extLst>
                <a:ext uri="{FF2B5EF4-FFF2-40B4-BE49-F238E27FC236}">
                  <a16:creationId xmlns:a16="http://schemas.microsoft.com/office/drawing/2014/main" id="{96DE6D8A-28F0-45E2-B3E2-2E90997233EF}"/>
                </a:ext>
              </a:extLst>
            </p:cNvPr>
            <p:cNvSpPr>
              <a:spLocks noChangeArrowheads="1"/>
            </p:cNvSpPr>
            <p:nvPr/>
          </p:nvSpPr>
          <p:spPr bwMode="auto">
            <a:xfrm>
              <a:off x="4091" y="3092"/>
              <a:ext cx="684" cy="269"/>
            </a:xfrm>
            <a:prstGeom prst="rect">
              <a:avLst/>
            </a:prstGeom>
            <a:solidFill>
              <a:srgbClr val="CCFF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ES" sz="1000">
                  <a:cs typeface="Times New Roman" panose="02020603050405020304" pitchFamily="18" charset="0"/>
                </a:rPr>
                <a:t> </a:t>
              </a:r>
              <a:endParaRPr lang="es-ES" altLang="es-ES" sz="1400"/>
            </a:p>
            <a:p>
              <a:r>
                <a:rPr lang="es-MX" altLang="es-ES" sz="1200" b="1">
                  <a:cs typeface="Times New Roman" panose="02020603050405020304" pitchFamily="18" charset="0"/>
                </a:rPr>
                <a:t>141</a:t>
              </a:r>
              <a:endParaRPr lang="es-MX" altLang="es-ES" b="1"/>
            </a:p>
          </p:txBody>
        </p:sp>
        <p:sp>
          <p:nvSpPr>
            <p:cNvPr id="20603" name="Rectangle 123">
              <a:extLst>
                <a:ext uri="{FF2B5EF4-FFF2-40B4-BE49-F238E27FC236}">
                  <a16:creationId xmlns:a16="http://schemas.microsoft.com/office/drawing/2014/main" id="{A85C7D33-3C93-4897-B260-0BE57EA5A4F5}"/>
                </a:ext>
              </a:extLst>
            </p:cNvPr>
            <p:cNvSpPr>
              <a:spLocks noChangeArrowheads="1"/>
            </p:cNvSpPr>
            <p:nvPr/>
          </p:nvSpPr>
          <p:spPr bwMode="auto">
            <a:xfrm>
              <a:off x="3587" y="3092"/>
              <a:ext cx="504"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09</a:t>
              </a:r>
              <a:endParaRPr lang="es-MX" altLang="es-ES">
                <a:latin typeface="Arial" charset="0"/>
              </a:endParaRPr>
            </a:p>
          </p:txBody>
        </p:sp>
        <p:sp>
          <p:nvSpPr>
            <p:cNvPr id="20602" name="Rectangle 122">
              <a:extLst>
                <a:ext uri="{FF2B5EF4-FFF2-40B4-BE49-F238E27FC236}">
                  <a16:creationId xmlns:a16="http://schemas.microsoft.com/office/drawing/2014/main" id="{3DDE4097-9D6B-4F57-B5D3-79F73C8FA857}"/>
                </a:ext>
              </a:extLst>
            </p:cNvPr>
            <p:cNvSpPr>
              <a:spLocks noChangeArrowheads="1"/>
            </p:cNvSpPr>
            <p:nvPr/>
          </p:nvSpPr>
          <p:spPr bwMode="auto">
            <a:xfrm>
              <a:off x="3047" y="3092"/>
              <a:ext cx="540"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12</a:t>
              </a:r>
              <a:endParaRPr lang="es-MX" altLang="es-ES">
                <a:latin typeface="Arial" charset="0"/>
              </a:endParaRPr>
            </a:p>
          </p:txBody>
        </p:sp>
        <p:sp>
          <p:nvSpPr>
            <p:cNvPr id="20601" name="Rectangle 121">
              <a:extLst>
                <a:ext uri="{FF2B5EF4-FFF2-40B4-BE49-F238E27FC236}">
                  <a16:creationId xmlns:a16="http://schemas.microsoft.com/office/drawing/2014/main" id="{C74B8E30-E38B-4688-A0A0-691D2F70BCA0}"/>
                </a:ext>
              </a:extLst>
            </p:cNvPr>
            <p:cNvSpPr>
              <a:spLocks noChangeArrowheads="1"/>
            </p:cNvSpPr>
            <p:nvPr/>
          </p:nvSpPr>
          <p:spPr bwMode="auto">
            <a:xfrm>
              <a:off x="2550" y="3092"/>
              <a:ext cx="496"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38</a:t>
              </a:r>
              <a:endParaRPr lang="es-MX" altLang="es-ES">
                <a:latin typeface="Arial" charset="0"/>
              </a:endParaRPr>
            </a:p>
          </p:txBody>
        </p:sp>
        <p:sp>
          <p:nvSpPr>
            <p:cNvPr id="20600" name="Rectangle 120">
              <a:extLst>
                <a:ext uri="{FF2B5EF4-FFF2-40B4-BE49-F238E27FC236}">
                  <a16:creationId xmlns:a16="http://schemas.microsoft.com/office/drawing/2014/main" id="{507195B1-60ED-4047-8557-C3BA2770A730}"/>
                </a:ext>
              </a:extLst>
            </p:cNvPr>
            <p:cNvSpPr>
              <a:spLocks noChangeArrowheads="1"/>
            </p:cNvSpPr>
            <p:nvPr/>
          </p:nvSpPr>
          <p:spPr bwMode="auto">
            <a:xfrm>
              <a:off x="2010" y="3092"/>
              <a:ext cx="540"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52</a:t>
              </a:r>
              <a:endParaRPr lang="es-MX" altLang="es-ES">
                <a:latin typeface="Arial" charset="0"/>
              </a:endParaRPr>
            </a:p>
          </p:txBody>
        </p:sp>
        <p:sp>
          <p:nvSpPr>
            <p:cNvPr id="20599" name="Rectangle 119">
              <a:extLst>
                <a:ext uri="{FF2B5EF4-FFF2-40B4-BE49-F238E27FC236}">
                  <a16:creationId xmlns:a16="http://schemas.microsoft.com/office/drawing/2014/main" id="{B9493ACA-9DD3-4D85-8874-1F2505C1683E}"/>
                </a:ext>
              </a:extLst>
            </p:cNvPr>
            <p:cNvSpPr>
              <a:spLocks noChangeArrowheads="1"/>
            </p:cNvSpPr>
            <p:nvPr/>
          </p:nvSpPr>
          <p:spPr bwMode="auto">
            <a:xfrm>
              <a:off x="1643" y="3092"/>
              <a:ext cx="367"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12</a:t>
              </a:r>
              <a:endParaRPr lang="es-MX" altLang="es-ES">
                <a:latin typeface="Arial" charset="0"/>
              </a:endParaRPr>
            </a:p>
          </p:txBody>
        </p:sp>
        <p:sp>
          <p:nvSpPr>
            <p:cNvPr id="20598" name="Rectangle 118">
              <a:extLst>
                <a:ext uri="{FF2B5EF4-FFF2-40B4-BE49-F238E27FC236}">
                  <a16:creationId xmlns:a16="http://schemas.microsoft.com/office/drawing/2014/main" id="{FD08152C-2AAA-41BC-A401-9987F174BED6}"/>
                </a:ext>
              </a:extLst>
            </p:cNvPr>
            <p:cNvSpPr>
              <a:spLocks noChangeArrowheads="1"/>
            </p:cNvSpPr>
            <p:nvPr/>
          </p:nvSpPr>
          <p:spPr bwMode="auto">
            <a:xfrm>
              <a:off x="1197" y="3092"/>
              <a:ext cx="446"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18</a:t>
              </a:r>
              <a:endParaRPr lang="es-MX" altLang="es-ES">
                <a:latin typeface="Arial" charset="0"/>
              </a:endParaRPr>
            </a:p>
          </p:txBody>
        </p:sp>
        <p:sp>
          <p:nvSpPr>
            <p:cNvPr id="16403" name="Rectangle 117" descr="40%">
              <a:extLst>
                <a:ext uri="{FF2B5EF4-FFF2-40B4-BE49-F238E27FC236}">
                  <a16:creationId xmlns:a16="http://schemas.microsoft.com/office/drawing/2014/main" id="{65D1875C-D5C9-4027-8158-0CCAC280AC3F}"/>
                </a:ext>
              </a:extLst>
            </p:cNvPr>
            <p:cNvSpPr>
              <a:spLocks noChangeArrowheads="1"/>
            </p:cNvSpPr>
            <p:nvPr/>
          </p:nvSpPr>
          <p:spPr bwMode="auto">
            <a:xfrm>
              <a:off x="419" y="3092"/>
              <a:ext cx="778" cy="269"/>
            </a:xfrm>
            <a:prstGeom prst="rect">
              <a:avLst/>
            </a:prstGeom>
            <a:pattFill prst="pct40">
              <a:fgClr>
                <a:srgbClr val="FFCCCC"/>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ES" sz="1000">
                  <a:cs typeface="Times New Roman" panose="02020603050405020304" pitchFamily="18" charset="0"/>
                </a:rPr>
                <a:t> </a:t>
              </a:r>
              <a:endParaRPr lang="es-ES" altLang="es-ES" sz="1400"/>
            </a:p>
            <a:p>
              <a:r>
                <a:rPr lang="es-MX" altLang="es-ES" sz="1200" b="1">
                  <a:cs typeface="Times New Roman" panose="02020603050405020304" pitchFamily="18" charset="0"/>
                </a:rPr>
                <a:t>T O T A L</a:t>
              </a:r>
              <a:endParaRPr lang="es-MX" altLang="es-ES" b="1"/>
            </a:p>
          </p:txBody>
        </p:sp>
        <p:sp>
          <p:nvSpPr>
            <p:cNvPr id="20596" name="Rectangle 116">
              <a:extLst>
                <a:ext uri="{FF2B5EF4-FFF2-40B4-BE49-F238E27FC236}">
                  <a16:creationId xmlns:a16="http://schemas.microsoft.com/office/drawing/2014/main" id="{05272477-A8D0-446A-A713-E82448D59A33}"/>
                </a:ext>
              </a:extLst>
            </p:cNvPr>
            <p:cNvSpPr>
              <a:spLocks noChangeArrowheads="1"/>
            </p:cNvSpPr>
            <p:nvPr/>
          </p:nvSpPr>
          <p:spPr bwMode="auto">
            <a:xfrm>
              <a:off x="4091" y="2823"/>
              <a:ext cx="684"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04</a:t>
              </a:r>
              <a:endParaRPr lang="es-MX" altLang="es-ES">
                <a:latin typeface="Arial" charset="0"/>
              </a:endParaRPr>
            </a:p>
          </p:txBody>
        </p:sp>
        <p:sp>
          <p:nvSpPr>
            <p:cNvPr id="20595" name="Rectangle 115">
              <a:extLst>
                <a:ext uri="{FF2B5EF4-FFF2-40B4-BE49-F238E27FC236}">
                  <a16:creationId xmlns:a16="http://schemas.microsoft.com/office/drawing/2014/main" id="{FD37880F-1044-4181-AC79-1E24A1557522}"/>
                </a:ext>
              </a:extLst>
            </p:cNvPr>
            <p:cNvSpPr>
              <a:spLocks noChangeArrowheads="1"/>
            </p:cNvSpPr>
            <p:nvPr/>
          </p:nvSpPr>
          <p:spPr bwMode="auto">
            <a:xfrm>
              <a:off x="3587" y="2823"/>
              <a:ext cx="504"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00</a:t>
              </a:r>
              <a:endParaRPr lang="es-MX" altLang="es-ES">
                <a:latin typeface="Arial" charset="0"/>
              </a:endParaRPr>
            </a:p>
          </p:txBody>
        </p:sp>
        <p:sp>
          <p:nvSpPr>
            <p:cNvPr id="20594" name="Rectangle 114">
              <a:extLst>
                <a:ext uri="{FF2B5EF4-FFF2-40B4-BE49-F238E27FC236}">
                  <a16:creationId xmlns:a16="http://schemas.microsoft.com/office/drawing/2014/main" id="{7F95AB89-9B09-46B3-ACAF-A7D23A63B46C}"/>
                </a:ext>
              </a:extLst>
            </p:cNvPr>
            <p:cNvSpPr>
              <a:spLocks noChangeArrowheads="1"/>
            </p:cNvSpPr>
            <p:nvPr/>
          </p:nvSpPr>
          <p:spPr bwMode="auto">
            <a:xfrm>
              <a:off x="3047" y="2823"/>
              <a:ext cx="540"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01</a:t>
              </a:r>
              <a:endParaRPr lang="es-MX" altLang="es-ES">
                <a:latin typeface="Arial" charset="0"/>
              </a:endParaRPr>
            </a:p>
          </p:txBody>
        </p:sp>
        <p:sp>
          <p:nvSpPr>
            <p:cNvPr id="20593" name="Rectangle 113">
              <a:extLst>
                <a:ext uri="{FF2B5EF4-FFF2-40B4-BE49-F238E27FC236}">
                  <a16:creationId xmlns:a16="http://schemas.microsoft.com/office/drawing/2014/main" id="{2C8BC504-7AA7-4560-913E-C19D0D1B0841}"/>
                </a:ext>
              </a:extLst>
            </p:cNvPr>
            <p:cNvSpPr>
              <a:spLocks noChangeArrowheads="1"/>
            </p:cNvSpPr>
            <p:nvPr/>
          </p:nvSpPr>
          <p:spPr bwMode="auto">
            <a:xfrm>
              <a:off x="2550" y="2823"/>
              <a:ext cx="496"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02</a:t>
              </a:r>
              <a:endParaRPr lang="es-MX" altLang="es-ES">
                <a:latin typeface="Arial" charset="0"/>
              </a:endParaRPr>
            </a:p>
          </p:txBody>
        </p:sp>
        <p:sp>
          <p:nvSpPr>
            <p:cNvPr id="20592" name="Rectangle 112">
              <a:extLst>
                <a:ext uri="{FF2B5EF4-FFF2-40B4-BE49-F238E27FC236}">
                  <a16:creationId xmlns:a16="http://schemas.microsoft.com/office/drawing/2014/main" id="{E29C6535-CBBE-43C5-A6F3-C4E2A2ECEA7B}"/>
                </a:ext>
              </a:extLst>
            </p:cNvPr>
            <p:cNvSpPr>
              <a:spLocks noChangeArrowheads="1"/>
            </p:cNvSpPr>
            <p:nvPr/>
          </p:nvSpPr>
          <p:spPr bwMode="auto">
            <a:xfrm>
              <a:off x="2010" y="2823"/>
              <a:ext cx="540"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01</a:t>
              </a:r>
              <a:endParaRPr lang="es-MX" altLang="es-ES">
                <a:latin typeface="Arial" charset="0"/>
              </a:endParaRPr>
            </a:p>
          </p:txBody>
        </p:sp>
        <p:sp>
          <p:nvSpPr>
            <p:cNvPr id="20591" name="Rectangle 111">
              <a:extLst>
                <a:ext uri="{FF2B5EF4-FFF2-40B4-BE49-F238E27FC236}">
                  <a16:creationId xmlns:a16="http://schemas.microsoft.com/office/drawing/2014/main" id="{0BEED0EE-B1BA-4B27-9FD4-CC7365D38165}"/>
                </a:ext>
              </a:extLst>
            </p:cNvPr>
            <p:cNvSpPr>
              <a:spLocks noChangeArrowheads="1"/>
            </p:cNvSpPr>
            <p:nvPr/>
          </p:nvSpPr>
          <p:spPr bwMode="auto">
            <a:xfrm>
              <a:off x="1643" y="2823"/>
              <a:ext cx="367"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a:t>
              </a:r>
              <a:endParaRPr lang="es-MX" altLang="es-ES">
                <a:latin typeface="Arial" charset="0"/>
              </a:endParaRPr>
            </a:p>
          </p:txBody>
        </p:sp>
        <p:sp>
          <p:nvSpPr>
            <p:cNvPr id="20590" name="Rectangle 110">
              <a:extLst>
                <a:ext uri="{FF2B5EF4-FFF2-40B4-BE49-F238E27FC236}">
                  <a16:creationId xmlns:a16="http://schemas.microsoft.com/office/drawing/2014/main" id="{B0389AB3-BF58-4EA1-ACA4-1C64BC06F50D}"/>
                </a:ext>
              </a:extLst>
            </p:cNvPr>
            <p:cNvSpPr>
              <a:spLocks noChangeArrowheads="1"/>
            </p:cNvSpPr>
            <p:nvPr/>
          </p:nvSpPr>
          <p:spPr bwMode="auto">
            <a:xfrm>
              <a:off x="1197" y="2823"/>
              <a:ext cx="446"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a:t>
              </a:r>
              <a:endParaRPr lang="es-MX" altLang="es-ES">
                <a:latin typeface="Arial" charset="0"/>
              </a:endParaRPr>
            </a:p>
          </p:txBody>
        </p:sp>
        <p:sp>
          <p:nvSpPr>
            <p:cNvPr id="16411" name="Rectangle 109" descr="40%">
              <a:extLst>
                <a:ext uri="{FF2B5EF4-FFF2-40B4-BE49-F238E27FC236}">
                  <a16:creationId xmlns:a16="http://schemas.microsoft.com/office/drawing/2014/main" id="{04BED6C3-CA43-4A49-9F26-1B1AF6FF2ED8}"/>
                </a:ext>
              </a:extLst>
            </p:cNvPr>
            <p:cNvSpPr>
              <a:spLocks noChangeArrowheads="1"/>
            </p:cNvSpPr>
            <p:nvPr/>
          </p:nvSpPr>
          <p:spPr bwMode="auto">
            <a:xfrm>
              <a:off x="419" y="2823"/>
              <a:ext cx="778" cy="269"/>
            </a:xfrm>
            <a:prstGeom prst="rect">
              <a:avLst/>
            </a:prstGeom>
            <a:pattFill prst="pct40">
              <a:fgClr>
                <a:srgbClr val="FFCCCC"/>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ES" sz="1000">
                  <a:cs typeface="Times New Roman" panose="02020603050405020304" pitchFamily="18" charset="0"/>
                </a:rPr>
                <a:t> </a:t>
              </a:r>
              <a:endParaRPr lang="es-ES" altLang="es-ES" sz="1400"/>
            </a:p>
            <a:p>
              <a:r>
                <a:rPr lang="es-MX" altLang="es-ES" sz="1400">
                  <a:cs typeface="Times New Roman" panose="02020603050405020304" pitchFamily="18" charset="0"/>
                </a:rPr>
                <a:t>Superior</a:t>
              </a:r>
              <a:endParaRPr lang="es-MX" altLang="es-ES" sz="1400"/>
            </a:p>
          </p:txBody>
        </p:sp>
        <p:sp>
          <p:nvSpPr>
            <p:cNvPr id="20588" name="Rectangle 108">
              <a:extLst>
                <a:ext uri="{FF2B5EF4-FFF2-40B4-BE49-F238E27FC236}">
                  <a16:creationId xmlns:a16="http://schemas.microsoft.com/office/drawing/2014/main" id="{E7648289-0A6E-47B5-9D7D-EA226A180E82}"/>
                </a:ext>
              </a:extLst>
            </p:cNvPr>
            <p:cNvSpPr>
              <a:spLocks noChangeArrowheads="1"/>
            </p:cNvSpPr>
            <p:nvPr/>
          </p:nvSpPr>
          <p:spPr bwMode="auto">
            <a:xfrm>
              <a:off x="4091" y="2554"/>
              <a:ext cx="684"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22</a:t>
              </a:r>
              <a:endParaRPr lang="es-MX" altLang="es-ES">
                <a:latin typeface="Arial" charset="0"/>
              </a:endParaRPr>
            </a:p>
          </p:txBody>
        </p:sp>
        <p:sp>
          <p:nvSpPr>
            <p:cNvPr id="20587" name="Rectangle 107">
              <a:extLst>
                <a:ext uri="{FF2B5EF4-FFF2-40B4-BE49-F238E27FC236}">
                  <a16:creationId xmlns:a16="http://schemas.microsoft.com/office/drawing/2014/main" id="{0D66F198-2E0B-4844-B406-85A9F217C776}"/>
                </a:ext>
              </a:extLst>
            </p:cNvPr>
            <p:cNvSpPr>
              <a:spLocks noChangeArrowheads="1"/>
            </p:cNvSpPr>
            <p:nvPr/>
          </p:nvSpPr>
          <p:spPr bwMode="auto">
            <a:xfrm>
              <a:off x="3587" y="2554"/>
              <a:ext cx="504"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03</a:t>
              </a:r>
              <a:endParaRPr lang="es-MX" altLang="es-ES">
                <a:latin typeface="Arial" charset="0"/>
              </a:endParaRPr>
            </a:p>
          </p:txBody>
        </p:sp>
        <p:sp>
          <p:nvSpPr>
            <p:cNvPr id="20586" name="Rectangle 106">
              <a:extLst>
                <a:ext uri="{FF2B5EF4-FFF2-40B4-BE49-F238E27FC236}">
                  <a16:creationId xmlns:a16="http://schemas.microsoft.com/office/drawing/2014/main" id="{6A7258E1-140B-47EF-BFB0-6066FE1B9A52}"/>
                </a:ext>
              </a:extLst>
            </p:cNvPr>
            <p:cNvSpPr>
              <a:spLocks noChangeArrowheads="1"/>
            </p:cNvSpPr>
            <p:nvPr/>
          </p:nvSpPr>
          <p:spPr bwMode="auto">
            <a:xfrm>
              <a:off x="3047" y="2554"/>
              <a:ext cx="540"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03</a:t>
              </a:r>
              <a:endParaRPr lang="es-MX" altLang="es-ES">
                <a:latin typeface="Arial" charset="0"/>
              </a:endParaRPr>
            </a:p>
          </p:txBody>
        </p:sp>
        <p:sp>
          <p:nvSpPr>
            <p:cNvPr id="20585" name="Rectangle 105">
              <a:extLst>
                <a:ext uri="{FF2B5EF4-FFF2-40B4-BE49-F238E27FC236}">
                  <a16:creationId xmlns:a16="http://schemas.microsoft.com/office/drawing/2014/main" id="{BAC6A3AD-9086-4AFE-8CBE-51AF2C4E5132}"/>
                </a:ext>
              </a:extLst>
            </p:cNvPr>
            <p:cNvSpPr>
              <a:spLocks noChangeArrowheads="1"/>
            </p:cNvSpPr>
            <p:nvPr/>
          </p:nvSpPr>
          <p:spPr bwMode="auto">
            <a:xfrm>
              <a:off x="2550" y="2554"/>
              <a:ext cx="496"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05</a:t>
              </a:r>
              <a:endParaRPr lang="es-MX" altLang="es-ES">
                <a:latin typeface="Arial" charset="0"/>
              </a:endParaRPr>
            </a:p>
          </p:txBody>
        </p:sp>
        <p:sp>
          <p:nvSpPr>
            <p:cNvPr id="20584" name="Rectangle 104">
              <a:extLst>
                <a:ext uri="{FF2B5EF4-FFF2-40B4-BE49-F238E27FC236}">
                  <a16:creationId xmlns:a16="http://schemas.microsoft.com/office/drawing/2014/main" id="{42A690DB-C1E9-4952-8B6A-E44062F8F102}"/>
                </a:ext>
              </a:extLst>
            </p:cNvPr>
            <p:cNvSpPr>
              <a:spLocks noChangeArrowheads="1"/>
            </p:cNvSpPr>
            <p:nvPr/>
          </p:nvSpPr>
          <p:spPr bwMode="auto">
            <a:xfrm>
              <a:off x="2010" y="2554"/>
              <a:ext cx="540"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06</a:t>
              </a:r>
              <a:endParaRPr lang="es-MX" altLang="es-ES">
                <a:latin typeface="Arial" charset="0"/>
              </a:endParaRPr>
            </a:p>
          </p:txBody>
        </p:sp>
        <p:sp>
          <p:nvSpPr>
            <p:cNvPr id="20583" name="Rectangle 103">
              <a:extLst>
                <a:ext uri="{FF2B5EF4-FFF2-40B4-BE49-F238E27FC236}">
                  <a16:creationId xmlns:a16="http://schemas.microsoft.com/office/drawing/2014/main" id="{43B8FA27-BB0D-458A-8291-722790973054}"/>
                </a:ext>
              </a:extLst>
            </p:cNvPr>
            <p:cNvSpPr>
              <a:spLocks noChangeArrowheads="1"/>
            </p:cNvSpPr>
            <p:nvPr/>
          </p:nvSpPr>
          <p:spPr bwMode="auto">
            <a:xfrm>
              <a:off x="1643" y="2554"/>
              <a:ext cx="367"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2</a:t>
              </a:r>
              <a:endParaRPr lang="es-MX" altLang="es-ES">
                <a:latin typeface="Arial" charset="0"/>
              </a:endParaRPr>
            </a:p>
          </p:txBody>
        </p:sp>
        <p:sp>
          <p:nvSpPr>
            <p:cNvPr id="20582" name="Rectangle 102">
              <a:extLst>
                <a:ext uri="{FF2B5EF4-FFF2-40B4-BE49-F238E27FC236}">
                  <a16:creationId xmlns:a16="http://schemas.microsoft.com/office/drawing/2014/main" id="{94751C3B-ABD6-48B9-BC97-7E27F783FDFC}"/>
                </a:ext>
              </a:extLst>
            </p:cNvPr>
            <p:cNvSpPr>
              <a:spLocks noChangeArrowheads="1"/>
            </p:cNvSpPr>
            <p:nvPr/>
          </p:nvSpPr>
          <p:spPr bwMode="auto">
            <a:xfrm>
              <a:off x="1197" y="2554"/>
              <a:ext cx="446"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3</a:t>
              </a:r>
              <a:endParaRPr lang="es-MX" altLang="es-ES">
                <a:latin typeface="Arial" charset="0"/>
              </a:endParaRPr>
            </a:p>
          </p:txBody>
        </p:sp>
        <p:sp>
          <p:nvSpPr>
            <p:cNvPr id="16419" name="Rectangle 101" descr="40%">
              <a:extLst>
                <a:ext uri="{FF2B5EF4-FFF2-40B4-BE49-F238E27FC236}">
                  <a16:creationId xmlns:a16="http://schemas.microsoft.com/office/drawing/2014/main" id="{22EAC38B-93F2-4E3B-B3FE-8AA6B0F2259F}"/>
                </a:ext>
              </a:extLst>
            </p:cNvPr>
            <p:cNvSpPr>
              <a:spLocks noChangeArrowheads="1"/>
            </p:cNvSpPr>
            <p:nvPr/>
          </p:nvSpPr>
          <p:spPr bwMode="auto">
            <a:xfrm>
              <a:off x="419" y="2554"/>
              <a:ext cx="778" cy="269"/>
            </a:xfrm>
            <a:prstGeom prst="rect">
              <a:avLst/>
            </a:prstGeom>
            <a:pattFill prst="pct40">
              <a:fgClr>
                <a:srgbClr val="FFCCCC"/>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ES" sz="1000" dirty="0">
                  <a:cs typeface="Times New Roman" panose="02020603050405020304" pitchFamily="18" charset="0"/>
                </a:rPr>
                <a:t> </a:t>
              </a:r>
              <a:endParaRPr lang="es-ES" altLang="es-ES" sz="1400" dirty="0"/>
            </a:p>
            <a:p>
              <a:r>
                <a:rPr lang="es-MX" altLang="es-ES" sz="1400" dirty="0">
                  <a:cs typeface="Times New Roman" panose="02020603050405020304" pitchFamily="18" charset="0"/>
                </a:rPr>
                <a:t>Secundar</a:t>
              </a:r>
              <a:r>
                <a:rPr lang="es-MX" altLang="es-ES" sz="1200" dirty="0">
                  <a:cs typeface="Times New Roman" panose="02020603050405020304" pitchFamily="18" charset="0"/>
                </a:rPr>
                <a:t>.</a:t>
              </a:r>
              <a:endParaRPr lang="es-MX" altLang="es-ES" dirty="0"/>
            </a:p>
          </p:txBody>
        </p:sp>
        <p:sp>
          <p:nvSpPr>
            <p:cNvPr id="20580" name="Rectangle 100">
              <a:extLst>
                <a:ext uri="{FF2B5EF4-FFF2-40B4-BE49-F238E27FC236}">
                  <a16:creationId xmlns:a16="http://schemas.microsoft.com/office/drawing/2014/main" id="{4819693A-4CFC-473D-A564-8CEDDF80FC7C}"/>
                </a:ext>
              </a:extLst>
            </p:cNvPr>
            <p:cNvSpPr>
              <a:spLocks noChangeArrowheads="1"/>
            </p:cNvSpPr>
            <p:nvPr/>
          </p:nvSpPr>
          <p:spPr bwMode="auto">
            <a:xfrm>
              <a:off x="4091" y="2285"/>
              <a:ext cx="684"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73</a:t>
              </a:r>
              <a:endParaRPr lang="es-MX" altLang="es-ES">
                <a:latin typeface="Arial" charset="0"/>
              </a:endParaRPr>
            </a:p>
          </p:txBody>
        </p:sp>
        <p:sp>
          <p:nvSpPr>
            <p:cNvPr id="20579" name="Rectangle 99">
              <a:extLst>
                <a:ext uri="{FF2B5EF4-FFF2-40B4-BE49-F238E27FC236}">
                  <a16:creationId xmlns:a16="http://schemas.microsoft.com/office/drawing/2014/main" id="{F9BCE09C-C78D-449F-B0D4-0B10DAC5714F}"/>
                </a:ext>
              </a:extLst>
            </p:cNvPr>
            <p:cNvSpPr>
              <a:spLocks noChangeArrowheads="1"/>
            </p:cNvSpPr>
            <p:nvPr/>
          </p:nvSpPr>
          <p:spPr bwMode="auto">
            <a:xfrm>
              <a:off x="3587" y="2285"/>
              <a:ext cx="504"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03</a:t>
              </a:r>
              <a:endParaRPr lang="es-MX" altLang="es-ES">
                <a:latin typeface="Arial" charset="0"/>
              </a:endParaRPr>
            </a:p>
          </p:txBody>
        </p:sp>
        <p:sp>
          <p:nvSpPr>
            <p:cNvPr id="20578" name="Rectangle 98">
              <a:extLst>
                <a:ext uri="{FF2B5EF4-FFF2-40B4-BE49-F238E27FC236}">
                  <a16:creationId xmlns:a16="http://schemas.microsoft.com/office/drawing/2014/main" id="{676DA738-3E12-49D3-9142-4B8B929707D6}"/>
                </a:ext>
              </a:extLst>
            </p:cNvPr>
            <p:cNvSpPr>
              <a:spLocks noChangeArrowheads="1"/>
            </p:cNvSpPr>
            <p:nvPr/>
          </p:nvSpPr>
          <p:spPr bwMode="auto">
            <a:xfrm>
              <a:off x="3047" y="2285"/>
              <a:ext cx="540"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07</a:t>
              </a:r>
              <a:endParaRPr lang="es-MX" altLang="es-ES">
                <a:latin typeface="Arial" charset="0"/>
              </a:endParaRPr>
            </a:p>
          </p:txBody>
        </p:sp>
        <p:sp>
          <p:nvSpPr>
            <p:cNvPr id="20577" name="Rectangle 97">
              <a:extLst>
                <a:ext uri="{FF2B5EF4-FFF2-40B4-BE49-F238E27FC236}">
                  <a16:creationId xmlns:a16="http://schemas.microsoft.com/office/drawing/2014/main" id="{16E695D3-3016-4163-97BC-89D1494E4191}"/>
                </a:ext>
              </a:extLst>
            </p:cNvPr>
            <p:cNvSpPr>
              <a:spLocks noChangeArrowheads="1"/>
            </p:cNvSpPr>
            <p:nvPr/>
          </p:nvSpPr>
          <p:spPr bwMode="auto">
            <a:xfrm>
              <a:off x="2550" y="2285"/>
              <a:ext cx="496"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25</a:t>
              </a:r>
              <a:endParaRPr lang="es-MX" altLang="es-ES">
                <a:latin typeface="Arial" charset="0"/>
              </a:endParaRPr>
            </a:p>
          </p:txBody>
        </p:sp>
        <p:sp>
          <p:nvSpPr>
            <p:cNvPr id="20576" name="Rectangle 96">
              <a:extLst>
                <a:ext uri="{FF2B5EF4-FFF2-40B4-BE49-F238E27FC236}">
                  <a16:creationId xmlns:a16="http://schemas.microsoft.com/office/drawing/2014/main" id="{65AE6084-7BB0-4956-A80B-B9549A41E3CD}"/>
                </a:ext>
              </a:extLst>
            </p:cNvPr>
            <p:cNvSpPr>
              <a:spLocks noChangeArrowheads="1"/>
            </p:cNvSpPr>
            <p:nvPr/>
          </p:nvSpPr>
          <p:spPr bwMode="auto">
            <a:xfrm>
              <a:off x="2010" y="2285"/>
              <a:ext cx="540"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23</a:t>
              </a:r>
              <a:endParaRPr lang="es-MX" altLang="es-ES">
                <a:latin typeface="Arial" charset="0"/>
              </a:endParaRPr>
            </a:p>
          </p:txBody>
        </p:sp>
        <p:sp>
          <p:nvSpPr>
            <p:cNvPr id="20575" name="Rectangle 95">
              <a:extLst>
                <a:ext uri="{FF2B5EF4-FFF2-40B4-BE49-F238E27FC236}">
                  <a16:creationId xmlns:a16="http://schemas.microsoft.com/office/drawing/2014/main" id="{487DCC13-D137-4519-A24C-63D6F0BBB4CD}"/>
                </a:ext>
              </a:extLst>
            </p:cNvPr>
            <p:cNvSpPr>
              <a:spLocks noChangeArrowheads="1"/>
            </p:cNvSpPr>
            <p:nvPr/>
          </p:nvSpPr>
          <p:spPr bwMode="auto">
            <a:xfrm>
              <a:off x="1643" y="2285"/>
              <a:ext cx="367"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6</a:t>
              </a:r>
              <a:endParaRPr lang="es-MX" altLang="es-ES">
                <a:latin typeface="Arial" charset="0"/>
              </a:endParaRPr>
            </a:p>
          </p:txBody>
        </p:sp>
        <p:sp>
          <p:nvSpPr>
            <p:cNvPr id="20574" name="Rectangle 94">
              <a:extLst>
                <a:ext uri="{FF2B5EF4-FFF2-40B4-BE49-F238E27FC236}">
                  <a16:creationId xmlns:a16="http://schemas.microsoft.com/office/drawing/2014/main" id="{16BE9E51-9D04-4876-93AE-22DB7AB99532}"/>
                </a:ext>
              </a:extLst>
            </p:cNvPr>
            <p:cNvSpPr>
              <a:spLocks noChangeArrowheads="1"/>
            </p:cNvSpPr>
            <p:nvPr/>
          </p:nvSpPr>
          <p:spPr bwMode="auto">
            <a:xfrm>
              <a:off x="1197" y="2285"/>
              <a:ext cx="446" cy="269"/>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9</a:t>
              </a:r>
              <a:endParaRPr lang="es-MX" altLang="es-ES">
                <a:latin typeface="Arial" charset="0"/>
              </a:endParaRPr>
            </a:p>
          </p:txBody>
        </p:sp>
        <p:sp>
          <p:nvSpPr>
            <p:cNvPr id="16427" name="Rectangle 93" descr="40%">
              <a:extLst>
                <a:ext uri="{FF2B5EF4-FFF2-40B4-BE49-F238E27FC236}">
                  <a16:creationId xmlns:a16="http://schemas.microsoft.com/office/drawing/2014/main" id="{75670187-6034-4DCA-BD08-97FE998F5057}"/>
                </a:ext>
              </a:extLst>
            </p:cNvPr>
            <p:cNvSpPr>
              <a:spLocks noChangeArrowheads="1"/>
            </p:cNvSpPr>
            <p:nvPr/>
          </p:nvSpPr>
          <p:spPr bwMode="auto">
            <a:xfrm>
              <a:off x="419" y="2285"/>
              <a:ext cx="778" cy="269"/>
            </a:xfrm>
            <a:prstGeom prst="rect">
              <a:avLst/>
            </a:prstGeom>
            <a:pattFill prst="pct40">
              <a:fgClr>
                <a:srgbClr val="FFCCCC"/>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ES" sz="1000">
                  <a:cs typeface="Times New Roman" panose="02020603050405020304" pitchFamily="18" charset="0"/>
                </a:rPr>
                <a:t> </a:t>
              </a:r>
              <a:endParaRPr lang="es-ES" altLang="es-ES" sz="1400"/>
            </a:p>
            <a:p>
              <a:r>
                <a:rPr lang="es-MX" altLang="es-ES" sz="1400">
                  <a:cs typeface="Times New Roman" panose="02020603050405020304" pitchFamily="18" charset="0"/>
                </a:rPr>
                <a:t>Primaria</a:t>
              </a:r>
              <a:endParaRPr lang="es-MX" altLang="es-ES" sz="1400"/>
            </a:p>
          </p:txBody>
        </p:sp>
        <p:sp>
          <p:nvSpPr>
            <p:cNvPr id="20572" name="Rectangle 92">
              <a:extLst>
                <a:ext uri="{FF2B5EF4-FFF2-40B4-BE49-F238E27FC236}">
                  <a16:creationId xmlns:a16="http://schemas.microsoft.com/office/drawing/2014/main" id="{D7426310-765D-4E8D-A43E-56061F6AFA18}"/>
                </a:ext>
              </a:extLst>
            </p:cNvPr>
            <p:cNvSpPr>
              <a:spLocks noChangeArrowheads="1"/>
            </p:cNvSpPr>
            <p:nvPr/>
          </p:nvSpPr>
          <p:spPr bwMode="auto">
            <a:xfrm>
              <a:off x="4091" y="2016"/>
              <a:ext cx="684"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42</a:t>
              </a:r>
              <a:endParaRPr lang="es-MX" altLang="es-ES">
                <a:latin typeface="Arial" charset="0"/>
              </a:endParaRPr>
            </a:p>
          </p:txBody>
        </p:sp>
        <p:sp>
          <p:nvSpPr>
            <p:cNvPr id="20571" name="Rectangle 91">
              <a:extLst>
                <a:ext uri="{FF2B5EF4-FFF2-40B4-BE49-F238E27FC236}">
                  <a16:creationId xmlns:a16="http://schemas.microsoft.com/office/drawing/2014/main" id="{0A1BE3B4-15B6-47FA-9381-A703C95D0F64}"/>
                </a:ext>
              </a:extLst>
            </p:cNvPr>
            <p:cNvSpPr>
              <a:spLocks noChangeArrowheads="1"/>
            </p:cNvSpPr>
            <p:nvPr/>
          </p:nvSpPr>
          <p:spPr bwMode="auto">
            <a:xfrm>
              <a:off x="3587" y="2016"/>
              <a:ext cx="504"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03</a:t>
              </a:r>
              <a:endParaRPr lang="es-MX" altLang="es-ES">
                <a:latin typeface="Arial" charset="0"/>
              </a:endParaRPr>
            </a:p>
          </p:txBody>
        </p:sp>
        <p:sp>
          <p:nvSpPr>
            <p:cNvPr id="20570" name="Rectangle 90">
              <a:extLst>
                <a:ext uri="{FF2B5EF4-FFF2-40B4-BE49-F238E27FC236}">
                  <a16:creationId xmlns:a16="http://schemas.microsoft.com/office/drawing/2014/main" id="{7A6F247E-A123-40A3-8D43-DA62B975E35A}"/>
                </a:ext>
              </a:extLst>
            </p:cNvPr>
            <p:cNvSpPr>
              <a:spLocks noChangeArrowheads="1"/>
            </p:cNvSpPr>
            <p:nvPr/>
          </p:nvSpPr>
          <p:spPr bwMode="auto">
            <a:xfrm>
              <a:off x="3047" y="2016"/>
              <a:ext cx="540"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01</a:t>
              </a:r>
              <a:endParaRPr lang="es-MX" altLang="es-ES">
                <a:latin typeface="Arial" charset="0"/>
              </a:endParaRPr>
            </a:p>
          </p:txBody>
        </p:sp>
        <p:sp>
          <p:nvSpPr>
            <p:cNvPr id="20569" name="Rectangle 89">
              <a:extLst>
                <a:ext uri="{FF2B5EF4-FFF2-40B4-BE49-F238E27FC236}">
                  <a16:creationId xmlns:a16="http://schemas.microsoft.com/office/drawing/2014/main" id="{42FA8E73-E6F4-4BD8-BFB9-DF1ADD312B0D}"/>
                </a:ext>
              </a:extLst>
            </p:cNvPr>
            <p:cNvSpPr>
              <a:spLocks noChangeArrowheads="1"/>
            </p:cNvSpPr>
            <p:nvPr/>
          </p:nvSpPr>
          <p:spPr bwMode="auto">
            <a:xfrm>
              <a:off x="2550" y="2016"/>
              <a:ext cx="496"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06</a:t>
              </a:r>
              <a:endParaRPr lang="es-MX" altLang="es-ES">
                <a:latin typeface="Arial" charset="0"/>
              </a:endParaRPr>
            </a:p>
          </p:txBody>
        </p:sp>
        <p:sp>
          <p:nvSpPr>
            <p:cNvPr id="20568" name="Rectangle 88">
              <a:extLst>
                <a:ext uri="{FF2B5EF4-FFF2-40B4-BE49-F238E27FC236}">
                  <a16:creationId xmlns:a16="http://schemas.microsoft.com/office/drawing/2014/main" id="{6592F210-B8B4-4869-8303-9A4FA333F303}"/>
                </a:ext>
              </a:extLst>
            </p:cNvPr>
            <p:cNvSpPr>
              <a:spLocks noChangeArrowheads="1"/>
            </p:cNvSpPr>
            <p:nvPr/>
          </p:nvSpPr>
          <p:spPr bwMode="auto">
            <a:xfrm>
              <a:off x="2010" y="2016"/>
              <a:ext cx="540"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22</a:t>
              </a:r>
              <a:endParaRPr lang="es-MX" altLang="es-ES">
                <a:latin typeface="Arial" charset="0"/>
              </a:endParaRPr>
            </a:p>
          </p:txBody>
        </p:sp>
        <p:sp>
          <p:nvSpPr>
            <p:cNvPr id="20567" name="Rectangle 87">
              <a:extLst>
                <a:ext uri="{FF2B5EF4-FFF2-40B4-BE49-F238E27FC236}">
                  <a16:creationId xmlns:a16="http://schemas.microsoft.com/office/drawing/2014/main" id="{680F7E82-F2A4-4B15-B1AC-F3EF3053C0A0}"/>
                </a:ext>
              </a:extLst>
            </p:cNvPr>
            <p:cNvSpPr>
              <a:spLocks noChangeArrowheads="1"/>
            </p:cNvSpPr>
            <p:nvPr/>
          </p:nvSpPr>
          <p:spPr bwMode="auto">
            <a:xfrm>
              <a:off x="1643" y="2016"/>
              <a:ext cx="367"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4</a:t>
              </a:r>
              <a:endParaRPr lang="es-MX" altLang="es-ES">
                <a:latin typeface="Arial" charset="0"/>
              </a:endParaRPr>
            </a:p>
          </p:txBody>
        </p:sp>
        <p:sp>
          <p:nvSpPr>
            <p:cNvPr id="20566" name="Rectangle 86">
              <a:extLst>
                <a:ext uri="{FF2B5EF4-FFF2-40B4-BE49-F238E27FC236}">
                  <a16:creationId xmlns:a16="http://schemas.microsoft.com/office/drawing/2014/main" id="{85B51766-63F7-45A3-86BA-80D282230EAD}"/>
                </a:ext>
              </a:extLst>
            </p:cNvPr>
            <p:cNvSpPr>
              <a:spLocks noChangeArrowheads="1"/>
            </p:cNvSpPr>
            <p:nvPr/>
          </p:nvSpPr>
          <p:spPr bwMode="auto">
            <a:xfrm>
              <a:off x="1197" y="2016"/>
              <a:ext cx="446" cy="268"/>
            </a:xfrm>
            <a:prstGeom prst="rect">
              <a:avLst/>
            </a:prstGeom>
            <a:noFill/>
            <a:ln w="2857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s-MX" altLang="es-ES" sz="1000">
                  <a:latin typeface="Arial" charset="0"/>
                  <a:cs typeface="Times New Roman" pitchFamily="18" charset="0"/>
                </a:rPr>
                <a:t> </a:t>
              </a:r>
              <a:endParaRPr lang="es-ES" altLang="es-ES" sz="1400">
                <a:latin typeface="Arial" charset="0"/>
              </a:endParaRPr>
            </a:p>
            <a:p>
              <a:pPr eaLnBrk="0" hangingPunct="0">
                <a:defRPr/>
              </a:pPr>
              <a:r>
                <a:rPr lang="es-MX" altLang="es-ES" sz="1200">
                  <a:latin typeface="Arial" charset="0"/>
                  <a:cs typeface="Times New Roman" pitchFamily="18" charset="0"/>
                </a:rPr>
                <a:t>6</a:t>
              </a:r>
              <a:endParaRPr lang="es-MX" altLang="es-ES">
                <a:latin typeface="Arial" charset="0"/>
              </a:endParaRPr>
            </a:p>
          </p:txBody>
        </p:sp>
        <p:sp>
          <p:nvSpPr>
            <p:cNvPr id="16435" name="Rectangle 85" descr="40%">
              <a:extLst>
                <a:ext uri="{FF2B5EF4-FFF2-40B4-BE49-F238E27FC236}">
                  <a16:creationId xmlns:a16="http://schemas.microsoft.com/office/drawing/2014/main" id="{AB25431E-F117-493A-9C5A-24272812C28E}"/>
                </a:ext>
              </a:extLst>
            </p:cNvPr>
            <p:cNvSpPr>
              <a:spLocks noChangeArrowheads="1"/>
            </p:cNvSpPr>
            <p:nvPr/>
          </p:nvSpPr>
          <p:spPr bwMode="auto">
            <a:xfrm>
              <a:off x="419" y="2016"/>
              <a:ext cx="778" cy="269"/>
            </a:xfrm>
            <a:prstGeom prst="rect">
              <a:avLst/>
            </a:prstGeom>
            <a:pattFill prst="pct40">
              <a:fgClr>
                <a:srgbClr val="FFCCCC"/>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ES" sz="1000" dirty="0">
                  <a:cs typeface="Times New Roman" panose="02020603050405020304" pitchFamily="18" charset="0"/>
                </a:rPr>
                <a:t> </a:t>
              </a:r>
              <a:endParaRPr lang="es-ES" altLang="es-ES" sz="1400" dirty="0"/>
            </a:p>
            <a:p>
              <a:r>
                <a:rPr lang="es-MX" altLang="es-ES" sz="1400" dirty="0">
                  <a:cs typeface="Times New Roman" panose="02020603050405020304" pitchFamily="18" charset="0"/>
                </a:rPr>
                <a:t>Analfabeto</a:t>
              </a:r>
              <a:endParaRPr lang="es-MX" altLang="es-ES" sz="1400" dirty="0"/>
            </a:p>
          </p:txBody>
        </p:sp>
        <p:sp>
          <p:nvSpPr>
            <p:cNvPr id="16436" name="Rectangle 83">
              <a:extLst>
                <a:ext uri="{FF2B5EF4-FFF2-40B4-BE49-F238E27FC236}">
                  <a16:creationId xmlns:a16="http://schemas.microsoft.com/office/drawing/2014/main" id="{46AF64D2-0C77-4659-B9E5-7AEE921CEE4D}"/>
                </a:ext>
              </a:extLst>
            </p:cNvPr>
            <p:cNvSpPr>
              <a:spLocks noChangeArrowheads="1"/>
            </p:cNvSpPr>
            <p:nvPr/>
          </p:nvSpPr>
          <p:spPr bwMode="auto">
            <a:xfrm>
              <a:off x="3587" y="1747"/>
              <a:ext cx="504" cy="269"/>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ES" sz="1000">
                  <a:cs typeface="Times New Roman" panose="02020603050405020304" pitchFamily="18" charset="0"/>
                </a:rPr>
                <a:t> </a:t>
              </a:r>
              <a:endParaRPr lang="es-ES" altLang="es-ES" sz="1400"/>
            </a:p>
            <a:p>
              <a:r>
                <a:rPr lang="en-US" altLang="es-ES" sz="1200">
                  <a:cs typeface="Times New Roman" panose="02020603050405020304" pitchFamily="18" charset="0"/>
                </a:rPr>
                <a:t>FEM</a:t>
              </a:r>
              <a:endParaRPr lang="en-US" altLang="es-ES"/>
            </a:p>
          </p:txBody>
        </p:sp>
        <p:sp>
          <p:nvSpPr>
            <p:cNvPr id="16437" name="Rectangle 82">
              <a:extLst>
                <a:ext uri="{FF2B5EF4-FFF2-40B4-BE49-F238E27FC236}">
                  <a16:creationId xmlns:a16="http://schemas.microsoft.com/office/drawing/2014/main" id="{EF1937A3-8EF4-4BB5-A612-A7E10E12749A}"/>
                </a:ext>
              </a:extLst>
            </p:cNvPr>
            <p:cNvSpPr>
              <a:spLocks noChangeArrowheads="1"/>
            </p:cNvSpPr>
            <p:nvPr/>
          </p:nvSpPr>
          <p:spPr bwMode="auto">
            <a:xfrm>
              <a:off x="3047" y="1747"/>
              <a:ext cx="540" cy="269"/>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ES" sz="1000">
                  <a:cs typeface="Times New Roman" panose="02020603050405020304" pitchFamily="18" charset="0"/>
                </a:rPr>
                <a:t> </a:t>
              </a:r>
              <a:endParaRPr lang="es-ES" altLang="es-ES" sz="1400"/>
            </a:p>
            <a:p>
              <a:r>
                <a:rPr lang="en-US" altLang="es-ES" sz="1200">
                  <a:cs typeface="Times New Roman" panose="02020603050405020304" pitchFamily="18" charset="0"/>
                </a:rPr>
                <a:t>MASC</a:t>
              </a:r>
              <a:endParaRPr lang="en-US" altLang="es-ES"/>
            </a:p>
          </p:txBody>
        </p:sp>
        <p:sp>
          <p:nvSpPr>
            <p:cNvPr id="16438" name="Rectangle 81">
              <a:extLst>
                <a:ext uri="{FF2B5EF4-FFF2-40B4-BE49-F238E27FC236}">
                  <a16:creationId xmlns:a16="http://schemas.microsoft.com/office/drawing/2014/main" id="{067E83A0-4626-4427-84A9-E9F58A23E6E3}"/>
                </a:ext>
              </a:extLst>
            </p:cNvPr>
            <p:cNvSpPr>
              <a:spLocks noChangeArrowheads="1"/>
            </p:cNvSpPr>
            <p:nvPr/>
          </p:nvSpPr>
          <p:spPr bwMode="auto">
            <a:xfrm>
              <a:off x="2550" y="1747"/>
              <a:ext cx="497" cy="269"/>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ES" sz="1000">
                  <a:cs typeface="Times New Roman" panose="02020603050405020304" pitchFamily="18" charset="0"/>
                </a:rPr>
                <a:t> </a:t>
              </a:r>
              <a:endParaRPr lang="es-ES" altLang="es-ES" sz="1400"/>
            </a:p>
            <a:p>
              <a:r>
                <a:rPr lang="en-US" altLang="es-ES" sz="1200">
                  <a:cs typeface="Times New Roman" panose="02020603050405020304" pitchFamily="18" charset="0"/>
                </a:rPr>
                <a:t>FEM</a:t>
              </a:r>
              <a:endParaRPr lang="en-US" altLang="es-ES"/>
            </a:p>
          </p:txBody>
        </p:sp>
        <p:sp>
          <p:nvSpPr>
            <p:cNvPr id="16439" name="Rectangle 80">
              <a:extLst>
                <a:ext uri="{FF2B5EF4-FFF2-40B4-BE49-F238E27FC236}">
                  <a16:creationId xmlns:a16="http://schemas.microsoft.com/office/drawing/2014/main" id="{ECFDB8D1-EB1D-4C0B-BAA9-286423978ADB}"/>
                </a:ext>
              </a:extLst>
            </p:cNvPr>
            <p:cNvSpPr>
              <a:spLocks noChangeArrowheads="1"/>
            </p:cNvSpPr>
            <p:nvPr/>
          </p:nvSpPr>
          <p:spPr bwMode="auto">
            <a:xfrm>
              <a:off x="2010" y="1747"/>
              <a:ext cx="540" cy="269"/>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ES" sz="1000">
                  <a:cs typeface="Times New Roman" panose="02020603050405020304" pitchFamily="18" charset="0"/>
                </a:rPr>
                <a:t> </a:t>
              </a:r>
              <a:endParaRPr lang="es-ES" altLang="es-ES" sz="1400"/>
            </a:p>
            <a:p>
              <a:r>
                <a:rPr lang="en-US" altLang="es-ES" sz="1200">
                  <a:cs typeface="Times New Roman" panose="02020603050405020304" pitchFamily="18" charset="0"/>
                </a:rPr>
                <a:t>MASC</a:t>
              </a:r>
              <a:endParaRPr lang="en-US" altLang="es-ES"/>
            </a:p>
          </p:txBody>
        </p:sp>
        <p:sp>
          <p:nvSpPr>
            <p:cNvPr id="16440" name="Rectangle 79">
              <a:extLst>
                <a:ext uri="{FF2B5EF4-FFF2-40B4-BE49-F238E27FC236}">
                  <a16:creationId xmlns:a16="http://schemas.microsoft.com/office/drawing/2014/main" id="{278D2F72-64D4-4A73-B63F-0DD79D3660CC}"/>
                </a:ext>
              </a:extLst>
            </p:cNvPr>
            <p:cNvSpPr>
              <a:spLocks noChangeArrowheads="1"/>
            </p:cNvSpPr>
            <p:nvPr/>
          </p:nvSpPr>
          <p:spPr bwMode="auto">
            <a:xfrm>
              <a:off x="1643" y="1747"/>
              <a:ext cx="367" cy="269"/>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ES" sz="1000">
                  <a:cs typeface="Times New Roman" panose="02020603050405020304" pitchFamily="18" charset="0"/>
                </a:rPr>
                <a:t> </a:t>
              </a:r>
              <a:endParaRPr lang="es-ES" altLang="es-ES" sz="1400"/>
            </a:p>
            <a:p>
              <a:r>
                <a:rPr lang="en-US" altLang="es-ES" sz="1200">
                  <a:cs typeface="Times New Roman" panose="02020603050405020304" pitchFamily="18" charset="0"/>
                </a:rPr>
                <a:t>FEM</a:t>
              </a:r>
              <a:endParaRPr lang="en-US" altLang="es-ES"/>
            </a:p>
          </p:txBody>
        </p:sp>
        <p:sp>
          <p:nvSpPr>
            <p:cNvPr id="16441" name="Rectangle 78">
              <a:extLst>
                <a:ext uri="{FF2B5EF4-FFF2-40B4-BE49-F238E27FC236}">
                  <a16:creationId xmlns:a16="http://schemas.microsoft.com/office/drawing/2014/main" id="{1D95E04A-E9F5-40F7-900F-9AA1CEC02F8A}"/>
                </a:ext>
              </a:extLst>
            </p:cNvPr>
            <p:cNvSpPr>
              <a:spLocks noChangeArrowheads="1"/>
            </p:cNvSpPr>
            <p:nvPr/>
          </p:nvSpPr>
          <p:spPr bwMode="auto">
            <a:xfrm>
              <a:off x="1197" y="1747"/>
              <a:ext cx="446" cy="269"/>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ES" sz="1000">
                  <a:cs typeface="Times New Roman" panose="02020603050405020304" pitchFamily="18" charset="0"/>
                </a:rPr>
                <a:t> </a:t>
              </a:r>
            </a:p>
            <a:p>
              <a:pPr eaLnBrk="1" hangingPunct="1"/>
              <a:r>
                <a:rPr lang="en-US" altLang="es-ES" sz="1200">
                  <a:cs typeface="Times New Roman" panose="02020603050405020304" pitchFamily="18" charset="0"/>
                </a:rPr>
                <a:t>MASC</a:t>
              </a:r>
              <a:endParaRPr lang="en-US" altLang="es-ES"/>
            </a:p>
          </p:txBody>
        </p:sp>
        <p:sp>
          <p:nvSpPr>
            <p:cNvPr id="16442" name="Rectangle 74">
              <a:extLst>
                <a:ext uri="{FF2B5EF4-FFF2-40B4-BE49-F238E27FC236}">
                  <a16:creationId xmlns:a16="http://schemas.microsoft.com/office/drawing/2014/main" id="{70AE3F8E-65C9-45BB-B264-36BD9E852D7D}"/>
                </a:ext>
              </a:extLst>
            </p:cNvPr>
            <p:cNvSpPr>
              <a:spLocks noChangeArrowheads="1"/>
            </p:cNvSpPr>
            <p:nvPr/>
          </p:nvSpPr>
          <p:spPr bwMode="auto">
            <a:xfrm>
              <a:off x="3047" y="1363"/>
              <a:ext cx="1044" cy="384"/>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ES" sz="1000">
                  <a:cs typeface="Times New Roman" panose="02020603050405020304" pitchFamily="18" charset="0"/>
                </a:rPr>
                <a:t> </a:t>
              </a:r>
              <a:endParaRPr lang="es-ES" altLang="es-ES" sz="1400"/>
            </a:p>
            <a:p>
              <a:r>
                <a:rPr lang="en-US" altLang="es-ES" sz="1200">
                  <a:cs typeface="Times New Roman" panose="02020603050405020304" pitchFamily="18" charset="0"/>
                </a:rPr>
                <a:t>RURAL</a:t>
              </a:r>
              <a:endParaRPr lang="en-US" altLang="es-ES"/>
            </a:p>
          </p:txBody>
        </p:sp>
        <p:sp>
          <p:nvSpPr>
            <p:cNvPr id="16443" name="Rectangle 72">
              <a:extLst>
                <a:ext uri="{FF2B5EF4-FFF2-40B4-BE49-F238E27FC236}">
                  <a16:creationId xmlns:a16="http://schemas.microsoft.com/office/drawing/2014/main" id="{EFF57EAB-C187-40E5-8E34-339B3D609205}"/>
                </a:ext>
              </a:extLst>
            </p:cNvPr>
            <p:cNvSpPr>
              <a:spLocks noChangeArrowheads="1"/>
            </p:cNvSpPr>
            <p:nvPr/>
          </p:nvSpPr>
          <p:spPr bwMode="auto">
            <a:xfrm>
              <a:off x="2010" y="1363"/>
              <a:ext cx="1037" cy="384"/>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ES" sz="1000">
                  <a:cs typeface="Times New Roman" panose="02020603050405020304" pitchFamily="18" charset="0"/>
                </a:rPr>
                <a:t> </a:t>
              </a:r>
              <a:endParaRPr lang="es-ES" altLang="es-ES" sz="1400"/>
            </a:p>
            <a:p>
              <a:r>
                <a:rPr lang="en-US" altLang="es-ES" sz="1200">
                  <a:cs typeface="Times New Roman" panose="02020603050405020304" pitchFamily="18" charset="0"/>
                </a:rPr>
                <a:t>URBANO MARGINAL</a:t>
              </a:r>
              <a:endParaRPr lang="en-US" altLang="es-ES"/>
            </a:p>
          </p:txBody>
        </p:sp>
        <p:sp>
          <p:nvSpPr>
            <p:cNvPr id="16444" name="Rectangle 70">
              <a:extLst>
                <a:ext uri="{FF2B5EF4-FFF2-40B4-BE49-F238E27FC236}">
                  <a16:creationId xmlns:a16="http://schemas.microsoft.com/office/drawing/2014/main" id="{F0C7A349-C8BE-4149-8F6E-96719B2BC785}"/>
                </a:ext>
              </a:extLst>
            </p:cNvPr>
            <p:cNvSpPr>
              <a:spLocks noChangeArrowheads="1"/>
            </p:cNvSpPr>
            <p:nvPr/>
          </p:nvSpPr>
          <p:spPr bwMode="auto">
            <a:xfrm>
              <a:off x="1197" y="1363"/>
              <a:ext cx="813" cy="384"/>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ES" sz="1000">
                  <a:cs typeface="Times New Roman" panose="02020603050405020304" pitchFamily="18" charset="0"/>
                </a:rPr>
                <a:t> </a:t>
              </a:r>
              <a:endParaRPr lang="es-ES" altLang="es-ES" sz="1400"/>
            </a:p>
            <a:p>
              <a:r>
                <a:rPr lang="en-US" altLang="es-ES" sz="1200">
                  <a:cs typeface="Times New Roman" panose="02020603050405020304" pitchFamily="18" charset="0"/>
                </a:rPr>
                <a:t>URBANA</a:t>
              </a:r>
              <a:endParaRPr lang="es-ES" altLang="es-ES" sz="1400"/>
            </a:p>
            <a:p>
              <a:r>
                <a:rPr lang="es-PE" altLang="es-ES" sz="1200">
                  <a:cs typeface="Times New Roman" panose="02020603050405020304" pitchFamily="18" charset="0"/>
                </a:rPr>
                <a:t> </a:t>
              </a:r>
              <a:endParaRPr lang="es-PE" altLang="es-ES"/>
            </a:p>
          </p:txBody>
        </p:sp>
        <p:sp>
          <p:nvSpPr>
            <p:cNvPr id="16445" name="Rectangle 68" descr="40%">
              <a:extLst>
                <a:ext uri="{FF2B5EF4-FFF2-40B4-BE49-F238E27FC236}">
                  <a16:creationId xmlns:a16="http://schemas.microsoft.com/office/drawing/2014/main" id="{34E3344F-50D2-4B4D-815B-63363E4BA4EC}"/>
                </a:ext>
              </a:extLst>
            </p:cNvPr>
            <p:cNvSpPr>
              <a:spLocks noChangeArrowheads="1"/>
            </p:cNvSpPr>
            <p:nvPr/>
          </p:nvSpPr>
          <p:spPr bwMode="auto">
            <a:xfrm>
              <a:off x="4091" y="979"/>
              <a:ext cx="684" cy="1037"/>
            </a:xfrm>
            <a:prstGeom prst="rect">
              <a:avLst/>
            </a:prstGeom>
            <a:pattFill prst="pct40">
              <a:fgClr>
                <a:srgbClr val="FFCCCC"/>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ES" sz="1000">
                  <a:cs typeface="Times New Roman" panose="02020603050405020304" pitchFamily="18" charset="0"/>
                </a:rPr>
                <a:t> </a:t>
              </a:r>
              <a:endParaRPr lang="es-ES" altLang="es-ES" sz="1400"/>
            </a:p>
            <a:p>
              <a:r>
                <a:rPr lang="es-MX" altLang="es-ES" sz="1000">
                  <a:cs typeface="Times New Roman" panose="02020603050405020304" pitchFamily="18" charset="0"/>
                </a:rPr>
                <a:t> </a:t>
              </a:r>
              <a:endParaRPr lang="es-ES" altLang="es-ES" sz="1400"/>
            </a:p>
            <a:p>
              <a:r>
                <a:rPr lang="es-MX" altLang="es-ES" sz="1000">
                  <a:cs typeface="Times New Roman" panose="02020603050405020304" pitchFamily="18" charset="0"/>
                </a:rPr>
                <a:t> </a:t>
              </a:r>
              <a:endParaRPr lang="es-ES" altLang="es-ES" sz="1400"/>
            </a:p>
            <a:p>
              <a:r>
                <a:rPr lang="es-MX" altLang="es-ES" sz="1000">
                  <a:cs typeface="Times New Roman" panose="02020603050405020304" pitchFamily="18" charset="0"/>
                </a:rPr>
                <a:t> </a:t>
              </a:r>
              <a:endParaRPr lang="es-ES" altLang="es-ES" sz="1400"/>
            </a:p>
            <a:p>
              <a:r>
                <a:rPr lang="es-MX" altLang="es-ES" sz="1600">
                  <a:cs typeface="Times New Roman" panose="02020603050405020304" pitchFamily="18" charset="0"/>
                </a:rPr>
                <a:t>TOTAL</a:t>
              </a:r>
              <a:endParaRPr lang="es-MX" altLang="es-ES" sz="1600"/>
            </a:p>
          </p:txBody>
        </p:sp>
        <p:sp>
          <p:nvSpPr>
            <p:cNvPr id="16446" name="Rectangle 62" descr="40%">
              <a:extLst>
                <a:ext uri="{FF2B5EF4-FFF2-40B4-BE49-F238E27FC236}">
                  <a16:creationId xmlns:a16="http://schemas.microsoft.com/office/drawing/2014/main" id="{3B0ADDDC-07F5-4443-86C6-E1DC2A28E29E}"/>
                </a:ext>
              </a:extLst>
            </p:cNvPr>
            <p:cNvSpPr>
              <a:spLocks noChangeArrowheads="1"/>
            </p:cNvSpPr>
            <p:nvPr/>
          </p:nvSpPr>
          <p:spPr bwMode="auto">
            <a:xfrm>
              <a:off x="1197" y="979"/>
              <a:ext cx="2894" cy="384"/>
            </a:xfrm>
            <a:prstGeom prst="rect">
              <a:avLst/>
            </a:prstGeom>
            <a:pattFill prst="pct40">
              <a:fgClr>
                <a:srgbClr val="FFCCCC"/>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ES" sz="1000">
                  <a:cs typeface="Times New Roman" panose="02020603050405020304" pitchFamily="18" charset="0"/>
                </a:rPr>
                <a:t> </a:t>
              </a:r>
              <a:endParaRPr lang="es-ES" altLang="es-ES" sz="1400"/>
            </a:p>
            <a:p>
              <a:r>
                <a:rPr lang="es-MX" altLang="es-ES" sz="1200">
                  <a:cs typeface="Times New Roman" panose="02020603050405020304" pitchFamily="18" charset="0"/>
                </a:rPr>
                <a:t>TIPO DE RESIDENCIA</a:t>
              </a:r>
              <a:endParaRPr lang="es-ES" altLang="es-ES" sz="1400"/>
            </a:p>
            <a:p>
              <a:r>
                <a:rPr lang="es-PE" altLang="es-ES" sz="1200">
                  <a:cs typeface="Times New Roman" panose="02020603050405020304" pitchFamily="18" charset="0"/>
                </a:rPr>
                <a:t> </a:t>
              </a:r>
              <a:endParaRPr lang="es-PE" altLang="es-ES"/>
            </a:p>
          </p:txBody>
        </p:sp>
        <p:sp>
          <p:nvSpPr>
            <p:cNvPr id="16447" name="Rectangle 61" descr="40%">
              <a:extLst>
                <a:ext uri="{FF2B5EF4-FFF2-40B4-BE49-F238E27FC236}">
                  <a16:creationId xmlns:a16="http://schemas.microsoft.com/office/drawing/2014/main" id="{C946A24F-B5D3-455F-B806-632CE78BD1D9}"/>
                </a:ext>
              </a:extLst>
            </p:cNvPr>
            <p:cNvSpPr>
              <a:spLocks noChangeArrowheads="1"/>
            </p:cNvSpPr>
            <p:nvPr/>
          </p:nvSpPr>
          <p:spPr bwMode="auto">
            <a:xfrm>
              <a:off x="419" y="979"/>
              <a:ext cx="778" cy="1037"/>
            </a:xfrm>
            <a:prstGeom prst="rect">
              <a:avLst/>
            </a:prstGeom>
            <a:pattFill prst="pct40">
              <a:fgClr>
                <a:srgbClr val="FFCCCC"/>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MX" altLang="es-ES" sz="1000">
                <a:cs typeface="Times New Roman" panose="02020603050405020304" pitchFamily="18" charset="0"/>
              </a:endParaRPr>
            </a:p>
            <a:p>
              <a:r>
                <a:rPr lang="es-MX" altLang="es-ES" sz="1000">
                  <a:cs typeface="Times New Roman" panose="02020603050405020304" pitchFamily="18" charset="0"/>
                </a:rPr>
                <a:t> </a:t>
              </a:r>
              <a:endParaRPr lang="es-ES" altLang="es-ES" sz="1400"/>
            </a:p>
            <a:p>
              <a:r>
                <a:rPr lang="es-MX" altLang="es-ES" sz="1000">
                  <a:cs typeface="Times New Roman" panose="02020603050405020304" pitchFamily="18" charset="0"/>
                </a:rPr>
                <a:t> </a:t>
              </a:r>
              <a:endParaRPr lang="es-ES" altLang="es-ES" sz="1400"/>
            </a:p>
            <a:p>
              <a:r>
                <a:rPr lang="es-MX" altLang="es-ES" sz="1200">
                  <a:cs typeface="Times New Roman" panose="02020603050405020304" pitchFamily="18" charset="0"/>
                </a:rPr>
                <a:t>NIVEL DE</a:t>
              </a:r>
              <a:endParaRPr lang="es-ES" altLang="es-ES" sz="1400"/>
            </a:p>
            <a:p>
              <a:r>
                <a:rPr lang="es-MX" altLang="es-ES" sz="1200">
                  <a:cs typeface="Times New Roman" panose="02020603050405020304" pitchFamily="18" charset="0"/>
                </a:rPr>
                <a:t>INSTRUCCION</a:t>
              </a:r>
              <a:endParaRPr lang="es-MX" altLang="es-ES"/>
            </a:p>
          </p:txBody>
        </p:sp>
        <p:sp>
          <p:nvSpPr>
            <p:cNvPr id="16448" name="Line 125">
              <a:extLst>
                <a:ext uri="{FF2B5EF4-FFF2-40B4-BE49-F238E27FC236}">
                  <a16:creationId xmlns:a16="http://schemas.microsoft.com/office/drawing/2014/main" id="{0E405BC3-57B2-4617-B194-CFD97F196C5B}"/>
                </a:ext>
              </a:extLst>
            </p:cNvPr>
            <p:cNvSpPr>
              <a:spLocks noChangeShapeType="1"/>
            </p:cNvSpPr>
            <p:nvPr/>
          </p:nvSpPr>
          <p:spPr bwMode="auto">
            <a:xfrm>
              <a:off x="419" y="979"/>
              <a:ext cx="4356" cy="0"/>
            </a:xfrm>
            <a:prstGeom prst="line">
              <a:avLst/>
            </a:prstGeom>
            <a:noFill/>
            <a:ln w="285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49" name="Line 126">
              <a:extLst>
                <a:ext uri="{FF2B5EF4-FFF2-40B4-BE49-F238E27FC236}">
                  <a16:creationId xmlns:a16="http://schemas.microsoft.com/office/drawing/2014/main" id="{1B69BBA9-0E55-4718-A9E2-8965A7DBA906}"/>
                </a:ext>
              </a:extLst>
            </p:cNvPr>
            <p:cNvSpPr>
              <a:spLocks noChangeShapeType="1"/>
            </p:cNvSpPr>
            <p:nvPr/>
          </p:nvSpPr>
          <p:spPr bwMode="auto">
            <a:xfrm>
              <a:off x="419" y="3361"/>
              <a:ext cx="4356" cy="0"/>
            </a:xfrm>
            <a:prstGeom prst="line">
              <a:avLst/>
            </a:prstGeom>
            <a:noFill/>
            <a:ln w="285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50" name="Line 127">
              <a:extLst>
                <a:ext uri="{FF2B5EF4-FFF2-40B4-BE49-F238E27FC236}">
                  <a16:creationId xmlns:a16="http://schemas.microsoft.com/office/drawing/2014/main" id="{97CD8013-00FD-41E7-A149-968E54422B49}"/>
                </a:ext>
              </a:extLst>
            </p:cNvPr>
            <p:cNvSpPr>
              <a:spLocks noChangeShapeType="1"/>
            </p:cNvSpPr>
            <p:nvPr/>
          </p:nvSpPr>
          <p:spPr bwMode="auto">
            <a:xfrm>
              <a:off x="419" y="979"/>
              <a:ext cx="0" cy="2382"/>
            </a:xfrm>
            <a:prstGeom prst="line">
              <a:avLst/>
            </a:prstGeom>
            <a:noFill/>
            <a:ln w="285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51" name="Line 128">
              <a:extLst>
                <a:ext uri="{FF2B5EF4-FFF2-40B4-BE49-F238E27FC236}">
                  <a16:creationId xmlns:a16="http://schemas.microsoft.com/office/drawing/2014/main" id="{1EA870EE-7EAB-40D3-8D04-6506758F10B9}"/>
                </a:ext>
              </a:extLst>
            </p:cNvPr>
            <p:cNvSpPr>
              <a:spLocks noChangeShapeType="1"/>
            </p:cNvSpPr>
            <p:nvPr/>
          </p:nvSpPr>
          <p:spPr bwMode="auto">
            <a:xfrm>
              <a:off x="4775" y="979"/>
              <a:ext cx="0" cy="2382"/>
            </a:xfrm>
            <a:prstGeom prst="line">
              <a:avLst/>
            </a:prstGeom>
            <a:noFill/>
            <a:ln w="285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52" name="Line 131">
              <a:extLst>
                <a:ext uri="{FF2B5EF4-FFF2-40B4-BE49-F238E27FC236}">
                  <a16:creationId xmlns:a16="http://schemas.microsoft.com/office/drawing/2014/main" id="{DFBFACEC-68D1-44FD-BDF6-3EE70CD3850F}"/>
                </a:ext>
              </a:extLst>
            </p:cNvPr>
            <p:cNvSpPr>
              <a:spLocks noChangeShapeType="1"/>
            </p:cNvSpPr>
            <p:nvPr/>
          </p:nvSpPr>
          <p:spPr bwMode="auto">
            <a:xfrm>
              <a:off x="419" y="2016"/>
              <a:ext cx="4356" cy="0"/>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53" name="Line 133">
              <a:extLst>
                <a:ext uri="{FF2B5EF4-FFF2-40B4-BE49-F238E27FC236}">
                  <a16:creationId xmlns:a16="http://schemas.microsoft.com/office/drawing/2014/main" id="{2CEDE496-A1BD-4B17-B340-61B5BEEB43B6}"/>
                </a:ext>
              </a:extLst>
            </p:cNvPr>
            <p:cNvSpPr>
              <a:spLocks noChangeShapeType="1"/>
            </p:cNvSpPr>
            <p:nvPr/>
          </p:nvSpPr>
          <p:spPr bwMode="auto">
            <a:xfrm>
              <a:off x="1197" y="979"/>
              <a:ext cx="0" cy="2382"/>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54" name="Line 136">
              <a:extLst>
                <a:ext uri="{FF2B5EF4-FFF2-40B4-BE49-F238E27FC236}">
                  <a16:creationId xmlns:a16="http://schemas.microsoft.com/office/drawing/2014/main" id="{E2CC09F7-19A5-4DF3-913E-A79DF4CEFC9D}"/>
                </a:ext>
              </a:extLst>
            </p:cNvPr>
            <p:cNvSpPr>
              <a:spLocks noChangeShapeType="1"/>
            </p:cNvSpPr>
            <p:nvPr/>
          </p:nvSpPr>
          <p:spPr bwMode="auto">
            <a:xfrm>
              <a:off x="1643" y="1747"/>
              <a:ext cx="0" cy="1614"/>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55" name="Line 139">
              <a:extLst>
                <a:ext uri="{FF2B5EF4-FFF2-40B4-BE49-F238E27FC236}">
                  <a16:creationId xmlns:a16="http://schemas.microsoft.com/office/drawing/2014/main" id="{28B0D616-26BE-4F14-A9E3-6A5A8F66E0B4}"/>
                </a:ext>
              </a:extLst>
            </p:cNvPr>
            <p:cNvSpPr>
              <a:spLocks noChangeShapeType="1"/>
            </p:cNvSpPr>
            <p:nvPr/>
          </p:nvSpPr>
          <p:spPr bwMode="auto">
            <a:xfrm>
              <a:off x="1197" y="1363"/>
              <a:ext cx="2894" cy="0"/>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56" name="Line 150">
              <a:extLst>
                <a:ext uri="{FF2B5EF4-FFF2-40B4-BE49-F238E27FC236}">
                  <a16:creationId xmlns:a16="http://schemas.microsoft.com/office/drawing/2014/main" id="{6B3A08A8-53A8-49B8-99E6-C14B7BD619DC}"/>
                </a:ext>
              </a:extLst>
            </p:cNvPr>
            <p:cNvSpPr>
              <a:spLocks noChangeShapeType="1"/>
            </p:cNvSpPr>
            <p:nvPr/>
          </p:nvSpPr>
          <p:spPr bwMode="auto">
            <a:xfrm>
              <a:off x="4091" y="979"/>
              <a:ext cx="0" cy="384"/>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57" name="Line 154">
              <a:extLst>
                <a:ext uri="{FF2B5EF4-FFF2-40B4-BE49-F238E27FC236}">
                  <a16:creationId xmlns:a16="http://schemas.microsoft.com/office/drawing/2014/main" id="{B3EFF781-1905-406F-B78F-24B5013740F9}"/>
                </a:ext>
              </a:extLst>
            </p:cNvPr>
            <p:cNvSpPr>
              <a:spLocks noChangeShapeType="1"/>
            </p:cNvSpPr>
            <p:nvPr/>
          </p:nvSpPr>
          <p:spPr bwMode="auto">
            <a:xfrm>
              <a:off x="1197" y="1747"/>
              <a:ext cx="2894" cy="0"/>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58" name="Line 156">
              <a:extLst>
                <a:ext uri="{FF2B5EF4-FFF2-40B4-BE49-F238E27FC236}">
                  <a16:creationId xmlns:a16="http://schemas.microsoft.com/office/drawing/2014/main" id="{BE540E16-F1B4-474C-BCA2-48BE466C3B1A}"/>
                </a:ext>
              </a:extLst>
            </p:cNvPr>
            <p:cNvSpPr>
              <a:spLocks noChangeShapeType="1"/>
            </p:cNvSpPr>
            <p:nvPr/>
          </p:nvSpPr>
          <p:spPr bwMode="auto">
            <a:xfrm>
              <a:off x="2010" y="1363"/>
              <a:ext cx="0" cy="1998"/>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59" name="Line 162">
              <a:extLst>
                <a:ext uri="{FF2B5EF4-FFF2-40B4-BE49-F238E27FC236}">
                  <a16:creationId xmlns:a16="http://schemas.microsoft.com/office/drawing/2014/main" id="{86E1D6B9-9B3D-4620-A7D6-86CEEDEFE9DB}"/>
                </a:ext>
              </a:extLst>
            </p:cNvPr>
            <p:cNvSpPr>
              <a:spLocks noChangeShapeType="1"/>
            </p:cNvSpPr>
            <p:nvPr/>
          </p:nvSpPr>
          <p:spPr bwMode="auto">
            <a:xfrm>
              <a:off x="3047" y="1363"/>
              <a:ext cx="0" cy="1998"/>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60" name="Line 166">
              <a:extLst>
                <a:ext uri="{FF2B5EF4-FFF2-40B4-BE49-F238E27FC236}">
                  <a16:creationId xmlns:a16="http://schemas.microsoft.com/office/drawing/2014/main" id="{AF1E0F9A-3B02-4728-9BB7-E1E8E3CA6744}"/>
                </a:ext>
              </a:extLst>
            </p:cNvPr>
            <p:cNvSpPr>
              <a:spLocks noChangeShapeType="1"/>
            </p:cNvSpPr>
            <p:nvPr/>
          </p:nvSpPr>
          <p:spPr bwMode="auto">
            <a:xfrm>
              <a:off x="4091" y="1363"/>
              <a:ext cx="0" cy="653"/>
            </a:xfrm>
            <a:prstGeom prst="line">
              <a:avLst/>
            </a:prstGeom>
            <a:noFill/>
            <a:ln w="28575"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61" name="Line 174">
              <a:extLst>
                <a:ext uri="{FF2B5EF4-FFF2-40B4-BE49-F238E27FC236}">
                  <a16:creationId xmlns:a16="http://schemas.microsoft.com/office/drawing/2014/main" id="{6669E0B1-25B2-4C0D-9A9E-4AAFE988AEA2}"/>
                </a:ext>
              </a:extLst>
            </p:cNvPr>
            <p:cNvSpPr>
              <a:spLocks noChangeShapeType="1"/>
            </p:cNvSpPr>
            <p:nvPr/>
          </p:nvSpPr>
          <p:spPr bwMode="auto">
            <a:xfrm>
              <a:off x="2550" y="1747"/>
              <a:ext cx="0" cy="1614"/>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62" name="Line 180">
              <a:extLst>
                <a:ext uri="{FF2B5EF4-FFF2-40B4-BE49-F238E27FC236}">
                  <a16:creationId xmlns:a16="http://schemas.microsoft.com/office/drawing/2014/main" id="{D888391D-4D8C-4210-A4EC-FD1ACB4E2974}"/>
                </a:ext>
              </a:extLst>
            </p:cNvPr>
            <p:cNvSpPr>
              <a:spLocks noChangeShapeType="1"/>
            </p:cNvSpPr>
            <p:nvPr/>
          </p:nvSpPr>
          <p:spPr bwMode="auto">
            <a:xfrm>
              <a:off x="3587" y="1747"/>
              <a:ext cx="0" cy="1614"/>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63" name="Line 184">
              <a:extLst>
                <a:ext uri="{FF2B5EF4-FFF2-40B4-BE49-F238E27FC236}">
                  <a16:creationId xmlns:a16="http://schemas.microsoft.com/office/drawing/2014/main" id="{BE1AE628-F45E-4E2D-8EEF-9236ACA9D63D}"/>
                </a:ext>
              </a:extLst>
            </p:cNvPr>
            <p:cNvSpPr>
              <a:spLocks noChangeShapeType="1"/>
            </p:cNvSpPr>
            <p:nvPr/>
          </p:nvSpPr>
          <p:spPr bwMode="auto">
            <a:xfrm>
              <a:off x="419" y="2285"/>
              <a:ext cx="4356" cy="0"/>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64" name="Line 206">
              <a:extLst>
                <a:ext uri="{FF2B5EF4-FFF2-40B4-BE49-F238E27FC236}">
                  <a16:creationId xmlns:a16="http://schemas.microsoft.com/office/drawing/2014/main" id="{DA66C4DC-C87A-4A6C-BAE4-798D84D0A02C}"/>
                </a:ext>
              </a:extLst>
            </p:cNvPr>
            <p:cNvSpPr>
              <a:spLocks noChangeShapeType="1"/>
            </p:cNvSpPr>
            <p:nvPr/>
          </p:nvSpPr>
          <p:spPr bwMode="auto">
            <a:xfrm>
              <a:off x="4091" y="2016"/>
              <a:ext cx="0" cy="1345"/>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65" name="Line 209">
              <a:extLst>
                <a:ext uri="{FF2B5EF4-FFF2-40B4-BE49-F238E27FC236}">
                  <a16:creationId xmlns:a16="http://schemas.microsoft.com/office/drawing/2014/main" id="{21F50871-A8BB-419D-8457-124E2FDBD848}"/>
                </a:ext>
              </a:extLst>
            </p:cNvPr>
            <p:cNvSpPr>
              <a:spLocks noChangeShapeType="1"/>
            </p:cNvSpPr>
            <p:nvPr/>
          </p:nvSpPr>
          <p:spPr bwMode="auto">
            <a:xfrm>
              <a:off x="419" y="2554"/>
              <a:ext cx="4356" cy="0"/>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66" name="Line 233">
              <a:extLst>
                <a:ext uri="{FF2B5EF4-FFF2-40B4-BE49-F238E27FC236}">
                  <a16:creationId xmlns:a16="http://schemas.microsoft.com/office/drawing/2014/main" id="{3EC4D44B-EC94-4666-B282-97560A4830B8}"/>
                </a:ext>
              </a:extLst>
            </p:cNvPr>
            <p:cNvSpPr>
              <a:spLocks noChangeShapeType="1"/>
            </p:cNvSpPr>
            <p:nvPr/>
          </p:nvSpPr>
          <p:spPr bwMode="auto">
            <a:xfrm>
              <a:off x="419" y="2823"/>
              <a:ext cx="4356" cy="0"/>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6467" name="Line 257">
              <a:extLst>
                <a:ext uri="{FF2B5EF4-FFF2-40B4-BE49-F238E27FC236}">
                  <a16:creationId xmlns:a16="http://schemas.microsoft.com/office/drawing/2014/main" id="{3115D0A1-E88B-477E-9BE3-44487B8FAD98}"/>
                </a:ext>
              </a:extLst>
            </p:cNvPr>
            <p:cNvSpPr>
              <a:spLocks noChangeShapeType="1"/>
            </p:cNvSpPr>
            <p:nvPr/>
          </p:nvSpPr>
          <p:spPr bwMode="auto">
            <a:xfrm>
              <a:off x="419" y="3092"/>
              <a:ext cx="4356" cy="0"/>
            </a:xfrm>
            <a:prstGeom prst="line">
              <a:avLst/>
            </a:prstGeom>
            <a:noFill/>
            <a:ln w="28575" cap="rnd">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sp>
        <p:nvSpPr>
          <p:cNvPr id="20782" name="Rectangle 302">
            <a:extLst>
              <a:ext uri="{FF2B5EF4-FFF2-40B4-BE49-F238E27FC236}">
                <a16:creationId xmlns:a16="http://schemas.microsoft.com/office/drawing/2014/main" id="{48767162-9AB4-4A3D-B631-CD876ED1B40D}"/>
              </a:ext>
            </a:extLst>
          </p:cNvPr>
          <p:cNvSpPr>
            <a:spLocks noChangeArrowheads="1"/>
          </p:cNvSpPr>
          <p:nvPr/>
        </p:nvSpPr>
        <p:spPr bwMode="auto">
          <a:xfrm>
            <a:off x="4367214" y="6092825"/>
            <a:ext cx="3457575" cy="274638"/>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es-MX" altLang="es-ES" sz="1200">
                <a:latin typeface="Arial" charset="0"/>
                <a:cs typeface="Times New Roman" pitchFamily="18" charset="0"/>
              </a:rPr>
              <a:t>FUENTE: Hospital Belén. Oficina de Estadística.</a:t>
            </a:r>
            <a:endParaRPr lang="es-MX" altLang="es-ES">
              <a:latin typeface="Arial" charset="0"/>
            </a:endParaRPr>
          </a:p>
        </p:txBody>
      </p:sp>
      <p:sp>
        <p:nvSpPr>
          <p:cNvPr id="20784" name="AutoShape 304">
            <a:extLst>
              <a:ext uri="{FF2B5EF4-FFF2-40B4-BE49-F238E27FC236}">
                <a16:creationId xmlns:a16="http://schemas.microsoft.com/office/drawing/2014/main" id="{C1855302-DCCF-48FB-B2C6-9A13EA7D2B15}"/>
              </a:ext>
            </a:extLst>
          </p:cNvPr>
          <p:cNvSpPr>
            <a:spLocks/>
          </p:cNvSpPr>
          <p:nvPr/>
        </p:nvSpPr>
        <p:spPr bwMode="auto">
          <a:xfrm rot="5400000">
            <a:off x="6026945" y="-134143"/>
            <a:ext cx="287337" cy="4679950"/>
          </a:xfrm>
          <a:prstGeom prst="leftBrace">
            <a:avLst>
              <a:gd name="adj1" fmla="val 135728"/>
              <a:gd name="adj2" fmla="val 50000"/>
            </a:avLst>
          </a:prstGeom>
          <a:noFill/>
          <a:ln w="57150">
            <a:solidFill>
              <a:srgbClr val="006699"/>
            </a:solidFill>
            <a:round/>
            <a:headEnd/>
            <a:tailEnd/>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sp>
        <p:nvSpPr>
          <p:cNvPr id="20785" name="AutoShape 305">
            <a:extLst>
              <a:ext uri="{FF2B5EF4-FFF2-40B4-BE49-F238E27FC236}">
                <a16:creationId xmlns:a16="http://schemas.microsoft.com/office/drawing/2014/main" id="{AC7D9795-C1CB-4CB4-B531-44E1C543CCEC}"/>
              </a:ext>
            </a:extLst>
          </p:cNvPr>
          <p:cNvSpPr>
            <a:spLocks noChangeArrowheads="1"/>
          </p:cNvSpPr>
          <p:nvPr/>
        </p:nvSpPr>
        <p:spPr bwMode="auto">
          <a:xfrm>
            <a:off x="3446463" y="1611314"/>
            <a:ext cx="5453062" cy="358775"/>
          </a:xfrm>
          <a:prstGeom prst="roundRect">
            <a:avLst>
              <a:gd name="adj" fmla="val 8199"/>
            </a:avLst>
          </a:prstGeom>
          <a:gradFill rotWithShape="1">
            <a:gsLst>
              <a:gs pos="0">
                <a:srgbClr val="99CCFF">
                  <a:alpha val="62999"/>
                </a:srgbClr>
              </a:gs>
              <a:gs pos="100000">
                <a:schemeClr val="bg1">
                  <a:alpha val="49001"/>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a:latin typeface="Lucida Sans" panose="020B0602030504020204" pitchFamily="34" charset="0"/>
              </a:rPr>
              <a:t>Presenta en forma simultánea a tres o más variables</a:t>
            </a:r>
          </a:p>
        </p:txBody>
      </p:sp>
      <p:sp>
        <p:nvSpPr>
          <p:cNvPr id="20787" name="AutoShape 307">
            <a:extLst>
              <a:ext uri="{FF2B5EF4-FFF2-40B4-BE49-F238E27FC236}">
                <a16:creationId xmlns:a16="http://schemas.microsoft.com/office/drawing/2014/main" id="{34392107-AA33-4E37-B215-61D4D24DEBC4}"/>
              </a:ext>
            </a:extLst>
          </p:cNvPr>
          <p:cNvSpPr>
            <a:spLocks noChangeArrowheads="1"/>
          </p:cNvSpPr>
          <p:nvPr/>
        </p:nvSpPr>
        <p:spPr bwMode="auto">
          <a:xfrm>
            <a:off x="7805739" y="6308725"/>
            <a:ext cx="2808287" cy="395288"/>
          </a:xfrm>
          <a:prstGeom prst="roundRect">
            <a:avLst>
              <a:gd name="adj" fmla="val 8199"/>
            </a:avLst>
          </a:prstGeom>
          <a:gradFill rotWithShape="1">
            <a:gsLst>
              <a:gs pos="0">
                <a:srgbClr val="99CCFF">
                  <a:alpha val="62999"/>
                </a:srgbClr>
              </a:gs>
              <a:gs pos="100000">
                <a:schemeClr val="bg1">
                  <a:alpha val="49001"/>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500">
                <a:latin typeface="Lucida Sans" panose="020B0602030504020204" pitchFamily="34" charset="0"/>
              </a:rPr>
              <a:t>Las sumas deben coincidir</a:t>
            </a:r>
          </a:p>
        </p:txBody>
      </p:sp>
      <p:sp>
        <p:nvSpPr>
          <p:cNvPr id="20788" name="AutoShape 308">
            <a:extLst>
              <a:ext uri="{FF2B5EF4-FFF2-40B4-BE49-F238E27FC236}">
                <a16:creationId xmlns:a16="http://schemas.microsoft.com/office/drawing/2014/main" id="{AAD85AF7-DA6C-496D-8EAF-D5D681BD77B6}"/>
              </a:ext>
            </a:extLst>
          </p:cNvPr>
          <p:cNvSpPr>
            <a:spLocks noChangeArrowheads="1"/>
          </p:cNvSpPr>
          <p:nvPr/>
        </p:nvSpPr>
        <p:spPr bwMode="auto">
          <a:xfrm rot="826501">
            <a:off x="9625013" y="5734050"/>
            <a:ext cx="647700" cy="503238"/>
          </a:xfrm>
          <a:custGeom>
            <a:avLst/>
            <a:gdLst>
              <a:gd name="T0" fmla="*/ 413419 w 21600"/>
              <a:gd name="T1" fmla="*/ 9808 h 21600"/>
              <a:gd name="T2" fmla="*/ 75685 w 21600"/>
              <a:gd name="T3" fmla="*/ 251619 h 21600"/>
              <a:gd name="T4" fmla="*/ 371558 w 21600"/>
              <a:gd name="T5" fmla="*/ 122851 h 21600"/>
              <a:gd name="T6" fmla="*/ 666681 w 21600"/>
              <a:gd name="T7" fmla="*/ 418829 h 21600"/>
              <a:gd name="T8" fmla="*/ 450721 w 21600"/>
              <a:gd name="T9" fmla="*/ 457248 h 21600"/>
              <a:gd name="T10" fmla="*/ 401304 w 21600"/>
              <a:gd name="T11" fmla="*/ 28940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670" y="13857"/>
                </a:moveTo>
                <a:cubicBezTo>
                  <a:pt x="16245" y="12941"/>
                  <a:pt x="16551" y="11881"/>
                  <a:pt x="16551" y="10800"/>
                </a:cubicBezTo>
                <a:cubicBezTo>
                  <a:pt x="16551" y="7623"/>
                  <a:pt x="13976" y="5049"/>
                  <a:pt x="10800" y="5049"/>
                </a:cubicBezTo>
                <a:cubicBezTo>
                  <a:pt x="7623" y="5049"/>
                  <a:pt x="5049" y="7623"/>
                  <a:pt x="5049" y="10800"/>
                </a:cubicBezTo>
                <a:lnTo>
                  <a:pt x="0" y="10800"/>
                </a:lnTo>
                <a:cubicBezTo>
                  <a:pt x="0" y="4835"/>
                  <a:pt x="4835" y="0"/>
                  <a:pt x="10800" y="0"/>
                </a:cubicBezTo>
                <a:cubicBezTo>
                  <a:pt x="16764" y="0"/>
                  <a:pt x="21600" y="4835"/>
                  <a:pt x="21600" y="10800"/>
                </a:cubicBezTo>
                <a:cubicBezTo>
                  <a:pt x="21600" y="12831"/>
                  <a:pt x="21027" y="14821"/>
                  <a:pt x="19946" y="16542"/>
                </a:cubicBezTo>
                <a:lnTo>
                  <a:pt x="22233" y="17977"/>
                </a:lnTo>
                <a:lnTo>
                  <a:pt x="15031" y="19626"/>
                </a:lnTo>
                <a:lnTo>
                  <a:pt x="13383" y="12422"/>
                </a:lnTo>
                <a:lnTo>
                  <a:pt x="15670" y="13857"/>
                </a:lnTo>
                <a:close/>
              </a:path>
            </a:pathLst>
          </a:custGeom>
          <a:gradFill rotWithShape="1">
            <a:gsLst>
              <a:gs pos="0">
                <a:schemeClr val="hlink"/>
              </a:gs>
              <a:gs pos="100000">
                <a:srgbClr val="FFFF99"/>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784"/>
                                        </p:tgtEl>
                                        <p:attrNameLst>
                                          <p:attrName>style.visibility</p:attrName>
                                        </p:attrNameLst>
                                      </p:cBhvr>
                                      <p:to>
                                        <p:strVal val="visible"/>
                                      </p:to>
                                    </p:set>
                                    <p:anim calcmode="lin" valueType="num">
                                      <p:cBhvr additive="base">
                                        <p:cTn id="7" dur="1000" fill="hold"/>
                                        <p:tgtEl>
                                          <p:spTgt spid="20784"/>
                                        </p:tgtEl>
                                        <p:attrNameLst>
                                          <p:attrName>ppt_x</p:attrName>
                                        </p:attrNameLst>
                                      </p:cBhvr>
                                      <p:tavLst>
                                        <p:tav tm="0">
                                          <p:val>
                                            <p:strVal val="1+#ppt_w/2"/>
                                          </p:val>
                                        </p:tav>
                                        <p:tav tm="100000">
                                          <p:val>
                                            <p:strVal val="#ppt_x"/>
                                          </p:val>
                                        </p:tav>
                                      </p:tavLst>
                                    </p:anim>
                                    <p:anim calcmode="lin" valueType="num">
                                      <p:cBhvr additive="base">
                                        <p:cTn id="8" dur="1000" fill="hold"/>
                                        <p:tgtEl>
                                          <p:spTgt spid="2078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785"/>
                                        </p:tgtEl>
                                        <p:attrNameLst>
                                          <p:attrName>style.visibility</p:attrName>
                                        </p:attrNameLst>
                                      </p:cBhvr>
                                      <p:to>
                                        <p:strVal val="visible"/>
                                      </p:to>
                                    </p:set>
                                    <p:anim calcmode="lin" valueType="num">
                                      <p:cBhvr additive="base">
                                        <p:cTn id="11" dur="1000" fill="hold"/>
                                        <p:tgtEl>
                                          <p:spTgt spid="20785"/>
                                        </p:tgtEl>
                                        <p:attrNameLst>
                                          <p:attrName>ppt_x</p:attrName>
                                        </p:attrNameLst>
                                      </p:cBhvr>
                                      <p:tavLst>
                                        <p:tav tm="0">
                                          <p:val>
                                            <p:strVal val="1+#ppt_w/2"/>
                                          </p:val>
                                        </p:tav>
                                        <p:tav tm="100000">
                                          <p:val>
                                            <p:strVal val="#ppt_x"/>
                                          </p:val>
                                        </p:tav>
                                      </p:tavLst>
                                    </p:anim>
                                    <p:anim calcmode="lin" valueType="num">
                                      <p:cBhvr additive="base">
                                        <p:cTn id="12" dur="1000" fill="hold"/>
                                        <p:tgtEl>
                                          <p:spTgt spid="2078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787"/>
                                        </p:tgtEl>
                                        <p:attrNameLst>
                                          <p:attrName>style.visibility</p:attrName>
                                        </p:attrNameLst>
                                      </p:cBhvr>
                                      <p:to>
                                        <p:strVal val="visible"/>
                                      </p:to>
                                    </p:set>
                                    <p:animEffect transition="in" filter="wedge">
                                      <p:cBhvr>
                                        <p:cTn id="17" dur="1000"/>
                                        <p:tgtEl>
                                          <p:spTgt spid="20787"/>
                                        </p:tgtEl>
                                      </p:cBhvr>
                                    </p:animEffect>
                                  </p:childTnLst>
                                </p:cTn>
                              </p:par>
                              <p:par>
                                <p:cTn id="18" presetID="20" presetClass="entr" presetSubtype="0" fill="hold" nodeType="withEffect">
                                  <p:stCondLst>
                                    <p:cond delay="0"/>
                                  </p:stCondLst>
                                  <p:childTnLst>
                                    <p:set>
                                      <p:cBhvr>
                                        <p:cTn id="19" dur="1" fill="hold">
                                          <p:stCondLst>
                                            <p:cond delay="0"/>
                                          </p:stCondLst>
                                        </p:cTn>
                                        <p:tgtEl>
                                          <p:spTgt spid="20788"/>
                                        </p:tgtEl>
                                        <p:attrNameLst>
                                          <p:attrName>style.visibility</p:attrName>
                                        </p:attrNameLst>
                                      </p:cBhvr>
                                      <p:to>
                                        <p:strVal val="visible"/>
                                      </p:to>
                                    </p:set>
                                    <p:animEffect transition="in" filter="wedge">
                                      <p:cBhvr>
                                        <p:cTn id="20" dur="1000"/>
                                        <p:tgtEl>
                                          <p:spTgt spid="20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4" grpId="0" animBg="1"/>
      <p:bldP spid="20785" grpId="0" animBg="1"/>
      <p:bldP spid="2078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5">
            <a:extLst>
              <a:ext uri="{FF2B5EF4-FFF2-40B4-BE49-F238E27FC236}">
                <a16:creationId xmlns:a16="http://schemas.microsoft.com/office/drawing/2014/main" id="{AEB9278E-4CD4-4673-8229-7AEEB9774296}"/>
              </a:ext>
            </a:extLst>
          </p:cNvPr>
          <p:cNvSpPr>
            <a:spLocks noChangeArrowheads="1"/>
          </p:cNvSpPr>
          <p:nvPr/>
        </p:nvSpPr>
        <p:spPr bwMode="auto">
          <a:xfrm>
            <a:off x="1631950" y="131763"/>
            <a:ext cx="4103688" cy="417512"/>
          </a:xfrm>
          <a:prstGeom prst="flowChartAlternateProcess">
            <a:avLst/>
          </a:prstGeom>
          <a:gradFill rotWithShape="1">
            <a:gsLst>
              <a:gs pos="0">
                <a:srgbClr val="99CCFF"/>
              </a:gs>
              <a:gs pos="50000">
                <a:srgbClr val="CCFFFF"/>
              </a:gs>
              <a:gs pos="100000">
                <a:srgbClr val="99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2000" b="1"/>
              <a:t>Usos de la Tabla de frecuencias</a:t>
            </a:r>
          </a:p>
        </p:txBody>
      </p:sp>
      <p:sp>
        <p:nvSpPr>
          <p:cNvPr id="22535" name="Rectangle 7">
            <a:extLst>
              <a:ext uri="{FF2B5EF4-FFF2-40B4-BE49-F238E27FC236}">
                <a16:creationId xmlns:a16="http://schemas.microsoft.com/office/drawing/2014/main" id="{25AA97C2-4625-460D-A671-0757BACF9A6F}"/>
              </a:ext>
            </a:extLst>
          </p:cNvPr>
          <p:cNvSpPr>
            <a:spLocks noChangeArrowheads="1"/>
          </p:cNvSpPr>
          <p:nvPr/>
        </p:nvSpPr>
        <p:spPr bwMode="auto">
          <a:xfrm>
            <a:off x="1524001" y="1950522"/>
            <a:ext cx="184731" cy="369332"/>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es-ES">
              <a:latin typeface="Arial" charset="0"/>
            </a:endParaRPr>
          </a:p>
        </p:txBody>
      </p:sp>
      <p:grpSp>
        <p:nvGrpSpPr>
          <p:cNvPr id="22601" name="Group 73">
            <a:extLst>
              <a:ext uri="{FF2B5EF4-FFF2-40B4-BE49-F238E27FC236}">
                <a16:creationId xmlns:a16="http://schemas.microsoft.com/office/drawing/2014/main" id="{BF99C341-315A-486C-9A8D-1565623536FD}"/>
              </a:ext>
            </a:extLst>
          </p:cNvPr>
          <p:cNvGrpSpPr>
            <a:grpSpLocks/>
          </p:cNvGrpSpPr>
          <p:nvPr/>
        </p:nvGrpSpPr>
        <p:grpSpPr bwMode="auto">
          <a:xfrm>
            <a:off x="4511676" y="3140076"/>
            <a:ext cx="3941763" cy="288925"/>
            <a:chOff x="1882" y="1978"/>
            <a:chExt cx="2483" cy="182"/>
          </a:xfrm>
        </p:grpSpPr>
        <p:sp>
          <p:nvSpPr>
            <p:cNvPr id="17467" name="Rectangle 10">
              <a:extLst>
                <a:ext uri="{FF2B5EF4-FFF2-40B4-BE49-F238E27FC236}">
                  <a16:creationId xmlns:a16="http://schemas.microsoft.com/office/drawing/2014/main" id="{552C068C-FBD0-4AE0-8090-27F3B08CB2FE}"/>
                </a:ext>
              </a:extLst>
            </p:cNvPr>
            <p:cNvSpPr>
              <a:spLocks noChangeArrowheads="1"/>
            </p:cNvSpPr>
            <p:nvPr/>
          </p:nvSpPr>
          <p:spPr bwMode="auto">
            <a:xfrm>
              <a:off x="3594" y="2001"/>
              <a:ext cx="771" cy="159"/>
            </a:xfrm>
            <a:prstGeom prst="rect">
              <a:avLst/>
            </a:prstGeom>
            <a:solidFill>
              <a:srgbClr val="CC3300">
                <a:alpha val="30196"/>
              </a:srgbClr>
            </a:solidFill>
            <a:ln w="317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defTabSz="987425" eaLnBrk="0" hangingPunct="0">
                <a:spcBef>
                  <a:spcPct val="20000"/>
                </a:spcBef>
                <a:buChar char="•"/>
                <a:defRPr sz="3200">
                  <a:solidFill>
                    <a:schemeClr val="tx1"/>
                  </a:solidFill>
                  <a:latin typeface="Arial" panose="020B0604020202020204" pitchFamily="34" charset="0"/>
                </a:defRPr>
              </a:lvl1pPr>
              <a:lvl2pPr marL="742950" indent="-285750" algn="l" defTabSz="987425" eaLnBrk="0" hangingPunct="0">
                <a:spcBef>
                  <a:spcPct val="20000"/>
                </a:spcBef>
                <a:buChar char="–"/>
                <a:defRPr sz="2800">
                  <a:solidFill>
                    <a:schemeClr val="tx1"/>
                  </a:solidFill>
                  <a:latin typeface="Arial" panose="020B0604020202020204" pitchFamily="34" charset="0"/>
                </a:defRPr>
              </a:lvl2pPr>
              <a:lvl3pPr marL="1143000" indent="-228600" algn="l" defTabSz="987425" eaLnBrk="0" hangingPunct="0">
                <a:spcBef>
                  <a:spcPct val="20000"/>
                </a:spcBef>
                <a:buChar char="•"/>
                <a:defRPr sz="2400">
                  <a:solidFill>
                    <a:schemeClr val="tx1"/>
                  </a:solidFill>
                  <a:latin typeface="Arial" panose="020B0604020202020204" pitchFamily="34" charset="0"/>
                </a:defRPr>
              </a:lvl3pPr>
              <a:lvl4pPr marL="1600200" indent="-228600" algn="l" defTabSz="987425" eaLnBrk="0" hangingPunct="0">
                <a:spcBef>
                  <a:spcPct val="20000"/>
                </a:spcBef>
                <a:buChar char="–"/>
                <a:defRPr sz="2000">
                  <a:solidFill>
                    <a:schemeClr val="tx1"/>
                  </a:solidFill>
                  <a:latin typeface="Arial" panose="020B0604020202020204" pitchFamily="34" charset="0"/>
                </a:defRPr>
              </a:lvl4pPr>
              <a:lvl5pPr marL="2057400" indent="-228600" algn="l" defTabSz="987425" eaLnBrk="0" hangingPunct="0">
                <a:spcBef>
                  <a:spcPct val="20000"/>
                </a:spcBef>
                <a:buChar char="»"/>
                <a:defRPr sz="2000">
                  <a:solidFill>
                    <a:schemeClr val="tx1"/>
                  </a:solidFill>
                  <a:latin typeface="Arial" panose="020B0604020202020204" pitchFamily="34" charset="0"/>
                </a:defRPr>
              </a:lvl5pPr>
              <a:lvl6pPr marL="25146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87425"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s-ES" altLang="es-ES" sz="1900"/>
                <a:t>            </a:t>
              </a:r>
              <a:r>
                <a:rPr lang="es-ES" altLang="es-ES" sz="1600" b="1"/>
                <a:t>≥40%</a:t>
              </a:r>
            </a:p>
          </p:txBody>
        </p:sp>
        <p:sp>
          <p:nvSpPr>
            <p:cNvPr id="17468" name="Oval 9">
              <a:extLst>
                <a:ext uri="{FF2B5EF4-FFF2-40B4-BE49-F238E27FC236}">
                  <a16:creationId xmlns:a16="http://schemas.microsoft.com/office/drawing/2014/main" id="{9D87D818-9C2C-42BE-BDF8-79108D4C3F0C}"/>
                </a:ext>
              </a:extLst>
            </p:cNvPr>
            <p:cNvSpPr>
              <a:spLocks noChangeArrowheads="1"/>
            </p:cNvSpPr>
            <p:nvPr/>
          </p:nvSpPr>
          <p:spPr bwMode="auto">
            <a:xfrm>
              <a:off x="1882" y="1978"/>
              <a:ext cx="246" cy="149"/>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17469" name="Line 11">
              <a:extLst>
                <a:ext uri="{FF2B5EF4-FFF2-40B4-BE49-F238E27FC236}">
                  <a16:creationId xmlns:a16="http://schemas.microsoft.com/office/drawing/2014/main" id="{25CB5F3D-C5B9-4F82-A069-DD3A88626132}"/>
                </a:ext>
              </a:extLst>
            </p:cNvPr>
            <p:cNvSpPr>
              <a:spLocks noChangeShapeType="1"/>
            </p:cNvSpPr>
            <p:nvPr/>
          </p:nvSpPr>
          <p:spPr bwMode="auto">
            <a:xfrm flipH="1">
              <a:off x="2109" y="2057"/>
              <a:ext cx="1472"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grpSp>
      <p:grpSp>
        <p:nvGrpSpPr>
          <p:cNvPr id="22602" name="Group 74">
            <a:extLst>
              <a:ext uri="{FF2B5EF4-FFF2-40B4-BE49-F238E27FC236}">
                <a16:creationId xmlns:a16="http://schemas.microsoft.com/office/drawing/2014/main" id="{5BF9C853-013D-4A0A-B620-2A65547FD3B6}"/>
              </a:ext>
            </a:extLst>
          </p:cNvPr>
          <p:cNvGrpSpPr>
            <a:grpSpLocks/>
          </p:cNvGrpSpPr>
          <p:nvPr/>
        </p:nvGrpSpPr>
        <p:grpSpPr bwMode="auto">
          <a:xfrm>
            <a:off x="6240463" y="2492375"/>
            <a:ext cx="1027112" cy="668338"/>
            <a:chOff x="2971" y="1570"/>
            <a:chExt cx="647" cy="421"/>
          </a:xfrm>
        </p:grpSpPr>
        <p:sp>
          <p:nvSpPr>
            <p:cNvPr id="17465" name="Oval 13">
              <a:extLst>
                <a:ext uri="{FF2B5EF4-FFF2-40B4-BE49-F238E27FC236}">
                  <a16:creationId xmlns:a16="http://schemas.microsoft.com/office/drawing/2014/main" id="{C2F951DA-A34F-4223-AC25-B5DBE72C5264}"/>
                </a:ext>
              </a:extLst>
            </p:cNvPr>
            <p:cNvSpPr>
              <a:spLocks noChangeArrowheads="1"/>
            </p:cNvSpPr>
            <p:nvPr/>
          </p:nvSpPr>
          <p:spPr bwMode="auto">
            <a:xfrm>
              <a:off x="2971" y="1570"/>
              <a:ext cx="363" cy="421"/>
            </a:xfrm>
            <a:prstGeom prst="ellipse">
              <a:avLst/>
            </a:prstGeom>
            <a:solidFill>
              <a:srgbClr val="BDFFE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17466" name="Line 14">
              <a:extLst>
                <a:ext uri="{FF2B5EF4-FFF2-40B4-BE49-F238E27FC236}">
                  <a16:creationId xmlns:a16="http://schemas.microsoft.com/office/drawing/2014/main" id="{C3046E7D-9DF1-46D4-A622-3DFB358ABB1D}"/>
                </a:ext>
              </a:extLst>
            </p:cNvPr>
            <p:cNvSpPr>
              <a:spLocks noChangeShapeType="1"/>
            </p:cNvSpPr>
            <p:nvPr/>
          </p:nvSpPr>
          <p:spPr bwMode="auto">
            <a:xfrm>
              <a:off x="3256" y="1921"/>
              <a:ext cx="362"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grpSp>
      <p:grpSp>
        <p:nvGrpSpPr>
          <p:cNvPr id="22597" name="Group 69">
            <a:extLst>
              <a:ext uri="{FF2B5EF4-FFF2-40B4-BE49-F238E27FC236}">
                <a16:creationId xmlns:a16="http://schemas.microsoft.com/office/drawing/2014/main" id="{4333B2D8-499C-45FA-B292-1144A797670C}"/>
              </a:ext>
            </a:extLst>
          </p:cNvPr>
          <p:cNvGrpSpPr>
            <a:grpSpLocks/>
          </p:cNvGrpSpPr>
          <p:nvPr/>
        </p:nvGrpSpPr>
        <p:grpSpPr bwMode="auto">
          <a:xfrm>
            <a:off x="4492625" y="3414714"/>
            <a:ext cx="1316038" cy="661987"/>
            <a:chOff x="1870" y="2115"/>
            <a:chExt cx="829" cy="420"/>
          </a:xfrm>
        </p:grpSpPr>
        <p:grpSp>
          <p:nvGrpSpPr>
            <p:cNvPr id="17461" name="Group 15">
              <a:extLst>
                <a:ext uri="{FF2B5EF4-FFF2-40B4-BE49-F238E27FC236}">
                  <a16:creationId xmlns:a16="http://schemas.microsoft.com/office/drawing/2014/main" id="{EF91E2A8-9328-404E-89E3-B2F5D3D7BC16}"/>
                </a:ext>
              </a:extLst>
            </p:cNvPr>
            <p:cNvGrpSpPr>
              <a:grpSpLocks/>
            </p:cNvGrpSpPr>
            <p:nvPr/>
          </p:nvGrpSpPr>
          <p:grpSpPr bwMode="auto">
            <a:xfrm>
              <a:off x="2097" y="2115"/>
              <a:ext cx="602" cy="420"/>
              <a:chOff x="612" y="2523"/>
              <a:chExt cx="635" cy="318"/>
            </a:xfrm>
          </p:grpSpPr>
          <p:sp>
            <p:nvSpPr>
              <p:cNvPr id="17463" name="Rectangle 16">
                <a:extLst>
                  <a:ext uri="{FF2B5EF4-FFF2-40B4-BE49-F238E27FC236}">
                    <a16:creationId xmlns:a16="http://schemas.microsoft.com/office/drawing/2014/main" id="{1514E103-92E3-41B2-A4DA-B80B0D5F8F15}"/>
                  </a:ext>
                </a:extLst>
              </p:cNvPr>
              <p:cNvSpPr>
                <a:spLocks noChangeArrowheads="1"/>
              </p:cNvSpPr>
              <p:nvPr/>
            </p:nvSpPr>
            <p:spPr bwMode="auto">
              <a:xfrm>
                <a:off x="975" y="2523"/>
                <a:ext cx="272" cy="318"/>
              </a:xfrm>
              <a:prstGeom prst="rect">
                <a:avLst/>
              </a:prstGeom>
              <a:solidFill>
                <a:srgbClr val="F9FEC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17464" name="Line 17">
                <a:extLst>
                  <a:ext uri="{FF2B5EF4-FFF2-40B4-BE49-F238E27FC236}">
                    <a16:creationId xmlns:a16="http://schemas.microsoft.com/office/drawing/2014/main" id="{0010C371-89AB-4D15-AB50-C9E6497AC125}"/>
                  </a:ext>
                </a:extLst>
              </p:cNvPr>
              <p:cNvSpPr>
                <a:spLocks noChangeShapeType="1"/>
              </p:cNvSpPr>
              <p:nvPr/>
            </p:nvSpPr>
            <p:spPr bwMode="auto">
              <a:xfrm>
                <a:off x="612" y="2692"/>
                <a:ext cx="3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grpSp>
        <p:sp>
          <p:nvSpPr>
            <p:cNvPr id="17462" name="Rectangle 18">
              <a:extLst>
                <a:ext uri="{FF2B5EF4-FFF2-40B4-BE49-F238E27FC236}">
                  <a16:creationId xmlns:a16="http://schemas.microsoft.com/office/drawing/2014/main" id="{2CE1C59D-31B4-4D50-9261-B2CEA9F0B3DC}"/>
                </a:ext>
              </a:extLst>
            </p:cNvPr>
            <p:cNvSpPr>
              <a:spLocks noChangeArrowheads="1"/>
            </p:cNvSpPr>
            <p:nvPr/>
          </p:nvSpPr>
          <p:spPr bwMode="auto">
            <a:xfrm>
              <a:off x="1870" y="2115"/>
              <a:ext cx="272" cy="420"/>
            </a:xfrm>
            <a:prstGeom prst="rect">
              <a:avLst/>
            </a:prstGeom>
            <a:solidFill>
              <a:srgbClr val="F9FEC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grpSp>
      <p:graphicFrame>
        <p:nvGraphicFramePr>
          <p:cNvPr id="22608" name="Group 80">
            <a:extLst>
              <a:ext uri="{FF2B5EF4-FFF2-40B4-BE49-F238E27FC236}">
                <a16:creationId xmlns:a16="http://schemas.microsoft.com/office/drawing/2014/main" id="{551CADDB-C889-4AF5-A46C-D2FAFF4095E4}"/>
              </a:ext>
            </a:extLst>
          </p:cNvPr>
          <p:cNvGraphicFramePr>
            <a:graphicFrameLocks noGrp="1"/>
          </p:cNvGraphicFramePr>
          <p:nvPr>
            <p:extLst>
              <p:ext uri="{D42A27DB-BD31-4B8C-83A1-F6EECF244321}">
                <p14:modId xmlns:p14="http://schemas.microsoft.com/office/powerpoint/2010/main" val="1929122683"/>
              </p:ext>
            </p:extLst>
          </p:nvPr>
        </p:nvGraphicFramePr>
        <p:xfrm>
          <a:off x="4348164" y="2027239"/>
          <a:ext cx="3557586" cy="2343703"/>
        </p:xfrm>
        <a:graphic>
          <a:graphicData uri="http://schemas.openxmlformats.org/drawingml/2006/table">
            <a:tbl>
              <a:tblPr/>
              <a:tblGrid>
                <a:gridCol w="720725">
                  <a:extLst>
                    <a:ext uri="{9D8B030D-6E8A-4147-A177-3AD203B41FA5}">
                      <a16:colId xmlns:a16="http://schemas.microsoft.com/office/drawing/2014/main" val="20000"/>
                    </a:ext>
                  </a:extLst>
                </a:gridCol>
                <a:gridCol w="1079500">
                  <a:extLst>
                    <a:ext uri="{9D8B030D-6E8A-4147-A177-3AD203B41FA5}">
                      <a16:colId xmlns:a16="http://schemas.microsoft.com/office/drawing/2014/main" val="20001"/>
                    </a:ext>
                  </a:extLst>
                </a:gridCol>
                <a:gridCol w="792162">
                  <a:extLst>
                    <a:ext uri="{9D8B030D-6E8A-4147-A177-3AD203B41FA5}">
                      <a16:colId xmlns:a16="http://schemas.microsoft.com/office/drawing/2014/main" val="20002"/>
                    </a:ext>
                  </a:extLst>
                </a:gridCol>
                <a:gridCol w="965199">
                  <a:extLst>
                    <a:ext uri="{9D8B030D-6E8A-4147-A177-3AD203B41FA5}">
                      <a16:colId xmlns:a16="http://schemas.microsoft.com/office/drawing/2014/main" val="20003"/>
                    </a:ext>
                  </a:extLst>
                </a:gridCol>
              </a:tblGrid>
              <a:tr h="48032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Hijos</a:t>
                      </a:r>
                    </a:p>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(xi)</a:t>
                      </a:r>
                    </a:p>
                  </a:txBody>
                  <a:tcPr marT="45654" marB="4565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500" b="0" i="0" u="none" strike="noStrike" cap="none" normalizeH="0" baseline="0" dirty="0">
                          <a:ln>
                            <a:noFill/>
                          </a:ln>
                          <a:solidFill>
                            <a:schemeClr val="tx1"/>
                          </a:solidFill>
                          <a:effectLst/>
                          <a:latin typeface="Franklin Gothic Book" pitchFamily="34" charset="0"/>
                        </a:rPr>
                        <a:t>Frecuencia</a:t>
                      </a:r>
                    </a:p>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800" b="0" i="0" u="none" strike="noStrike" cap="none" normalizeH="0" baseline="0" dirty="0">
                          <a:ln>
                            <a:noFill/>
                          </a:ln>
                          <a:solidFill>
                            <a:schemeClr val="tx1"/>
                          </a:solidFill>
                          <a:effectLst/>
                          <a:latin typeface="Franklin Gothic Book" pitchFamily="34" charset="0"/>
                        </a:rPr>
                        <a:t>fi</a:t>
                      </a:r>
                    </a:p>
                  </a:txBody>
                  <a:tcPr marT="45654" marB="456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000" b="1" i="0" u="none" strike="noStrike" cap="none" normalizeH="0" baseline="0">
                          <a:ln>
                            <a:noFill/>
                          </a:ln>
                          <a:solidFill>
                            <a:schemeClr val="tx1"/>
                          </a:solidFill>
                          <a:effectLst/>
                          <a:latin typeface="Franklin Gothic Book" pitchFamily="34" charset="0"/>
                        </a:rPr>
                        <a:t>Porcentaje.</a:t>
                      </a:r>
                    </a:p>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600" b="1" i="0" u="none" strike="noStrike" cap="none" normalizeH="0" baseline="0">
                          <a:ln>
                            <a:noFill/>
                          </a:ln>
                          <a:solidFill>
                            <a:schemeClr val="tx1"/>
                          </a:solidFill>
                          <a:effectLst/>
                          <a:latin typeface="Franklin Gothic Book" pitchFamily="34" charset="0"/>
                        </a:rPr>
                        <a:t>%</a:t>
                      </a:r>
                    </a:p>
                  </a:txBody>
                  <a:tcPr marT="45654" marB="456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Porcen</a:t>
                      </a:r>
                    </a:p>
                    <a:p>
                      <a:pPr marL="0" marR="0" lvl="0" indent="0" algn="ctr" defTabSz="914400" rtl="0" eaLnBrk="1" fontAlgn="base" latinLnBrk="0" hangingPunct="1">
                        <a:lnSpc>
                          <a:spcPct val="6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Acumul</a:t>
                      </a:r>
                    </a:p>
                  </a:txBody>
                  <a:tcPr marT="45654" marB="45654"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0"/>
                  </a:ext>
                </a:extLst>
              </a:tr>
              <a:tr h="158065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6</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5</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4</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3</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2</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1</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0</a:t>
                      </a:r>
                    </a:p>
                  </a:txBody>
                  <a:tcPr marT="45654" marB="456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FF">
                        <a:alpha val="50000"/>
                      </a:srgb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1</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2</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4</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7</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6</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7</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3</a:t>
                      </a:r>
                    </a:p>
                  </a:txBody>
                  <a:tcPr marT="45654" marB="456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FF">
                        <a:alpha val="50000"/>
                      </a:srgb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3</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6</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14</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23</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20</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24</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10</a:t>
                      </a:r>
                    </a:p>
                  </a:txBody>
                  <a:tcPr marT="45654" marB="4565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FF">
                        <a:alpha val="50000"/>
                      </a:srgb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3</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9</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23</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46</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66</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90</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100</a:t>
                      </a:r>
                    </a:p>
                  </a:txBody>
                  <a:tcPr marT="45654" marB="456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FF">
                        <a:alpha val="50000"/>
                      </a:srgbClr>
                    </a:solidFill>
                  </a:tcPr>
                </a:tc>
                <a:extLst>
                  <a:ext uri="{0D108BD9-81ED-4DB2-BD59-A6C34878D82A}">
                    <a16:rowId xmlns:a16="http://schemas.microsoft.com/office/drawing/2014/main" val="10001"/>
                  </a:ext>
                </a:extLst>
              </a:tr>
              <a:tr h="28058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TOTAL</a:t>
                      </a:r>
                    </a:p>
                  </a:txBody>
                  <a:tcPr marT="45654" marB="4565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FF">
                        <a:alpha val="50000"/>
                      </a:srgb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dirty="0">
                          <a:ln>
                            <a:noFill/>
                          </a:ln>
                          <a:solidFill>
                            <a:schemeClr val="tx1"/>
                          </a:solidFill>
                          <a:effectLst/>
                          <a:latin typeface="Franklin Gothic Book" pitchFamily="34" charset="0"/>
                        </a:rPr>
                        <a:t>30</a:t>
                      </a:r>
                    </a:p>
                  </a:txBody>
                  <a:tcPr marT="45654" marB="4565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FF">
                        <a:alpha val="50000"/>
                      </a:srgb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s-ES" altLang="es-ES" sz="1600" b="0" i="0" u="none" strike="noStrike" cap="none" normalizeH="0" baseline="0">
                          <a:ln>
                            <a:noFill/>
                          </a:ln>
                          <a:solidFill>
                            <a:schemeClr val="tx1"/>
                          </a:solidFill>
                          <a:effectLst/>
                          <a:latin typeface="Franklin Gothic Book" pitchFamily="34" charset="0"/>
                        </a:rPr>
                        <a:t>100</a:t>
                      </a:r>
                    </a:p>
                  </a:txBody>
                  <a:tcPr marT="45654" marB="456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FF">
                        <a:alpha val="50000"/>
                      </a:srgbClr>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70000"/>
                        </a:lnSpc>
                        <a:spcBef>
                          <a:spcPct val="20000"/>
                        </a:spcBef>
                        <a:spcAft>
                          <a:spcPct val="0"/>
                        </a:spcAft>
                        <a:buClrTx/>
                        <a:buSzTx/>
                        <a:buFontTx/>
                        <a:buNone/>
                        <a:tabLst/>
                      </a:pPr>
                      <a:endParaRPr kumimoji="0" lang="es-ES" altLang="es-ES" sz="1600" b="0" i="0" u="none" strike="noStrike" cap="none" normalizeH="0" baseline="0" dirty="0">
                        <a:ln>
                          <a:noFill/>
                        </a:ln>
                        <a:solidFill>
                          <a:schemeClr val="tx1"/>
                        </a:solidFill>
                        <a:effectLst/>
                        <a:latin typeface="Franklin Gothic Book" pitchFamily="34" charset="0"/>
                      </a:endParaRPr>
                    </a:p>
                  </a:txBody>
                  <a:tcPr marT="45654" marB="4565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FF">
                        <a:alpha val="50000"/>
                      </a:srgbClr>
                    </a:solidFill>
                  </a:tcPr>
                </a:tc>
                <a:extLst>
                  <a:ext uri="{0D108BD9-81ED-4DB2-BD59-A6C34878D82A}">
                    <a16:rowId xmlns:a16="http://schemas.microsoft.com/office/drawing/2014/main" val="10002"/>
                  </a:ext>
                </a:extLst>
              </a:tr>
            </a:tbl>
          </a:graphicData>
        </a:graphic>
      </p:graphicFrame>
      <p:grpSp>
        <p:nvGrpSpPr>
          <p:cNvPr id="22600" name="Group 72">
            <a:extLst>
              <a:ext uri="{FF2B5EF4-FFF2-40B4-BE49-F238E27FC236}">
                <a16:creationId xmlns:a16="http://schemas.microsoft.com/office/drawing/2014/main" id="{3740F46F-7E84-47B1-A7B2-E1660BFA01E6}"/>
              </a:ext>
            </a:extLst>
          </p:cNvPr>
          <p:cNvGrpSpPr>
            <a:grpSpLocks/>
          </p:cNvGrpSpPr>
          <p:nvPr/>
        </p:nvGrpSpPr>
        <p:grpSpPr bwMode="auto">
          <a:xfrm>
            <a:off x="4926013" y="4437063"/>
            <a:ext cx="1943100" cy="1479550"/>
            <a:chOff x="2143" y="2795"/>
            <a:chExt cx="1224" cy="932"/>
          </a:xfrm>
        </p:grpSpPr>
        <p:sp>
          <p:nvSpPr>
            <p:cNvPr id="17459" name="AutoShape 42">
              <a:extLst>
                <a:ext uri="{FF2B5EF4-FFF2-40B4-BE49-F238E27FC236}">
                  <a16:creationId xmlns:a16="http://schemas.microsoft.com/office/drawing/2014/main" id="{90EF5A01-B978-4C3D-B307-4DE3A99897E4}"/>
                </a:ext>
              </a:extLst>
            </p:cNvPr>
            <p:cNvSpPr>
              <a:spLocks noChangeArrowheads="1"/>
            </p:cNvSpPr>
            <p:nvPr/>
          </p:nvSpPr>
          <p:spPr bwMode="auto">
            <a:xfrm>
              <a:off x="2143" y="3500"/>
              <a:ext cx="1224" cy="227"/>
            </a:xfrm>
            <a:prstGeom prst="roundRect">
              <a:avLst>
                <a:gd name="adj" fmla="val 16667"/>
              </a:avLst>
            </a:prstGeom>
            <a:gradFill rotWithShape="1">
              <a:gsLst>
                <a:gs pos="0">
                  <a:srgbClr val="99CC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b="1">
                  <a:latin typeface="Lucida Sans" panose="020B0602030504020204" pitchFamily="34" charset="0"/>
                </a:rPr>
                <a:t>Frecuencia Relativa</a:t>
              </a:r>
            </a:p>
          </p:txBody>
        </p:sp>
        <p:sp>
          <p:nvSpPr>
            <p:cNvPr id="17460" name="AutoShape 43">
              <a:extLst>
                <a:ext uri="{FF2B5EF4-FFF2-40B4-BE49-F238E27FC236}">
                  <a16:creationId xmlns:a16="http://schemas.microsoft.com/office/drawing/2014/main" id="{041DA2DA-568F-4235-A97A-1FA2F9298C72}"/>
                </a:ext>
              </a:extLst>
            </p:cNvPr>
            <p:cNvSpPr>
              <a:spLocks noChangeArrowheads="1"/>
            </p:cNvSpPr>
            <p:nvPr/>
          </p:nvSpPr>
          <p:spPr bwMode="auto">
            <a:xfrm>
              <a:off x="3050" y="2795"/>
              <a:ext cx="272" cy="660"/>
            </a:xfrm>
            <a:prstGeom prst="downArrow">
              <a:avLst>
                <a:gd name="adj1" fmla="val 50000"/>
                <a:gd name="adj2" fmla="val 60662"/>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grpSp>
      <p:grpSp>
        <p:nvGrpSpPr>
          <p:cNvPr id="22572" name="Group 44">
            <a:extLst>
              <a:ext uri="{FF2B5EF4-FFF2-40B4-BE49-F238E27FC236}">
                <a16:creationId xmlns:a16="http://schemas.microsoft.com/office/drawing/2014/main" id="{631DB00A-7A30-457B-BF1B-CEB2A5CBCC5F}"/>
              </a:ext>
            </a:extLst>
          </p:cNvPr>
          <p:cNvGrpSpPr>
            <a:grpSpLocks/>
          </p:cNvGrpSpPr>
          <p:nvPr/>
        </p:nvGrpSpPr>
        <p:grpSpPr bwMode="auto">
          <a:xfrm>
            <a:off x="4348164" y="4437063"/>
            <a:ext cx="2014537" cy="754062"/>
            <a:chOff x="1791" y="3046"/>
            <a:chExt cx="1269" cy="475"/>
          </a:xfrm>
        </p:grpSpPr>
        <p:sp>
          <p:nvSpPr>
            <p:cNvPr id="17457" name="AutoShape 45">
              <a:extLst>
                <a:ext uri="{FF2B5EF4-FFF2-40B4-BE49-F238E27FC236}">
                  <a16:creationId xmlns:a16="http://schemas.microsoft.com/office/drawing/2014/main" id="{9322E1F7-C013-4074-8105-79C95F55666B}"/>
                </a:ext>
              </a:extLst>
            </p:cNvPr>
            <p:cNvSpPr>
              <a:spLocks noChangeArrowheads="1"/>
            </p:cNvSpPr>
            <p:nvPr/>
          </p:nvSpPr>
          <p:spPr bwMode="auto">
            <a:xfrm>
              <a:off x="1791" y="3294"/>
              <a:ext cx="1269" cy="227"/>
            </a:xfrm>
            <a:prstGeom prst="roundRect">
              <a:avLst>
                <a:gd name="adj" fmla="val 16667"/>
              </a:avLst>
            </a:prstGeom>
            <a:gradFill rotWithShape="1">
              <a:gsLst>
                <a:gs pos="0">
                  <a:srgbClr val="99CC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b="1">
                  <a:latin typeface="Lucida Sans" panose="020B0602030504020204" pitchFamily="34" charset="0"/>
                </a:rPr>
                <a:t>Frecuencia absoluta</a:t>
              </a:r>
            </a:p>
          </p:txBody>
        </p:sp>
        <p:sp>
          <p:nvSpPr>
            <p:cNvPr id="17458" name="AutoShape 46">
              <a:extLst>
                <a:ext uri="{FF2B5EF4-FFF2-40B4-BE49-F238E27FC236}">
                  <a16:creationId xmlns:a16="http://schemas.microsoft.com/office/drawing/2014/main" id="{B2B093EC-B960-4CD3-A0C9-E64EEA1CE922}"/>
                </a:ext>
              </a:extLst>
            </p:cNvPr>
            <p:cNvSpPr>
              <a:spLocks noChangeArrowheads="1"/>
            </p:cNvSpPr>
            <p:nvPr/>
          </p:nvSpPr>
          <p:spPr bwMode="auto">
            <a:xfrm>
              <a:off x="2450" y="3046"/>
              <a:ext cx="272" cy="227"/>
            </a:xfrm>
            <a:prstGeom prst="downArrow">
              <a:avLst>
                <a:gd name="adj1" fmla="val 50000"/>
                <a:gd name="adj2" fmla="val 25000"/>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grpSp>
      <p:grpSp>
        <p:nvGrpSpPr>
          <p:cNvPr id="22599" name="Group 71">
            <a:extLst>
              <a:ext uri="{FF2B5EF4-FFF2-40B4-BE49-F238E27FC236}">
                <a16:creationId xmlns:a16="http://schemas.microsoft.com/office/drawing/2014/main" id="{14ECDEAA-0294-41DF-BBE9-6255220C0FC5}"/>
              </a:ext>
            </a:extLst>
          </p:cNvPr>
          <p:cNvGrpSpPr>
            <a:grpSpLocks/>
          </p:cNvGrpSpPr>
          <p:nvPr/>
        </p:nvGrpSpPr>
        <p:grpSpPr bwMode="auto">
          <a:xfrm>
            <a:off x="5645150" y="4437064"/>
            <a:ext cx="2230438" cy="2193925"/>
            <a:chOff x="2596" y="2795"/>
            <a:chExt cx="1405" cy="1382"/>
          </a:xfrm>
        </p:grpSpPr>
        <p:sp>
          <p:nvSpPr>
            <p:cNvPr id="17455" name="AutoShape 48">
              <a:extLst>
                <a:ext uri="{FF2B5EF4-FFF2-40B4-BE49-F238E27FC236}">
                  <a16:creationId xmlns:a16="http://schemas.microsoft.com/office/drawing/2014/main" id="{56286856-DA91-4B35-BA2F-9D72B6B39E9F}"/>
                </a:ext>
              </a:extLst>
            </p:cNvPr>
            <p:cNvSpPr>
              <a:spLocks noChangeArrowheads="1"/>
            </p:cNvSpPr>
            <p:nvPr/>
          </p:nvSpPr>
          <p:spPr bwMode="auto">
            <a:xfrm>
              <a:off x="2596" y="3950"/>
              <a:ext cx="1405" cy="227"/>
            </a:xfrm>
            <a:prstGeom prst="roundRect">
              <a:avLst>
                <a:gd name="adj" fmla="val 16667"/>
              </a:avLst>
            </a:prstGeom>
            <a:gradFill rotWithShape="1">
              <a:gsLst>
                <a:gs pos="0">
                  <a:srgbClr val="99CC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400" b="1">
                  <a:latin typeface="Lucida Sans" panose="020B0602030504020204" pitchFamily="34" charset="0"/>
                </a:rPr>
                <a:t>Frecuencia Acumulada</a:t>
              </a:r>
            </a:p>
          </p:txBody>
        </p:sp>
        <p:sp>
          <p:nvSpPr>
            <p:cNvPr id="17456" name="AutoShape 49">
              <a:extLst>
                <a:ext uri="{FF2B5EF4-FFF2-40B4-BE49-F238E27FC236}">
                  <a16:creationId xmlns:a16="http://schemas.microsoft.com/office/drawing/2014/main" id="{EF6CC637-1363-42EA-A5A0-1DFF53111C79}"/>
                </a:ext>
              </a:extLst>
            </p:cNvPr>
            <p:cNvSpPr>
              <a:spLocks noChangeArrowheads="1"/>
            </p:cNvSpPr>
            <p:nvPr/>
          </p:nvSpPr>
          <p:spPr bwMode="auto">
            <a:xfrm>
              <a:off x="3594" y="2795"/>
              <a:ext cx="272" cy="1109"/>
            </a:xfrm>
            <a:prstGeom prst="downArrow">
              <a:avLst>
                <a:gd name="adj1" fmla="val 50000"/>
                <a:gd name="adj2" fmla="val 101930"/>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grpSp>
      <p:sp>
        <p:nvSpPr>
          <p:cNvPr id="17441" name="Text Box 50">
            <a:extLst>
              <a:ext uri="{FF2B5EF4-FFF2-40B4-BE49-F238E27FC236}">
                <a16:creationId xmlns:a16="http://schemas.microsoft.com/office/drawing/2014/main" id="{3F7AFA95-5768-403B-910B-0F0FEAF84D11}"/>
              </a:ext>
            </a:extLst>
          </p:cNvPr>
          <p:cNvSpPr txBox="1">
            <a:spLocks noChangeArrowheads="1"/>
          </p:cNvSpPr>
          <p:nvPr/>
        </p:nvSpPr>
        <p:spPr bwMode="auto">
          <a:xfrm>
            <a:off x="1343026" y="3179763"/>
            <a:ext cx="30845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b="1"/>
              <a:t>¿Cuántos pacientes con </a:t>
            </a:r>
          </a:p>
          <a:p>
            <a:pPr eaLnBrk="1" hangingPunct="1"/>
            <a:r>
              <a:rPr lang="es-ES" altLang="es-ES" sz="1600" b="1"/>
              <a:t>TBC tienen menos de 3 hijos?</a:t>
            </a:r>
          </a:p>
        </p:txBody>
      </p:sp>
      <p:sp>
        <p:nvSpPr>
          <p:cNvPr id="17442" name="Text Box 51">
            <a:extLst>
              <a:ext uri="{FF2B5EF4-FFF2-40B4-BE49-F238E27FC236}">
                <a16:creationId xmlns:a16="http://schemas.microsoft.com/office/drawing/2014/main" id="{41CA8442-4B1B-4710-B5E8-D9C9A0AA9EEA}"/>
              </a:ext>
            </a:extLst>
          </p:cNvPr>
          <p:cNvSpPr txBox="1">
            <a:spLocks noChangeArrowheads="1"/>
          </p:cNvSpPr>
          <p:nvPr/>
        </p:nvSpPr>
        <p:spPr bwMode="auto">
          <a:xfrm>
            <a:off x="7751764" y="2487614"/>
            <a:ext cx="31726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b="1">
                <a:solidFill>
                  <a:schemeClr val="accent2"/>
                </a:solidFill>
                <a:latin typeface="Arial Unicode MS" pitchFamily="34" charset="-128"/>
              </a:rPr>
              <a:t>¿Qué porcentaje de pacientes</a:t>
            </a:r>
          </a:p>
          <a:p>
            <a:pPr algn="l" eaLnBrk="1" hangingPunct="1"/>
            <a:r>
              <a:rPr lang="es-ES" altLang="es-ES" sz="1600" b="1">
                <a:solidFill>
                  <a:schemeClr val="accent2"/>
                </a:solidFill>
                <a:latin typeface="Arial Unicode MS" pitchFamily="34" charset="-128"/>
              </a:rPr>
              <a:t>con TBC tienen 4 o más hijos?</a:t>
            </a:r>
            <a:endParaRPr lang="es-ES" altLang="es-ES" sz="1600" b="1">
              <a:latin typeface="Arial Unicode MS" pitchFamily="34" charset="-128"/>
            </a:endParaRPr>
          </a:p>
        </p:txBody>
      </p:sp>
      <p:sp>
        <p:nvSpPr>
          <p:cNvPr id="17443" name="Text Box 52">
            <a:extLst>
              <a:ext uri="{FF2B5EF4-FFF2-40B4-BE49-F238E27FC236}">
                <a16:creationId xmlns:a16="http://schemas.microsoft.com/office/drawing/2014/main" id="{D5486718-0D6C-4CD0-A017-F59AA4470C81}"/>
              </a:ext>
            </a:extLst>
          </p:cNvPr>
          <p:cNvSpPr txBox="1">
            <a:spLocks noChangeArrowheads="1"/>
          </p:cNvSpPr>
          <p:nvPr/>
        </p:nvSpPr>
        <p:spPr bwMode="auto">
          <a:xfrm>
            <a:off x="7845426" y="3802064"/>
            <a:ext cx="30235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b="1">
                <a:solidFill>
                  <a:schemeClr val="accent2"/>
                </a:solidFill>
                <a:latin typeface="Arial Unicode MS" pitchFamily="34" charset="-128"/>
              </a:rPr>
              <a:t>¿Cuántos hijos de pacientes </a:t>
            </a:r>
          </a:p>
          <a:p>
            <a:pPr eaLnBrk="1" hangingPunct="1"/>
            <a:r>
              <a:rPr lang="es-ES" altLang="es-ES" sz="1600" b="1">
                <a:solidFill>
                  <a:schemeClr val="accent2"/>
                </a:solidFill>
                <a:latin typeface="Arial Unicode MS" pitchFamily="34" charset="-128"/>
              </a:rPr>
              <a:t>con TBC son al menos el </a:t>
            </a:r>
          </a:p>
          <a:p>
            <a:pPr eaLnBrk="1" hangingPunct="1"/>
            <a:r>
              <a:rPr lang="es-ES" altLang="es-ES" sz="1600" b="1">
                <a:solidFill>
                  <a:schemeClr val="accent2"/>
                </a:solidFill>
                <a:latin typeface="Arial Unicode MS" pitchFamily="34" charset="-128"/>
              </a:rPr>
              <a:t>40% inferior o igual ?</a:t>
            </a:r>
            <a:endParaRPr lang="es-ES" altLang="es-ES" sz="1600" b="1">
              <a:latin typeface="Arial Unicode MS" pitchFamily="34" charset="-128"/>
            </a:endParaRPr>
          </a:p>
        </p:txBody>
      </p:sp>
      <p:sp>
        <p:nvSpPr>
          <p:cNvPr id="17444" name="Text Box 53">
            <a:extLst>
              <a:ext uri="{FF2B5EF4-FFF2-40B4-BE49-F238E27FC236}">
                <a16:creationId xmlns:a16="http://schemas.microsoft.com/office/drawing/2014/main" id="{2F21B8EE-C060-478A-BBD3-D7961D2C7C3E}"/>
              </a:ext>
            </a:extLst>
          </p:cNvPr>
          <p:cNvSpPr txBox="1">
            <a:spLocks noChangeArrowheads="1"/>
          </p:cNvSpPr>
          <p:nvPr/>
        </p:nvSpPr>
        <p:spPr bwMode="auto">
          <a:xfrm>
            <a:off x="7680326" y="5368926"/>
            <a:ext cx="30828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b="1">
                <a:solidFill>
                  <a:schemeClr val="accent2"/>
                </a:solidFill>
                <a:latin typeface="Arial Unicode MS" pitchFamily="34" charset="-128"/>
              </a:rPr>
              <a:t>¿Qué % de hijos de pacientes</a:t>
            </a:r>
          </a:p>
          <a:p>
            <a:pPr eaLnBrk="1" hangingPunct="1"/>
            <a:r>
              <a:rPr lang="es-ES" altLang="es-ES" sz="1600" b="1">
                <a:solidFill>
                  <a:schemeClr val="accent2"/>
                </a:solidFill>
                <a:latin typeface="Arial Unicode MS" pitchFamily="34" charset="-128"/>
              </a:rPr>
              <a:t>con TBC son más de 4 ?</a:t>
            </a:r>
            <a:r>
              <a:rPr lang="es-ES" altLang="es-ES" sz="1600" b="1">
                <a:latin typeface="Arial Unicode MS" pitchFamily="34" charset="-128"/>
              </a:rPr>
              <a:t> </a:t>
            </a:r>
          </a:p>
        </p:txBody>
      </p:sp>
      <p:sp>
        <p:nvSpPr>
          <p:cNvPr id="17445" name="Text Box 54">
            <a:extLst>
              <a:ext uri="{FF2B5EF4-FFF2-40B4-BE49-F238E27FC236}">
                <a16:creationId xmlns:a16="http://schemas.microsoft.com/office/drawing/2014/main" id="{B68F5E93-BEE2-4520-8057-8F85945ECA44}"/>
              </a:ext>
            </a:extLst>
          </p:cNvPr>
          <p:cNvSpPr txBox="1">
            <a:spLocks noChangeArrowheads="1"/>
          </p:cNvSpPr>
          <p:nvPr/>
        </p:nvSpPr>
        <p:spPr bwMode="auto">
          <a:xfrm>
            <a:off x="1558926" y="5300664"/>
            <a:ext cx="31486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600" b="1">
                <a:solidFill>
                  <a:schemeClr val="accent2"/>
                </a:solidFill>
                <a:latin typeface="Arial Unicode MS" pitchFamily="34" charset="-128"/>
              </a:rPr>
              <a:t>¿Qué % de pacientes con TBC</a:t>
            </a:r>
          </a:p>
          <a:p>
            <a:pPr eaLnBrk="1" hangingPunct="1"/>
            <a:r>
              <a:rPr lang="es-ES" altLang="es-ES" sz="1600" b="1">
                <a:solidFill>
                  <a:schemeClr val="accent2"/>
                </a:solidFill>
                <a:latin typeface="Arial Unicode MS" pitchFamily="34" charset="-128"/>
              </a:rPr>
              <a:t> tiene  entre 3 y 5 hijos? </a:t>
            </a:r>
            <a:endParaRPr lang="es-ES" altLang="es-ES" sz="1600" b="1">
              <a:latin typeface="Arial Unicode MS" pitchFamily="34" charset="-128"/>
            </a:endParaRPr>
          </a:p>
        </p:txBody>
      </p:sp>
      <p:sp>
        <p:nvSpPr>
          <p:cNvPr id="22584" name="Text Box 56">
            <a:extLst>
              <a:ext uri="{FF2B5EF4-FFF2-40B4-BE49-F238E27FC236}">
                <a16:creationId xmlns:a16="http://schemas.microsoft.com/office/drawing/2014/main" id="{5CF6019E-46B6-41A3-BEA3-1BE8D949BCA9}"/>
              </a:ext>
            </a:extLst>
          </p:cNvPr>
          <p:cNvSpPr txBox="1">
            <a:spLocks noChangeArrowheads="1"/>
          </p:cNvSpPr>
          <p:nvPr/>
        </p:nvSpPr>
        <p:spPr bwMode="auto">
          <a:xfrm>
            <a:off x="9088438" y="3163888"/>
            <a:ext cx="823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a:latin typeface="Arial Unicode MS" pitchFamily="34" charset="-128"/>
              </a:rPr>
              <a:t>= 23 %</a:t>
            </a:r>
          </a:p>
        </p:txBody>
      </p:sp>
      <p:sp>
        <p:nvSpPr>
          <p:cNvPr id="22585" name="Text Box 57">
            <a:extLst>
              <a:ext uri="{FF2B5EF4-FFF2-40B4-BE49-F238E27FC236}">
                <a16:creationId xmlns:a16="http://schemas.microsoft.com/office/drawing/2014/main" id="{83236EA0-DD96-405C-BDEF-E97D0B9F65B9}"/>
              </a:ext>
            </a:extLst>
          </p:cNvPr>
          <p:cNvSpPr txBox="1">
            <a:spLocks noChangeArrowheads="1"/>
          </p:cNvSpPr>
          <p:nvPr/>
        </p:nvSpPr>
        <p:spPr bwMode="auto">
          <a:xfrm>
            <a:off x="9007476" y="4581525"/>
            <a:ext cx="473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a:latin typeface="Arial Unicode MS" pitchFamily="34" charset="-128"/>
              </a:rPr>
              <a:t>= 3</a:t>
            </a:r>
          </a:p>
        </p:txBody>
      </p:sp>
      <p:sp>
        <p:nvSpPr>
          <p:cNvPr id="22586" name="Text Box 58">
            <a:extLst>
              <a:ext uri="{FF2B5EF4-FFF2-40B4-BE49-F238E27FC236}">
                <a16:creationId xmlns:a16="http://schemas.microsoft.com/office/drawing/2014/main" id="{D4B25098-3515-41C9-9DE7-30BAD8D13D33}"/>
              </a:ext>
            </a:extLst>
          </p:cNvPr>
          <p:cNvSpPr txBox="1">
            <a:spLocks noChangeArrowheads="1"/>
          </p:cNvSpPr>
          <p:nvPr/>
        </p:nvSpPr>
        <p:spPr bwMode="auto">
          <a:xfrm>
            <a:off x="1774825" y="6021388"/>
            <a:ext cx="2287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a:latin typeface="Arial Unicode MS" pitchFamily="34" charset="-128"/>
              </a:rPr>
              <a:t>= 23%+14%+6%= 43%</a:t>
            </a:r>
          </a:p>
        </p:txBody>
      </p:sp>
      <p:sp>
        <p:nvSpPr>
          <p:cNvPr id="22598" name="Rectangle 70">
            <a:extLst>
              <a:ext uri="{FF2B5EF4-FFF2-40B4-BE49-F238E27FC236}">
                <a16:creationId xmlns:a16="http://schemas.microsoft.com/office/drawing/2014/main" id="{C1A7BFB9-FB2A-4FDB-932C-EAF1536E310A}"/>
              </a:ext>
            </a:extLst>
          </p:cNvPr>
          <p:cNvSpPr>
            <a:spLocks noChangeArrowheads="1"/>
          </p:cNvSpPr>
          <p:nvPr/>
        </p:nvSpPr>
        <p:spPr bwMode="auto">
          <a:xfrm>
            <a:off x="660400" y="4005264"/>
            <a:ext cx="4572000" cy="1069975"/>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ES" altLang="es-ES" sz="1600">
                <a:latin typeface="Arial" charset="0"/>
              </a:rPr>
              <a:t>=Frec.pacientes con 1 hijo +</a:t>
            </a:r>
          </a:p>
          <a:p>
            <a:pPr>
              <a:defRPr/>
            </a:pPr>
            <a:r>
              <a:rPr lang="es-ES" altLang="es-ES" sz="1600">
                <a:latin typeface="Arial" charset="0"/>
              </a:rPr>
              <a:t> frec.pacientes con 2 hijos +</a:t>
            </a:r>
          </a:p>
          <a:p>
            <a:pPr>
              <a:defRPr/>
            </a:pPr>
            <a:r>
              <a:rPr lang="es-ES" altLang="es-ES" sz="1600">
                <a:latin typeface="Arial" charset="0"/>
              </a:rPr>
              <a:t>(frec.pacientes con 0 hijos</a:t>
            </a:r>
          </a:p>
          <a:p>
            <a:pPr>
              <a:defRPr/>
            </a:pPr>
            <a:r>
              <a:rPr lang="es-ES" altLang="es-ES" sz="1600">
                <a:latin typeface="Arial" charset="0"/>
              </a:rPr>
              <a:t>= 7 + 6 + 3 = 16 pacientes</a:t>
            </a:r>
          </a:p>
        </p:txBody>
      </p:sp>
      <p:sp>
        <p:nvSpPr>
          <p:cNvPr id="22603" name="Rectangle 75">
            <a:extLst>
              <a:ext uri="{FF2B5EF4-FFF2-40B4-BE49-F238E27FC236}">
                <a16:creationId xmlns:a16="http://schemas.microsoft.com/office/drawing/2014/main" id="{7BB3F08C-E64E-4D18-BFFF-2299ECC35129}"/>
              </a:ext>
            </a:extLst>
          </p:cNvPr>
          <p:cNvSpPr>
            <a:spLocks noChangeArrowheads="1"/>
          </p:cNvSpPr>
          <p:nvPr/>
        </p:nvSpPr>
        <p:spPr bwMode="auto">
          <a:xfrm>
            <a:off x="3614739" y="804864"/>
            <a:ext cx="5337175" cy="1006475"/>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es-MX" altLang="es-ES" sz="1500" b="1">
                <a:latin typeface="Arial" charset="0"/>
              </a:rPr>
              <a:t>TABLA N° 3. </a:t>
            </a:r>
          </a:p>
          <a:p>
            <a:pPr>
              <a:defRPr/>
            </a:pPr>
            <a:r>
              <a:rPr lang="es-MX" altLang="es-ES" sz="1500" b="1">
                <a:latin typeface="Arial" charset="0"/>
              </a:rPr>
              <a:t>NUMERO DE HIJOS DE  LOS PACIENTES CON TBC </a:t>
            </a:r>
          </a:p>
          <a:p>
            <a:pPr>
              <a:defRPr/>
            </a:pPr>
            <a:r>
              <a:rPr lang="es-MX" altLang="es-ES" sz="1500" b="1">
                <a:latin typeface="Arial" charset="0"/>
              </a:rPr>
              <a:t>HOSPITALIZADOS EN EL CENTRO MEDICO CARRANZA </a:t>
            </a:r>
          </a:p>
          <a:p>
            <a:pPr>
              <a:defRPr/>
            </a:pPr>
            <a:r>
              <a:rPr lang="es-MX" altLang="es-ES" sz="1500" b="1">
                <a:latin typeface="Arial" charset="0"/>
              </a:rPr>
              <a:t>JUNIO 1999</a:t>
            </a:r>
          </a:p>
        </p:txBody>
      </p:sp>
      <p:pic>
        <p:nvPicPr>
          <p:cNvPr id="17451" name="Picture 81" descr="1886">
            <a:extLst>
              <a:ext uri="{FF2B5EF4-FFF2-40B4-BE49-F238E27FC236}">
                <a16:creationId xmlns:a16="http://schemas.microsoft.com/office/drawing/2014/main" id="{7DE8E5E5-A8B8-449E-B714-04A7599C0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213" y="931863"/>
            <a:ext cx="1333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10" name="Text Box 82">
            <a:extLst>
              <a:ext uri="{FF2B5EF4-FFF2-40B4-BE49-F238E27FC236}">
                <a16:creationId xmlns:a16="http://schemas.microsoft.com/office/drawing/2014/main" id="{4157DD8F-AA81-45F4-9BDA-A1EEBD90531C}"/>
              </a:ext>
            </a:extLst>
          </p:cNvPr>
          <p:cNvSpPr txBox="1">
            <a:spLocks noChangeArrowheads="1"/>
          </p:cNvSpPr>
          <p:nvPr/>
        </p:nvSpPr>
        <p:spPr bwMode="auto">
          <a:xfrm>
            <a:off x="9048750" y="5949950"/>
            <a:ext cx="654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sz="1600">
                <a:latin typeface="Arial Unicode MS" pitchFamily="34" charset="-128"/>
              </a:rPr>
              <a:t>= 9%</a:t>
            </a:r>
          </a:p>
        </p:txBody>
      </p:sp>
      <p:sp>
        <p:nvSpPr>
          <p:cNvPr id="22612" name="AutoShape 84">
            <a:extLst>
              <a:ext uri="{FF2B5EF4-FFF2-40B4-BE49-F238E27FC236}">
                <a16:creationId xmlns:a16="http://schemas.microsoft.com/office/drawing/2014/main" id="{781EDACB-27B8-4099-AC6A-77B99460F6DA}"/>
              </a:ext>
            </a:extLst>
          </p:cNvPr>
          <p:cNvSpPr>
            <a:spLocks noChangeArrowheads="1"/>
          </p:cNvSpPr>
          <p:nvPr/>
        </p:nvSpPr>
        <p:spPr bwMode="auto">
          <a:xfrm flipH="1">
            <a:off x="6057900" y="2743201"/>
            <a:ext cx="719138" cy="633413"/>
          </a:xfrm>
          <a:prstGeom prst="homePlate">
            <a:avLst>
              <a:gd name="adj" fmla="val 28383"/>
            </a:avLst>
          </a:prstGeom>
          <a:solidFill>
            <a:srgbClr val="FFFFCC">
              <a:alpha val="3803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22613" name="Oval 85">
            <a:extLst>
              <a:ext uri="{FF2B5EF4-FFF2-40B4-BE49-F238E27FC236}">
                <a16:creationId xmlns:a16="http://schemas.microsoft.com/office/drawing/2014/main" id="{9837FA7F-E399-4959-B753-EE983F79E6BE}"/>
              </a:ext>
            </a:extLst>
          </p:cNvPr>
          <p:cNvSpPr>
            <a:spLocks noChangeArrowheads="1"/>
          </p:cNvSpPr>
          <p:nvPr/>
        </p:nvSpPr>
        <p:spPr bwMode="auto">
          <a:xfrm>
            <a:off x="7194551" y="2708275"/>
            <a:ext cx="341313" cy="254000"/>
          </a:xfrm>
          <a:prstGeom prst="ellipse">
            <a:avLst/>
          </a:prstGeom>
          <a:solidFill>
            <a:srgbClr val="CCFFCC">
              <a:alpha val="41176"/>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72"/>
                                        </p:tgtEl>
                                        <p:attrNameLst>
                                          <p:attrName>style.visibility</p:attrName>
                                        </p:attrNameLst>
                                      </p:cBhvr>
                                      <p:to>
                                        <p:strVal val="visible"/>
                                      </p:to>
                                    </p:set>
                                    <p:anim calcmode="lin" valueType="num">
                                      <p:cBhvr additive="base">
                                        <p:cTn id="7" dur="1000" fill="hold"/>
                                        <p:tgtEl>
                                          <p:spTgt spid="22572"/>
                                        </p:tgtEl>
                                        <p:attrNameLst>
                                          <p:attrName>ppt_x</p:attrName>
                                        </p:attrNameLst>
                                      </p:cBhvr>
                                      <p:tavLst>
                                        <p:tav tm="0">
                                          <p:val>
                                            <p:strVal val="#ppt_x"/>
                                          </p:val>
                                        </p:tav>
                                        <p:tav tm="100000">
                                          <p:val>
                                            <p:strVal val="#ppt_x"/>
                                          </p:val>
                                        </p:tav>
                                      </p:tavLst>
                                    </p:anim>
                                    <p:anim calcmode="lin" valueType="num">
                                      <p:cBhvr additive="base">
                                        <p:cTn id="8" dur="1000" fill="hold"/>
                                        <p:tgtEl>
                                          <p:spTgt spid="225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00"/>
                                        </p:tgtEl>
                                        <p:attrNameLst>
                                          <p:attrName>style.visibility</p:attrName>
                                        </p:attrNameLst>
                                      </p:cBhvr>
                                      <p:to>
                                        <p:strVal val="visible"/>
                                      </p:to>
                                    </p:set>
                                    <p:anim calcmode="lin" valueType="num">
                                      <p:cBhvr additive="base">
                                        <p:cTn id="13" dur="1000" fill="hold"/>
                                        <p:tgtEl>
                                          <p:spTgt spid="22600"/>
                                        </p:tgtEl>
                                        <p:attrNameLst>
                                          <p:attrName>ppt_x</p:attrName>
                                        </p:attrNameLst>
                                      </p:cBhvr>
                                      <p:tavLst>
                                        <p:tav tm="0">
                                          <p:val>
                                            <p:strVal val="#ppt_x"/>
                                          </p:val>
                                        </p:tav>
                                        <p:tav tm="100000">
                                          <p:val>
                                            <p:strVal val="#ppt_x"/>
                                          </p:val>
                                        </p:tav>
                                      </p:tavLst>
                                    </p:anim>
                                    <p:anim calcmode="lin" valueType="num">
                                      <p:cBhvr additive="base">
                                        <p:cTn id="14" dur="1000" fill="hold"/>
                                        <p:tgtEl>
                                          <p:spTgt spid="2260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99"/>
                                        </p:tgtEl>
                                        <p:attrNameLst>
                                          <p:attrName>style.visibility</p:attrName>
                                        </p:attrNameLst>
                                      </p:cBhvr>
                                      <p:to>
                                        <p:strVal val="visible"/>
                                      </p:to>
                                    </p:set>
                                    <p:anim calcmode="lin" valueType="num">
                                      <p:cBhvr additive="base">
                                        <p:cTn id="19" dur="500" fill="hold"/>
                                        <p:tgtEl>
                                          <p:spTgt spid="22599"/>
                                        </p:tgtEl>
                                        <p:attrNameLst>
                                          <p:attrName>ppt_x</p:attrName>
                                        </p:attrNameLst>
                                      </p:cBhvr>
                                      <p:tavLst>
                                        <p:tav tm="0">
                                          <p:val>
                                            <p:strVal val="#ppt_x"/>
                                          </p:val>
                                        </p:tav>
                                        <p:tav tm="100000">
                                          <p:val>
                                            <p:strVal val="#ppt_x"/>
                                          </p:val>
                                        </p:tav>
                                      </p:tavLst>
                                    </p:anim>
                                    <p:anim calcmode="lin" valueType="num">
                                      <p:cBhvr additive="base">
                                        <p:cTn id="20" dur="500" fill="hold"/>
                                        <p:tgtEl>
                                          <p:spTgt spid="2259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98"/>
                                        </p:tgtEl>
                                        <p:attrNameLst>
                                          <p:attrName>style.visibility</p:attrName>
                                        </p:attrNameLst>
                                      </p:cBhvr>
                                      <p:to>
                                        <p:strVal val="visible"/>
                                      </p:to>
                                    </p:set>
                                    <p:anim calcmode="lin" valueType="num">
                                      <p:cBhvr additive="base">
                                        <p:cTn id="25" dur="1000" fill="hold"/>
                                        <p:tgtEl>
                                          <p:spTgt spid="22598"/>
                                        </p:tgtEl>
                                        <p:attrNameLst>
                                          <p:attrName>ppt_x</p:attrName>
                                        </p:attrNameLst>
                                      </p:cBhvr>
                                      <p:tavLst>
                                        <p:tav tm="0">
                                          <p:val>
                                            <p:strVal val="0-#ppt_w/2"/>
                                          </p:val>
                                        </p:tav>
                                        <p:tav tm="100000">
                                          <p:val>
                                            <p:strVal val="#ppt_x"/>
                                          </p:val>
                                        </p:tav>
                                      </p:tavLst>
                                    </p:anim>
                                    <p:anim calcmode="lin" valueType="num">
                                      <p:cBhvr additive="base">
                                        <p:cTn id="26" dur="1000" fill="hold"/>
                                        <p:tgtEl>
                                          <p:spTgt spid="225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22597"/>
                                        </p:tgtEl>
                                        <p:attrNameLst>
                                          <p:attrName>style.visibility</p:attrName>
                                        </p:attrNameLst>
                                      </p:cBhvr>
                                      <p:to>
                                        <p:strVal val="visible"/>
                                      </p:to>
                                    </p:set>
                                    <p:animEffect transition="in" filter="diamond(in)">
                                      <p:cBhvr>
                                        <p:cTn id="31" dur="1000"/>
                                        <p:tgtEl>
                                          <p:spTgt spid="2259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586"/>
                                        </p:tgtEl>
                                        <p:attrNameLst>
                                          <p:attrName>style.visibility</p:attrName>
                                        </p:attrNameLst>
                                      </p:cBhvr>
                                      <p:to>
                                        <p:strVal val="visible"/>
                                      </p:to>
                                    </p:set>
                                    <p:anim calcmode="lin" valueType="num">
                                      <p:cBhvr additive="base">
                                        <p:cTn id="36" dur="1000" fill="hold"/>
                                        <p:tgtEl>
                                          <p:spTgt spid="22586"/>
                                        </p:tgtEl>
                                        <p:attrNameLst>
                                          <p:attrName>ppt_x</p:attrName>
                                        </p:attrNameLst>
                                      </p:cBhvr>
                                      <p:tavLst>
                                        <p:tav tm="0">
                                          <p:val>
                                            <p:strVal val="0-#ppt_w/2"/>
                                          </p:val>
                                        </p:tav>
                                        <p:tav tm="100000">
                                          <p:val>
                                            <p:strVal val="#ppt_x"/>
                                          </p:val>
                                        </p:tav>
                                      </p:tavLst>
                                    </p:anim>
                                    <p:anim calcmode="lin" valueType="num">
                                      <p:cBhvr additive="base">
                                        <p:cTn id="37" dur="1000" fill="hold"/>
                                        <p:tgtEl>
                                          <p:spTgt spid="22586"/>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2612"/>
                                        </p:tgtEl>
                                        <p:attrNameLst>
                                          <p:attrName>style.visibility</p:attrName>
                                        </p:attrNameLst>
                                      </p:cBhvr>
                                      <p:to>
                                        <p:strVal val="visible"/>
                                      </p:to>
                                    </p:set>
                                    <p:animEffect transition="in" filter="diamond(in)">
                                      <p:cBhvr>
                                        <p:cTn id="42" dur="1000"/>
                                        <p:tgtEl>
                                          <p:spTgt spid="226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2584"/>
                                        </p:tgtEl>
                                        <p:attrNameLst>
                                          <p:attrName>style.visibility</p:attrName>
                                        </p:attrNameLst>
                                      </p:cBhvr>
                                      <p:to>
                                        <p:strVal val="visible"/>
                                      </p:to>
                                    </p:set>
                                    <p:anim calcmode="lin" valueType="num">
                                      <p:cBhvr additive="base">
                                        <p:cTn id="47" dur="1000" fill="hold"/>
                                        <p:tgtEl>
                                          <p:spTgt spid="22584"/>
                                        </p:tgtEl>
                                        <p:attrNameLst>
                                          <p:attrName>ppt_x</p:attrName>
                                        </p:attrNameLst>
                                      </p:cBhvr>
                                      <p:tavLst>
                                        <p:tav tm="0">
                                          <p:val>
                                            <p:strVal val="1+#ppt_w/2"/>
                                          </p:val>
                                        </p:tav>
                                        <p:tav tm="100000">
                                          <p:val>
                                            <p:strVal val="#ppt_x"/>
                                          </p:val>
                                        </p:tav>
                                      </p:tavLst>
                                    </p:anim>
                                    <p:anim calcmode="lin" valueType="num">
                                      <p:cBhvr additive="base">
                                        <p:cTn id="48" dur="1000" fill="hold"/>
                                        <p:tgtEl>
                                          <p:spTgt spid="22584"/>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22602"/>
                                        </p:tgtEl>
                                        <p:attrNameLst>
                                          <p:attrName>style.visibility</p:attrName>
                                        </p:attrNameLst>
                                      </p:cBhvr>
                                      <p:to>
                                        <p:strVal val="visible"/>
                                      </p:to>
                                    </p:set>
                                    <p:anim calcmode="lin" valueType="num">
                                      <p:cBhvr additive="base">
                                        <p:cTn id="53" dur="1000" fill="hold"/>
                                        <p:tgtEl>
                                          <p:spTgt spid="22602"/>
                                        </p:tgtEl>
                                        <p:attrNameLst>
                                          <p:attrName>ppt_x</p:attrName>
                                        </p:attrNameLst>
                                      </p:cBhvr>
                                      <p:tavLst>
                                        <p:tav tm="0">
                                          <p:val>
                                            <p:strVal val="1+#ppt_w/2"/>
                                          </p:val>
                                        </p:tav>
                                        <p:tav tm="100000">
                                          <p:val>
                                            <p:strVal val="#ppt_x"/>
                                          </p:val>
                                        </p:tav>
                                      </p:tavLst>
                                    </p:anim>
                                    <p:anim calcmode="lin" valueType="num">
                                      <p:cBhvr additive="base">
                                        <p:cTn id="54" dur="1000" fill="hold"/>
                                        <p:tgtEl>
                                          <p:spTgt spid="22602"/>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0" presetClass="entr" presetSubtype="0" fill="hold" grpId="0" nodeType="clickEffect">
                                  <p:stCondLst>
                                    <p:cond delay="0"/>
                                  </p:stCondLst>
                                  <p:childTnLst>
                                    <p:set>
                                      <p:cBhvr>
                                        <p:cTn id="58" dur="1" fill="hold">
                                          <p:stCondLst>
                                            <p:cond delay="0"/>
                                          </p:stCondLst>
                                        </p:cTn>
                                        <p:tgtEl>
                                          <p:spTgt spid="22585"/>
                                        </p:tgtEl>
                                        <p:attrNameLst>
                                          <p:attrName>style.visibility</p:attrName>
                                        </p:attrNameLst>
                                      </p:cBhvr>
                                      <p:to>
                                        <p:strVal val="visible"/>
                                      </p:to>
                                    </p:set>
                                    <p:animEffect transition="in" filter="wedge">
                                      <p:cBhvr>
                                        <p:cTn id="59" dur="1000"/>
                                        <p:tgtEl>
                                          <p:spTgt spid="2258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2" fill="hold" nodeType="clickEffect">
                                  <p:stCondLst>
                                    <p:cond delay="0"/>
                                  </p:stCondLst>
                                  <p:childTnLst>
                                    <p:set>
                                      <p:cBhvr>
                                        <p:cTn id="63" dur="1" fill="hold">
                                          <p:stCondLst>
                                            <p:cond delay="0"/>
                                          </p:stCondLst>
                                        </p:cTn>
                                        <p:tgtEl>
                                          <p:spTgt spid="22601"/>
                                        </p:tgtEl>
                                        <p:attrNameLst>
                                          <p:attrName>style.visibility</p:attrName>
                                        </p:attrNameLst>
                                      </p:cBhvr>
                                      <p:to>
                                        <p:strVal val="visible"/>
                                      </p:to>
                                    </p:set>
                                    <p:anim calcmode="lin" valueType="num">
                                      <p:cBhvr additive="base">
                                        <p:cTn id="64" dur="1000" fill="hold"/>
                                        <p:tgtEl>
                                          <p:spTgt spid="22601"/>
                                        </p:tgtEl>
                                        <p:attrNameLst>
                                          <p:attrName>ppt_x</p:attrName>
                                        </p:attrNameLst>
                                      </p:cBhvr>
                                      <p:tavLst>
                                        <p:tav tm="0">
                                          <p:val>
                                            <p:strVal val="1+#ppt_w/2"/>
                                          </p:val>
                                        </p:tav>
                                        <p:tav tm="100000">
                                          <p:val>
                                            <p:strVal val="#ppt_x"/>
                                          </p:val>
                                        </p:tav>
                                      </p:tavLst>
                                    </p:anim>
                                    <p:anim calcmode="lin" valueType="num">
                                      <p:cBhvr additive="base">
                                        <p:cTn id="65" dur="1000" fill="hold"/>
                                        <p:tgtEl>
                                          <p:spTgt spid="22601"/>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2610"/>
                                        </p:tgtEl>
                                        <p:attrNameLst>
                                          <p:attrName>style.visibility</p:attrName>
                                        </p:attrNameLst>
                                      </p:cBhvr>
                                      <p:to>
                                        <p:strVal val="visible"/>
                                      </p:to>
                                    </p:set>
                                    <p:animEffect transition="in" filter="circle(in)">
                                      <p:cBhvr>
                                        <p:cTn id="70" dur="1000"/>
                                        <p:tgtEl>
                                          <p:spTgt spid="2261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22613"/>
                                        </p:tgtEl>
                                        <p:attrNameLst>
                                          <p:attrName>style.visibility</p:attrName>
                                        </p:attrNameLst>
                                      </p:cBhvr>
                                      <p:to>
                                        <p:strVal val="visible"/>
                                      </p:to>
                                    </p:set>
                                    <p:anim calcmode="lin" valueType="num">
                                      <p:cBhvr additive="base">
                                        <p:cTn id="75" dur="1000" fill="hold"/>
                                        <p:tgtEl>
                                          <p:spTgt spid="22613"/>
                                        </p:tgtEl>
                                        <p:attrNameLst>
                                          <p:attrName>ppt_x</p:attrName>
                                        </p:attrNameLst>
                                      </p:cBhvr>
                                      <p:tavLst>
                                        <p:tav tm="0">
                                          <p:val>
                                            <p:strVal val="1+#ppt_w/2"/>
                                          </p:val>
                                        </p:tav>
                                        <p:tav tm="100000">
                                          <p:val>
                                            <p:strVal val="#ppt_x"/>
                                          </p:val>
                                        </p:tav>
                                      </p:tavLst>
                                    </p:anim>
                                    <p:anim calcmode="lin" valueType="num">
                                      <p:cBhvr additive="base">
                                        <p:cTn id="76" dur="1000" fill="hold"/>
                                        <p:tgtEl>
                                          <p:spTgt spid="22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4" grpId="0"/>
      <p:bldP spid="22585" grpId="0"/>
      <p:bldP spid="22586" grpId="0"/>
      <p:bldP spid="22598" grpId="0"/>
      <p:bldP spid="22610" grpId="0"/>
      <p:bldP spid="22612" grpId="0" animBg="1"/>
      <p:bldP spid="226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88">
            <a:extLst>
              <a:ext uri="{FF2B5EF4-FFF2-40B4-BE49-F238E27FC236}">
                <a16:creationId xmlns:a16="http://schemas.microsoft.com/office/drawing/2014/main" id="{52F4FBBD-5072-442C-AE2C-42DE6C099273}"/>
              </a:ext>
            </a:extLst>
          </p:cNvPr>
          <p:cNvSpPr>
            <a:spLocks noChangeArrowheads="1"/>
          </p:cNvSpPr>
          <p:nvPr/>
        </p:nvSpPr>
        <p:spPr bwMode="auto">
          <a:xfrm>
            <a:off x="3216276" y="96839"/>
            <a:ext cx="6049963" cy="549275"/>
          </a:xfrm>
          <a:prstGeom prst="flowChartAlternateProcess">
            <a:avLst/>
          </a:prstGeom>
          <a:gradFill rotWithShape="1">
            <a:gsLst>
              <a:gs pos="0">
                <a:srgbClr val="6600CC"/>
              </a:gs>
              <a:gs pos="50000">
                <a:srgbClr val="CCFFFF"/>
              </a:gs>
              <a:gs pos="100000">
                <a:srgbClr val="66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200" b="1"/>
              <a:t>Gráficos de una Distribución de Frecuencias</a:t>
            </a:r>
          </a:p>
        </p:txBody>
      </p:sp>
      <p:sp>
        <p:nvSpPr>
          <p:cNvPr id="18436" name="Rectangle 106">
            <a:extLst>
              <a:ext uri="{FF2B5EF4-FFF2-40B4-BE49-F238E27FC236}">
                <a16:creationId xmlns:a16="http://schemas.microsoft.com/office/drawing/2014/main" id="{7B9FD908-EAB6-4E09-BF81-8D0E9BC0C733}"/>
              </a:ext>
            </a:extLst>
          </p:cNvPr>
          <p:cNvSpPr>
            <a:spLocks noChangeArrowheads="1"/>
          </p:cNvSpPr>
          <p:nvPr/>
        </p:nvSpPr>
        <p:spPr bwMode="auto">
          <a:xfrm>
            <a:off x="1501776" y="5445126"/>
            <a:ext cx="43926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36" tIns="49368" rIns="98736" bIns="49368"/>
          <a:lstStyle>
            <a:lvl1pPr marL="342900" indent="-342900"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s-ES" altLang="es-ES" sz="1600">
                <a:latin typeface="Franklin Gothic Book" panose="020B0503020102020204" pitchFamily="34" charset="0"/>
              </a:rPr>
              <a:t>Las tablas de frecuencias y las representaciones</a:t>
            </a:r>
          </a:p>
          <a:p>
            <a:pPr eaLnBrk="1" hangingPunct="1">
              <a:lnSpc>
                <a:spcPct val="80000"/>
              </a:lnSpc>
              <a:buFontTx/>
              <a:buNone/>
            </a:pPr>
            <a:r>
              <a:rPr lang="es-ES" altLang="es-ES" sz="1600">
                <a:latin typeface="Franklin Gothic Book" panose="020B0503020102020204" pitchFamily="34" charset="0"/>
              </a:rPr>
              <a:t>gráficas son dos maneras </a:t>
            </a:r>
            <a:r>
              <a:rPr lang="es-ES" altLang="es-ES" sz="1600" b="1">
                <a:latin typeface="Franklin Gothic Book" panose="020B0503020102020204" pitchFamily="34" charset="0"/>
              </a:rPr>
              <a:t>equivalentes</a:t>
            </a:r>
            <a:r>
              <a:rPr lang="es-ES" altLang="es-ES" sz="1600">
                <a:latin typeface="Franklin Gothic Book" panose="020B0503020102020204" pitchFamily="34" charset="0"/>
              </a:rPr>
              <a:t> de </a:t>
            </a:r>
          </a:p>
          <a:p>
            <a:pPr eaLnBrk="1" hangingPunct="1">
              <a:lnSpc>
                <a:spcPct val="80000"/>
              </a:lnSpc>
              <a:buFontTx/>
              <a:buNone/>
            </a:pPr>
            <a:r>
              <a:rPr lang="es-ES" altLang="es-ES" sz="1600">
                <a:latin typeface="Franklin Gothic Book" panose="020B0503020102020204" pitchFamily="34" charset="0"/>
              </a:rPr>
              <a:t>presentar la información. </a:t>
            </a:r>
          </a:p>
          <a:p>
            <a:pPr eaLnBrk="1" hangingPunct="1">
              <a:lnSpc>
                <a:spcPct val="80000"/>
              </a:lnSpc>
              <a:buFontTx/>
              <a:buNone/>
            </a:pPr>
            <a:r>
              <a:rPr lang="es-ES" altLang="es-ES" sz="1600">
                <a:latin typeface="Franklin Gothic Book" panose="020B0503020102020204" pitchFamily="34" charset="0"/>
              </a:rPr>
              <a:t>Las dos exponen ordenadamente la información </a:t>
            </a:r>
          </a:p>
          <a:p>
            <a:pPr eaLnBrk="1" hangingPunct="1">
              <a:lnSpc>
                <a:spcPct val="80000"/>
              </a:lnSpc>
              <a:buFontTx/>
              <a:buNone/>
            </a:pPr>
            <a:r>
              <a:rPr lang="es-ES" altLang="es-ES" sz="1600">
                <a:latin typeface="Franklin Gothic Book" panose="020B0503020102020204" pitchFamily="34" charset="0"/>
              </a:rPr>
              <a:t>recogida en una muestra.</a:t>
            </a:r>
          </a:p>
        </p:txBody>
      </p:sp>
      <p:graphicFrame>
        <p:nvGraphicFramePr>
          <p:cNvPr id="23663" name="Object 111">
            <a:extLst>
              <a:ext uri="{FF2B5EF4-FFF2-40B4-BE49-F238E27FC236}">
                <a16:creationId xmlns:a16="http://schemas.microsoft.com/office/drawing/2014/main" id="{BC51484F-9215-4077-BD51-6F74D3288B90}"/>
              </a:ext>
            </a:extLst>
          </p:cNvPr>
          <p:cNvGraphicFramePr>
            <a:graphicFrameLocks noChangeAspect="1"/>
          </p:cNvGraphicFramePr>
          <p:nvPr/>
        </p:nvGraphicFramePr>
        <p:xfrm>
          <a:off x="5789613" y="957263"/>
          <a:ext cx="4787900" cy="2755900"/>
        </p:xfrm>
        <a:graphic>
          <a:graphicData uri="http://schemas.openxmlformats.org/presentationml/2006/ole">
            <mc:AlternateContent xmlns:mc="http://schemas.openxmlformats.org/markup-compatibility/2006">
              <mc:Choice xmlns:v="urn:schemas-microsoft-com:vml" Requires="v">
                <p:oleObj spid="_x0000_s32788" name="Gráfico" r:id="rId3" imgW="5543550" imgH="3190875" progId="Excel.Chart.8">
                  <p:embed/>
                </p:oleObj>
              </mc:Choice>
              <mc:Fallback>
                <p:oleObj name="Gráfico" r:id="rId3" imgW="5543550" imgH="3190875" progId="Excel.Chart.8">
                  <p:embed/>
                  <p:pic>
                    <p:nvPicPr>
                      <p:cNvPr id="23663" name="Object 111">
                        <a:extLst>
                          <a:ext uri="{FF2B5EF4-FFF2-40B4-BE49-F238E27FC236}">
                            <a16:creationId xmlns:a16="http://schemas.microsoft.com/office/drawing/2014/main" id="{BC51484F-9215-4077-BD51-6F74D3288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613" y="957263"/>
                        <a:ext cx="4787900" cy="275590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64" name="Object 112">
            <a:extLst>
              <a:ext uri="{FF2B5EF4-FFF2-40B4-BE49-F238E27FC236}">
                <a16:creationId xmlns:a16="http://schemas.microsoft.com/office/drawing/2014/main" id="{68B2D9F0-0AF7-4472-B5A5-04415336EB0A}"/>
              </a:ext>
            </a:extLst>
          </p:cNvPr>
          <p:cNvGraphicFramePr>
            <a:graphicFrameLocks noChangeAspect="1"/>
          </p:cNvGraphicFramePr>
          <p:nvPr/>
        </p:nvGraphicFramePr>
        <p:xfrm>
          <a:off x="6275389" y="1822450"/>
          <a:ext cx="4105275" cy="1308100"/>
        </p:xfrm>
        <a:graphic>
          <a:graphicData uri="http://schemas.openxmlformats.org/presentationml/2006/ole">
            <mc:AlternateContent xmlns:mc="http://schemas.openxmlformats.org/markup-compatibility/2006">
              <mc:Choice xmlns:v="urn:schemas-microsoft-com:vml" Requires="v">
                <p:oleObj spid="_x0000_s32789" name="CorelDRAW" r:id="rId5" imgW="3004185" imgH="1274683" progId="CorelDRAW.Graphic.12">
                  <p:embed/>
                </p:oleObj>
              </mc:Choice>
              <mc:Fallback>
                <p:oleObj name="CorelDRAW" r:id="rId5" imgW="3004185" imgH="1274683" progId="CorelDRAW.Graphic.12">
                  <p:embed/>
                  <p:pic>
                    <p:nvPicPr>
                      <p:cNvPr id="23664" name="Object 112">
                        <a:extLst>
                          <a:ext uri="{FF2B5EF4-FFF2-40B4-BE49-F238E27FC236}">
                            <a16:creationId xmlns:a16="http://schemas.microsoft.com/office/drawing/2014/main" id="{68B2D9F0-0AF7-4472-B5A5-04415336EB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5389" y="1822450"/>
                        <a:ext cx="4105275" cy="130810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66" name="Object 114">
            <a:extLst>
              <a:ext uri="{FF2B5EF4-FFF2-40B4-BE49-F238E27FC236}">
                <a16:creationId xmlns:a16="http://schemas.microsoft.com/office/drawing/2014/main" id="{52A1B1D5-12DC-449E-95D6-6676A5081B45}"/>
              </a:ext>
            </a:extLst>
          </p:cNvPr>
          <p:cNvGraphicFramePr>
            <a:graphicFrameLocks noChangeAspect="1"/>
          </p:cNvGraphicFramePr>
          <p:nvPr/>
        </p:nvGraphicFramePr>
        <p:xfrm>
          <a:off x="5807076" y="3917951"/>
          <a:ext cx="4752975" cy="2881313"/>
        </p:xfrm>
        <a:graphic>
          <a:graphicData uri="http://schemas.openxmlformats.org/presentationml/2006/ole">
            <mc:AlternateContent xmlns:mc="http://schemas.openxmlformats.org/markup-compatibility/2006">
              <mc:Choice xmlns:v="urn:schemas-microsoft-com:vml" Requires="v">
                <p:oleObj spid="_x0000_s32790" name="CorelDRAW" r:id="rId7" imgW="3714512" imgH="2073831" progId="CorelDRAW.Graphic.12">
                  <p:embed/>
                </p:oleObj>
              </mc:Choice>
              <mc:Fallback>
                <p:oleObj name="CorelDRAW" r:id="rId7" imgW="3714512" imgH="2073831" progId="CorelDRAW.Graphic.12">
                  <p:embed/>
                  <p:pic>
                    <p:nvPicPr>
                      <p:cNvPr id="23666" name="Object 114">
                        <a:extLst>
                          <a:ext uri="{FF2B5EF4-FFF2-40B4-BE49-F238E27FC236}">
                            <a16:creationId xmlns:a16="http://schemas.microsoft.com/office/drawing/2014/main" id="{52A1B1D5-12DC-449E-95D6-6676A5081B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7076" y="3917951"/>
                        <a:ext cx="4752975" cy="2881313"/>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005" name="Group 453">
            <a:extLst>
              <a:ext uri="{FF2B5EF4-FFF2-40B4-BE49-F238E27FC236}">
                <a16:creationId xmlns:a16="http://schemas.microsoft.com/office/drawing/2014/main" id="{0E956A46-E1D4-408C-A28A-3F6A92E33B72}"/>
              </a:ext>
            </a:extLst>
          </p:cNvPr>
          <p:cNvGraphicFramePr>
            <a:graphicFrameLocks noGrp="1"/>
          </p:cNvGraphicFramePr>
          <p:nvPr/>
        </p:nvGraphicFramePr>
        <p:xfrm>
          <a:off x="2065338" y="2092325"/>
          <a:ext cx="3167062" cy="3208340"/>
        </p:xfrm>
        <a:graphic>
          <a:graphicData uri="http://schemas.openxmlformats.org/drawingml/2006/table">
            <a:tbl>
              <a:tblPr/>
              <a:tblGrid>
                <a:gridCol w="730250">
                  <a:extLst>
                    <a:ext uri="{9D8B030D-6E8A-4147-A177-3AD203B41FA5}">
                      <a16:colId xmlns:a16="http://schemas.microsoft.com/office/drawing/2014/main" val="20000"/>
                    </a:ext>
                  </a:extLst>
                </a:gridCol>
                <a:gridCol w="1455737">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tblGrid>
              <a:tr h="50165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Arial" charset="0"/>
                          <a:ea typeface="Times New Roman" pitchFamily="18" charset="0"/>
                          <a:cs typeface="Arial" charset="0"/>
                        </a:rPr>
                        <a:t>EDAD</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Arial" charset="0"/>
                          <a:ea typeface="Times New Roman" pitchFamily="18" charset="0"/>
                          <a:cs typeface="Arial" charset="0"/>
                        </a:rPr>
                        <a:t>FRECUENCIA</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Arial" charset="0"/>
                          <a:ea typeface="Times New Roman" pitchFamily="18" charset="0"/>
                          <a:cs typeface="Arial" charset="0"/>
                        </a:rPr>
                        <a:t>Punto</a:t>
                      </a:r>
                      <a:endParaRPr kumimoji="0" lang="es-ES" altLang="es-ES" sz="12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Arial" charset="0"/>
                          <a:ea typeface="Times New Roman" pitchFamily="18" charset="0"/>
                          <a:cs typeface="Arial" charset="0"/>
                        </a:rPr>
                        <a:t>Medio</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extLst>
                  <a:ext uri="{0D108BD9-81ED-4DB2-BD59-A6C34878D82A}">
                    <a16:rowId xmlns:a16="http://schemas.microsoft.com/office/drawing/2014/main" val="10000"/>
                  </a:ext>
                </a:extLst>
              </a:tr>
              <a:tr h="300038">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00-09</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5</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5</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30162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10-19</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3</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14</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300038">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20-29</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3</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24</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300038">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30-39</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12</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34</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30162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40-49</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16</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44</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300038">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50-59</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8</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54</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r h="300038">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60-69</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3</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64</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7"/>
                  </a:ext>
                </a:extLst>
              </a:tr>
              <a:tr h="30162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70+</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1</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74</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8"/>
                  </a:ext>
                </a:extLst>
              </a:tr>
              <a:tr h="30162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TOTAL</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0" i="0" u="none" strike="noStrike" cap="none" normalizeH="0" baseline="0">
                          <a:ln>
                            <a:noFill/>
                          </a:ln>
                          <a:solidFill>
                            <a:srgbClr val="000080"/>
                          </a:solidFill>
                          <a:effectLst/>
                          <a:latin typeface="Arial" charset="0"/>
                          <a:ea typeface="Times New Roman" pitchFamily="18" charset="0"/>
                          <a:cs typeface="Arial" charset="0"/>
                        </a:rPr>
                        <a:t>51</a:t>
                      </a:r>
                      <a:endParaRPr kumimoji="0" lang="es-ES" altLang="es-ES" sz="1200" b="0" i="0" u="none" strike="noStrike" cap="none" normalizeH="0" baseline="0">
                        <a:ln>
                          <a:noFill/>
                        </a:ln>
                        <a:solidFill>
                          <a:schemeClr val="tx1"/>
                        </a:solidFill>
                        <a:effectLst/>
                        <a:latin typeface="Arial" charset="0"/>
                        <a:ea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es-ES"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8486" name="AutoShape 454">
            <a:extLst>
              <a:ext uri="{FF2B5EF4-FFF2-40B4-BE49-F238E27FC236}">
                <a16:creationId xmlns:a16="http://schemas.microsoft.com/office/drawing/2014/main" id="{FBE934D1-2E88-4C53-9F62-53F5290582BC}"/>
              </a:ext>
            </a:extLst>
          </p:cNvPr>
          <p:cNvSpPr>
            <a:spLocks noChangeArrowheads="1"/>
          </p:cNvSpPr>
          <p:nvPr/>
        </p:nvSpPr>
        <p:spPr bwMode="auto">
          <a:xfrm rot="3854515">
            <a:off x="5062538" y="4822826"/>
            <a:ext cx="609600" cy="701675"/>
          </a:xfrm>
          <a:custGeom>
            <a:avLst/>
            <a:gdLst>
              <a:gd name="T0" fmla="*/ 440775 w 21600"/>
              <a:gd name="T1" fmla="*/ 0 h 21600"/>
              <a:gd name="T2" fmla="*/ 271949 w 21600"/>
              <a:gd name="T3" fmla="*/ 183313 h 21600"/>
              <a:gd name="T4" fmla="*/ 159258 w 21600"/>
              <a:gd name="T5" fmla="*/ 313025 h 21600"/>
              <a:gd name="T6" fmla="*/ 0 w 21600"/>
              <a:gd name="T7" fmla="*/ 507350 h 21600"/>
              <a:gd name="T8" fmla="*/ 159258 w 21600"/>
              <a:gd name="T9" fmla="*/ 701675 h 21600"/>
              <a:gd name="T10" fmla="*/ 329382 w 21600"/>
              <a:gd name="T11" fmla="*/ 574919 h 21600"/>
              <a:gd name="T12" fmla="*/ 499477 w 21600"/>
              <a:gd name="T13" fmla="*/ 379132 h 21600"/>
              <a:gd name="T14" fmla="*/ 609600 w 21600"/>
              <a:gd name="T15" fmla="*/ 183313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962 w 21600"/>
              <a:gd name="T25" fmla="*/ 13538 h 21600"/>
              <a:gd name="T26" fmla="*/ 17698 w 21600"/>
              <a:gd name="T27" fmla="*/ 1769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618" y="0"/>
                </a:moveTo>
                <a:lnTo>
                  <a:pt x="9636" y="5643"/>
                </a:lnTo>
                <a:lnTo>
                  <a:pt x="13538" y="5643"/>
                </a:lnTo>
                <a:lnTo>
                  <a:pt x="13538" y="13538"/>
                </a:lnTo>
                <a:lnTo>
                  <a:pt x="5643" y="13538"/>
                </a:lnTo>
                <a:lnTo>
                  <a:pt x="5643" y="9636"/>
                </a:lnTo>
                <a:lnTo>
                  <a:pt x="0" y="15618"/>
                </a:lnTo>
                <a:lnTo>
                  <a:pt x="5643" y="21600"/>
                </a:lnTo>
                <a:lnTo>
                  <a:pt x="5643" y="17698"/>
                </a:lnTo>
                <a:lnTo>
                  <a:pt x="17698" y="17698"/>
                </a:lnTo>
                <a:lnTo>
                  <a:pt x="17698" y="5643"/>
                </a:lnTo>
                <a:lnTo>
                  <a:pt x="21600" y="5643"/>
                </a:lnTo>
                <a:lnTo>
                  <a:pt x="15618" y="0"/>
                </a:lnTo>
                <a:close/>
              </a:path>
            </a:pathLst>
          </a:custGeom>
          <a:gradFill rotWithShape="1">
            <a:gsLst>
              <a:gs pos="0">
                <a:srgbClr val="CC3300"/>
              </a:gs>
              <a:gs pos="50000">
                <a:srgbClr val="6699FF"/>
              </a:gs>
              <a:gs pos="100000">
                <a:srgbClr val="CC33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pic>
        <p:nvPicPr>
          <p:cNvPr id="18487" name="Picture 456">
            <a:extLst>
              <a:ext uri="{FF2B5EF4-FFF2-40B4-BE49-F238E27FC236}">
                <a16:creationId xmlns:a16="http://schemas.microsoft.com/office/drawing/2014/main" id="{CE3FFD4C-8F3A-4B47-9ECE-060DE25B44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851" y="863600"/>
            <a:ext cx="9096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41" name="Rectangle 89">
            <a:extLst>
              <a:ext uri="{FF2B5EF4-FFF2-40B4-BE49-F238E27FC236}">
                <a16:creationId xmlns:a16="http://schemas.microsoft.com/office/drawing/2014/main" id="{6298C49E-88FC-4E7D-8596-E4EABAAB8559}"/>
              </a:ext>
            </a:extLst>
          </p:cNvPr>
          <p:cNvSpPr>
            <a:spLocks noChangeArrowheads="1"/>
          </p:cNvSpPr>
          <p:nvPr/>
        </p:nvSpPr>
        <p:spPr bwMode="auto">
          <a:xfrm>
            <a:off x="1487488" y="1273603"/>
            <a:ext cx="4392613" cy="830997"/>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s-MX" altLang="es-ES" sz="1200" b="1">
                <a:latin typeface="Arial" charset="0"/>
              </a:rPr>
              <a:t>TABLA N°4. </a:t>
            </a:r>
          </a:p>
          <a:p>
            <a:pPr>
              <a:defRPr/>
            </a:pPr>
            <a:r>
              <a:rPr lang="es-MX" altLang="es-ES" sz="1200" b="1">
                <a:latin typeface="Arial" charset="0"/>
              </a:rPr>
              <a:t>PACIENTES HOSPITALIZADOS EN </a:t>
            </a:r>
          </a:p>
          <a:p>
            <a:pPr>
              <a:defRPr/>
            </a:pPr>
            <a:r>
              <a:rPr lang="es-MX" altLang="es-ES" sz="1200" b="1">
                <a:latin typeface="Arial" charset="0"/>
              </a:rPr>
              <a:t>EL CENTRO MEDICO LA ESPERANZA POR EDAD. </a:t>
            </a:r>
          </a:p>
          <a:p>
            <a:pPr>
              <a:defRPr/>
            </a:pPr>
            <a:r>
              <a:rPr lang="es-MX" altLang="es-ES" sz="1200" b="1">
                <a:latin typeface="Arial" charset="0"/>
              </a:rPr>
              <a:t>ABRIL 1998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663"/>
                                        </p:tgtEl>
                                        <p:attrNameLst>
                                          <p:attrName>style.visibility</p:attrName>
                                        </p:attrNameLst>
                                      </p:cBhvr>
                                      <p:to>
                                        <p:strVal val="visible"/>
                                      </p:to>
                                    </p:set>
                                    <p:animEffect transition="in" filter="diamond(in)">
                                      <p:cBhvr>
                                        <p:cTn id="7" dur="2000"/>
                                        <p:tgtEl>
                                          <p:spTgt spid="236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3664"/>
                                        </p:tgtEl>
                                        <p:attrNameLst>
                                          <p:attrName>style.visibility</p:attrName>
                                        </p:attrNameLst>
                                      </p:cBhvr>
                                      <p:to>
                                        <p:strVal val="visible"/>
                                      </p:to>
                                    </p:set>
                                    <p:anim calcmode="lin" valueType="num">
                                      <p:cBhvr additive="base">
                                        <p:cTn id="12" dur="1000" fill="hold"/>
                                        <p:tgtEl>
                                          <p:spTgt spid="23664"/>
                                        </p:tgtEl>
                                        <p:attrNameLst>
                                          <p:attrName>ppt_x</p:attrName>
                                        </p:attrNameLst>
                                      </p:cBhvr>
                                      <p:tavLst>
                                        <p:tav tm="0">
                                          <p:val>
                                            <p:strVal val="1+#ppt_w/2"/>
                                          </p:val>
                                        </p:tav>
                                        <p:tav tm="100000">
                                          <p:val>
                                            <p:strVal val="#ppt_x"/>
                                          </p:val>
                                        </p:tav>
                                      </p:tavLst>
                                    </p:anim>
                                    <p:anim calcmode="lin" valueType="num">
                                      <p:cBhvr additive="base">
                                        <p:cTn id="13" dur="1000" fill="hold"/>
                                        <p:tgtEl>
                                          <p:spTgt spid="2366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nodeType="clickEffect">
                                  <p:stCondLst>
                                    <p:cond delay="0"/>
                                  </p:stCondLst>
                                  <p:childTnLst>
                                    <p:set>
                                      <p:cBhvr>
                                        <p:cTn id="17" dur="1" fill="hold">
                                          <p:stCondLst>
                                            <p:cond delay="0"/>
                                          </p:stCondLst>
                                        </p:cTn>
                                        <p:tgtEl>
                                          <p:spTgt spid="23666"/>
                                        </p:tgtEl>
                                        <p:attrNameLst>
                                          <p:attrName>style.visibility</p:attrName>
                                        </p:attrNameLst>
                                      </p:cBhvr>
                                      <p:to>
                                        <p:strVal val="visible"/>
                                      </p:to>
                                    </p:set>
                                    <p:animEffect transition="in" filter="wheel(4)">
                                      <p:cBhvr>
                                        <p:cTn id="18" dur="1000"/>
                                        <p:tgtEl>
                                          <p:spTgt spid="2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366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a:extLst>
              <a:ext uri="{FF2B5EF4-FFF2-40B4-BE49-F238E27FC236}">
                <a16:creationId xmlns:a16="http://schemas.microsoft.com/office/drawing/2014/main" id="{C49F122C-494C-4F92-8CE4-C501BFDA55BA}"/>
              </a:ext>
            </a:extLst>
          </p:cNvPr>
          <p:cNvSpPr>
            <a:spLocks noChangeArrowheads="1"/>
          </p:cNvSpPr>
          <p:nvPr/>
        </p:nvSpPr>
        <p:spPr bwMode="auto">
          <a:xfrm>
            <a:off x="3052764" y="304800"/>
            <a:ext cx="75644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sz="4400">
              <a:solidFill>
                <a:schemeClr val="tx2"/>
              </a:solidFill>
            </a:endParaRPr>
          </a:p>
        </p:txBody>
      </p:sp>
      <p:graphicFrame>
        <p:nvGraphicFramePr>
          <p:cNvPr id="8202" name="Object 10">
            <a:extLst>
              <a:ext uri="{FF2B5EF4-FFF2-40B4-BE49-F238E27FC236}">
                <a16:creationId xmlns:a16="http://schemas.microsoft.com/office/drawing/2014/main" id="{42F2B800-B250-47BA-921F-1FF174A8CA41}"/>
              </a:ext>
            </a:extLst>
          </p:cNvPr>
          <p:cNvGraphicFramePr>
            <a:graphicFrameLocks noChangeAspect="1"/>
          </p:cNvGraphicFramePr>
          <p:nvPr/>
        </p:nvGraphicFramePr>
        <p:xfrm>
          <a:off x="6089651" y="1208089"/>
          <a:ext cx="4398963" cy="2581275"/>
        </p:xfrm>
        <a:graphic>
          <a:graphicData uri="http://schemas.openxmlformats.org/presentationml/2006/ole">
            <mc:AlternateContent xmlns:mc="http://schemas.openxmlformats.org/markup-compatibility/2006">
              <mc:Choice xmlns:v="urn:schemas-microsoft-com:vml" Requires="v">
                <p:oleObj spid="_x0000_s33806" name="CorelDRAW" r:id="rId3" imgW="2847975" imgH="1666875" progId="CorelDRAW.Graphic.12">
                  <p:embed/>
                </p:oleObj>
              </mc:Choice>
              <mc:Fallback>
                <p:oleObj name="CorelDRAW" r:id="rId3" imgW="2847975" imgH="1666875" progId="CorelDRAW.Graphic.12">
                  <p:embed/>
                  <p:pic>
                    <p:nvPicPr>
                      <p:cNvPr id="8202" name="Object 10">
                        <a:extLst>
                          <a:ext uri="{FF2B5EF4-FFF2-40B4-BE49-F238E27FC236}">
                            <a16:creationId xmlns:a16="http://schemas.microsoft.com/office/drawing/2014/main" id="{42F2B800-B250-47BA-921F-1FF174A8C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651" y="1208089"/>
                        <a:ext cx="4398963"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11">
            <a:extLst>
              <a:ext uri="{FF2B5EF4-FFF2-40B4-BE49-F238E27FC236}">
                <a16:creationId xmlns:a16="http://schemas.microsoft.com/office/drawing/2014/main" id="{AEE452B1-FDE5-470B-BD0D-22772288D36D}"/>
              </a:ext>
            </a:extLst>
          </p:cNvPr>
          <p:cNvGraphicFramePr>
            <a:graphicFrameLocks noChangeAspect="1"/>
          </p:cNvGraphicFramePr>
          <p:nvPr/>
        </p:nvGraphicFramePr>
        <p:xfrm>
          <a:off x="1671639" y="3644900"/>
          <a:ext cx="4784725" cy="2801938"/>
        </p:xfrm>
        <a:graphic>
          <a:graphicData uri="http://schemas.openxmlformats.org/presentationml/2006/ole">
            <mc:AlternateContent xmlns:mc="http://schemas.openxmlformats.org/markup-compatibility/2006">
              <mc:Choice xmlns:v="urn:schemas-microsoft-com:vml" Requires="v">
                <p:oleObj spid="_x0000_s33807" name="CorelDRAW" r:id="rId5" imgW="3343275" imgH="1952625" progId="CorelDRAW.Graphic.12">
                  <p:embed/>
                </p:oleObj>
              </mc:Choice>
              <mc:Fallback>
                <p:oleObj name="CorelDRAW" r:id="rId5" imgW="3343275" imgH="1952625" progId="CorelDRAW.Graphic.12">
                  <p:embed/>
                  <p:pic>
                    <p:nvPicPr>
                      <p:cNvPr id="8203" name="Object 11">
                        <a:extLst>
                          <a:ext uri="{FF2B5EF4-FFF2-40B4-BE49-F238E27FC236}">
                            <a16:creationId xmlns:a16="http://schemas.microsoft.com/office/drawing/2014/main" id="{AEE452B1-FDE5-470B-BD0D-22772288D3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1639" y="3644900"/>
                        <a:ext cx="4784725" cy="280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AutoShape 23">
            <a:extLst>
              <a:ext uri="{FF2B5EF4-FFF2-40B4-BE49-F238E27FC236}">
                <a16:creationId xmlns:a16="http://schemas.microsoft.com/office/drawing/2014/main" id="{DC1C9DA1-0B7B-4DC7-8C30-F40E72B0593D}"/>
              </a:ext>
            </a:extLst>
          </p:cNvPr>
          <p:cNvSpPr>
            <a:spLocks noChangeArrowheads="1"/>
          </p:cNvSpPr>
          <p:nvPr/>
        </p:nvSpPr>
        <p:spPr bwMode="auto">
          <a:xfrm>
            <a:off x="2208213" y="96839"/>
            <a:ext cx="7848600" cy="549275"/>
          </a:xfrm>
          <a:prstGeom prst="flowChartAlternateProcess">
            <a:avLst/>
          </a:prstGeom>
          <a:gradFill rotWithShape="1">
            <a:gsLst>
              <a:gs pos="0">
                <a:srgbClr val="6600CC"/>
              </a:gs>
              <a:gs pos="50000">
                <a:srgbClr val="CCFFFF"/>
              </a:gs>
              <a:gs pos="100000">
                <a:srgbClr val="6600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000" b="1"/>
              <a:t>Características generales de una Distribución de Frecuencias</a:t>
            </a:r>
          </a:p>
        </p:txBody>
      </p:sp>
      <p:sp>
        <p:nvSpPr>
          <p:cNvPr id="19464" name="AutoShape 24">
            <a:extLst>
              <a:ext uri="{FF2B5EF4-FFF2-40B4-BE49-F238E27FC236}">
                <a16:creationId xmlns:a16="http://schemas.microsoft.com/office/drawing/2014/main" id="{79978ED5-B2CA-4188-9886-3779002E9C7A}"/>
              </a:ext>
            </a:extLst>
          </p:cNvPr>
          <p:cNvSpPr>
            <a:spLocks noChangeArrowheads="1"/>
          </p:cNvSpPr>
          <p:nvPr/>
        </p:nvSpPr>
        <p:spPr bwMode="auto">
          <a:xfrm>
            <a:off x="1789114" y="981075"/>
            <a:ext cx="2808287" cy="376238"/>
          </a:xfrm>
          <a:prstGeom prst="flowChartAlternateProcess">
            <a:avLst/>
          </a:prstGeom>
          <a:gradFill rotWithShape="1">
            <a:gsLst>
              <a:gs pos="0">
                <a:srgbClr val="99CCFF">
                  <a:alpha val="82999"/>
                </a:srgbClr>
              </a:gs>
              <a:gs pos="100000">
                <a:schemeClr val="bg1">
                  <a:alpha val="70000"/>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s-ES" altLang="es-ES" b="1"/>
              <a:t>Atendiendo a su Forma</a:t>
            </a:r>
          </a:p>
        </p:txBody>
      </p:sp>
      <p:sp>
        <p:nvSpPr>
          <p:cNvPr id="8219" name="AutoShape 27">
            <a:extLst>
              <a:ext uri="{FF2B5EF4-FFF2-40B4-BE49-F238E27FC236}">
                <a16:creationId xmlns:a16="http://schemas.microsoft.com/office/drawing/2014/main" id="{C6B12898-8678-4B88-AF9E-8AEB9729838B}"/>
              </a:ext>
            </a:extLst>
          </p:cNvPr>
          <p:cNvSpPr>
            <a:spLocks noChangeArrowheads="1"/>
          </p:cNvSpPr>
          <p:nvPr/>
        </p:nvSpPr>
        <p:spPr bwMode="auto">
          <a:xfrm>
            <a:off x="5619750" y="2332039"/>
            <a:ext cx="647700" cy="649287"/>
          </a:xfrm>
          <a:prstGeom prst="rightArrow">
            <a:avLst>
              <a:gd name="adj1" fmla="val 50120"/>
              <a:gd name="adj2" fmla="val 36028"/>
            </a:avLst>
          </a:prstGeom>
          <a:gradFill rotWithShape="1">
            <a:gsLst>
              <a:gs pos="0">
                <a:srgbClr val="0000FF"/>
              </a:gs>
              <a:gs pos="50000">
                <a:schemeClr val="bg1"/>
              </a:gs>
              <a:gs pos="100000">
                <a:srgbClr val="00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sp>
        <p:nvSpPr>
          <p:cNvPr id="8218" name="AutoShape 26">
            <a:extLst>
              <a:ext uri="{FF2B5EF4-FFF2-40B4-BE49-F238E27FC236}">
                <a16:creationId xmlns:a16="http://schemas.microsoft.com/office/drawing/2014/main" id="{748098AA-6E85-4AEE-B9ED-E1DD9D061A4F}"/>
              </a:ext>
            </a:extLst>
          </p:cNvPr>
          <p:cNvSpPr>
            <a:spLocks noChangeArrowheads="1"/>
          </p:cNvSpPr>
          <p:nvPr/>
        </p:nvSpPr>
        <p:spPr bwMode="auto">
          <a:xfrm>
            <a:off x="1803400" y="1900238"/>
            <a:ext cx="3816350" cy="1439862"/>
          </a:xfrm>
          <a:prstGeom prst="flowChartAlternateProcess">
            <a:avLst/>
          </a:prstGeom>
          <a:gradFill rotWithShape="1">
            <a:gsLst>
              <a:gs pos="0">
                <a:srgbClr val="99CCFF">
                  <a:alpha val="62000"/>
                </a:srgbClr>
              </a:gs>
              <a:gs pos="50000">
                <a:schemeClr val="bg1">
                  <a:alpha val="41000"/>
                </a:schemeClr>
              </a:gs>
              <a:gs pos="100000">
                <a:srgbClr val="99CCFF">
                  <a:alpha val="62000"/>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p>
            <a:pPr>
              <a:defRPr/>
            </a:pPr>
            <a:r>
              <a:rPr lang="es-ES" altLang="es-ES" sz="1600" dirty="0">
                <a:latin typeface="Arial" charset="0"/>
              </a:rPr>
              <a:t> </a:t>
            </a:r>
            <a:r>
              <a:rPr lang="es-ES" altLang="es-ES" sz="1600" b="1" dirty="0">
                <a:latin typeface="Arial" charset="0"/>
              </a:rPr>
              <a:t>FORMA SIMETRICA O DE CAMPANA</a:t>
            </a:r>
          </a:p>
          <a:p>
            <a:pPr>
              <a:defRPr/>
            </a:pPr>
            <a:r>
              <a:rPr lang="es-ES" altLang="es-ES" sz="1600" dirty="0">
                <a:latin typeface="Arial" charset="0"/>
              </a:rPr>
              <a:t> Las observaciones equidistan del </a:t>
            </a:r>
          </a:p>
          <a:p>
            <a:pPr>
              <a:defRPr/>
            </a:pPr>
            <a:r>
              <a:rPr lang="es-ES" altLang="es-ES" sz="1600" dirty="0">
                <a:latin typeface="Arial" charset="0"/>
              </a:rPr>
              <a:t> máximo central, tienen la misma</a:t>
            </a:r>
          </a:p>
          <a:p>
            <a:pPr>
              <a:defRPr/>
            </a:pPr>
            <a:r>
              <a:rPr lang="es-ES" altLang="es-ES" sz="1600" dirty="0">
                <a:latin typeface="Arial" charset="0"/>
              </a:rPr>
              <a:t> frecuencia.</a:t>
            </a:r>
          </a:p>
          <a:p>
            <a:pPr>
              <a:defRPr/>
            </a:pPr>
            <a:r>
              <a:rPr lang="es-ES" altLang="es-ES" sz="1600" dirty="0">
                <a:latin typeface="Arial" charset="0"/>
              </a:rPr>
              <a:t> E.  Distribución de ancianos según Edad</a:t>
            </a:r>
          </a:p>
        </p:txBody>
      </p:sp>
      <p:sp>
        <p:nvSpPr>
          <p:cNvPr id="8220" name="AutoShape 28">
            <a:extLst>
              <a:ext uri="{FF2B5EF4-FFF2-40B4-BE49-F238E27FC236}">
                <a16:creationId xmlns:a16="http://schemas.microsoft.com/office/drawing/2014/main" id="{AFE55472-2CD6-4EF0-B268-AE5B3FF21E7A}"/>
              </a:ext>
            </a:extLst>
          </p:cNvPr>
          <p:cNvSpPr>
            <a:spLocks noChangeArrowheads="1"/>
          </p:cNvSpPr>
          <p:nvPr/>
        </p:nvSpPr>
        <p:spPr bwMode="auto">
          <a:xfrm>
            <a:off x="6600825" y="4508501"/>
            <a:ext cx="3816350" cy="1439863"/>
          </a:xfrm>
          <a:prstGeom prst="flowChartAlternateProcess">
            <a:avLst/>
          </a:prstGeom>
          <a:gradFill rotWithShape="1">
            <a:gsLst>
              <a:gs pos="0">
                <a:srgbClr val="99CCFF">
                  <a:alpha val="62000"/>
                </a:srgbClr>
              </a:gs>
              <a:gs pos="50000">
                <a:schemeClr val="bg1">
                  <a:alpha val="41000"/>
                </a:schemeClr>
              </a:gs>
              <a:gs pos="100000">
                <a:srgbClr val="99CCFF">
                  <a:alpha val="62000"/>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p>
            <a:pPr>
              <a:defRPr/>
            </a:pPr>
            <a:r>
              <a:rPr lang="es-ES" altLang="es-ES" sz="1600" b="1" dirty="0">
                <a:latin typeface="Arial" charset="0"/>
              </a:rPr>
              <a:t>FORMA MULTIMODAL</a:t>
            </a:r>
          </a:p>
          <a:p>
            <a:pPr>
              <a:defRPr/>
            </a:pPr>
            <a:r>
              <a:rPr lang="es-ES" altLang="es-ES" sz="1600" dirty="0">
                <a:latin typeface="Arial" charset="0"/>
              </a:rPr>
              <a:t>Se Representa cuando  en número  de </a:t>
            </a:r>
          </a:p>
          <a:p>
            <a:pPr>
              <a:defRPr/>
            </a:pPr>
            <a:r>
              <a:rPr lang="es-ES" altLang="es-ES" sz="1600" dirty="0">
                <a:latin typeface="Arial" charset="0"/>
              </a:rPr>
              <a:t>unidades de  información  incluida  en</a:t>
            </a:r>
          </a:p>
          <a:p>
            <a:pPr>
              <a:defRPr/>
            </a:pPr>
            <a:r>
              <a:rPr lang="es-ES" altLang="es-ES" sz="1600" dirty="0">
                <a:latin typeface="Arial" charset="0"/>
              </a:rPr>
              <a:t>la clase varía de una a otra.</a:t>
            </a:r>
          </a:p>
          <a:p>
            <a:pPr>
              <a:defRPr/>
            </a:pPr>
            <a:r>
              <a:rPr lang="es-ES" altLang="es-ES" sz="1600" dirty="0">
                <a:latin typeface="Arial" charset="0"/>
              </a:rPr>
              <a:t>(esta curva tiene mas de dos máximos)</a:t>
            </a:r>
          </a:p>
        </p:txBody>
      </p:sp>
      <p:sp>
        <p:nvSpPr>
          <p:cNvPr id="8221" name="AutoShape 29">
            <a:extLst>
              <a:ext uri="{FF2B5EF4-FFF2-40B4-BE49-F238E27FC236}">
                <a16:creationId xmlns:a16="http://schemas.microsoft.com/office/drawing/2014/main" id="{1992FA09-1597-4A86-9922-ACDD9914679B}"/>
              </a:ext>
            </a:extLst>
          </p:cNvPr>
          <p:cNvSpPr>
            <a:spLocks noChangeArrowheads="1"/>
          </p:cNvSpPr>
          <p:nvPr/>
        </p:nvSpPr>
        <p:spPr bwMode="auto">
          <a:xfrm>
            <a:off x="5884863" y="4930775"/>
            <a:ext cx="715962" cy="647700"/>
          </a:xfrm>
          <a:prstGeom prst="leftArrow">
            <a:avLst>
              <a:gd name="adj1" fmla="val 50000"/>
              <a:gd name="adj2" fmla="val 27635"/>
            </a:avLst>
          </a:prstGeom>
          <a:gradFill rotWithShape="1">
            <a:gsLst>
              <a:gs pos="0">
                <a:srgbClr val="0000FF"/>
              </a:gs>
              <a:gs pos="50000">
                <a:schemeClr val="bg1"/>
              </a:gs>
              <a:gs pos="100000">
                <a:srgbClr val="00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anim calcmode="lin" valueType="num">
                                      <p:cBhvr additive="base">
                                        <p:cTn id="7" dur="1000" fill="hold"/>
                                        <p:tgtEl>
                                          <p:spTgt spid="8202"/>
                                        </p:tgtEl>
                                        <p:attrNameLst>
                                          <p:attrName>ppt_x</p:attrName>
                                        </p:attrNameLst>
                                      </p:cBhvr>
                                      <p:tavLst>
                                        <p:tav tm="0">
                                          <p:val>
                                            <p:strVal val="1+#ppt_w/2"/>
                                          </p:val>
                                        </p:tav>
                                        <p:tav tm="100000">
                                          <p:val>
                                            <p:strVal val="#ppt_x"/>
                                          </p:val>
                                        </p:tav>
                                      </p:tavLst>
                                    </p:anim>
                                    <p:anim calcmode="lin" valueType="num">
                                      <p:cBhvr additive="base">
                                        <p:cTn id="8" dur="10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203"/>
                                        </p:tgtEl>
                                        <p:attrNameLst>
                                          <p:attrName>style.visibility</p:attrName>
                                        </p:attrNameLst>
                                      </p:cBhvr>
                                      <p:to>
                                        <p:strVal val="visible"/>
                                      </p:to>
                                    </p:set>
                                    <p:anim calcmode="lin" valueType="num">
                                      <p:cBhvr additive="base">
                                        <p:cTn id="13" dur="1000" fill="hold"/>
                                        <p:tgtEl>
                                          <p:spTgt spid="8203"/>
                                        </p:tgtEl>
                                        <p:attrNameLst>
                                          <p:attrName>ppt_x</p:attrName>
                                        </p:attrNameLst>
                                      </p:cBhvr>
                                      <p:tavLst>
                                        <p:tav tm="0">
                                          <p:val>
                                            <p:strVal val="0-#ppt_w/2"/>
                                          </p:val>
                                        </p:tav>
                                        <p:tav tm="100000">
                                          <p:val>
                                            <p:strVal val="#ppt_x"/>
                                          </p:val>
                                        </p:tav>
                                      </p:tavLst>
                                    </p:anim>
                                    <p:anim calcmode="lin" valueType="num">
                                      <p:cBhvr additive="base">
                                        <p:cTn id="14" dur="1000" fill="hold"/>
                                        <p:tgtEl>
                                          <p:spTgt spid="8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9AA53BF0-9C04-40C0-B818-43865DE9DF3B}"/>
              </a:ext>
            </a:extLst>
          </p:cNvPr>
          <p:cNvSpPr>
            <a:spLocks noChangeArrowheads="1"/>
          </p:cNvSpPr>
          <p:nvPr/>
        </p:nvSpPr>
        <p:spPr bwMode="auto">
          <a:xfrm>
            <a:off x="3052764" y="304800"/>
            <a:ext cx="75644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s-ES" sz="4400">
              <a:solidFill>
                <a:schemeClr val="tx2"/>
              </a:solidFill>
            </a:endParaRPr>
          </a:p>
        </p:txBody>
      </p:sp>
      <p:grpSp>
        <p:nvGrpSpPr>
          <p:cNvPr id="20484" name="Group 8">
            <a:extLst>
              <a:ext uri="{FF2B5EF4-FFF2-40B4-BE49-F238E27FC236}">
                <a16:creationId xmlns:a16="http://schemas.microsoft.com/office/drawing/2014/main" id="{BEA70FF1-C636-4228-947E-C484B0B33249}"/>
              </a:ext>
            </a:extLst>
          </p:cNvPr>
          <p:cNvGrpSpPr>
            <a:grpSpLocks/>
          </p:cNvGrpSpPr>
          <p:nvPr/>
        </p:nvGrpSpPr>
        <p:grpSpPr bwMode="auto">
          <a:xfrm>
            <a:off x="3143251" y="95251"/>
            <a:ext cx="6048375" cy="2022475"/>
            <a:chOff x="930" y="119"/>
            <a:chExt cx="3764" cy="1270"/>
          </a:xfrm>
        </p:grpSpPr>
        <p:sp>
          <p:nvSpPr>
            <p:cNvPr id="20508" name="AutoShape 9">
              <a:extLst>
                <a:ext uri="{FF2B5EF4-FFF2-40B4-BE49-F238E27FC236}">
                  <a16:creationId xmlns:a16="http://schemas.microsoft.com/office/drawing/2014/main" id="{AB722EB3-8D59-46C3-AD05-B371A345ACE0}"/>
                </a:ext>
              </a:extLst>
            </p:cNvPr>
            <p:cNvSpPr>
              <a:spLocks noChangeArrowheads="1"/>
            </p:cNvSpPr>
            <p:nvPr/>
          </p:nvSpPr>
          <p:spPr bwMode="auto">
            <a:xfrm>
              <a:off x="930" y="119"/>
              <a:ext cx="3764" cy="1270"/>
            </a:xfrm>
            <a:prstGeom prst="roundRect">
              <a:avLst>
                <a:gd name="adj" fmla="val 16667"/>
              </a:avLst>
            </a:prstGeom>
            <a:gradFill rotWithShape="1">
              <a:gsLst>
                <a:gs pos="0">
                  <a:srgbClr val="99CCFF">
                    <a:alpha val="67998"/>
                  </a:srgbClr>
                </a:gs>
                <a:gs pos="100000">
                  <a:schemeClr val="bg1">
                    <a:alpha val="0"/>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sz="1600">
                <a:latin typeface="Franklin Gothic Book" panose="020B0503020102020204" pitchFamily="34" charset="0"/>
              </a:endParaRPr>
            </a:p>
          </p:txBody>
        </p:sp>
        <p:sp>
          <p:nvSpPr>
            <p:cNvPr id="20509" name="Text Box 10">
              <a:extLst>
                <a:ext uri="{FF2B5EF4-FFF2-40B4-BE49-F238E27FC236}">
                  <a16:creationId xmlns:a16="http://schemas.microsoft.com/office/drawing/2014/main" id="{BF6029C2-C201-432E-8DA1-16FE5E045D8A}"/>
                </a:ext>
              </a:extLst>
            </p:cNvPr>
            <p:cNvSpPr txBox="1">
              <a:spLocks noChangeArrowheads="1"/>
            </p:cNvSpPr>
            <p:nvPr/>
          </p:nvSpPr>
          <p:spPr bwMode="auto">
            <a:xfrm>
              <a:off x="2005" y="138"/>
              <a:ext cx="114" cy="211"/>
            </a:xfrm>
            <a:prstGeom prst="rect">
              <a:avLst/>
            </a:prstGeom>
            <a:gradFill rotWithShape="1">
              <a:gsLst>
                <a:gs pos="0">
                  <a:srgbClr val="99CCFF">
                    <a:alpha val="67998"/>
                  </a:srgbClr>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s-ES" altLang="es-ES" sz="1600" b="1">
                <a:latin typeface="Franklin Gothic Book" panose="020B0503020102020204" pitchFamily="34" charset="0"/>
              </a:endParaRPr>
            </a:p>
          </p:txBody>
        </p:sp>
        <p:sp>
          <p:nvSpPr>
            <p:cNvPr id="20510" name="Text Box 11">
              <a:extLst>
                <a:ext uri="{FF2B5EF4-FFF2-40B4-BE49-F238E27FC236}">
                  <a16:creationId xmlns:a16="http://schemas.microsoft.com/office/drawing/2014/main" id="{5517FADF-58E9-4027-9B56-0D4815135714}"/>
                </a:ext>
              </a:extLst>
            </p:cNvPr>
            <p:cNvSpPr txBox="1">
              <a:spLocks noChangeArrowheads="1"/>
            </p:cNvSpPr>
            <p:nvPr/>
          </p:nvSpPr>
          <p:spPr bwMode="auto">
            <a:xfrm>
              <a:off x="1014" y="171"/>
              <a:ext cx="3635" cy="1189"/>
            </a:xfrm>
            <a:prstGeom prst="rect">
              <a:avLst/>
            </a:prstGeom>
            <a:gradFill rotWithShape="1">
              <a:gsLst>
                <a:gs pos="0">
                  <a:srgbClr val="99CCFF">
                    <a:alpha val="67998"/>
                  </a:srgbClr>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000" b="1">
                  <a:latin typeface="Franklin Gothic Book" panose="020B0503020102020204" pitchFamily="34" charset="0"/>
                </a:rPr>
                <a:t>TIPO DE SESGO</a:t>
              </a:r>
            </a:p>
            <a:p>
              <a:pPr eaLnBrk="1" hangingPunct="1"/>
              <a:r>
                <a:rPr lang="es-ES" altLang="es-ES" b="1">
                  <a:latin typeface="Franklin Gothic Book" panose="020B0503020102020204" pitchFamily="34" charset="0"/>
                </a:rPr>
                <a:t>POSITIVO    O    NEGATIVO</a:t>
              </a:r>
            </a:p>
            <a:p>
              <a:pPr algn="l" eaLnBrk="1" hangingPunct="1"/>
              <a:r>
                <a:rPr lang="es-ES" altLang="es-ES" sz="1600">
                  <a:latin typeface="Franklin Gothic Book" panose="020B0503020102020204" pitchFamily="34" charset="0"/>
                </a:rPr>
                <a:t>Esta forma se presenta  cuando el centro de gravedad fluctúa de un lado a otro.</a:t>
              </a:r>
            </a:p>
            <a:p>
              <a:pPr algn="l" eaLnBrk="1" hangingPunct="1"/>
              <a:r>
                <a:rPr lang="es-ES" altLang="es-ES" sz="1600">
                  <a:latin typeface="Franklin Gothic Book" panose="020B0503020102020204" pitchFamily="34" charset="0"/>
                </a:rPr>
                <a:t>Generalmente se presenta cuando el límite Inferior ó superior se controla teóricamente por un valor de especificación cuando no se presentan valores inferiores o superiores a cierto valor.</a:t>
              </a:r>
            </a:p>
          </p:txBody>
        </p:sp>
      </p:grpSp>
      <p:grpSp>
        <p:nvGrpSpPr>
          <p:cNvPr id="9228" name="Group 12">
            <a:extLst>
              <a:ext uri="{FF2B5EF4-FFF2-40B4-BE49-F238E27FC236}">
                <a16:creationId xmlns:a16="http://schemas.microsoft.com/office/drawing/2014/main" id="{D4E64159-4D77-4661-A1FE-5DD7D28A7F22}"/>
              </a:ext>
            </a:extLst>
          </p:cNvPr>
          <p:cNvGrpSpPr>
            <a:grpSpLocks/>
          </p:cNvGrpSpPr>
          <p:nvPr/>
        </p:nvGrpSpPr>
        <p:grpSpPr bwMode="auto">
          <a:xfrm>
            <a:off x="3287714" y="2276476"/>
            <a:ext cx="5068887" cy="1108075"/>
            <a:chOff x="1111" y="1434"/>
            <a:chExt cx="3193" cy="698"/>
          </a:xfrm>
        </p:grpSpPr>
        <p:graphicFrame>
          <p:nvGraphicFramePr>
            <p:cNvPr id="20506" name="Object 13">
              <a:extLst>
                <a:ext uri="{FF2B5EF4-FFF2-40B4-BE49-F238E27FC236}">
                  <a16:creationId xmlns:a16="http://schemas.microsoft.com/office/drawing/2014/main" id="{9AE55821-620C-46BF-B9CC-B6780F267B87}"/>
                </a:ext>
              </a:extLst>
            </p:cNvPr>
            <p:cNvGraphicFramePr>
              <a:graphicFrameLocks noChangeAspect="1"/>
            </p:cNvGraphicFramePr>
            <p:nvPr/>
          </p:nvGraphicFramePr>
          <p:xfrm>
            <a:off x="1111" y="1434"/>
            <a:ext cx="525" cy="681"/>
          </p:xfrm>
          <a:graphic>
            <a:graphicData uri="http://schemas.openxmlformats.org/presentationml/2006/ole">
              <mc:AlternateContent xmlns:mc="http://schemas.openxmlformats.org/markup-compatibility/2006">
                <mc:Choice xmlns:v="urn:schemas-microsoft-com:vml" Requires="v">
                  <p:oleObj spid="_x0000_s34830" name="CorelDRAW" r:id="rId3" imgW="396716" imgH="516731" progId="CorelDRAW.Graphic.12">
                    <p:embed/>
                  </p:oleObj>
                </mc:Choice>
                <mc:Fallback>
                  <p:oleObj name="CorelDRAW" r:id="rId3" imgW="396716" imgH="516731" progId="CorelDRAW.Graphic.12">
                    <p:embed/>
                    <p:pic>
                      <p:nvPicPr>
                        <p:cNvPr id="20506" name="Object 13">
                          <a:extLst>
                            <a:ext uri="{FF2B5EF4-FFF2-40B4-BE49-F238E27FC236}">
                              <a16:creationId xmlns:a16="http://schemas.microsoft.com/office/drawing/2014/main" id="{9AE55821-620C-46BF-B9CC-B6780F267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 y="1434"/>
                          <a:ext cx="525" cy="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7" name="Object 14">
              <a:extLst>
                <a:ext uri="{FF2B5EF4-FFF2-40B4-BE49-F238E27FC236}">
                  <a16:creationId xmlns:a16="http://schemas.microsoft.com/office/drawing/2014/main" id="{7E464A04-A8CB-4691-B81A-03F09CA5070B}"/>
                </a:ext>
              </a:extLst>
            </p:cNvPr>
            <p:cNvGraphicFramePr>
              <a:graphicFrameLocks noChangeAspect="1"/>
            </p:cNvGraphicFramePr>
            <p:nvPr/>
          </p:nvGraphicFramePr>
          <p:xfrm>
            <a:off x="3787" y="1465"/>
            <a:ext cx="517" cy="667"/>
          </p:xfrm>
          <a:graphic>
            <a:graphicData uri="http://schemas.openxmlformats.org/presentationml/2006/ole">
              <mc:AlternateContent xmlns:mc="http://schemas.openxmlformats.org/markup-compatibility/2006">
                <mc:Choice xmlns:v="urn:schemas-microsoft-com:vml" Requires="v">
                  <p:oleObj spid="_x0000_s34831" name="CorelDRAW" r:id="rId5" imgW="631269" imgH="1058466" progId="CorelDRAW.Graphic.12">
                    <p:embed/>
                  </p:oleObj>
                </mc:Choice>
                <mc:Fallback>
                  <p:oleObj name="CorelDRAW" r:id="rId5" imgW="631269" imgH="1058466" progId="CorelDRAW.Graphic.12">
                    <p:embed/>
                    <p:pic>
                      <p:nvPicPr>
                        <p:cNvPr id="20507" name="Object 14">
                          <a:extLst>
                            <a:ext uri="{FF2B5EF4-FFF2-40B4-BE49-F238E27FC236}">
                              <a16:creationId xmlns:a16="http://schemas.microsoft.com/office/drawing/2014/main" id="{7E464A04-A8CB-4691-B81A-03F09CA507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 y="1465"/>
                          <a:ext cx="517" cy="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235" name="AutoShape 19">
            <a:extLst>
              <a:ext uri="{FF2B5EF4-FFF2-40B4-BE49-F238E27FC236}">
                <a16:creationId xmlns:a16="http://schemas.microsoft.com/office/drawing/2014/main" id="{4987C4E3-B415-4922-8ECF-0AB4E204A463}"/>
              </a:ext>
            </a:extLst>
          </p:cNvPr>
          <p:cNvSpPr>
            <a:spLocks noChangeArrowheads="1"/>
          </p:cNvSpPr>
          <p:nvPr/>
        </p:nvSpPr>
        <p:spPr bwMode="auto">
          <a:xfrm>
            <a:off x="1992314" y="6486526"/>
            <a:ext cx="2808287" cy="352425"/>
          </a:xfrm>
          <a:prstGeom prst="flowChartAlternateProcess">
            <a:avLst/>
          </a:prstGeom>
          <a:gradFill rotWithShape="1">
            <a:gsLst>
              <a:gs pos="0">
                <a:srgbClr val="99CCFF">
                  <a:alpha val="62000"/>
                </a:srgbClr>
              </a:gs>
              <a:gs pos="50000">
                <a:schemeClr val="bg1">
                  <a:alpha val="41000"/>
                </a:schemeClr>
              </a:gs>
              <a:gs pos="100000">
                <a:srgbClr val="99CCFF">
                  <a:alpha val="62000"/>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lstStyle/>
          <a:p>
            <a:pPr algn="l">
              <a:defRPr/>
            </a:pPr>
            <a:endParaRPr lang="es-ES" altLang="es-ES" sz="1600" b="1">
              <a:latin typeface="Arial Narrow" pitchFamily="34" charset="0"/>
            </a:endParaRPr>
          </a:p>
          <a:p>
            <a:pPr algn="l">
              <a:defRPr/>
            </a:pPr>
            <a:r>
              <a:rPr lang="es-ES" altLang="es-ES" sz="1600">
                <a:latin typeface="Arial Narrow" pitchFamily="34" charset="0"/>
              </a:rPr>
              <a:t>Ejem. Estadía de pacientes en UCI</a:t>
            </a:r>
          </a:p>
          <a:p>
            <a:pPr algn="l">
              <a:defRPr/>
            </a:pPr>
            <a:endParaRPr lang="es-ES" altLang="es-ES" sz="1600">
              <a:latin typeface="Arial Narrow" pitchFamily="34" charset="0"/>
            </a:endParaRPr>
          </a:p>
        </p:txBody>
      </p:sp>
      <p:grpSp>
        <p:nvGrpSpPr>
          <p:cNvPr id="9257" name="Group 41">
            <a:extLst>
              <a:ext uri="{FF2B5EF4-FFF2-40B4-BE49-F238E27FC236}">
                <a16:creationId xmlns:a16="http://schemas.microsoft.com/office/drawing/2014/main" id="{CADAC9D2-7221-4892-9D93-AD5477F2B1CD}"/>
              </a:ext>
            </a:extLst>
          </p:cNvPr>
          <p:cNvGrpSpPr>
            <a:grpSpLocks/>
          </p:cNvGrpSpPr>
          <p:nvPr/>
        </p:nvGrpSpPr>
        <p:grpSpPr bwMode="auto">
          <a:xfrm>
            <a:off x="1630363" y="2762251"/>
            <a:ext cx="8926512" cy="3622675"/>
            <a:chOff x="67" y="1923"/>
            <a:chExt cx="5623" cy="2282"/>
          </a:xfrm>
        </p:grpSpPr>
        <p:sp>
          <p:nvSpPr>
            <p:cNvPr id="20490" name="AutoShape 20">
              <a:extLst>
                <a:ext uri="{FF2B5EF4-FFF2-40B4-BE49-F238E27FC236}">
                  <a16:creationId xmlns:a16="http://schemas.microsoft.com/office/drawing/2014/main" id="{A3EDD611-6735-40AD-9C09-72EAC29DF505}"/>
                </a:ext>
              </a:extLst>
            </p:cNvPr>
            <p:cNvSpPr>
              <a:spLocks noChangeAspect="1" noChangeArrowheads="1" noTextEdit="1"/>
            </p:cNvSpPr>
            <p:nvPr/>
          </p:nvSpPr>
          <p:spPr bwMode="auto">
            <a:xfrm>
              <a:off x="67" y="1923"/>
              <a:ext cx="5535" cy="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20491" name="Rectangle 22">
              <a:extLst>
                <a:ext uri="{FF2B5EF4-FFF2-40B4-BE49-F238E27FC236}">
                  <a16:creationId xmlns:a16="http://schemas.microsoft.com/office/drawing/2014/main" id="{B366FF34-A360-4E5E-9566-BF086387C7A4}"/>
                </a:ext>
              </a:extLst>
            </p:cNvPr>
            <p:cNvSpPr>
              <a:spLocks noChangeArrowheads="1"/>
            </p:cNvSpPr>
            <p:nvPr/>
          </p:nvSpPr>
          <p:spPr bwMode="auto">
            <a:xfrm>
              <a:off x="197" y="2069"/>
              <a:ext cx="51" cy="193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20492" name="Rectangle 23">
              <a:extLst>
                <a:ext uri="{FF2B5EF4-FFF2-40B4-BE49-F238E27FC236}">
                  <a16:creationId xmlns:a16="http://schemas.microsoft.com/office/drawing/2014/main" id="{F3EAF75D-2CD2-465E-AF8C-16C4B9537CB5}"/>
                </a:ext>
              </a:extLst>
            </p:cNvPr>
            <p:cNvSpPr>
              <a:spLocks noChangeArrowheads="1"/>
            </p:cNvSpPr>
            <p:nvPr/>
          </p:nvSpPr>
          <p:spPr bwMode="auto">
            <a:xfrm>
              <a:off x="80" y="3743"/>
              <a:ext cx="2226" cy="5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20493" name="Freeform 24">
              <a:extLst>
                <a:ext uri="{FF2B5EF4-FFF2-40B4-BE49-F238E27FC236}">
                  <a16:creationId xmlns:a16="http://schemas.microsoft.com/office/drawing/2014/main" id="{88D47295-330C-46A2-843A-1BFB2957D7BB}"/>
                </a:ext>
              </a:extLst>
            </p:cNvPr>
            <p:cNvSpPr>
              <a:spLocks/>
            </p:cNvSpPr>
            <p:nvPr/>
          </p:nvSpPr>
          <p:spPr bwMode="auto">
            <a:xfrm>
              <a:off x="151" y="1945"/>
              <a:ext cx="108" cy="143"/>
            </a:xfrm>
            <a:custGeom>
              <a:avLst/>
              <a:gdLst>
                <a:gd name="T0" fmla="*/ 61 w 98"/>
                <a:gd name="T1" fmla="*/ 0 h 147"/>
                <a:gd name="T2" fmla="*/ 0 w 98"/>
                <a:gd name="T3" fmla="*/ 143 h 147"/>
                <a:gd name="T4" fmla="*/ 108 w 98"/>
                <a:gd name="T5" fmla="*/ 143 h 147"/>
                <a:gd name="T6" fmla="*/ 61 w 98"/>
                <a:gd name="T7" fmla="*/ 0 h 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47">
                  <a:moveTo>
                    <a:pt x="55" y="0"/>
                  </a:moveTo>
                  <a:lnTo>
                    <a:pt x="0" y="147"/>
                  </a:lnTo>
                  <a:lnTo>
                    <a:pt x="98" y="147"/>
                  </a:lnTo>
                  <a:lnTo>
                    <a:pt x="5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0494" name="Freeform 25">
              <a:extLst>
                <a:ext uri="{FF2B5EF4-FFF2-40B4-BE49-F238E27FC236}">
                  <a16:creationId xmlns:a16="http://schemas.microsoft.com/office/drawing/2014/main" id="{92AD40BE-352C-4816-A377-B1B2B124ED62}"/>
                </a:ext>
              </a:extLst>
            </p:cNvPr>
            <p:cNvSpPr>
              <a:spLocks/>
            </p:cNvSpPr>
            <p:nvPr/>
          </p:nvSpPr>
          <p:spPr bwMode="auto">
            <a:xfrm>
              <a:off x="163" y="1945"/>
              <a:ext cx="108" cy="143"/>
            </a:xfrm>
            <a:custGeom>
              <a:avLst/>
              <a:gdLst>
                <a:gd name="T0" fmla="*/ 61 w 98"/>
                <a:gd name="T1" fmla="*/ 0 h 147"/>
                <a:gd name="T2" fmla="*/ 0 w 98"/>
                <a:gd name="T3" fmla="*/ 143 h 147"/>
                <a:gd name="T4" fmla="*/ 108 w 98"/>
                <a:gd name="T5" fmla="*/ 143 h 147"/>
                <a:gd name="T6" fmla="*/ 61 w 98"/>
                <a:gd name="T7" fmla="*/ 0 h 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47">
                  <a:moveTo>
                    <a:pt x="55" y="0"/>
                  </a:moveTo>
                  <a:lnTo>
                    <a:pt x="0" y="147"/>
                  </a:lnTo>
                  <a:lnTo>
                    <a:pt x="98" y="147"/>
                  </a:lnTo>
                  <a:lnTo>
                    <a:pt x="55"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C"/>
            </a:p>
          </p:txBody>
        </p:sp>
        <p:sp>
          <p:nvSpPr>
            <p:cNvPr id="20495" name="Freeform 26">
              <a:extLst>
                <a:ext uri="{FF2B5EF4-FFF2-40B4-BE49-F238E27FC236}">
                  <a16:creationId xmlns:a16="http://schemas.microsoft.com/office/drawing/2014/main" id="{9C5C07B9-2BA2-4292-A048-A326953DA597}"/>
                </a:ext>
              </a:extLst>
            </p:cNvPr>
            <p:cNvSpPr>
              <a:spLocks/>
            </p:cNvSpPr>
            <p:nvPr/>
          </p:nvSpPr>
          <p:spPr bwMode="auto">
            <a:xfrm>
              <a:off x="2339" y="3698"/>
              <a:ext cx="122" cy="128"/>
            </a:xfrm>
            <a:custGeom>
              <a:avLst/>
              <a:gdLst>
                <a:gd name="T0" fmla="*/ 122 w 111"/>
                <a:gd name="T1" fmla="*/ 72 h 132"/>
                <a:gd name="T2" fmla="*/ 0 w 111"/>
                <a:gd name="T3" fmla="*/ 0 h 132"/>
                <a:gd name="T4" fmla="*/ 0 w 111"/>
                <a:gd name="T5" fmla="*/ 128 h 132"/>
                <a:gd name="T6" fmla="*/ 122 w 111"/>
                <a:gd name="T7" fmla="*/ 72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 h="132">
                  <a:moveTo>
                    <a:pt x="111" y="74"/>
                  </a:moveTo>
                  <a:lnTo>
                    <a:pt x="0" y="0"/>
                  </a:lnTo>
                  <a:lnTo>
                    <a:pt x="0" y="132"/>
                  </a:lnTo>
                  <a:lnTo>
                    <a:pt x="111"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0496" name="Rectangle 28">
              <a:extLst>
                <a:ext uri="{FF2B5EF4-FFF2-40B4-BE49-F238E27FC236}">
                  <a16:creationId xmlns:a16="http://schemas.microsoft.com/office/drawing/2014/main" id="{CFEB972B-30B5-4F56-8A05-E3B3C266C6DC}"/>
                </a:ext>
              </a:extLst>
            </p:cNvPr>
            <p:cNvSpPr>
              <a:spLocks noChangeArrowheads="1"/>
            </p:cNvSpPr>
            <p:nvPr/>
          </p:nvSpPr>
          <p:spPr bwMode="auto">
            <a:xfrm>
              <a:off x="3325" y="2128"/>
              <a:ext cx="44" cy="190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sp>
          <p:nvSpPr>
            <p:cNvPr id="20497" name="Freeform 30">
              <a:extLst>
                <a:ext uri="{FF2B5EF4-FFF2-40B4-BE49-F238E27FC236}">
                  <a16:creationId xmlns:a16="http://schemas.microsoft.com/office/drawing/2014/main" id="{23A5BC3D-C4EE-4382-B8AE-C1B8A73CBD5E}"/>
                </a:ext>
              </a:extLst>
            </p:cNvPr>
            <p:cNvSpPr>
              <a:spLocks noEditPoints="1"/>
            </p:cNvSpPr>
            <p:nvPr/>
          </p:nvSpPr>
          <p:spPr bwMode="auto">
            <a:xfrm>
              <a:off x="3379" y="2523"/>
              <a:ext cx="2184" cy="1179"/>
            </a:xfrm>
            <a:custGeom>
              <a:avLst/>
              <a:gdLst>
                <a:gd name="T0" fmla="*/ 11 w 1743"/>
                <a:gd name="T1" fmla="*/ 1153 h 1142"/>
                <a:gd name="T2" fmla="*/ 0 w 1743"/>
                <a:gd name="T3" fmla="*/ 1179 h 1142"/>
                <a:gd name="T4" fmla="*/ 11 w 1743"/>
                <a:gd name="T5" fmla="*/ 1153 h 1142"/>
                <a:gd name="T6" fmla="*/ 11 w 1743"/>
                <a:gd name="T7" fmla="*/ 1153 h 1142"/>
                <a:gd name="T8" fmla="*/ 90 w 1743"/>
                <a:gd name="T9" fmla="*/ 1138 h 1142"/>
                <a:gd name="T10" fmla="*/ 94 w 1743"/>
                <a:gd name="T11" fmla="*/ 1162 h 1142"/>
                <a:gd name="T12" fmla="*/ 14 w 1743"/>
                <a:gd name="T13" fmla="*/ 1179 h 1142"/>
                <a:gd name="T14" fmla="*/ 165 w 1743"/>
                <a:gd name="T15" fmla="*/ 1116 h 1142"/>
                <a:gd name="T16" fmla="*/ 302 w 1743"/>
                <a:gd name="T17" fmla="*/ 1062 h 1142"/>
                <a:gd name="T18" fmla="*/ 213 w 1743"/>
                <a:gd name="T19" fmla="*/ 1125 h 1142"/>
                <a:gd name="T20" fmla="*/ 125 w 1743"/>
                <a:gd name="T21" fmla="*/ 1128 h 1142"/>
                <a:gd name="T22" fmla="*/ 436 w 1743"/>
                <a:gd name="T23" fmla="*/ 1001 h 1142"/>
                <a:gd name="T24" fmla="*/ 650 w 1743"/>
                <a:gd name="T25" fmla="*/ 885 h 1142"/>
                <a:gd name="T26" fmla="*/ 868 w 1743"/>
                <a:gd name="T27" fmla="*/ 733 h 1142"/>
                <a:gd name="T28" fmla="*/ 1065 w 1743"/>
                <a:gd name="T29" fmla="*/ 547 h 1142"/>
                <a:gd name="T30" fmla="*/ 1179 w 1743"/>
                <a:gd name="T31" fmla="*/ 402 h 1142"/>
                <a:gd name="T32" fmla="*/ 1248 w 1743"/>
                <a:gd name="T33" fmla="*/ 285 h 1142"/>
                <a:gd name="T34" fmla="*/ 1304 w 1743"/>
                <a:gd name="T35" fmla="*/ 158 h 1142"/>
                <a:gd name="T36" fmla="*/ 1291 w 1743"/>
                <a:gd name="T37" fmla="*/ 256 h 1142"/>
                <a:gd name="T38" fmla="*/ 1224 w 1743"/>
                <a:gd name="T39" fmla="*/ 380 h 1142"/>
                <a:gd name="T40" fmla="*/ 1145 w 1743"/>
                <a:gd name="T41" fmla="*/ 493 h 1142"/>
                <a:gd name="T42" fmla="*/ 954 w 1743"/>
                <a:gd name="T43" fmla="*/ 693 h 1142"/>
                <a:gd name="T44" fmla="*/ 737 w 1743"/>
                <a:gd name="T45" fmla="*/ 860 h 1142"/>
                <a:gd name="T46" fmla="*/ 516 w 1743"/>
                <a:gd name="T47" fmla="*/ 989 h 1142"/>
                <a:gd name="T48" fmla="*/ 311 w 1743"/>
                <a:gd name="T49" fmla="*/ 1087 h 1142"/>
                <a:gd name="T50" fmla="*/ 1304 w 1743"/>
                <a:gd name="T51" fmla="*/ 155 h 1142"/>
                <a:gd name="T52" fmla="*/ 1304 w 1743"/>
                <a:gd name="T53" fmla="*/ 158 h 1142"/>
                <a:gd name="T54" fmla="*/ 1371 w 1743"/>
                <a:gd name="T55" fmla="*/ 92 h 1142"/>
                <a:gd name="T56" fmla="*/ 1459 w 1743"/>
                <a:gd name="T57" fmla="*/ 29 h 1142"/>
                <a:gd name="T58" fmla="*/ 1539 w 1743"/>
                <a:gd name="T59" fmla="*/ 3 h 1142"/>
                <a:gd name="T60" fmla="*/ 1610 w 1743"/>
                <a:gd name="T61" fmla="*/ 10 h 1142"/>
                <a:gd name="T62" fmla="*/ 1677 w 1743"/>
                <a:gd name="T63" fmla="*/ 44 h 1142"/>
                <a:gd name="T64" fmla="*/ 1702 w 1743"/>
                <a:gd name="T65" fmla="*/ 101 h 1142"/>
                <a:gd name="T66" fmla="*/ 1645 w 1743"/>
                <a:gd name="T67" fmla="*/ 54 h 1142"/>
                <a:gd name="T68" fmla="*/ 1581 w 1743"/>
                <a:gd name="T69" fmla="*/ 32 h 1142"/>
                <a:gd name="T70" fmla="*/ 1514 w 1743"/>
                <a:gd name="T71" fmla="*/ 35 h 1142"/>
                <a:gd name="T72" fmla="*/ 1438 w 1743"/>
                <a:gd name="T73" fmla="*/ 70 h 1142"/>
                <a:gd name="T74" fmla="*/ 1353 w 1743"/>
                <a:gd name="T75" fmla="*/ 142 h 1142"/>
                <a:gd name="T76" fmla="*/ 1717 w 1743"/>
                <a:gd name="T77" fmla="*/ 83 h 1142"/>
                <a:gd name="T78" fmla="*/ 1779 w 1743"/>
                <a:gd name="T79" fmla="*/ 168 h 1142"/>
                <a:gd name="T80" fmla="*/ 1871 w 1743"/>
                <a:gd name="T81" fmla="*/ 357 h 1142"/>
                <a:gd name="T82" fmla="*/ 1958 w 1743"/>
                <a:gd name="T83" fmla="*/ 619 h 1142"/>
                <a:gd name="T84" fmla="*/ 1936 w 1743"/>
                <a:gd name="T85" fmla="*/ 629 h 1142"/>
                <a:gd name="T86" fmla="*/ 1847 w 1743"/>
                <a:gd name="T87" fmla="*/ 370 h 1142"/>
                <a:gd name="T88" fmla="*/ 1762 w 1743"/>
                <a:gd name="T89" fmla="*/ 187 h 1142"/>
                <a:gd name="T90" fmla="*/ 1702 w 1743"/>
                <a:gd name="T91" fmla="*/ 101 h 1142"/>
                <a:gd name="T92" fmla="*/ 2010 w 1743"/>
                <a:gd name="T93" fmla="*/ 793 h 1142"/>
                <a:gd name="T94" fmla="*/ 2081 w 1743"/>
                <a:gd name="T95" fmla="*/ 1005 h 1142"/>
                <a:gd name="T96" fmla="*/ 2119 w 1743"/>
                <a:gd name="T97" fmla="*/ 1078 h 1142"/>
                <a:gd name="T98" fmla="*/ 2156 w 1743"/>
                <a:gd name="T99" fmla="*/ 1119 h 1142"/>
                <a:gd name="T100" fmla="*/ 2184 w 1743"/>
                <a:gd name="T101" fmla="*/ 1150 h 1142"/>
                <a:gd name="T102" fmla="*/ 2136 w 1743"/>
                <a:gd name="T103" fmla="*/ 1135 h 1142"/>
                <a:gd name="T104" fmla="*/ 2093 w 1743"/>
                <a:gd name="T105" fmla="*/ 1081 h 1142"/>
                <a:gd name="T106" fmla="*/ 2039 w 1743"/>
                <a:gd name="T107" fmla="*/ 961 h 1142"/>
                <a:gd name="T108" fmla="*/ 1962 w 1743"/>
                <a:gd name="T109" fmla="*/ 718 h 1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43" h="1142">
                  <a:moveTo>
                    <a:pt x="0" y="1117"/>
                  </a:moveTo>
                  <a:lnTo>
                    <a:pt x="4" y="1117"/>
                  </a:lnTo>
                  <a:lnTo>
                    <a:pt x="9" y="1117"/>
                  </a:lnTo>
                  <a:lnTo>
                    <a:pt x="11" y="1142"/>
                  </a:lnTo>
                  <a:lnTo>
                    <a:pt x="6" y="1142"/>
                  </a:lnTo>
                  <a:lnTo>
                    <a:pt x="0" y="1142"/>
                  </a:lnTo>
                  <a:lnTo>
                    <a:pt x="0" y="1117"/>
                  </a:lnTo>
                  <a:close/>
                  <a:moveTo>
                    <a:pt x="9" y="1117"/>
                  </a:moveTo>
                  <a:lnTo>
                    <a:pt x="9" y="1117"/>
                  </a:lnTo>
                  <a:lnTo>
                    <a:pt x="11" y="1130"/>
                  </a:lnTo>
                  <a:lnTo>
                    <a:pt x="9" y="1117"/>
                  </a:lnTo>
                  <a:close/>
                  <a:moveTo>
                    <a:pt x="9" y="1117"/>
                  </a:moveTo>
                  <a:lnTo>
                    <a:pt x="27" y="1114"/>
                  </a:lnTo>
                  <a:lnTo>
                    <a:pt x="47" y="1108"/>
                  </a:lnTo>
                  <a:lnTo>
                    <a:pt x="72" y="1102"/>
                  </a:lnTo>
                  <a:lnTo>
                    <a:pt x="100" y="1093"/>
                  </a:lnTo>
                  <a:lnTo>
                    <a:pt x="104" y="1117"/>
                  </a:lnTo>
                  <a:lnTo>
                    <a:pt x="75" y="1126"/>
                  </a:lnTo>
                  <a:lnTo>
                    <a:pt x="50" y="1136"/>
                  </a:lnTo>
                  <a:lnTo>
                    <a:pt x="29" y="1139"/>
                  </a:lnTo>
                  <a:lnTo>
                    <a:pt x="11" y="1142"/>
                  </a:lnTo>
                  <a:lnTo>
                    <a:pt x="9" y="1117"/>
                  </a:lnTo>
                  <a:close/>
                  <a:moveTo>
                    <a:pt x="100" y="1093"/>
                  </a:moveTo>
                  <a:lnTo>
                    <a:pt x="132" y="1081"/>
                  </a:lnTo>
                  <a:lnTo>
                    <a:pt x="166" y="1065"/>
                  </a:lnTo>
                  <a:lnTo>
                    <a:pt x="202" y="1050"/>
                  </a:lnTo>
                  <a:lnTo>
                    <a:pt x="241" y="1029"/>
                  </a:lnTo>
                  <a:lnTo>
                    <a:pt x="248" y="1053"/>
                  </a:lnTo>
                  <a:lnTo>
                    <a:pt x="209" y="1071"/>
                  </a:lnTo>
                  <a:lnTo>
                    <a:pt x="170" y="1090"/>
                  </a:lnTo>
                  <a:lnTo>
                    <a:pt x="136" y="1105"/>
                  </a:lnTo>
                  <a:lnTo>
                    <a:pt x="104" y="1117"/>
                  </a:lnTo>
                  <a:lnTo>
                    <a:pt x="100" y="1093"/>
                  </a:lnTo>
                  <a:close/>
                  <a:moveTo>
                    <a:pt x="241" y="1029"/>
                  </a:moveTo>
                  <a:lnTo>
                    <a:pt x="294" y="1001"/>
                  </a:lnTo>
                  <a:lnTo>
                    <a:pt x="348" y="970"/>
                  </a:lnTo>
                  <a:lnTo>
                    <a:pt x="403" y="937"/>
                  </a:lnTo>
                  <a:lnTo>
                    <a:pt x="460" y="900"/>
                  </a:lnTo>
                  <a:lnTo>
                    <a:pt x="519" y="857"/>
                  </a:lnTo>
                  <a:lnTo>
                    <a:pt x="576" y="811"/>
                  </a:lnTo>
                  <a:lnTo>
                    <a:pt x="636" y="762"/>
                  </a:lnTo>
                  <a:lnTo>
                    <a:pt x="693" y="710"/>
                  </a:lnTo>
                  <a:lnTo>
                    <a:pt x="747" y="652"/>
                  </a:lnTo>
                  <a:lnTo>
                    <a:pt x="800" y="594"/>
                  </a:lnTo>
                  <a:lnTo>
                    <a:pt x="850" y="530"/>
                  </a:lnTo>
                  <a:lnTo>
                    <a:pt x="898" y="462"/>
                  </a:lnTo>
                  <a:lnTo>
                    <a:pt x="918" y="426"/>
                  </a:lnTo>
                  <a:lnTo>
                    <a:pt x="941" y="389"/>
                  </a:lnTo>
                  <a:lnTo>
                    <a:pt x="959" y="352"/>
                  </a:lnTo>
                  <a:lnTo>
                    <a:pt x="980" y="316"/>
                  </a:lnTo>
                  <a:lnTo>
                    <a:pt x="996" y="276"/>
                  </a:lnTo>
                  <a:lnTo>
                    <a:pt x="1012" y="236"/>
                  </a:lnTo>
                  <a:lnTo>
                    <a:pt x="1028" y="196"/>
                  </a:lnTo>
                  <a:lnTo>
                    <a:pt x="1041" y="153"/>
                  </a:lnTo>
                  <a:lnTo>
                    <a:pt x="1057" y="163"/>
                  </a:lnTo>
                  <a:lnTo>
                    <a:pt x="1044" y="205"/>
                  </a:lnTo>
                  <a:lnTo>
                    <a:pt x="1030" y="248"/>
                  </a:lnTo>
                  <a:lnTo>
                    <a:pt x="1014" y="288"/>
                  </a:lnTo>
                  <a:lnTo>
                    <a:pt x="996" y="328"/>
                  </a:lnTo>
                  <a:lnTo>
                    <a:pt x="977" y="368"/>
                  </a:lnTo>
                  <a:lnTo>
                    <a:pt x="957" y="404"/>
                  </a:lnTo>
                  <a:lnTo>
                    <a:pt x="934" y="441"/>
                  </a:lnTo>
                  <a:lnTo>
                    <a:pt x="914" y="478"/>
                  </a:lnTo>
                  <a:lnTo>
                    <a:pt x="866" y="545"/>
                  </a:lnTo>
                  <a:lnTo>
                    <a:pt x="813" y="609"/>
                  </a:lnTo>
                  <a:lnTo>
                    <a:pt x="761" y="671"/>
                  </a:lnTo>
                  <a:lnTo>
                    <a:pt x="704" y="729"/>
                  </a:lnTo>
                  <a:lnTo>
                    <a:pt x="647" y="784"/>
                  </a:lnTo>
                  <a:lnTo>
                    <a:pt x="588" y="833"/>
                  </a:lnTo>
                  <a:lnTo>
                    <a:pt x="528" y="879"/>
                  </a:lnTo>
                  <a:lnTo>
                    <a:pt x="469" y="921"/>
                  </a:lnTo>
                  <a:lnTo>
                    <a:pt x="412" y="958"/>
                  </a:lnTo>
                  <a:lnTo>
                    <a:pt x="355" y="995"/>
                  </a:lnTo>
                  <a:lnTo>
                    <a:pt x="300" y="1026"/>
                  </a:lnTo>
                  <a:lnTo>
                    <a:pt x="248" y="1053"/>
                  </a:lnTo>
                  <a:lnTo>
                    <a:pt x="241" y="1029"/>
                  </a:lnTo>
                  <a:close/>
                  <a:moveTo>
                    <a:pt x="1041" y="153"/>
                  </a:moveTo>
                  <a:lnTo>
                    <a:pt x="1041" y="150"/>
                  </a:lnTo>
                  <a:lnTo>
                    <a:pt x="1044" y="150"/>
                  </a:lnTo>
                  <a:lnTo>
                    <a:pt x="1048" y="160"/>
                  </a:lnTo>
                  <a:lnTo>
                    <a:pt x="1041" y="153"/>
                  </a:lnTo>
                  <a:close/>
                  <a:moveTo>
                    <a:pt x="1044" y="150"/>
                  </a:moveTo>
                  <a:lnTo>
                    <a:pt x="1069" y="117"/>
                  </a:lnTo>
                  <a:lnTo>
                    <a:pt x="1094" y="89"/>
                  </a:lnTo>
                  <a:lnTo>
                    <a:pt x="1119" y="65"/>
                  </a:lnTo>
                  <a:lnTo>
                    <a:pt x="1142" y="43"/>
                  </a:lnTo>
                  <a:lnTo>
                    <a:pt x="1164" y="28"/>
                  </a:lnTo>
                  <a:lnTo>
                    <a:pt x="1187" y="16"/>
                  </a:lnTo>
                  <a:lnTo>
                    <a:pt x="1208" y="7"/>
                  </a:lnTo>
                  <a:lnTo>
                    <a:pt x="1228" y="3"/>
                  </a:lnTo>
                  <a:lnTo>
                    <a:pt x="1249" y="0"/>
                  </a:lnTo>
                  <a:lnTo>
                    <a:pt x="1267" y="3"/>
                  </a:lnTo>
                  <a:lnTo>
                    <a:pt x="1285" y="10"/>
                  </a:lnTo>
                  <a:lnTo>
                    <a:pt x="1303" y="19"/>
                  </a:lnTo>
                  <a:lnTo>
                    <a:pt x="1322" y="31"/>
                  </a:lnTo>
                  <a:lnTo>
                    <a:pt x="1338" y="43"/>
                  </a:lnTo>
                  <a:lnTo>
                    <a:pt x="1354" y="62"/>
                  </a:lnTo>
                  <a:lnTo>
                    <a:pt x="1370" y="80"/>
                  </a:lnTo>
                  <a:lnTo>
                    <a:pt x="1358" y="98"/>
                  </a:lnTo>
                  <a:lnTo>
                    <a:pt x="1342" y="80"/>
                  </a:lnTo>
                  <a:lnTo>
                    <a:pt x="1329" y="65"/>
                  </a:lnTo>
                  <a:lnTo>
                    <a:pt x="1313" y="52"/>
                  </a:lnTo>
                  <a:lnTo>
                    <a:pt x="1297" y="43"/>
                  </a:lnTo>
                  <a:lnTo>
                    <a:pt x="1281" y="34"/>
                  </a:lnTo>
                  <a:lnTo>
                    <a:pt x="1262" y="31"/>
                  </a:lnTo>
                  <a:lnTo>
                    <a:pt x="1246" y="28"/>
                  </a:lnTo>
                  <a:lnTo>
                    <a:pt x="1228" y="31"/>
                  </a:lnTo>
                  <a:lnTo>
                    <a:pt x="1208" y="34"/>
                  </a:lnTo>
                  <a:lnTo>
                    <a:pt x="1189" y="43"/>
                  </a:lnTo>
                  <a:lnTo>
                    <a:pt x="1169" y="52"/>
                  </a:lnTo>
                  <a:lnTo>
                    <a:pt x="1148" y="68"/>
                  </a:lnTo>
                  <a:lnTo>
                    <a:pt x="1126" y="86"/>
                  </a:lnTo>
                  <a:lnTo>
                    <a:pt x="1103" y="111"/>
                  </a:lnTo>
                  <a:lnTo>
                    <a:pt x="1080" y="138"/>
                  </a:lnTo>
                  <a:lnTo>
                    <a:pt x="1055" y="169"/>
                  </a:lnTo>
                  <a:lnTo>
                    <a:pt x="1044" y="150"/>
                  </a:lnTo>
                  <a:close/>
                  <a:moveTo>
                    <a:pt x="1370" y="80"/>
                  </a:moveTo>
                  <a:lnTo>
                    <a:pt x="1388" y="104"/>
                  </a:lnTo>
                  <a:lnTo>
                    <a:pt x="1404" y="132"/>
                  </a:lnTo>
                  <a:lnTo>
                    <a:pt x="1420" y="163"/>
                  </a:lnTo>
                  <a:lnTo>
                    <a:pt x="1436" y="196"/>
                  </a:lnTo>
                  <a:lnTo>
                    <a:pt x="1465" y="267"/>
                  </a:lnTo>
                  <a:lnTo>
                    <a:pt x="1493" y="346"/>
                  </a:lnTo>
                  <a:lnTo>
                    <a:pt x="1518" y="429"/>
                  </a:lnTo>
                  <a:lnTo>
                    <a:pt x="1541" y="514"/>
                  </a:lnTo>
                  <a:lnTo>
                    <a:pt x="1563" y="600"/>
                  </a:lnTo>
                  <a:lnTo>
                    <a:pt x="1584" y="686"/>
                  </a:lnTo>
                  <a:lnTo>
                    <a:pt x="1566" y="695"/>
                  </a:lnTo>
                  <a:lnTo>
                    <a:pt x="1545" y="609"/>
                  </a:lnTo>
                  <a:lnTo>
                    <a:pt x="1522" y="524"/>
                  </a:lnTo>
                  <a:lnTo>
                    <a:pt x="1500" y="441"/>
                  </a:lnTo>
                  <a:lnTo>
                    <a:pt x="1474" y="358"/>
                  </a:lnTo>
                  <a:lnTo>
                    <a:pt x="1449" y="282"/>
                  </a:lnTo>
                  <a:lnTo>
                    <a:pt x="1420" y="212"/>
                  </a:lnTo>
                  <a:lnTo>
                    <a:pt x="1406" y="181"/>
                  </a:lnTo>
                  <a:lnTo>
                    <a:pt x="1390" y="150"/>
                  </a:lnTo>
                  <a:lnTo>
                    <a:pt x="1374" y="123"/>
                  </a:lnTo>
                  <a:lnTo>
                    <a:pt x="1358" y="98"/>
                  </a:lnTo>
                  <a:lnTo>
                    <a:pt x="1370" y="80"/>
                  </a:lnTo>
                  <a:close/>
                  <a:moveTo>
                    <a:pt x="1584" y="686"/>
                  </a:moveTo>
                  <a:lnTo>
                    <a:pt x="1604" y="768"/>
                  </a:lnTo>
                  <a:lnTo>
                    <a:pt x="1623" y="845"/>
                  </a:lnTo>
                  <a:lnTo>
                    <a:pt x="1643" y="912"/>
                  </a:lnTo>
                  <a:lnTo>
                    <a:pt x="1661" y="973"/>
                  </a:lnTo>
                  <a:lnTo>
                    <a:pt x="1670" y="1001"/>
                  </a:lnTo>
                  <a:lnTo>
                    <a:pt x="1682" y="1022"/>
                  </a:lnTo>
                  <a:lnTo>
                    <a:pt x="1691" y="1044"/>
                  </a:lnTo>
                  <a:lnTo>
                    <a:pt x="1700" y="1062"/>
                  </a:lnTo>
                  <a:lnTo>
                    <a:pt x="1709" y="1074"/>
                  </a:lnTo>
                  <a:lnTo>
                    <a:pt x="1721" y="1084"/>
                  </a:lnTo>
                  <a:lnTo>
                    <a:pt x="1730" y="1087"/>
                  </a:lnTo>
                  <a:lnTo>
                    <a:pt x="1741" y="1090"/>
                  </a:lnTo>
                  <a:lnTo>
                    <a:pt x="1743" y="1114"/>
                  </a:lnTo>
                  <a:lnTo>
                    <a:pt x="1730" y="1114"/>
                  </a:lnTo>
                  <a:lnTo>
                    <a:pt x="1716" y="1108"/>
                  </a:lnTo>
                  <a:lnTo>
                    <a:pt x="1705" y="1099"/>
                  </a:lnTo>
                  <a:lnTo>
                    <a:pt x="1693" y="1087"/>
                  </a:lnTo>
                  <a:lnTo>
                    <a:pt x="1682" y="1068"/>
                  </a:lnTo>
                  <a:lnTo>
                    <a:pt x="1670" y="1047"/>
                  </a:lnTo>
                  <a:lnTo>
                    <a:pt x="1659" y="1022"/>
                  </a:lnTo>
                  <a:lnTo>
                    <a:pt x="1650" y="995"/>
                  </a:lnTo>
                  <a:lnTo>
                    <a:pt x="1627" y="931"/>
                  </a:lnTo>
                  <a:lnTo>
                    <a:pt x="1607" y="860"/>
                  </a:lnTo>
                  <a:lnTo>
                    <a:pt x="1586" y="781"/>
                  </a:lnTo>
                  <a:lnTo>
                    <a:pt x="1566" y="695"/>
                  </a:lnTo>
                  <a:lnTo>
                    <a:pt x="1584" y="686"/>
                  </a:lnTo>
                  <a:close/>
                </a:path>
              </a:pathLst>
            </a:custGeom>
            <a:solidFill>
              <a:srgbClr val="0000FF"/>
            </a:solidFill>
            <a:ln w="50800" cmpd="sng">
              <a:solidFill>
                <a:srgbClr val="6666FF"/>
              </a:solidFill>
              <a:round/>
              <a:headEnd/>
              <a:tailEnd/>
            </a:ln>
          </p:spPr>
          <p:txBody>
            <a:bodyPr/>
            <a:lstStyle/>
            <a:p>
              <a:endParaRPr lang="es-EC"/>
            </a:p>
          </p:txBody>
        </p:sp>
        <p:sp>
          <p:nvSpPr>
            <p:cNvPr id="20498" name="Freeform 31">
              <a:extLst>
                <a:ext uri="{FF2B5EF4-FFF2-40B4-BE49-F238E27FC236}">
                  <a16:creationId xmlns:a16="http://schemas.microsoft.com/office/drawing/2014/main" id="{7C834772-E545-4A7C-90B8-98B0140D395B}"/>
                </a:ext>
              </a:extLst>
            </p:cNvPr>
            <p:cNvSpPr>
              <a:spLocks/>
            </p:cNvSpPr>
            <p:nvPr/>
          </p:nvSpPr>
          <p:spPr bwMode="auto">
            <a:xfrm>
              <a:off x="3288" y="1969"/>
              <a:ext cx="96" cy="150"/>
            </a:xfrm>
            <a:custGeom>
              <a:avLst/>
              <a:gdLst>
                <a:gd name="T0" fmla="*/ 54 w 98"/>
                <a:gd name="T1" fmla="*/ 0 h 150"/>
                <a:gd name="T2" fmla="*/ 0 w 98"/>
                <a:gd name="T3" fmla="*/ 150 h 150"/>
                <a:gd name="T4" fmla="*/ 96 w 98"/>
                <a:gd name="T5" fmla="*/ 150 h 150"/>
                <a:gd name="T6" fmla="*/ 54 w 98"/>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50">
                  <a:moveTo>
                    <a:pt x="55" y="0"/>
                  </a:moveTo>
                  <a:lnTo>
                    <a:pt x="0" y="150"/>
                  </a:lnTo>
                  <a:lnTo>
                    <a:pt x="98" y="150"/>
                  </a:lnTo>
                  <a:lnTo>
                    <a:pt x="5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0499" name="Freeform 33">
              <a:extLst>
                <a:ext uri="{FF2B5EF4-FFF2-40B4-BE49-F238E27FC236}">
                  <a16:creationId xmlns:a16="http://schemas.microsoft.com/office/drawing/2014/main" id="{DEDF2227-2CF2-4FDB-A42A-EC1A93950624}"/>
                </a:ext>
              </a:extLst>
            </p:cNvPr>
            <p:cNvSpPr>
              <a:spLocks/>
            </p:cNvSpPr>
            <p:nvPr/>
          </p:nvSpPr>
          <p:spPr bwMode="auto">
            <a:xfrm>
              <a:off x="5583" y="3702"/>
              <a:ext cx="107" cy="132"/>
            </a:xfrm>
            <a:custGeom>
              <a:avLst/>
              <a:gdLst>
                <a:gd name="T0" fmla="*/ 107 w 109"/>
                <a:gd name="T1" fmla="*/ 73 h 132"/>
                <a:gd name="T2" fmla="*/ 0 w 109"/>
                <a:gd name="T3" fmla="*/ 0 h 132"/>
                <a:gd name="T4" fmla="*/ 0 w 109"/>
                <a:gd name="T5" fmla="*/ 132 h 132"/>
                <a:gd name="T6" fmla="*/ 107 w 109"/>
                <a:gd name="T7" fmla="*/ 73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32">
                  <a:moveTo>
                    <a:pt x="109" y="73"/>
                  </a:moveTo>
                  <a:lnTo>
                    <a:pt x="0" y="0"/>
                  </a:lnTo>
                  <a:lnTo>
                    <a:pt x="0" y="132"/>
                  </a:lnTo>
                  <a:lnTo>
                    <a:pt x="109" y="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0500" name="Freeform 35">
              <a:extLst>
                <a:ext uri="{FF2B5EF4-FFF2-40B4-BE49-F238E27FC236}">
                  <a16:creationId xmlns:a16="http://schemas.microsoft.com/office/drawing/2014/main" id="{DFBE3B19-E883-47F8-9312-D42485D6C9A7}"/>
                </a:ext>
              </a:extLst>
            </p:cNvPr>
            <p:cNvSpPr>
              <a:spLocks noEditPoints="1"/>
            </p:cNvSpPr>
            <p:nvPr/>
          </p:nvSpPr>
          <p:spPr bwMode="auto">
            <a:xfrm>
              <a:off x="249" y="2614"/>
              <a:ext cx="2095" cy="1088"/>
            </a:xfrm>
            <a:custGeom>
              <a:avLst/>
              <a:gdLst>
                <a:gd name="T0" fmla="*/ 2082 w 1505"/>
                <a:gd name="T1" fmla="*/ 1088 h 1141"/>
                <a:gd name="T2" fmla="*/ 2095 w 1505"/>
                <a:gd name="T3" fmla="*/ 1065 h 1141"/>
                <a:gd name="T4" fmla="*/ 2060 w 1505"/>
                <a:gd name="T5" fmla="*/ 1085 h 1141"/>
                <a:gd name="T6" fmla="*/ 1968 w 1505"/>
                <a:gd name="T7" fmla="*/ 1062 h 1141"/>
                <a:gd name="T8" fmla="*/ 2038 w 1505"/>
                <a:gd name="T9" fmla="*/ 1057 h 1141"/>
                <a:gd name="T10" fmla="*/ 2082 w 1505"/>
                <a:gd name="T11" fmla="*/ 1088 h 1141"/>
                <a:gd name="T12" fmla="*/ 1889 w 1505"/>
                <a:gd name="T13" fmla="*/ 1036 h 1141"/>
                <a:gd name="T14" fmla="*/ 1807 w 1505"/>
                <a:gd name="T15" fmla="*/ 980 h 1141"/>
                <a:gd name="T16" fmla="*/ 1936 w 1505"/>
                <a:gd name="T17" fmla="*/ 1027 h 1141"/>
                <a:gd name="T18" fmla="*/ 1793 w 1505"/>
                <a:gd name="T19" fmla="*/ 1004 h 1141"/>
                <a:gd name="T20" fmla="*/ 1597 w 1505"/>
                <a:gd name="T21" fmla="*/ 914 h 1141"/>
                <a:gd name="T22" fmla="*/ 1388 w 1505"/>
                <a:gd name="T23" fmla="*/ 790 h 1141"/>
                <a:gd name="T24" fmla="*/ 1178 w 1505"/>
                <a:gd name="T25" fmla="*/ 639 h 1141"/>
                <a:gd name="T26" fmla="*/ 997 w 1505"/>
                <a:gd name="T27" fmla="*/ 452 h 1141"/>
                <a:gd name="T28" fmla="*/ 917 w 1505"/>
                <a:gd name="T29" fmla="*/ 347 h 1141"/>
                <a:gd name="T30" fmla="*/ 855 w 1505"/>
                <a:gd name="T31" fmla="*/ 234 h 1141"/>
                <a:gd name="T32" fmla="*/ 845 w 1505"/>
                <a:gd name="T33" fmla="*/ 146 h 1141"/>
                <a:gd name="T34" fmla="*/ 899 w 1505"/>
                <a:gd name="T35" fmla="*/ 262 h 1141"/>
                <a:gd name="T36" fmla="*/ 965 w 1505"/>
                <a:gd name="T37" fmla="*/ 371 h 1141"/>
                <a:gd name="T38" fmla="*/ 1073 w 1505"/>
                <a:gd name="T39" fmla="*/ 504 h 1141"/>
                <a:gd name="T40" fmla="*/ 1264 w 1505"/>
                <a:gd name="T41" fmla="*/ 677 h 1141"/>
                <a:gd name="T42" fmla="*/ 1473 w 1505"/>
                <a:gd name="T43" fmla="*/ 817 h 1141"/>
                <a:gd name="T44" fmla="*/ 1679 w 1505"/>
                <a:gd name="T45" fmla="*/ 925 h 1141"/>
                <a:gd name="T46" fmla="*/ 1793 w 1505"/>
                <a:gd name="T47" fmla="*/ 1004 h 1141"/>
                <a:gd name="T48" fmla="*/ 845 w 1505"/>
                <a:gd name="T49" fmla="*/ 146 h 1141"/>
                <a:gd name="T50" fmla="*/ 823 w 1505"/>
                <a:gd name="T51" fmla="*/ 157 h 1141"/>
                <a:gd name="T52" fmla="*/ 749 w 1505"/>
                <a:gd name="T53" fmla="*/ 88 h 1141"/>
                <a:gd name="T54" fmla="*/ 679 w 1505"/>
                <a:gd name="T55" fmla="*/ 44 h 1141"/>
                <a:gd name="T56" fmla="*/ 619 w 1505"/>
                <a:gd name="T57" fmla="*/ 26 h 1141"/>
                <a:gd name="T58" fmla="*/ 562 w 1505"/>
                <a:gd name="T59" fmla="*/ 29 h 1141"/>
                <a:gd name="T60" fmla="*/ 511 w 1505"/>
                <a:gd name="T61" fmla="*/ 52 h 1141"/>
                <a:gd name="T62" fmla="*/ 496 w 1505"/>
                <a:gd name="T63" fmla="*/ 32 h 1141"/>
                <a:gd name="T64" fmla="*/ 555 w 1505"/>
                <a:gd name="T65" fmla="*/ 6 h 1141"/>
                <a:gd name="T66" fmla="*/ 617 w 1505"/>
                <a:gd name="T67" fmla="*/ 0 h 1141"/>
                <a:gd name="T68" fmla="*/ 686 w 1505"/>
                <a:gd name="T69" fmla="*/ 20 h 1141"/>
                <a:gd name="T70" fmla="*/ 763 w 1505"/>
                <a:gd name="T71" fmla="*/ 67 h 1141"/>
                <a:gd name="T72" fmla="*/ 845 w 1505"/>
                <a:gd name="T73" fmla="*/ 143 h 1141"/>
                <a:gd name="T74" fmla="*/ 473 w 1505"/>
                <a:gd name="T75" fmla="*/ 85 h 1141"/>
                <a:gd name="T76" fmla="*/ 406 w 1505"/>
                <a:gd name="T77" fmla="*/ 166 h 1141"/>
                <a:gd name="T78" fmla="*/ 352 w 1505"/>
                <a:gd name="T79" fmla="*/ 271 h 1141"/>
                <a:gd name="T80" fmla="*/ 270 w 1505"/>
                <a:gd name="T81" fmla="*/ 484 h 1141"/>
                <a:gd name="T82" fmla="*/ 188 w 1505"/>
                <a:gd name="T83" fmla="*/ 653 h 1141"/>
                <a:gd name="T84" fmla="*/ 277 w 1505"/>
                <a:gd name="T85" fmla="*/ 385 h 1141"/>
                <a:gd name="T86" fmla="*/ 347 w 1505"/>
                <a:gd name="T87" fmla="*/ 221 h 1141"/>
                <a:gd name="T88" fmla="*/ 409 w 1505"/>
                <a:gd name="T89" fmla="*/ 119 h 1141"/>
                <a:gd name="T90" fmla="*/ 480 w 1505"/>
                <a:gd name="T91" fmla="*/ 44 h 1141"/>
                <a:gd name="T92" fmla="*/ 188 w 1505"/>
                <a:gd name="T93" fmla="*/ 741 h 1141"/>
                <a:gd name="T94" fmla="*/ 114 w 1505"/>
                <a:gd name="T95" fmla="*/ 948 h 1141"/>
                <a:gd name="T96" fmla="*/ 74 w 1505"/>
                <a:gd name="T97" fmla="*/ 1018 h 1141"/>
                <a:gd name="T98" fmla="*/ 32 w 1505"/>
                <a:gd name="T99" fmla="*/ 1057 h 1141"/>
                <a:gd name="T100" fmla="*/ 4 w 1505"/>
                <a:gd name="T101" fmla="*/ 1036 h 1141"/>
                <a:gd name="T102" fmla="*/ 39 w 1505"/>
                <a:gd name="T103" fmla="*/ 1021 h 1141"/>
                <a:gd name="T104" fmla="*/ 96 w 1505"/>
                <a:gd name="T105" fmla="*/ 928 h 1141"/>
                <a:gd name="T106" fmla="*/ 166 w 1505"/>
                <a:gd name="T107" fmla="*/ 729 h 1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05" h="1141">
                  <a:moveTo>
                    <a:pt x="1505" y="1141"/>
                  </a:moveTo>
                  <a:lnTo>
                    <a:pt x="1500" y="1141"/>
                  </a:lnTo>
                  <a:lnTo>
                    <a:pt x="1496" y="1141"/>
                  </a:lnTo>
                  <a:lnTo>
                    <a:pt x="1496" y="1114"/>
                  </a:lnTo>
                  <a:lnTo>
                    <a:pt x="1500" y="1117"/>
                  </a:lnTo>
                  <a:lnTo>
                    <a:pt x="1505" y="1117"/>
                  </a:lnTo>
                  <a:lnTo>
                    <a:pt x="1505" y="1141"/>
                  </a:lnTo>
                  <a:close/>
                  <a:moveTo>
                    <a:pt x="1496" y="1141"/>
                  </a:moveTo>
                  <a:lnTo>
                    <a:pt x="1480" y="1138"/>
                  </a:lnTo>
                  <a:lnTo>
                    <a:pt x="1459" y="1132"/>
                  </a:lnTo>
                  <a:lnTo>
                    <a:pt x="1439" y="1123"/>
                  </a:lnTo>
                  <a:lnTo>
                    <a:pt x="1414" y="1114"/>
                  </a:lnTo>
                  <a:lnTo>
                    <a:pt x="1418" y="1089"/>
                  </a:lnTo>
                  <a:lnTo>
                    <a:pt x="1443" y="1098"/>
                  </a:lnTo>
                  <a:lnTo>
                    <a:pt x="1464" y="1108"/>
                  </a:lnTo>
                  <a:lnTo>
                    <a:pt x="1482" y="1114"/>
                  </a:lnTo>
                  <a:lnTo>
                    <a:pt x="1496" y="1114"/>
                  </a:lnTo>
                  <a:lnTo>
                    <a:pt x="1496" y="1141"/>
                  </a:lnTo>
                  <a:close/>
                  <a:moveTo>
                    <a:pt x="1414" y="1114"/>
                  </a:moveTo>
                  <a:lnTo>
                    <a:pt x="1386" y="1101"/>
                  </a:lnTo>
                  <a:lnTo>
                    <a:pt x="1357" y="1086"/>
                  </a:lnTo>
                  <a:lnTo>
                    <a:pt x="1323" y="1071"/>
                  </a:lnTo>
                  <a:lnTo>
                    <a:pt x="1288" y="1053"/>
                  </a:lnTo>
                  <a:lnTo>
                    <a:pt x="1298" y="1028"/>
                  </a:lnTo>
                  <a:lnTo>
                    <a:pt x="1329" y="1046"/>
                  </a:lnTo>
                  <a:lnTo>
                    <a:pt x="1361" y="1065"/>
                  </a:lnTo>
                  <a:lnTo>
                    <a:pt x="1391" y="1077"/>
                  </a:lnTo>
                  <a:lnTo>
                    <a:pt x="1418" y="1089"/>
                  </a:lnTo>
                  <a:lnTo>
                    <a:pt x="1414" y="1114"/>
                  </a:lnTo>
                  <a:close/>
                  <a:moveTo>
                    <a:pt x="1288" y="1053"/>
                  </a:moveTo>
                  <a:lnTo>
                    <a:pt x="1245" y="1025"/>
                  </a:lnTo>
                  <a:lnTo>
                    <a:pt x="1197" y="991"/>
                  </a:lnTo>
                  <a:lnTo>
                    <a:pt x="1147" y="958"/>
                  </a:lnTo>
                  <a:lnTo>
                    <a:pt x="1097" y="918"/>
                  </a:lnTo>
                  <a:lnTo>
                    <a:pt x="1047" y="875"/>
                  </a:lnTo>
                  <a:lnTo>
                    <a:pt x="997" y="829"/>
                  </a:lnTo>
                  <a:lnTo>
                    <a:pt x="944" y="780"/>
                  </a:lnTo>
                  <a:lnTo>
                    <a:pt x="896" y="725"/>
                  </a:lnTo>
                  <a:lnTo>
                    <a:pt x="846" y="670"/>
                  </a:lnTo>
                  <a:lnTo>
                    <a:pt x="801" y="609"/>
                  </a:lnTo>
                  <a:lnTo>
                    <a:pt x="757" y="541"/>
                  </a:lnTo>
                  <a:lnTo>
                    <a:pt x="716" y="474"/>
                  </a:lnTo>
                  <a:lnTo>
                    <a:pt x="696" y="437"/>
                  </a:lnTo>
                  <a:lnTo>
                    <a:pt x="677" y="401"/>
                  </a:lnTo>
                  <a:lnTo>
                    <a:pt x="659" y="364"/>
                  </a:lnTo>
                  <a:lnTo>
                    <a:pt x="643" y="324"/>
                  </a:lnTo>
                  <a:lnTo>
                    <a:pt x="627" y="284"/>
                  </a:lnTo>
                  <a:lnTo>
                    <a:pt x="614" y="245"/>
                  </a:lnTo>
                  <a:lnTo>
                    <a:pt x="602" y="205"/>
                  </a:lnTo>
                  <a:lnTo>
                    <a:pt x="589" y="162"/>
                  </a:lnTo>
                  <a:lnTo>
                    <a:pt x="607" y="153"/>
                  </a:lnTo>
                  <a:lnTo>
                    <a:pt x="618" y="196"/>
                  </a:lnTo>
                  <a:lnTo>
                    <a:pt x="632" y="236"/>
                  </a:lnTo>
                  <a:lnTo>
                    <a:pt x="646" y="275"/>
                  </a:lnTo>
                  <a:lnTo>
                    <a:pt x="661" y="315"/>
                  </a:lnTo>
                  <a:lnTo>
                    <a:pt x="677" y="352"/>
                  </a:lnTo>
                  <a:lnTo>
                    <a:pt x="693" y="389"/>
                  </a:lnTo>
                  <a:lnTo>
                    <a:pt x="712" y="425"/>
                  </a:lnTo>
                  <a:lnTo>
                    <a:pt x="732" y="459"/>
                  </a:lnTo>
                  <a:lnTo>
                    <a:pt x="771" y="529"/>
                  </a:lnTo>
                  <a:lnTo>
                    <a:pt x="814" y="590"/>
                  </a:lnTo>
                  <a:lnTo>
                    <a:pt x="860" y="652"/>
                  </a:lnTo>
                  <a:lnTo>
                    <a:pt x="908" y="710"/>
                  </a:lnTo>
                  <a:lnTo>
                    <a:pt x="958" y="762"/>
                  </a:lnTo>
                  <a:lnTo>
                    <a:pt x="1008" y="811"/>
                  </a:lnTo>
                  <a:lnTo>
                    <a:pt x="1058" y="857"/>
                  </a:lnTo>
                  <a:lnTo>
                    <a:pt x="1108" y="896"/>
                  </a:lnTo>
                  <a:lnTo>
                    <a:pt x="1156" y="936"/>
                  </a:lnTo>
                  <a:lnTo>
                    <a:pt x="1206" y="970"/>
                  </a:lnTo>
                  <a:lnTo>
                    <a:pt x="1252" y="1000"/>
                  </a:lnTo>
                  <a:lnTo>
                    <a:pt x="1298" y="1028"/>
                  </a:lnTo>
                  <a:lnTo>
                    <a:pt x="1288" y="1053"/>
                  </a:lnTo>
                  <a:close/>
                  <a:moveTo>
                    <a:pt x="607" y="150"/>
                  </a:moveTo>
                  <a:lnTo>
                    <a:pt x="607" y="150"/>
                  </a:lnTo>
                  <a:lnTo>
                    <a:pt x="607" y="153"/>
                  </a:lnTo>
                  <a:lnTo>
                    <a:pt x="598" y="156"/>
                  </a:lnTo>
                  <a:lnTo>
                    <a:pt x="607" y="150"/>
                  </a:lnTo>
                  <a:close/>
                  <a:moveTo>
                    <a:pt x="591" y="165"/>
                  </a:moveTo>
                  <a:lnTo>
                    <a:pt x="573" y="138"/>
                  </a:lnTo>
                  <a:lnTo>
                    <a:pt x="554" y="113"/>
                  </a:lnTo>
                  <a:lnTo>
                    <a:pt x="538" y="92"/>
                  </a:lnTo>
                  <a:lnTo>
                    <a:pt x="520" y="73"/>
                  </a:lnTo>
                  <a:lnTo>
                    <a:pt x="504" y="58"/>
                  </a:lnTo>
                  <a:lnTo>
                    <a:pt x="488" y="46"/>
                  </a:lnTo>
                  <a:lnTo>
                    <a:pt x="475" y="37"/>
                  </a:lnTo>
                  <a:lnTo>
                    <a:pt x="459" y="30"/>
                  </a:lnTo>
                  <a:lnTo>
                    <a:pt x="445" y="27"/>
                  </a:lnTo>
                  <a:lnTo>
                    <a:pt x="431" y="27"/>
                  </a:lnTo>
                  <a:lnTo>
                    <a:pt x="418" y="27"/>
                  </a:lnTo>
                  <a:lnTo>
                    <a:pt x="404" y="30"/>
                  </a:lnTo>
                  <a:lnTo>
                    <a:pt x="392" y="37"/>
                  </a:lnTo>
                  <a:lnTo>
                    <a:pt x="379" y="46"/>
                  </a:lnTo>
                  <a:lnTo>
                    <a:pt x="367" y="55"/>
                  </a:lnTo>
                  <a:lnTo>
                    <a:pt x="356" y="67"/>
                  </a:lnTo>
                  <a:lnTo>
                    <a:pt x="345" y="46"/>
                  </a:lnTo>
                  <a:lnTo>
                    <a:pt x="356" y="34"/>
                  </a:lnTo>
                  <a:lnTo>
                    <a:pt x="370" y="21"/>
                  </a:lnTo>
                  <a:lnTo>
                    <a:pt x="383" y="12"/>
                  </a:lnTo>
                  <a:lnTo>
                    <a:pt x="399" y="6"/>
                  </a:lnTo>
                  <a:lnTo>
                    <a:pt x="413" y="3"/>
                  </a:lnTo>
                  <a:lnTo>
                    <a:pt x="429" y="0"/>
                  </a:lnTo>
                  <a:lnTo>
                    <a:pt x="443" y="0"/>
                  </a:lnTo>
                  <a:lnTo>
                    <a:pt x="459" y="3"/>
                  </a:lnTo>
                  <a:lnTo>
                    <a:pt x="477" y="12"/>
                  </a:lnTo>
                  <a:lnTo>
                    <a:pt x="493" y="21"/>
                  </a:lnTo>
                  <a:lnTo>
                    <a:pt x="511" y="34"/>
                  </a:lnTo>
                  <a:lnTo>
                    <a:pt x="529" y="49"/>
                  </a:lnTo>
                  <a:lnTo>
                    <a:pt x="548" y="70"/>
                  </a:lnTo>
                  <a:lnTo>
                    <a:pt x="566" y="92"/>
                  </a:lnTo>
                  <a:lnTo>
                    <a:pt x="586" y="119"/>
                  </a:lnTo>
                  <a:lnTo>
                    <a:pt x="607" y="150"/>
                  </a:lnTo>
                  <a:lnTo>
                    <a:pt x="591" y="165"/>
                  </a:lnTo>
                  <a:close/>
                  <a:moveTo>
                    <a:pt x="356" y="67"/>
                  </a:moveTo>
                  <a:lnTo>
                    <a:pt x="340" y="89"/>
                  </a:lnTo>
                  <a:lnTo>
                    <a:pt x="324" y="113"/>
                  </a:lnTo>
                  <a:lnTo>
                    <a:pt x="308" y="141"/>
                  </a:lnTo>
                  <a:lnTo>
                    <a:pt x="292" y="174"/>
                  </a:lnTo>
                  <a:lnTo>
                    <a:pt x="279" y="208"/>
                  </a:lnTo>
                  <a:lnTo>
                    <a:pt x="265" y="248"/>
                  </a:lnTo>
                  <a:lnTo>
                    <a:pt x="253" y="284"/>
                  </a:lnTo>
                  <a:lnTo>
                    <a:pt x="240" y="327"/>
                  </a:lnTo>
                  <a:lnTo>
                    <a:pt x="217" y="416"/>
                  </a:lnTo>
                  <a:lnTo>
                    <a:pt x="194" y="508"/>
                  </a:lnTo>
                  <a:lnTo>
                    <a:pt x="174" y="600"/>
                  </a:lnTo>
                  <a:lnTo>
                    <a:pt x="153" y="691"/>
                  </a:lnTo>
                  <a:lnTo>
                    <a:pt x="135" y="685"/>
                  </a:lnTo>
                  <a:lnTo>
                    <a:pt x="155" y="590"/>
                  </a:lnTo>
                  <a:lnTo>
                    <a:pt x="176" y="499"/>
                  </a:lnTo>
                  <a:lnTo>
                    <a:pt x="199" y="404"/>
                  </a:lnTo>
                  <a:lnTo>
                    <a:pt x="224" y="315"/>
                  </a:lnTo>
                  <a:lnTo>
                    <a:pt x="237" y="272"/>
                  </a:lnTo>
                  <a:lnTo>
                    <a:pt x="249" y="232"/>
                  </a:lnTo>
                  <a:lnTo>
                    <a:pt x="265" y="193"/>
                  </a:lnTo>
                  <a:lnTo>
                    <a:pt x="279" y="159"/>
                  </a:lnTo>
                  <a:lnTo>
                    <a:pt x="294" y="125"/>
                  </a:lnTo>
                  <a:lnTo>
                    <a:pt x="310" y="95"/>
                  </a:lnTo>
                  <a:lnTo>
                    <a:pt x="326" y="70"/>
                  </a:lnTo>
                  <a:lnTo>
                    <a:pt x="345" y="46"/>
                  </a:lnTo>
                  <a:lnTo>
                    <a:pt x="356" y="67"/>
                  </a:lnTo>
                  <a:close/>
                  <a:moveTo>
                    <a:pt x="153" y="691"/>
                  </a:moveTo>
                  <a:lnTo>
                    <a:pt x="135" y="777"/>
                  </a:lnTo>
                  <a:lnTo>
                    <a:pt x="117" y="857"/>
                  </a:lnTo>
                  <a:lnTo>
                    <a:pt x="101" y="930"/>
                  </a:lnTo>
                  <a:lnTo>
                    <a:pt x="82" y="994"/>
                  </a:lnTo>
                  <a:lnTo>
                    <a:pt x="73" y="1022"/>
                  </a:lnTo>
                  <a:lnTo>
                    <a:pt x="62" y="1046"/>
                  </a:lnTo>
                  <a:lnTo>
                    <a:pt x="53" y="1068"/>
                  </a:lnTo>
                  <a:lnTo>
                    <a:pt x="44" y="1083"/>
                  </a:lnTo>
                  <a:lnTo>
                    <a:pt x="32" y="1098"/>
                  </a:lnTo>
                  <a:lnTo>
                    <a:pt x="23" y="1108"/>
                  </a:lnTo>
                  <a:lnTo>
                    <a:pt x="12" y="1111"/>
                  </a:lnTo>
                  <a:lnTo>
                    <a:pt x="0" y="1111"/>
                  </a:lnTo>
                  <a:lnTo>
                    <a:pt x="3" y="1086"/>
                  </a:lnTo>
                  <a:lnTo>
                    <a:pt x="10" y="1086"/>
                  </a:lnTo>
                  <a:lnTo>
                    <a:pt x="19" y="1080"/>
                  </a:lnTo>
                  <a:lnTo>
                    <a:pt x="28" y="1071"/>
                  </a:lnTo>
                  <a:lnTo>
                    <a:pt x="37" y="1059"/>
                  </a:lnTo>
                  <a:lnTo>
                    <a:pt x="53" y="1022"/>
                  </a:lnTo>
                  <a:lnTo>
                    <a:pt x="69" y="973"/>
                  </a:lnTo>
                  <a:lnTo>
                    <a:pt x="85" y="912"/>
                  </a:lnTo>
                  <a:lnTo>
                    <a:pt x="101" y="841"/>
                  </a:lnTo>
                  <a:lnTo>
                    <a:pt x="119" y="765"/>
                  </a:lnTo>
                  <a:lnTo>
                    <a:pt x="135" y="685"/>
                  </a:lnTo>
                  <a:lnTo>
                    <a:pt x="153" y="691"/>
                  </a:lnTo>
                  <a:close/>
                </a:path>
              </a:pathLst>
            </a:custGeom>
            <a:solidFill>
              <a:srgbClr val="E77817"/>
            </a:solidFill>
            <a:ln w="38100" cmpd="sng">
              <a:solidFill>
                <a:srgbClr val="FF66FF"/>
              </a:solidFill>
              <a:round/>
              <a:headEnd/>
              <a:tailEnd/>
            </a:ln>
          </p:spPr>
          <p:txBody>
            <a:bodyPr/>
            <a:lstStyle/>
            <a:p>
              <a:endParaRPr lang="es-EC"/>
            </a:p>
          </p:txBody>
        </p:sp>
        <p:sp>
          <p:nvSpPr>
            <p:cNvPr id="20501" name="Rectangle 36">
              <a:extLst>
                <a:ext uri="{FF2B5EF4-FFF2-40B4-BE49-F238E27FC236}">
                  <a16:creationId xmlns:a16="http://schemas.microsoft.com/office/drawing/2014/main" id="{DF8FC81E-B548-4A0D-A2AC-AAD741DAC256}"/>
                </a:ext>
              </a:extLst>
            </p:cNvPr>
            <p:cNvSpPr>
              <a:spLocks noChangeArrowheads="1"/>
            </p:cNvSpPr>
            <p:nvPr/>
          </p:nvSpPr>
          <p:spPr bwMode="auto">
            <a:xfrm>
              <a:off x="541" y="3861"/>
              <a:ext cx="152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900">
                  <a:solidFill>
                    <a:srgbClr val="1F1A17"/>
                  </a:solidFill>
                </a:rPr>
                <a:t>Sesgada a la Derecha</a:t>
              </a:r>
              <a:endParaRPr lang="es-ES" altLang="es-ES"/>
            </a:p>
          </p:txBody>
        </p:sp>
        <p:sp>
          <p:nvSpPr>
            <p:cNvPr id="20502" name="Rectangle 37">
              <a:extLst>
                <a:ext uri="{FF2B5EF4-FFF2-40B4-BE49-F238E27FC236}">
                  <a16:creationId xmlns:a16="http://schemas.microsoft.com/office/drawing/2014/main" id="{6AF87991-C514-4FB1-8C92-07F5EE96269A}"/>
                </a:ext>
              </a:extLst>
            </p:cNvPr>
            <p:cNvSpPr>
              <a:spLocks noChangeArrowheads="1"/>
            </p:cNvSpPr>
            <p:nvPr/>
          </p:nvSpPr>
          <p:spPr bwMode="auto">
            <a:xfrm>
              <a:off x="509" y="4021"/>
              <a:ext cx="109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900">
                  <a:solidFill>
                    <a:srgbClr val="1F1A17"/>
                  </a:solidFill>
                </a:rPr>
                <a:t>          (Sesgo +)</a:t>
              </a:r>
              <a:endParaRPr lang="es-ES" altLang="es-ES"/>
            </a:p>
          </p:txBody>
        </p:sp>
        <p:sp>
          <p:nvSpPr>
            <p:cNvPr id="20503" name="Rectangle 38">
              <a:extLst>
                <a:ext uri="{FF2B5EF4-FFF2-40B4-BE49-F238E27FC236}">
                  <a16:creationId xmlns:a16="http://schemas.microsoft.com/office/drawing/2014/main" id="{F59F0E12-93E9-4B62-9981-29A08E896437}"/>
                </a:ext>
              </a:extLst>
            </p:cNvPr>
            <p:cNvSpPr>
              <a:spLocks noChangeArrowheads="1"/>
            </p:cNvSpPr>
            <p:nvPr/>
          </p:nvSpPr>
          <p:spPr bwMode="auto">
            <a:xfrm>
              <a:off x="3856" y="3856"/>
              <a:ext cx="1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a:solidFill>
                    <a:srgbClr val="1F1A17"/>
                  </a:solidFill>
                </a:rPr>
                <a:t>Sesgada a la Izquierda</a:t>
              </a:r>
              <a:endParaRPr lang="es-ES" altLang="es-ES"/>
            </a:p>
          </p:txBody>
        </p:sp>
        <p:sp>
          <p:nvSpPr>
            <p:cNvPr id="20504" name="Rectangle 39">
              <a:extLst>
                <a:ext uri="{FF2B5EF4-FFF2-40B4-BE49-F238E27FC236}">
                  <a16:creationId xmlns:a16="http://schemas.microsoft.com/office/drawing/2014/main" id="{2C29397D-3E42-46A6-A66B-D22ED1AC6A4A}"/>
                </a:ext>
              </a:extLst>
            </p:cNvPr>
            <p:cNvSpPr>
              <a:spLocks noChangeArrowheads="1"/>
            </p:cNvSpPr>
            <p:nvPr/>
          </p:nvSpPr>
          <p:spPr bwMode="auto">
            <a:xfrm>
              <a:off x="3926" y="4015"/>
              <a:ext cx="9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a:solidFill>
                    <a:srgbClr val="1F1A17"/>
                  </a:solidFill>
                </a:rPr>
                <a:t>          (Sesgo -)</a:t>
              </a:r>
              <a:endParaRPr lang="es-ES" altLang="es-ES"/>
            </a:p>
          </p:txBody>
        </p:sp>
        <p:sp>
          <p:nvSpPr>
            <p:cNvPr id="20505" name="Rectangle 40">
              <a:extLst>
                <a:ext uri="{FF2B5EF4-FFF2-40B4-BE49-F238E27FC236}">
                  <a16:creationId xmlns:a16="http://schemas.microsoft.com/office/drawing/2014/main" id="{6CAC50C0-284C-43BC-BFE8-24B34DFAF288}"/>
                </a:ext>
              </a:extLst>
            </p:cNvPr>
            <p:cNvSpPr>
              <a:spLocks noChangeArrowheads="1"/>
            </p:cNvSpPr>
            <p:nvPr/>
          </p:nvSpPr>
          <p:spPr bwMode="auto">
            <a:xfrm>
              <a:off x="3198" y="3748"/>
              <a:ext cx="2384" cy="4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additive="base">
                                        <p:cTn id="7" dur="1000" fill="hold"/>
                                        <p:tgtEl>
                                          <p:spTgt spid="9228"/>
                                        </p:tgtEl>
                                        <p:attrNameLst>
                                          <p:attrName>ppt_x</p:attrName>
                                        </p:attrNameLst>
                                      </p:cBhvr>
                                      <p:tavLst>
                                        <p:tav tm="0">
                                          <p:val>
                                            <p:strVal val="0-#ppt_w/2"/>
                                          </p:val>
                                        </p:tav>
                                        <p:tav tm="100000">
                                          <p:val>
                                            <p:strVal val="#ppt_x"/>
                                          </p:val>
                                        </p:tav>
                                      </p:tavLst>
                                    </p:anim>
                                    <p:anim calcmode="lin" valueType="num">
                                      <p:cBhvr additive="base">
                                        <p:cTn id="8" dur="1000" fill="hold"/>
                                        <p:tgtEl>
                                          <p:spTgt spid="92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235"/>
                                        </p:tgtEl>
                                        <p:attrNameLst>
                                          <p:attrName>style.visibility</p:attrName>
                                        </p:attrNameLst>
                                      </p:cBhvr>
                                      <p:to>
                                        <p:strVal val="visible"/>
                                      </p:to>
                                    </p:set>
                                    <p:anim calcmode="lin" valueType="num">
                                      <p:cBhvr additive="base">
                                        <p:cTn id="11" dur="1000" fill="hold"/>
                                        <p:tgtEl>
                                          <p:spTgt spid="9235"/>
                                        </p:tgtEl>
                                        <p:attrNameLst>
                                          <p:attrName>ppt_x</p:attrName>
                                        </p:attrNameLst>
                                      </p:cBhvr>
                                      <p:tavLst>
                                        <p:tav tm="0">
                                          <p:val>
                                            <p:strVal val="0-#ppt_w/2"/>
                                          </p:val>
                                        </p:tav>
                                        <p:tav tm="100000">
                                          <p:val>
                                            <p:strVal val="#ppt_x"/>
                                          </p:val>
                                        </p:tav>
                                      </p:tavLst>
                                    </p:anim>
                                    <p:anim calcmode="lin" valueType="num">
                                      <p:cBhvr additive="base">
                                        <p:cTn id="12" dur="1000" fill="hold"/>
                                        <p:tgtEl>
                                          <p:spTgt spid="923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257"/>
                                        </p:tgtEl>
                                        <p:attrNameLst>
                                          <p:attrName>style.visibility</p:attrName>
                                        </p:attrNameLst>
                                      </p:cBhvr>
                                      <p:to>
                                        <p:strVal val="visible"/>
                                      </p:to>
                                    </p:set>
                                    <p:anim calcmode="lin" valueType="num">
                                      <p:cBhvr additive="base">
                                        <p:cTn id="15" dur="1000" fill="hold"/>
                                        <p:tgtEl>
                                          <p:spTgt spid="9257"/>
                                        </p:tgtEl>
                                        <p:attrNameLst>
                                          <p:attrName>ppt_x</p:attrName>
                                        </p:attrNameLst>
                                      </p:cBhvr>
                                      <p:tavLst>
                                        <p:tav tm="0">
                                          <p:val>
                                            <p:strVal val="0-#ppt_w/2"/>
                                          </p:val>
                                        </p:tav>
                                        <p:tav tm="100000">
                                          <p:val>
                                            <p:strVal val="#ppt_x"/>
                                          </p:val>
                                        </p:tav>
                                      </p:tavLst>
                                    </p:anim>
                                    <p:anim calcmode="lin" valueType="num">
                                      <p:cBhvr additive="base">
                                        <p:cTn id="16" dur="1000" fill="hold"/>
                                        <p:tgtEl>
                                          <p:spTgt spid="92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489DE680-F2A7-40FE-A080-3980C9DD9F1C}"/>
              </a:ext>
            </a:extLst>
          </p:cNvPr>
          <p:cNvSpPr>
            <a:spLocks noChangeArrowheads="1"/>
          </p:cNvSpPr>
          <p:nvPr/>
        </p:nvSpPr>
        <p:spPr bwMode="auto">
          <a:xfrm>
            <a:off x="3052764" y="304800"/>
            <a:ext cx="75644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s-ES" sz="4400">
              <a:solidFill>
                <a:schemeClr val="tx2"/>
              </a:solidFill>
            </a:endParaRPr>
          </a:p>
        </p:txBody>
      </p:sp>
      <p:grpSp>
        <p:nvGrpSpPr>
          <p:cNvPr id="21508" name="Group 8">
            <a:extLst>
              <a:ext uri="{FF2B5EF4-FFF2-40B4-BE49-F238E27FC236}">
                <a16:creationId xmlns:a16="http://schemas.microsoft.com/office/drawing/2014/main" id="{2045ADC6-F0F9-496C-9EC3-CF2D5DCA5C78}"/>
              </a:ext>
            </a:extLst>
          </p:cNvPr>
          <p:cNvGrpSpPr>
            <a:grpSpLocks/>
          </p:cNvGrpSpPr>
          <p:nvPr/>
        </p:nvGrpSpPr>
        <p:grpSpPr bwMode="auto">
          <a:xfrm>
            <a:off x="3000375" y="260351"/>
            <a:ext cx="5975350" cy="2016125"/>
            <a:chOff x="930" y="119"/>
            <a:chExt cx="3764" cy="1270"/>
          </a:xfrm>
        </p:grpSpPr>
        <p:sp>
          <p:nvSpPr>
            <p:cNvPr id="21531" name="AutoShape 9">
              <a:extLst>
                <a:ext uri="{FF2B5EF4-FFF2-40B4-BE49-F238E27FC236}">
                  <a16:creationId xmlns:a16="http://schemas.microsoft.com/office/drawing/2014/main" id="{C9ACE039-1947-415E-A3B9-73A5DE43F0D8}"/>
                </a:ext>
              </a:extLst>
            </p:cNvPr>
            <p:cNvSpPr>
              <a:spLocks noChangeArrowheads="1"/>
            </p:cNvSpPr>
            <p:nvPr/>
          </p:nvSpPr>
          <p:spPr bwMode="auto">
            <a:xfrm>
              <a:off x="930" y="119"/>
              <a:ext cx="3764" cy="1270"/>
            </a:xfrm>
            <a:prstGeom prst="roundRect">
              <a:avLst>
                <a:gd name="adj" fmla="val 16667"/>
              </a:avLst>
            </a:prstGeom>
            <a:gradFill rotWithShape="1">
              <a:gsLst>
                <a:gs pos="0">
                  <a:srgbClr val="99CCFF"/>
                </a:gs>
                <a:gs pos="100000">
                  <a:schemeClr val="bg1">
                    <a:alpha val="81000"/>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sz="1600">
                <a:latin typeface="Franklin Gothic Book" panose="020B0503020102020204" pitchFamily="34" charset="0"/>
              </a:endParaRPr>
            </a:p>
          </p:txBody>
        </p:sp>
        <p:sp>
          <p:nvSpPr>
            <p:cNvPr id="21532" name="Text Box 10">
              <a:extLst>
                <a:ext uri="{FF2B5EF4-FFF2-40B4-BE49-F238E27FC236}">
                  <a16:creationId xmlns:a16="http://schemas.microsoft.com/office/drawing/2014/main" id="{06264F57-645E-492B-A276-EAD7521F8CFF}"/>
                </a:ext>
              </a:extLst>
            </p:cNvPr>
            <p:cNvSpPr txBox="1">
              <a:spLocks noChangeArrowheads="1"/>
            </p:cNvSpPr>
            <p:nvPr/>
          </p:nvSpPr>
          <p:spPr bwMode="auto">
            <a:xfrm>
              <a:off x="2009" y="138"/>
              <a:ext cx="116" cy="212"/>
            </a:xfrm>
            <a:prstGeom prst="rect">
              <a:avLst/>
            </a:prstGeom>
            <a:gradFill rotWithShape="1">
              <a:gsLst>
                <a:gs pos="0">
                  <a:srgbClr val="99CCFF"/>
                </a:gs>
                <a:gs pos="100000">
                  <a:schemeClr val="bg1">
                    <a:alpha val="8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s-ES" altLang="es-ES" sz="1600" b="1">
                <a:latin typeface="Franklin Gothic Book" panose="020B0503020102020204" pitchFamily="34" charset="0"/>
              </a:endParaRPr>
            </a:p>
          </p:txBody>
        </p:sp>
        <p:sp>
          <p:nvSpPr>
            <p:cNvPr id="21533" name="Text Box 11">
              <a:extLst>
                <a:ext uri="{FF2B5EF4-FFF2-40B4-BE49-F238E27FC236}">
                  <a16:creationId xmlns:a16="http://schemas.microsoft.com/office/drawing/2014/main" id="{2F061C19-FA47-4A2E-8E16-EA0A08A1B8F1}"/>
                </a:ext>
              </a:extLst>
            </p:cNvPr>
            <p:cNvSpPr txBox="1">
              <a:spLocks noChangeArrowheads="1"/>
            </p:cNvSpPr>
            <p:nvPr/>
          </p:nvSpPr>
          <p:spPr bwMode="auto">
            <a:xfrm>
              <a:off x="1014" y="170"/>
              <a:ext cx="3635" cy="1193"/>
            </a:xfrm>
            <a:prstGeom prst="rect">
              <a:avLst/>
            </a:prstGeom>
            <a:gradFill rotWithShape="1">
              <a:gsLst>
                <a:gs pos="0">
                  <a:srgbClr val="99CCFF"/>
                </a:gs>
                <a:gs pos="100000">
                  <a:schemeClr val="bg1">
                    <a:alpha val="8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000" b="1">
                  <a:latin typeface="Franklin Gothic Book" panose="020B0503020102020204" pitchFamily="34" charset="0"/>
                </a:rPr>
                <a:t>TIPO  PRECIPICIO</a:t>
              </a:r>
            </a:p>
            <a:p>
              <a:pPr eaLnBrk="1" hangingPunct="1"/>
              <a:r>
                <a:rPr lang="es-ES" altLang="es-ES" b="1">
                  <a:latin typeface="Franklin Gothic Book" panose="020B0503020102020204" pitchFamily="34" charset="0"/>
                </a:rPr>
                <a:t>A LA IZQUIERDA  O  DERECHA</a:t>
              </a:r>
            </a:p>
            <a:p>
              <a:pPr algn="l" eaLnBrk="1" hangingPunct="1"/>
              <a:r>
                <a:rPr lang="es-ES" altLang="es-ES" sz="1600">
                  <a:latin typeface="Franklin Gothic Book" panose="020B0503020102020204" pitchFamily="34" charset="0"/>
                </a:rPr>
                <a:t>De forma asimétrica, el valor de la Media esta localizado a un extremo, lejos del centro del rango.</a:t>
              </a:r>
            </a:p>
            <a:p>
              <a:pPr algn="l" eaLnBrk="1" hangingPunct="1"/>
              <a:r>
                <a:rPr lang="es-ES" altLang="es-ES" sz="1600">
                  <a:latin typeface="Franklin Gothic Book" panose="020B0503020102020204" pitchFamily="34" charset="0"/>
                </a:rPr>
                <a:t>Esto se presenta frecuentemente cuando se realiza  una relación al 100%  debido a una baja capacidad del proceso y también cuando el sesgo es  +  ó   -</a:t>
              </a:r>
            </a:p>
          </p:txBody>
        </p:sp>
      </p:grpSp>
      <p:grpSp>
        <p:nvGrpSpPr>
          <p:cNvPr id="10273" name="Group 33">
            <a:extLst>
              <a:ext uri="{FF2B5EF4-FFF2-40B4-BE49-F238E27FC236}">
                <a16:creationId xmlns:a16="http://schemas.microsoft.com/office/drawing/2014/main" id="{E99AB6DE-7D02-43E2-8645-FDC458BD16F1}"/>
              </a:ext>
            </a:extLst>
          </p:cNvPr>
          <p:cNvGrpSpPr>
            <a:grpSpLocks/>
          </p:cNvGrpSpPr>
          <p:nvPr/>
        </p:nvGrpSpPr>
        <p:grpSpPr bwMode="auto">
          <a:xfrm>
            <a:off x="1687514" y="2347913"/>
            <a:ext cx="8980487" cy="4106862"/>
            <a:chOff x="103" y="1479"/>
            <a:chExt cx="5657" cy="2587"/>
          </a:xfrm>
        </p:grpSpPr>
        <p:grpSp>
          <p:nvGrpSpPr>
            <p:cNvPr id="21510" name="Group 12">
              <a:extLst>
                <a:ext uri="{FF2B5EF4-FFF2-40B4-BE49-F238E27FC236}">
                  <a16:creationId xmlns:a16="http://schemas.microsoft.com/office/drawing/2014/main" id="{18F8F1E4-C85E-45B0-94F2-3394A492F34E}"/>
                </a:ext>
              </a:extLst>
            </p:cNvPr>
            <p:cNvGrpSpPr>
              <a:grpSpLocks/>
            </p:cNvGrpSpPr>
            <p:nvPr/>
          </p:nvGrpSpPr>
          <p:grpSpPr bwMode="auto">
            <a:xfrm>
              <a:off x="1111" y="1479"/>
              <a:ext cx="3193" cy="698"/>
              <a:chOff x="1111" y="1434"/>
              <a:chExt cx="3193" cy="698"/>
            </a:xfrm>
          </p:grpSpPr>
          <p:graphicFrame>
            <p:nvGraphicFramePr>
              <p:cNvPr id="21529" name="Object 13">
                <a:extLst>
                  <a:ext uri="{FF2B5EF4-FFF2-40B4-BE49-F238E27FC236}">
                    <a16:creationId xmlns:a16="http://schemas.microsoft.com/office/drawing/2014/main" id="{92BF14A1-D9E0-4317-AA6B-C707BAA302C4}"/>
                  </a:ext>
                </a:extLst>
              </p:cNvPr>
              <p:cNvGraphicFramePr>
                <a:graphicFrameLocks noChangeAspect="1"/>
              </p:cNvGraphicFramePr>
              <p:nvPr/>
            </p:nvGraphicFramePr>
            <p:xfrm>
              <a:off x="1111" y="1434"/>
              <a:ext cx="525" cy="681"/>
            </p:xfrm>
            <a:graphic>
              <a:graphicData uri="http://schemas.openxmlformats.org/presentationml/2006/ole">
                <mc:AlternateContent xmlns:mc="http://schemas.openxmlformats.org/markup-compatibility/2006">
                  <mc:Choice xmlns:v="urn:schemas-microsoft-com:vml" Requires="v">
                    <p:oleObj spid="_x0000_s35854" name="CorelDRAW" r:id="rId3" imgW="396716" imgH="516731" progId="CorelDRAW.Graphic.12">
                      <p:embed/>
                    </p:oleObj>
                  </mc:Choice>
                  <mc:Fallback>
                    <p:oleObj name="CorelDRAW" r:id="rId3" imgW="396716" imgH="516731" progId="CorelDRAW.Graphic.12">
                      <p:embed/>
                      <p:pic>
                        <p:nvPicPr>
                          <p:cNvPr id="21529" name="Object 13">
                            <a:extLst>
                              <a:ext uri="{FF2B5EF4-FFF2-40B4-BE49-F238E27FC236}">
                                <a16:creationId xmlns:a16="http://schemas.microsoft.com/office/drawing/2014/main" id="{92BF14A1-D9E0-4317-AA6B-C707BAA30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 y="1434"/>
                            <a:ext cx="525" cy="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0" name="Object 14">
                <a:extLst>
                  <a:ext uri="{FF2B5EF4-FFF2-40B4-BE49-F238E27FC236}">
                    <a16:creationId xmlns:a16="http://schemas.microsoft.com/office/drawing/2014/main" id="{CD24A208-5E71-4C1C-A24D-D8E68BE2679B}"/>
                  </a:ext>
                </a:extLst>
              </p:cNvPr>
              <p:cNvGraphicFramePr>
                <a:graphicFrameLocks noChangeAspect="1"/>
              </p:cNvGraphicFramePr>
              <p:nvPr/>
            </p:nvGraphicFramePr>
            <p:xfrm>
              <a:off x="3787" y="1465"/>
              <a:ext cx="517" cy="667"/>
            </p:xfrm>
            <a:graphic>
              <a:graphicData uri="http://schemas.openxmlformats.org/presentationml/2006/ole">
                <mc:AlternateContent xmlns:mc="http://schemas.openxmlformats.org/markup-compatibility/2006">
                  <mc:Choice xmlns:v="urn:schemas-microsoft-com:vml" Requires="v">
                    <p:oleObj spid="_x0000_s35855" name="CorelDRAW" r:id="rId5" imgW="631269" imgH="1058466" progId="CorelDRAW.Graphic.12">
                      <p:embed/>
                    </p:oleObj>
                  </mc:Choice>
                  <mc:Fallback>
                    <p:oleObj name="CorelDRAW" r:id="rId5" imgW="631269" imgH="1058466" progId="CorelDRAW.Graphic.12">
                      <p:embed/>
                      <p:pic>
                        <p:nvPicPr>
                          <p:cNvPr id="21530" name="Object 14">
                            <a:extLst>
                              <a:ext uri="{FF2B5EF4-FFF2-40B4-BE49-F238E27FC236}">
                                <a16:creationId xmlns:a16="http://schemas.microsoft.com/office/drawing/2014/main" id="{CD24A208-5E71-4C1C-A24D-D8E68BE267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 y="1465"/>
                            <a:ext cx="517" cy="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1511" name="Group 16">
              <a:extLst>
                <a:ext uri="{FF2B5EF4-FFF2-40B4-BE49-F238E27FC236}">
                  <a16:creationId xmlns:a16="http://schemas.microsoft.com/office/drawing/2014/main" id="{F5090E4F-6673-4944-8EAF-605F72B9F4F2}"/>
                </a:ext>
              </a:extLst>
            </p:cNvPr>
            <p:cNvGrpSpPr>
              <a:grpSpLocks noChangeAspect="1"/>
            </p:cNvGrpSpPr>
            <p:nvPr/>
          </p:nvGrpSpPr>
          <p:grpSpPr bwMode="auto">
            <a:xfrm>
              <a:off x="103" y="1888"/>
              <a:ext cx="5657" cy="2178"/>
              <a:chOff x="70" y="1887"/>
              <a:chExt cx="5657" cy="2178"/>
            </a:xfrm>
          </p:grpSpPr>
          <p:sp>
            <p:nvSpPr>
              <p:cNvPr id="21512" name="AutoShape 15">
                <a:extLst>
                  <a:ext uri="{FF2B5EF4-FFF2-40B4-BE49-F238E27FC236}">
                    <a16:creationId xmlns:a16="http://schemas.microsoft.com/office/drawing/2014/main" id="{81592368-92D0-481F-ABDC-2E305091F58E}"/>
                  </a:ext>
                </a:extLst>
              </p:cNvPr>
              <p:cNvSpPr>
                <a:spLocks noChangeAspect="1" noChangeArrowheads="1" noTextEdit="1"/>
              </p:cNvSpPr>
              <p:nvPr/>
            </p:nvSpPr>
            <p:spPr bwMode="auto">
              <a:xfrm>
                <a:off x="70" y="1887"/>
                <a:ext cx="5657" cy="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21513" name="Freeform 17">
                <a:extLst>
                  <a:ext uri="{FF2B5EF4-FFF2-40B4-BE49-F238E27FC236}">
                    <a16:creationId xmlns:a16="http://schemas.microsoft.com/office/drawing/2014/main" id="{8224E95C-AE12-4EA5-8F88-5B8895CA88A8}"/>
                  </a:ext>
                </a:extLst>
              </p:cNvPr>
              <p:cNvSpPr>
                <a:spLocks noEditPoints="1"/>
              </p:cNvSpPr>
              <p:nvPr/>
            </p:nvSpPr>
            <p:spPr bwMode="auto">
              <a:xfrm>
                <a:off x="122" y="2129"/>
                <a:ext cx="1954" cy="1853"/>
              </a:xfrm>
              <a:custGeom>
                <a:avLst/>
                <a:gdLst>
                  <a:gd name="T0" fmla="*/ 22 w 1954"/>
                  <a:gd name="T1" fmla="*/ 0 h 1853"/>
                  <a:gd name="T2" fmla="*/ 22 w 1954"/>
                  <a:gd name="T3" fmla="*/ 82 h 1853"/>
                  <a:gd name="T4" fmla="*/ 0 w 1954"/>
                  <a:gd name="T5" fmla="*/ 82 h 1853"/>
                  <a:gd name="T6" fmla="*/ 0 w 1954"/>
                  <a:gd name="T7" fmla="*/ 0 h 1853"/>
                  <a:gd name="T8" fmla="*/ 22 w 1954"/>
                  <a:gd name="T9" fmla="*/ 0 h 1853"/>
                  <a:gd name="T10" fmla="*/ 22 w 1954"/>
                  <a:gd name="T11" fmla="*/ 82 h 1853"/>
                  <a:gd name="T12" fmla="*/ 22 w 1954"/>
                  <a:gd name="T13" fmla="*/ 1840 h 1853"/>
                  <a:gd name="T14" fmla="*/ 0 w 1954"/>
                  <a:gd name="T15" fmla="*/ 1840 h 1853"/>
                  <a:gd name="T16" fmla="*/ 0 w 1954"/>
                  <a:gd name="T17" fmla="*/ 82 h 1853"/>
                  <a:gd name="T18" fmla="*/ 22 w 1954"/>
                  <a:gd name="T19" fmla="*/ 82 h 1853"/>
                  <a:gd name="T20" fmla="*/ 11 w 1954"/>
                  <a:gd name="T21" fmla="*/ 1853 h 1853"/>
                  <a:gd name="T22" fmla="*/ 0 w 1954"/>
                  <a:gd name="T23" fmla="*/ 1853 h 1853"/>
                  <a:gd name="T24" fmla="*/ 0 w 1954"/>
                  <a:gd name="T25" fmla="*/ 1840 h 1853"/>
                  <a:gd name="T26" fmla="*/ 11 w 1954"/>
                  <a:gd name="T27" fmla="*/ 1840 h 1853"/>
                  <a:gd name="T28" fmla="*/ 11 w 1954"/>
                  <a:gd name="T29" fmla="*/ 1853 h 1853"/>
                  <a:gd name="T30" fmla="*/ 11 w 1954"/>
                  <a:gd name="T31" fmla="*/ 1827 h 1853"/>
                  <a:gd name="T32" fmla="*/ 1954 w 1954"/>
                  <a:gd name="T33" fmla="*/ 1827 h 1853"/>
                  <a:gd name="T34" fmla="*/ 1954 w 1954"/>
                  <a:gd name="T35" fmla="*/ 1853 h 1853"/>
                  <a:gd name="T36" fmla="*/ 11 w 1954"/>
                  <a:gd name="T37" fmla="*/ 1853 h 1853"/>
                  <a:gd name="T38" fmla="*/ 11 w 1954"/>
                  <a:gd name="T39" fmla="*/ 1827 h 18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54" h="1853">
                    <a:moveTo>
                      <a:pt x="22" y="0"/>
                    </a:moveTo>
                    <a:lnTo>
                      <a:pt x="22" y="82"/>
                    </a:lnTo>
                    <a:lnTo>
                      <a:pt x="0" y="82"/>
                    </a:lnTo>
                    <a:lnTo>
                      <a:pt x="0" y="0"/>
                    </a:lnTo>
                    <a:lnTo>
                      <a:pt x="22" y="0"/>
                    </a:lnTo>
                    <a:close/>
                    <a:moveTo>
                      <a:pt x="22" y="82"/>
                    </a:moveTo>
                    <a:lnTo>
                      <a:pt x="22" y="1840"/>
                    </a:lnTo>
                    <a:lnTo>
                      <a:pt x="0" y="1840"/>
                    </a:lnTo>
                    <a:lnTo>
                      <a:pt x="0" y="82"/>
                    </a:lnTo>
                    <a:lnTo>
                      <a:pt x="22" y="82"/>
                    </a:lnTo>
                    <a:close/>
                    <a:moveTo>
                      <a:pt x="11" y="1853"/>
                    </a:moveTo>
                    <a:lnTo>
                      <a:pt x="0" y="1853"/>
                    </a:lnTo>
                    <a:lnTo>
                      <a:pt x="0" y="1840"/>
                    </a:lnTo>
                    <a:lnTo>
                      <a:pt x="11" y="1840"/>
                    </a:lnTo>
                    <a:lnTo>
                      <a:pt x="11" y="1853"/>
                    </a:lnTo>
                    <a:close/>
                    <a:moveTo>
                      <a:pt x="11" y="1827"/>
                    </a:moveTo>
                    <a:lnTo>
                      <a:pt x="1954" y="1827"/>
                    </a:lnTo>
                    <a:lnTo>
                      <a:pt x="1954" y="1853"/>
                    </a:lnTo>
                    <a:lnTo>
                      <a:pt x="11" y="1853"/>
                    </a:lnTo>
                    <a:lnTo>
                      <a:pt x="11" y="18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1514" name="Freeform 18">
                <a:extLst>
                  <a:ext uri="{FF2B5EF4-FFF2-40B4-BE49-F238E27FC236}">
                    <a16:creationId xmlns:a16="http://schemas.microsoft.com/office/drawing/2014/main" id="{EF5E3BCF-61C4-46E8-B16D-591D5B96EC94}"/>
                  </a:ext>
                </a:extLst>
              </p:cNvPr>
              <p:cNvSpPr>
                <a:spLocks noEditPoints="1"/>
              </p:cNvSpPr>
              <p:nvPr/>
            </p:nvSpPr>
            <p:spPr bwMode="auto">
              <a:xfrm>
                <a:off x="3301" y="2129"/>
                <a:ext cx="2279" cy="1853"/>
              </a:xfrm>
              <a:custGeom>
                <a:avLst/>
                <a:gdLst>
                  <a:gd name="T0" fmla="*/ 22 w 2279"/>
                  <a:gd name="T1" fmla="*/ 0 h 1853"/>
                  <a:gd name="T2" fmla="*/ 22 w 2279"/>
                  <a:gd name="T3" fmla="*/ 82 h 1853"/>
                  <a:gd name="T4" fmla="*/ 0 w 2279"/>
                  <a:gd name="T5" fmla="*/ 82 h 1853"/>
                  <a:gd name="T6" fmla="*/ 0 w 2279"/>
                  <a:gd name="T7" fmla="*/ 0 h 1853"/>
                  <a:gd name="T8" fmla="*/ 22 w 2279"/>
                  <a:gd name="T9" fmla="*/ 0 h 1853"/>
                  <a:gd name="T10" fmla="*/ 22 w 2279"/>
                  <a:gd name="T11" fmla="*/ 82 h 1853"/>
                  <a:gd name="T12" fmla="*/ 22 w 2279"/>
                  <a:gd name="T13" fmla="*/ 1840 h 1853"/>
                  <a:gd name="T14" fmla="*/ 0 w 2279"/>
                  <a:gd name="T15" fmla="*/ 1840 h 1853"/>
                  <a:gd name="T16" fmla="*/ 0 w 2279"/>
                  <a:gd name="T17" fmla="*/ 82 h 1853"/>
                  <a:gd name="T18" fmla="*/ 22 w 2279"/>
                  <a:gd name="T19" fmla="*/ 82 h 1853"/>
                  <a:gd name="T20" fmla="*/ 11 w 2279"/>
                  <a:gd name="T21" fmla="*/ 1853 h 1853"/>
                  <a:gd name="T22" fmla="*/ 0 w 2279"/>
                  <a:gd name="T23" fmla="*/ 1853 h 1853"/>
                  <a:gd name="T24" fmla="*/ 0 w 2279"/>
                  <a:gd name="T25" fmla="*/ 1840 h 1853"/>
                  <a:gd name="T26" fmla="*/ 11 w 2279"/>
                  <a:gd name="T27" fmla="*/ 1840 h 1853"/>
                  <a:gd name="T28" fmla="*/ 11 w 2279"/>
                  <a:gd name="T29" fmla="*/ 1853 h 1853"/>
                  <a:gd name="T30" fmla="*/ 11 w 2279"/>
                  <a:gd name="T31" fmla="*/ 1827 h 1853"/>
                  <a:gd name="T32" fmla="*/ 2279 w 2279"/>
                  <a:gd name="T33" fmla="*/ 1827 h 1853"/>
                  <a:gd name="T34" fmla="*/ 2279 w 2279"/>
                  <a:gd name="T35" fmla="*/ 1853 h 1853"/>
                  <a:gd name="T36" fmla="*/ 11 w 2279"/>
                  <a:gd name="T37" fmla="*/ 1853 h 1853"/>
                  <a:gd name="T38" fmla="*/ 11 w 2279"/>
                  <a:gd name="T39" fmla="*/ 1827 h 18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79" h="1853">
                    <a:moveTo>
                      <a:pt x="22" y="0"/>
                    </a:moveTo>
                    <a:lnTo>
                      <a:pt x="22" y="82"/>
                    </a:lnTo>
                    <a:lnTo>
                      <a:pt x="0" y="82"/>
                    </a:lnTo>
                    <a:lnTo>
                      <a:pt x="0" y="0"/>
                    </a:lnTo>
                    <a:lnTo>
                      <a:pt x="22" y="0"/>
                    </a:lnTo>
                    <a:close/>
                    <a:moveTo>
                      <a:pt x="22" y="82"/>
                    </a:moveTo>
                    <a:lnTo>
                      <a:pt x="22" y="1840"/>
                    </a:lnTo>
                    <a:lnTo>
                      <a:pt x="0" y="1840"/>
                    </a:lnTo>
                    <a:lnTo>
                      <a:pt x="0" y="82"/>
                    </a:lnTo>
                    <a:lnTo>
                      <a:pt x="22" y="82"/>
                    </a:lnTo>
                    <a:close/>
                    <a:moveTo>
                      <a:pt x="11" y="1853"/>
                    </a:moveTo>
                    <a:lnTo>
                      <a:pt x="0" y="1853"/>
                    </a:lnTo>
                    <a:lnTo>
                      <a:pt x="0" y="1840"/>
                    </a:lnTo>
                    <a:lnTo>
                      <a:pt x="11" y="1840"/>
                    </a:lnTo>
                    <a:lnTo>
                      <a:pt x="11" y="1853"/>
                    </a:lnTo>
                    <a:close/>
                    <a:moveTo>
                      <a:pt x="11" y="1827"/>
                    </a:moveTo>
                    <a:lnTo>
                      <a:pt x="2279" y="1827"/>
                    </a:lnTo>
                    <a:lnTo>
                      <a:pt x="2279" y="1853"/>
                    </a:lnTo>
                    <a:lnTo>
                      <a:pt x="11" y="1853"/>
                    </a:lnTo>
                    <a:lnTo>
                      <a:pt x="11" y="18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1515" name="Freeform 19">
                <a:extLst>
                  <a:ext uri="{FF2B5EF4-FFF2-40B4-BE49-F238E27FC236}">
                    <a16:creationId xmlns:a16="http://schemas.microsoft.com/office/drawing/2014/main" id="{36A70933-CB0B-4816-B1D8-23B0AA82EF74}"/>
                  </a:ext>
                </a:extLst>
              </p:cNvPr>
              <p:cNvSpPr>
                <a:spLocks noEditPoints="1"/>
              </p:cNvSpPr>
              <p:nvPr/>
            </p:nvSpPr>
            <p:spPr bwMode="auto">
              <a:xfrm>
                <a:off x="574" y="2360"/>
                <a:ext cx="1238" cy="1420"/>
              </a:xfrm>
              <a:custGeom>
                <a:avLst/>
                <a:gdLst>
                  <a:gd name="T0" fmla="*/ 30 w 1238"/>
                  <a:gd name="T1" fmla="*/ 93 h 1420"/>
                  <a:gd name="T2" fmla="*/ 51 w 1238"/>
                  <a:gd name="T3" fmla="*/ 268 h 1420"/>
                  <a:gd name="T4" fmla="*/ 84 w 1238"/>
                  <a:gd name="T5" fmla="*/ 427 h 1420"/>
                  <a:gd name="T6" fmla="*/ 125 w 1238"/>
                  <a:gd name="T7" fmla="*/ 573 h 1420"/>
                  <a:gd name="T8" fmla="*/ 177 w 1238"/>
                  <a:gd name="T9" fmla="*/ 705 h 1420"/>
                  <a:gd name="T10" fmla="*/ 234 w 1238"/>
                  <a:gd name="T11" fmla="*/ 825 h 1420"/>
                  <a:gd name="T12" fmla="*/ 302 w 1238"/>
                  <a:gd name="T13" fmla="*/ 927 h 1420"/>
                  <a:gd name="T14" fmla="*/ 375 w 1238"/>
                  <a:gd name="T15" fmla="*/ 1020 h 1420"/>
                  <a:gd name="T16" fmla="*/ 400 w 1238"/>
                  <a:gd name="T17" fmla="*/ 1083 h 1420"/>
                  <a:gd name="T18" fmla="*/ 321 w 1238"/>
                  <a:gd name="T19" fmla="*/ 997 h 1420"/>
                  <a:gd name="T20" fmla="*/ 250 w 1238"/>
                  <a:gd name="T21" fmla="*/ 894 h 1420"/>
                  <a:gd name="T22" fmla="*/ 185 w 1238"/>
                  <a:gd name="T23" fmla="*/ 782 h 1420"/>
                  <a:gd name="T24" fmla="*/ 130 w 1238"/>
                  <a:gd name="T25" fmla="*/ 652 h 1420"/>
                  <a:gd name="T26" fmla="*/ 84 w 1238"/>
                  <a:gd name="T27" fmla="*/ 513 h 1420"/>
                  <a:gd name="T28" fmla="*/ 46 w 1238"/>
                  <a:gd name="T29" fmla="*/ 358 h 1420"/>
                  <a:gd name="T30" fmla="*/ 16 w 1238"/>
                  <a:gd name="T31" fmla="*/ 186 h 1420"/>
                  <a:gd name="T32" fmla="*/ 0 w 1238"/>
                  <a:gd name="T33" fmla="*/ 0 h 1420"/>
                  <a:gd name="T34" fmla="*/ 416 w 1238"/>
                  <a:gd name="T35" fmla="*/ 1063 h 1420"/>
                  <a:gd name="T36" fmla="*/ 498 w 1238"/>
                  <a:gd name="T37" fmla="*/ 1139 h 1420"/>
                  <a:gd name="T38" fmla="*/ 590 w 1238"/>
                  <a:gd name="T39" fmla="*/ 1202 h 1420"/>
                  <a:gd name="T40" fmla="*/ 686 w 1238"/>
                  <a:gd name="T41" fmla="*/ 1258 h 1420"/>
                  <a:gd name="T42" fmla="*/ 786 w 1238"/>
                  <a:gd name="T43" fmla="*/ 1301 h 1420"/>
                  <a:gd name="T44" fmla="*/ 895 w 1238"/>
                  <a:gd name="T45" fmla="*/ 1338 h 1420"/>
                  <a:gd name="T46" fmla="*/ 1004 w 1238"/>
                  <a:gd name="T47" fmla="*/ 1364 h 1420"/>
                  <a:gd name="T48" fmla="*/ 1119 w 1238"/>
                  <a:gd name="T49" fmla="*/ 1381 h 1420"/>
                  <a:gd name="T50" fmla="*/ 1238 w 1238"/>
                  <a:gd name="T51" fmla="*/ 1394 h 1420"/>
                  <a:gd name="T52" fmla="*/ 1176 w 1238"/>
                  <a:gd name="T53" fmla="*/ 1417 h 1420"/>
                  <a:gd name="T54" fmla="*/ 1059 w 1238"/>
                  <a:gd name="T55" fmla="*/ 1400 h 1420"/>
                  <a:gd name="T56" fmla="*/ 944 w 1238"/>
                  <a:gd name="T57" fmla="*/ 1377 h 1420"/>
                  <a:gd name="T58" fmla="*/ 833 w 1238"/>
                  <a:gd name="T59" fmla="*/ 1348 h 1420"/>
                  <a:gd name="T60" fmla="*/ 726 w 1238"/>
                  <a:gd name="T61" fmla="*/ 1308 h 1420"/>
                  <a:gd name="T62" fmla="*/ 626 w 1238"/>
                  <a:gd name="T63" fmla="*/ 1255 h 1420"/>
                  <a:gd name="T64" fmla="*/ 530 w 1238"/>
                  <a:gd name="T65" fmla="*/ 1195 h 1420"/>
                  <a:gd name="T66" fmla="*/ 443 w 1238"/>
                  <a:gd name="T67" fmla="*/ 1126 h 1420"/>
                  <a:gd name="T68" fmla="*/ 416 w 1238"/>
                  <a:gd name="T69" fmla="*/ 1063 h 14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38" h="1420">
                    <a:moveTo>
                      <a:pt x="21" y="0"/>
                    </a:moveTo>
                    <a:lnTo>
                      <a:pt x="30" y="93"/>
                    </a:lnTo>
                    <a:lnTo>
                      <a:pt x="40" y="182"/>
                    </a:lnTo>
                    <a:lnTo>
                      <a:pt x="51" y="268"/>
                    </a:lnTo>
                    <a:lnTo>
                      <a:pt x="68" y="351"/>
                    </a:lnTo>
                    <a:lnTo>
                      <a:pt x="84" y="427"/>
                    </a:lnTo>
                    <a:lnTo>
                      <a:pt x="103" y="503"/>
                    </a:lnTo>
                    <a:lnTo>
                      <a:pt x="125" y="573"/>
                    </a:lnTo>
                    <a:lnTo>
                      <a:pt x="149" y="642"/>
                    </a:lnTo>
                    <a:lnTo>
                      <a:pt x="177" y="705"/>
                    </a:lnTo>
                    <a:lnTo>
                      <a:pt x="204" y="765"/>
                    </a:lnTo>
                    <a:lnTo>
                      <a:pt x="234" y="825"/>
                    </a:lnTo>
                    <a:lnTo>
                      <a:pt x="266" y="877"/>
                    </a:lnTo>
                    <a:lnTo>
                      <a:pt x="302" y="927"/>
                    </a:lnTo>
                    <a:lnTo>
                      <a:pt x="337" y="977"/>
                    </a:lnTo>
                    <a:lnTo>
                      <a:pt x="375" y="1020"/>
                    </a:lnTo>
                    <a:lnTo>
                      <a:pt x="416" y="1063"/>
                    </a:lnTo>
                    <a:lnTo>
                      <a:pt x="400" y="1083"/>
                    </a:lnTo>
                    <a:lnTo>
                      <a:pt x="359" y="1043"/>
                    </a:lnTo>
                    <a:lnTo>
                      <a:pt x="321" y="997"/>
                    </a:lnTo>
                    <a:lnTo>
                      <a:pt x="285" y="947"/>
                    </a:lnTo>
                    <a:lnTo>
                      <a:pt x="250" y="894"/>
                    </a:lnTo>
                    <a:lnTo>
                      <a:pt x="217" y="841"/>
                    </a:lnTo>
                    <a:lnTo>
                      <a:pt x="185" y="782"/>
                    </a:lnTo>
                    <a:lnTo>
                      <a:pt x="158" y="719"/>
                    </a:lnTo>
                    <a:lnTo>
                      <a:pt x="130" y="652"/>
                    </a:lnTo>
                    <a:lnTo>
                      <a:pt x="106" y="586"/>
                    </a:lnTo>
                    <a:lnTo>
                      <a:pt x="84" y="513"/>
                    </a:lnTo>
                    <a:lnTo>
                      <a:pt x="62" y="437"/>
                    </a:lnTo>
                    <a:lnTo>
                      <a:pt x="46" y="358"/>
                    </a:lnTo>
                    <a:lnTo>
                      <a:pt x="30" y="275"/>
                    </a:lnTo>
                    <a:lnTo>
                      <a:pt x="16" y="186"/>
                    </a:lnTo>
                    <a:lnTo>
                      <a:pt x="8" y="96"/>
                    </a:lnTo>
                    <a:lnTo>
                      <a:pt x="0" y="0"/>
                    </a:lnTo>
                    <a:lnTo>
                      <a:pt x="21" y="0"/>
                    </a:lnTo>
                    <a:close/>
                    <a:moveTo>
                      <a:pt x="416" y="1063"/>
                    </a:moveTo>
                    <a:lnTo>
                      <a:pt x="457" y="1103"/>
                    </a:lnTo>
                    <a:lnTo>
                      <a:pt x="498" y="1139"/>
                    </a:lnTo>
                    <a:lnTo>
                      <a:pt x="544" y="1172"/>
                    </a:lnTo>
                    <a:lnTo>
                      <a:pt x="590" y="1202"/>
                    </a:lnTo>
                    <a:lnTo>
                      <a:pt x="637" y="1232"/>
                    </a:lnTo>
                    <a:lnTo>
                      <a:pt x="686" y="1258"/>
                    </a:lnTo>
                    <a:lnTo>
                      <a:pt x="737" y="1281"/>
                    </a:lnTo>
                    <a:lnTo>
                      <a:pt x="786" y="1301"/>
                    </a:lnTo>
                    <a:lnTo>
                      <a:pt x="841" y="1321"/>
                    </a:lnTo>
                    <a:lnTo>
                      <a:pt x="895" y="1338"/>
                    </a:lnTo>
                    <a:lnTo>
                      <a:pt x="950" y="1351"/>
                    </a:lnTo>
                    <a:lnTo>
                      <a:pt x="1004" y="1364"/>
                    </a:lnTo>
                    <a:lnTo>
                      <a:pt x="1061" y="1374"/>
                    </a:lnTo>
                    <a:lnTo>
                      <a:pt x="1119" y="1381"/>
                    </a:lnTo>
                    <a:lnTo>
                      <a:pt x="1178" y="1387"/>
                    </a:lnTo>
                    <a:lnTo>
                      <a:pt x="1238" y="1394"/>
                    </a:lnTo>
                    <a:lnTo>
                      <a:pt x="1236" y="1420"/>
                    </a:lnTo>
                    <a:lnTo>
                      <a:pt x="1176" y="1417"/>
                    </a:lnTo>
                    <a:lnTo>
                      <a:pt x="1116" y="1410"/>
                    </a:lnTo>
                    <a:lnTo>
                      <a:pt x="1059" y="1400"/>
                    </a:lnTo>
                    <a:lnTo>
                      <a:pt x="1001" y="1391"/>
                    </a:lnTo>
                    <a:lnTo>
                      <a:pt x="944" y="1377"/>
                    </a:lnTo>
                    <a:lnTo>
                      <a:pt x="887" y="1364"/>
                    </a:lnTo>
                    <a:lnTo>
                      <a:pt x="833" y="1348"/>
                    </a:lnTo>
                    <a:lnTo>
                      <a:pt x="781" y="1328"/>
                    </a:lnTo>
                    <a:lnTo>
                      <a:pt x="726" y="1308"/>
                    </a:lnTo>
                    <a:lnTo>
                      <a:pt x="677" y="1281"/>
                    </a:lnTo>
                    <a:lnTo>
                      <a:pt x="626" y="1255"/>
                    </a:lnTo>
                    <a:lnTo>
                      <a:pt x="579" y="1228"/>
                    </a:lnTo>
                    <a:lnTo>
                      <a:pt x="530" y="1195"/>
                    </a:lnTo>
                    <a:lnTo>
                      <a:pt x="487" y="1162"/>
                    </a:lnTo>
                    <a:lnTo>
                      <a:pt x="443" y="1126"/>
                    </a:lnTo>
                    <a:lnTo>
                      <a:pt x="400" y="1083"/>
                    </a:lnTo>
                    <a:lnTo>
                      <a:pt x="416" y="1063"/>
                    </a:lnTo>
                    <a:close/>
                  </a:path>
                </a:pathLst>
              </a:custGeom>
              <a:solidFill>
                <a:srgbClr val="CC00CC"/>
              </a:solidFill>
              <a:ln w="57150" cmpd="sng">
                <a:solidFill>
                  <a:srgbClr val="000000"/>
                </a:solidFill>
                <a:round/>
                <a:headEnd/>
                <a:tailEnd/>
              </a:ln>
            </p:spPr>
            <p:txBody>
              <a:bodyPr/>
              <a:lstStyle/>
              <a:p>
                <a:endParaRPr lang="es-EC"/>
              </a:p>
            </p:txBody>
          </p:sp>
          <p:sp>
            <p:nvSpPr>
              <p:cNvPr id="21516" name="Freeform 20">
                <a:extLst>
                  <a:ext uri="{FF2B5EF4-FFF2-40B4-BE49-F238E27FC236}">
                    <a16:creationId xmlns:a16="http://schemas.microsoft.com/office/drawing/2014/main" id="{EBBE782B-C4C5-41C3-A807-3CF907F0085A}"/>
                  </a:ext>
                </a:extLst>
              </p:cNvPr>
              <p:cNvSpPr>
                <a:spLocks noEditPoints="1"/>
              </p:cNvSpPr>
              <p:nvPr/>
            </p:nvSpPr>
            <p:spPr bwMode="auto">
              <a:xfrm>
                <a:off x="3734" y="2357"/>
                <a:ext cx="1397" cy="1447"/>
              </a:xfrm>
              <a:custGeom>
                <a:avLst/>
                <a:gdLst>
                  <a:gd name="T0" fmla="*/ 1386 w 1397"/>
                  <a:gd name="T1" fmla="*/ 89 h 1447"/>
                  <a:gd name="T2" fmla="*/ 1361 w 1397"/>
                  <a:gd name="T3" fmla="*/ 245 h 1447"/>
                  <a:gd name="T4" fmla="*/ 1323 w 1397"/>
                  <a:gd name="T5" fmla="*/ 391 h 1447"/>
                  <a:gd name="T6" fmla="*/ 1274 w 1397"/>
                  <a:gd name="T7" fmla="*/ 526 h 1447"/>
                  <a:gd name="T8" fmla="*/ 1217 w 1397"/>
                  <a:gd name="T9" fmla="*/ 649 h 1447"/>
                  <a:gd name="T10" fmla="*/ 1152 w 1397"/>
                  <a:gd name="T11" fmla="*/ 765 h 1447"/>
                  <a:gd name="T12" fmla="*/ 1076 w 1397"/>
                  <a:gd name="T13" fmla="*/ 867 h 1447"/>
                  <a:gd name="T14" fmla="*/ 991 w 1397"/>
                  <a:gd name="T15" fmla="*/ 960 h 1447"/>
                  <a:gd name="T16" fmla="*/ 931 w 1397"/>
                  <a:gd name="T17" fmla="*/ 983 h 1447"/>
                  <a:gd name="T18" fmla="*/ 1018 w 1397"/>
                  <a:gd name="T19" fmla="*/ 894 h 1447"/>
                  <a:gd name="T20" fmla="*/ 1097 w 1397"/>
                  <a:gd name="T21" fmla="*/ 798 h 1447"/>
                  <a:gd name="T22" fmla="*/ 1168 w 1397"/>
                  <a:gd name="T23" fmla="*/ 692 h 1447"/>
                  <a:gd name="T24" fmla="*/ 1228 w 1397"/>
                  <a:gd name="T25" fmla="*/ 576 h 1447"/>
                  <a:gd name="T26" fmla="*/ 1280 w 1397"/>
                  <a:gd name="T27" fmla="*/ 450 h 1447"/>
                  <a:gd name="T28" fmla="*/ 1321 w 1397"/>
                  <a:gd name="T29" fmla="*/ 311 h 1447"/>
                  <a:gd name="T30" fmla="*/ 1353 w 1397"/>
                  <a:gd name="T31" fmla="*/ 162 h 1447"/>
                  <a:gd name="T32" fmla="*/ 1375 w 1397"/>
                  <a:gd name="T33" fmla="*/ 0 h 1447"/>
                  <a:gd name="T34" fmla="*/ 945 w 1397"/>
                  <a:gd name="T35" fmla="*/ 1003 h 1447"/>
                  <a:gd name="T36" fmla="*/ 850 w 1397"/>
                  <a:gd name="T37" fmla="*/ 1086 h 1447"/>
                  <a:gd name="T38" fmla="*/ 746 w 1397"/>
                  <a:gd name="T39" fmla="*/ 1155 h 1447"/>
                  <a:gd name="T40" fmla="*/ 637 w 1397"/>
                  <a:gd name="T41" fmla="*/ 1221 h 1447"/>
                  <a:gd name="T42" fmla="*/ 520 w 1397"/>
                  <a:gd name="T43" fmla="*/ 1278 h 1447"/>
                  <a:gd name="T44" fmla="*/ 400 w 1397"/>
                  <a:gd name="T45" fmla="*/ 1331 h 1447"/>
                  <a:gd name="T46" fmla="*/ 272 w 1397"/>
                  <a:gd name="T47" fmla="*/ 1374 h 1447"/>
                  <a:gd name="T48" fmla="*/ 3 w 1397"/>
                  <a:gd name="T49" fmla="*/ 1447 h 1447"/>
                  <a:gd name="T50" fmla="*/ 134 w 1397"/>
                  <a:gd name="T51" fmla="*/ 1387 h 1447"/>
                  <a:gd name="T52" fmla="*/ 330 w 1397"/>
                  <a:gd name="T53" fmla="*/ 1327 h 1447"/>
                  <a:gd name="T54" fmla="*/ 452 w 1397"/>
                  <a:gd name="T55" fmla="*/ 1278 h 1447"/>
                  <a:gd name="T56" fmla="*/ 572 w 1397"/>
                  <a:gd name="T57" fmla="*/ 1225 h 1447"/>
                  <a:gd name="T58" fmla="*/ 684 w 1397"/>
                  <a:gd name="T59" fmla="*/ 1165 h 1447"/>
                  <a:gd name="T60" fmla="*/ 787 w 1397"/>
                  <a:gd name="T61" fmla="*/ 1099 h 1447"/>
                  <a:gd name="T62" fmla="*/ 885 w 1397"/>
                  <a:gd name="T63" fmla="*/ 1023 h 1447"/>
                  <a:gd name="T64" fmla="*/ 945 w 1397"/>
                  <a:gd name="T65" fmla="*/ 1003 h 14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97" h="1447">
                    <a:moveTo>
                      <a:pt x="1397" y="3"/>
                    </a:moveTo>
                    <a:lnTo>
                      <a:pt x="1386" y="89"/>
                    </a:lnTo>
                    <a:lnTo>
                      <a:pt x="1375" y="169"/>
                    </a:lnTo>
                    <a:lnTo>
                      <a:pt x="1361" y="245"/>
                    </a:lnTo>
                    <a:lnTo>
                      <a:pt x="1342" y="321"/>
                    </a:lnTo>
                    <a:lnTo>
                      <a:pt x="1323" y="391"/>
                    </a:lnTo>
                    <a:lnTo>
                      <a:pt x="1302" y="460"/>
                    </a:lnTo>
                    <a:lnTo>
                      <a:pt x="1274" y="526"/>
                    </a:lnTo>
                    <a:lnTo>
                      <a:pt x="1247" y="589"/>
                    </a:lnTo>
                    <a:lnTo>
                      <a:pt x="1217" y="649"/>
                    </a:lnTo>
                    <a:lnTo>
                      <a:pt x="1184" y="708"/>
                    </a:lnTo>
                    <a:lnTo>
                      <a:pt x="1152" y="765"/>
                    </a:lnTo>
                    <a:lnTo>
                      <a:pt x="1114" y="818"/>
                    </a:lnTo>
                    <a:lnTo>
                      <a:pt x="1076" y="867"/>
                    </a:lnTo>
                    <a:lnTo>
                      <a:pt x="1035" y="914"/>
                    </a:lnTo>
                    <a:lnTo>
                      <a:pt x="991" y="960"/>
                    </a:lnTo>
                    <a:lnTo>
                      <a:pt x="945" y="1003"/>
                    </a:lnTo>
                    <a:lnTo>
                      <a:pt x="931" y="983"/>
                    </a:lnTo>
                    <a:lnTo>
                      <a:pt x="975" y="940"/>
                    </a:lnTo>
                    <a:lnTo>
                      <a:pt x="1018" y="894"/>
                    </a:lnTo>
                    <a:lnTo>
                      <a:pt x="1059" y="847"/>
                    </a:lnTo>
                    <a:lnTo>
                      <a:pt x="1097" y="798"/>
                    </a:lnTo>
                    <a:lnTo>
                      <a:pt x="1133" y="745"/>
                    </a:lnTo>
                    <a:lnTo>
                      <a:pt x="1168" y="692"/>
                    </a:lnTo>
                    <a:lnTo>
                      <a:pt x="1198" y="636"/>
                    </a:lnTo>
                    <a:lnTo>
                      <a:pt x="1228" y="576"/>
                    </a:lnTo>
                    <a:lnTo>
                      <a:pt x="1255" y="513"/>
                    </a:lnTo>
                    <a:lnTo>
                      <a:pt x="1280" y="450"/>
                    </a:lnTo>
                    <a:lnTo>
                      <a:pt x="1302" y="381"/>
                    </a:lnTo>
                    <a:lnTo>
                      <a:pt x="1321" y="311"/>
                    </a:lnTo>
                    <a:lnTo>
                      <a:pt x="1340" y="238"/>
                    </a:lnTo>
                    <a:lnTo>
                      <a:pt x="1353" y="162"/>
                    </a:lnTo>
                    <a:lnTo>
                      <a:pt x="1364" y="83"/>
                    </a:lnTo>
                    <a:lnTo>
                      <a:pt x="1375" y="0"/>
                    </a:lnTo>
                    <a:lnTo>
                      <a:pt x="1397" y="3"/>
                    </a:lnTo>
                    <a:close/>
                    <a:moveTo>
                      <a:pt x="945" y="1003"/>
                    </a:moveTo>
                    <a:lnTo>
                      <a:pt x="899" y="1046"/>
                    </a:lnTo>
                    <a:lnTo>
                      <a:pt x="850" y="1086"/>
                    </a:lnTo>
                    <a:lnTo>
                      <a:pt x="801" y="1122"/>
                    </a:lnTo>
                    <a:lnTo>
                      <a:pt x="746" y="1155"/>
                    </a:lnTo>
                    <a:lnTo>
                      <a:pt x="692" y="1188"/>
                    </a:lnTo>
                    <a:lnTo>
                      <a:pt x="637" y="1221"/>
                    </a:lnTo>
                    <a:lnTo>
                      <a:pt x="580" y="1251"/>
                    </a:lnTo>
                    <a:lnTo>
                      <a:pt x="520" y="1278"/>
                    </a:lnTo>
                    <a:lnTo>
                      <a:pt x="460" y="1304"/>
                    </a:lnTo>
                    <a:lnTo>
                      <a:pt x="400" y="1331"/>
                    </a:lnTo>
                    <a:lnTo>
                      <a:pt x="338" y="1354"/>
                    </a:lnTo>
                    <a:lnTo>
                      <a:pt x="272" y="1374"/>
                    </a:lnTo>
                    <a:lnTo>
                      <a:pt x="139" y="1413"/>
                    </a:lnTo>
                    <a:lnTo>
                      <a:pt x="3" y="1447"/>
                    </a:lnTo>
                    <a:lnTo>
                      <a:pt x="0" y="1420"/>
                    </a:lnTo>
                    <a:lnTo>
                      <a:pt x="134" y="1387"/>
                    </a:lnTo>
                    <a:lnTo>
                      <a:pt x="267" y="1347"/>
                    </a:lnTo>
                    <a:lnTo>
                      <a:pt x="330" y="1327"/>
                    </a:lnTo>
                    <a:lnTo>
                      <a:pt x="392" y="1304"/>
                    </a:lnTo>
                    <a:lnTo>
                      <a:pt x="452" y="1278"/>
                    </a:lnTo>
                    <a:lnTo>
                      <a:pt x="512" y="1255"/>
                    </a:lnTo>
                    <a:lnTo>
                      <a:pt x="572" y="1225"/>
                    </a:lnTo>
                    <a:lnTo>
                      <a:pt x="626" y="1195"/>
                    </a:lnTo>
                    <a:lnTo>
                      <a:pt x="684" y="1165"/>
                    </a:lnTo>
                    <a:lnTo>
                      <a:pt x="735" y="1132"/>
                    </a:lnTo>
                    <a:lnTo>
                      <a:pt x="787" y="1099"/>
                    </a:lnTo>
                    <a:lnTo>
                      <a:pt x="839" y="1063"/>
                    </a:lnTo>
                    <a:lnTo>
                      <a:pt x="885" y="1023"/>
                    </a:lnTo>
                    <a:lnTo>
                      <a:pt x="931" y="983"/>
                    </a:lnTo>
                    <a:lnTo>
                      <a:pt x="945" y="1003"/>
                    </a:lnTo>
                    <a:close/>
                  </a:path>
                </a:pathLst>
              </a:custGeom>
              <a:solidFill>
                <a:srgbClr val="5F4E5D"/>
              </a:solidFill>
              <a:ln w="57150" cmpd="sng">
                <a:solidFill>
                  <a:srgbClr val="339966"/>
                </a:solidFill>
                <a:round/>
                <a:headEnd/>
                <a:tailEnd/>
              </a:ln>
            </p:spPr>
            <p:txBody>
              <a:bodyPr/>
              <a:lstStyle/>
              <a:p>
                <a:endParaRPr lang="es-EC"/>
              </a:p>
            </p:txBody>
          </p:sp>
          <p:sp>
            <p:nvSpPr>
              <p:cNvPr id="21517" name="Freeform 21">
                <a:extLst>
                  <a:ext uri="{FF2B5EF4-FFF2-40B4-BE49-F238E27FC236}">
                    <a16:creationId xmlns:a16="http://schemas.microsoft.com/office/drawing/2014/main" id="{0163500F-EB77-4FBD-AA01-1EDC79A0F278}"/>
                  </a:ext>
                </a:extLst>
              </p:cNvPr>
              <p:cNvSpPr>
                <a:spLocks/>
              </p:cNvSpPr>
              <p:nvPr/>
            </p:nvSpPr>
            <p:spPr bwMode="auto">
              <a:xfrm>
                <a:off x="84" y="1907"/>
                <a:ext cx="109" cy="215"/>
              </a:xfrm>
              <a:custGeom>
                <a:avLst/>
                <a:gdLst>
                  <a:gd name="T0" fmla="*/ 49 w 109"/>
                  <a:gd name="T1" fmla="*/ 0 h 215"/>
                  <a:gd name="T2" fmla="*/ 0 w 109"/>
                  <a:gd name="T3" fmla="*/ 215 h 215"/>
                  <a:gd name="T4" fmla="*/ 109 w 109"/>
                  <a:gd name="T5" fmla="*/ 215 h 215"/>
                  <a:gd name="T6" fmla="*/ 49 w 109"/>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215">
                    <a:moveTo>
                      <a:pt x="49" y="0"/>
                    </a:moveTo>
                    <a:lnTo>
                      <a:pt x="0" y="215"/>
                    </a:lnTo>
                    <a:lnTo>
                      <a:pt x="109" y="215"/>
                    </a:lnTo>
                    <a:lnTo>
                      <a:pt x="4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1518" name="Freeform 22">
                <a:extLst>
                  <a:ext uri="{FF2B5EF4-FFF2-40B4-BE49-F238E27FC236}">
                    <a16:creationId xmlns:a16="http://schemas.microsoft.com/office/drawing/2014/main" id="{068A3893-CE9F-4437-A2CE-50E14BB4FF15}"/>
                  </a:ext>
                </a:extLst>
              </p:cNvPr>
              <p:cNvSpPr>
                <a:spLocks/>
              </p:cNvSpPr>
              <p:nvPr/>
            </p:nvSpPr>
            <p:spPr bwMode="auto">
              <a:xfrm>
                <a:off x="84" y="1907"/>
                <a:ext cx="109" cy="215"/>
              </a:xfrm>
              <a:custGeom>
                <a:avLst/>
                <a:gdLst>
                  <a:gd name="T0" fmla="*/ 49 w 109"/>
                  <a:gd name="T1" fmla="*/ 0 h 215"/>
                  <a:gd name="T2" fmla="*/ 0 w 109"/>
                  <a:gd name="T3" fmla="*/ 215 h 215"/>
                  <a:gd name="T4" fmla="*/ 109 w 109"/>
                  <a:gd name="T5" fmla="*/ 215 h 215"/>
                  <a:gd name="T6" fmla="*/ 49 w 109"/>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215">
                    <a:moveTo>
                      <a:pt x="49" y="0"/>
                    </a:moveTo>
                    <a:lnTo>
                      <a:pt x="0" y="215"/>
                    </a:lnTo>
                    <a:lnTo>
                      <a:pt x="109" y="215"/>
                    </a:lnTo>
                    <a:lnTo>
                      <a:pt x="49" y="0"/>
                    </a:lnTo>
                    <a:close/>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C"/>
              </a:p>
            </p:txBody>
          </p:sp>
          <p:sp>
            <p:nvSpPr>
              <p:cNvPr id="21519" name="Freeform 23">
                <a:extLst>
                  <a:ext uri="{FF2B5EF4-FFF2-40B4-BE49-F238E27FC236}">
                    <a16:creationId xmlns:a16="http://schemas.microsoft.com/office/drawing/2014/main" id="{9E67FDB0-0823-4B7D-A1B6-F9CE371D6D07}"/>
                  </a:ext>
                </a:extLst>
              </p:cNvPr>
              <p:cNvSpPr>
                <a:spLocks/>
              </p:cNvSpPr>
              <p:nvPr/>
            </p:nvSpPr>
            <p:spPr bwMode="auto">
              <a:xfrm>
                <a:off x="3263" y="1930"/>
                <a:ext cx="109" cy="215"/>
              </a:xfrm>
              <a:custGeom>
                <a:avLst/>
                <a:gdLst>
                  <a:gd name="T0" fmla="*/ 49 w 109"/>
                  <a:gd name="T1" fmla="*/ 0 h 215"/>
                  <a:gd name="T2" fmla="*/ 0 w 109"/>
                  <a:gd name="T3" fmla="*/ 215 h 215"/>
                  <a:gd name="T4" fmla="*/ 109 w 109"/>
                  <a:gd name="T5" fmla="*/ 215 h 215"/>
                  <a:gd name="T6" fmla="*/ 49 w 109"/>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215">
                    <a:moveTo>
                      <a:pt x="49" y="0"/>
                    </a:moveTo>
                    <a:lnTo>
                      <a:pt x="0" y="215"/>
                    </a:lnTo>
                    <a:lnTo>
                      <a:pt x="109" y="215"/>
                    </a:lnTo>
                    <a:lnTo>
                      <a:pt x="4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1520" name="Freeform 24">
                <a:extLst>
                  <a:ext uri="{FF2B5EF4-FFF2-40B4-BE49-F238E27FC236}">
                    <a16:creationId xmlns:a16="http://schemas.microsoft.com/office/drawing/2014/main" id="{C1F39220-9438-41DC-82DA-2B32EB020052}"/>
                  </a:ext>
                </a:extLst>
              </p:cNvPr>
              <p:cNvSpPr>
                <a:spLocks/>
              </p:cNvSpPr>
              <p:nvPr/>
            </p:nvSpPr>
            <p:spPr bwMode="auto">
              <a:xfrm>
                <a:off x="3263" y="1930"/>
                <a:ext cx="109" cy="215"/>
              </a:xfrm>
              <a:custGeom>
                <a:avLst/>
                <a:gdLst>
                  <a:gd name="T0" fmla="*/ 49 w 109"/>
                  <a:gd name="T1" fmla="*/ 0 h 215"/>
                  <a:gd name="T2" fmla="*/ 0 w 109"/>
                  <a:gd name="T3" fmla="*/ 215 h 215"/>
                  <a:gd name="T4" fmla="*/ 109 w 109"/>
                  <a:gd name="T5" fmla="*/ 215 h 215"/>
                  <a:gd name="T6" fmla="*/ 49 w 109"/>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215">
                    <a:moveTo>
                      <a:pt x="49" y="0"/>
                    </a:moveTo>
                    <a:lnTo>
                      <a:pt x="0" y="215"/>
                    </a:lnTo>
                    <a:lnTo>
                      <a:pt x="109" y="215"/>
                    </a:lnTo>
                    <a:lnTo>
                      <a:pt x="49" y="0"/>
                    </a:lnTo>
                    <a:close/>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C"/>
              </a:p>
            </p:txBody>
          </p:sp>
          <p:sp>
            <p:nvSpPr>
              <p:cNvPr id="21521" name="Freeform 25">
                <a:extLst>
                  <a:ext uri="{FF2B5EF4-FFF2-40B4-BE49-F238E27FC236}">
                    <a16:creationId xmlns:a16="http://schemas.microsoft.com/office/drawing/2014/main" id="{1D458779-DCF2-409D-8ED3-1EDC46C5DE3F}"/>
                  </a:ext>
                </a:extLst>
              </p:cNvPr>
              <p:cNvSpPr>
                <a:spLocks/>
              </p:cNvSpPr>
              <p:nvPr/>
            </p:nvSpPr>
            <p:spPr bwMode="auto">
              <a:xfrm>
                <a:off x="2030" y="3916"/>
                <a:ext cx="196" cy="132"/>
              </a:xfrm>
              <a:custGeom>
                <a:avLst/>
                <a:gdLst>
                  <a:gd name="T0" fmla="*/ 196 w 196"/>
                  <a:gd name="T1" fmla="*/ 53 h 132"/>
                  <a:gd name="T2" fmla="*/ 0 w 196"/>
                  <a:gd name="T3" fmla="*/ 0 h 132"/>
                  <a:gd name="T4" fmla="*/ 0 w 196"/>
                  <a:gd name="T5" fmla="*/ 132 h 132"/>
                  <a:gd name="T6" fmla="*/ 196 w 196"/>
                  <a:gd name="T7" fmla="*/ 53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132">
                    <a:moveTo>
                      <a:pt x="196" y="53"/>
                    </a:moveTo>
                    <a:lnTo>
                      <a:pt x="0" y="0"/>
                    </a:lnTo>
                    <a:lnTo>
                      <a:pt x="0" y="132"/>
                    </a:lnTo>
                    <a:lnTo>
                      <a:pt x="196" y="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1522" name="Freeform 26">
                <a:extLst>
                  <a:ext uri="{FF2B5EF4-FFF2-40B4-BE49-F238E27FC236}">
                    <a16:creationId xmlns:a16="http://schemas.microsoft.com/office/drawing/2014/main" id="{EC85C088-BFF5-44D0-9134-BBC3E916A3E5}"/>
                  </a:ext>
                </a:extLst>
              </p:cNvPr>
              <p:cNvSpPr>
                <a:spLocks/>
              </p:cNvSpPr>
              <p:nvPr/>
            </p:nvSpPr>
            <p:spPr bwMode="auto">
              <a:xfrm>
                <a:off x="2030" y="3916"/>
                <a:ext cx="196" cy="132"/>
              </a:xfrm>
              <a:custGeom>
                <a:avLst/>
                <a:gdLst>
                  <a:gd name="T0" fmla="*/ 196 w 196"/>
                  <a:gd name="T1" fmla="*/ 53 h 132"/>
                  <a:gd name="T2" fmla="*/ 0 w 196"/>
                  <a:gd name="T3" fmla="*/ 0 h 132"/>
                  <a:gd name="T4" fmla="*/ 0 w 196"/>
                  <a:gd name="T5" fmla="*/ 132 h 132"/>
                  <a:gd name="T6" fmla="*/ 196 w 196"/>
                  <a:gd name="T7" fmla="*/ 53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132">
                    <a:moveTo>
                      <a:pt x="196" y="53"/>
                    </a:moveTo>
                    <a:lnTo>
                      <a:pt x="0" y="0"/>
                    </a:lnTo>
                    <a:lnTo>
                      <a:pt x="0" y="132"/>
                    </a:lnTo>
                    <a:lnTo>
                      <a:pt x="196" y="53"/>
                    </a:lnTo>
                    <a:close/>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C"/>
              </a:p>
            </p:txBody>
          </p:sp>
          <p:sp>
            <p:nvSpPr>
              <p:cNvPr id="21523" name="Freeform 27">
                <a:extLst>
                  <a:ext uri="{FF2B5EF4-FFF2-40B4-BE49-F238E27FC236}">
                    <a16:creationId xmlns:a16="http://schemas.microsoft.com/office/drawing/2014/main" id="{24C32853-F4B5-4E1D-A558-609114F96871}"/>
                  </a:ext>
                </a:extLst>
              </p:cNvPr>
              <p:cNvSpPr>
                <a:spLocks/>
              </p:cNvSpPr>
              <p:nvPr/>
            </p:nvSpPr>
            <p:spPr bwMode="auto">
              <a:xfrm>
                <a:off x="5515" y="3916"/>
                <a:ext cx="196" cy="132"/>
              </a:xfrm>
              <a:custGeom>
                <a:avLst/>
                <a:gdLst>
                  <a:gd name="T0" fmla="*/ 196 w 196"/>
                  <a:gd name="T1" fmla="*/ 53 h 132"/>
                  <a:gd name="T2" fmla="*/ 0 w 196"/>
                  <a:gd name="T3" fmla="*/ 0 h 132"/>
                  <a:gd name="T4" fmla="*/ 0 w 196"/>
                  <a:gd name="T5" fmla="*/ 132 h 132"/>
                  <a:gd name="T6" fmla="*/ 196 w 196"/>
                  <a:gd name="T7" fmla="*/ 53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132">
                    <a:moveTo>
                      <a:pt x="196" y="53"/>
                    </a:moveTo>
                    <a:lnTo>
                      <a:pt x="0" y="0"/>
                    </a:lnTo>
                    <a:lnTo>
                      <a:pt x="0" y="132"/>
                    </a:lnTo>
                    <a:lnTo>
                      <a:pt x="196" y="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1524" name="Freeform 28">
                <a:extLst>
                  <a:ext uri="{FF2B5EF4-FFF2-40B4-BE49-F238E27FC236}">
                    <a16:creationId xmlns:a16="http://schemas.microsoft.com/office/drawing/2014/main" id="{0650C116-8AAC-4BFC-A567-2E8795DECC81}"/>
                  </a:ext>
                </a:extLst>
              </p:cNvPr>
              <p:cNvSpPr>
                <a:spLocks/>
              </p:cNvSpPr>
              <p:nvPr/>
            </p:nvSpPr>
            <p:spPr bwMode="auto">
              <a:xfrm>
                <a:off x="5515" y="3916"/>
                <a:ext cx="196" cy="132"/>
              </a:xfrm>
              <a:custGeom>
                <a:avLst/>
                <a:gdLst>
                  <a:gd name="T0" fmla="*/ 196 w 196"/>
                  <a:gd name="T1" fmla="*/ 53 h 132"/>
                  <a:gd name="T2" fmla="*/ 0 w 196"/>
                  <a:gd name="T3" fmla="*/ 0 h 132"/>
                  <a:gd name="T4" fmla="*/ 0 w 196"/>
                  <a:gd name="T5" fmla="*/ 132 h 132"/>
                  <a:gd name="T6" fmla="*/ 196 w 196"/>
                  <a:gd name="T7" fmla="*/ 53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132">
                    <a:moveTo>
                      <a:pt x="196" y="53"/>
                    </a:moveTo>
                    <a:lnTo>
                      <a:pt x="0" y="0"/>
                    </a:lnTo>
                    <a:lnTo>
                      <a:pt x="0" y="132"/>
                    </a:lnTo>
                    <a:lnTo>
                      <a:pt x="196" y="53"/>
                    </a:lnTo>
                    <a:close/>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EC"/>
              </a:p>
            </p:txBody>
          </p:sp>
          <p:sp>
            <p:nvSpPr>
              <p:cNvPr id="21525" name="Rectangle 29">
                <a:extLst>
                  <a:ext uri="{FF2B5EF4-FFF2-40B4-BE49-F238E27FC236}">
                    <a16:creationId xmlns:a16="http://schemas.microsoft.com/office/drawing/2014/main" id="{D4BD374A-A426-45EA-8EAC-CED7190B996B}"/>
                  </a:ext>
                </a:extLst>
              </p:cNvPr>
              <p:cNvSpPr>
                <a:spLocks noChangeArrowheads="1"/>
              </p:cNvSpPr>
              <p:nvPr/>
            </p:nvSpPr>
            <p:spPr bwMode="auto">
              <a:xfrm>
                <a:off x="861" y="2771"/>
                <a:ext cx="132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900">
                    <a:solidFill>
                      <a:srgbClr val="1F1A17"/>
                    </a:solidFill>
                  </a:rPr>
                  <a:t>Tipo precipicio a la </a:t>
                </a:r>
                <a:endParaRPr lang="es-ES" altLang="es-ES"/>
              </a:p>
            </p:txBody>
          </p:sp>
          <p:sp>
            <p:nvSpPr>
              <p:cNvPr id="21526" name="Rectangle 30">
                <a:extLst>
                  <a:ext uri="{FF2B5EF4-FFF2-40B4-BE49-F238E27FC236}">
                    <a16:creationId xmlns:a16="http://schemas.microsoft.com/office/drawing/2014/main" id="{A084ED72-8A90-4AEF-B299-E0BA015720D3}"/>
                  </a:ext>
                </a:extLst>
              </p:cNvPr>
              <p:cNvSpPr>
                <a:spLocks noChangeArrowheads="1"/>
              </p:cNvSpPr>
              <p:nvPr/>
            </p:nvSpPr>
            <p:spPr bwMode="auto">
              <a:xfrm>
                <a:off x="891" y="2940"/>
                <a:ext cx="100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900">
                    <a:solidFill>
                      <a:srgbClr val="1F1A17"/>
                    </a:solidFill>
                  </a:rPr>
                  <a:t>         izquierda</a:t>
                </a:r>
                <a:endParaRPr lang="es-ES" altLang="es-ES"/>
              </a:p>
            </p:txBody>
          </p:sp>
          <p:sp>
            <p:nvSpPr>
              <p:cNvPr id="21527" name="Rectangle 31">
                <a:extLst>
                  <a:ext uri="{FF2B5EF4-FFF2-40B4-BE49-F238E27FC236}">
                    <a16:creationId xmlns:a16="http://schemas.microsoft.com/office/drawing/2014/main" id="{8A05A73D-8BE5-4A08-AC8E-2D4AF3DD773C}"/>
                  </a:ext>
                </a:extLst>
              </p:cNvPr>
              <p:cNvSpPr>
                <a:spLocks noChangeArrowheads="1"/>
              </p:cNvSpPr>
              <p:nvPr/>
            </p:nvSpPr>
            <p:spPr bwMode="auto">
              <a:xfrm>
                <a:off x="3531" y="2744"/>
                <a:ext cx="132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900">
                    <a:solidFill>
                      <a:srgbClr val="1F1A17"/>
                    </a:solidFill>
                  </a:rPr>
                  <a:t>Tipo precipicio a la </a:t>
                </a:r>
                <a:endParaRPr lang="es-ES" altLang="es-ES"/>
              </a:p>
            </p:txBody>
          </p:sp>
          <p:sp>
            <p:nvSpPr>
              <p:cNvPr id="21528" name="Rectangle 32">
                <a:extLst>
                  <a:ext uri="{FF2B5EF4-FFF2-40B4-BE49-F238E27FC236}">
                    <a16:creationId xmlns:a16="http://schemas.microsoft.com/office/drawing/2014/main" id="{5333CBC9-84E5-40E4-8DC7-EA878027141F}"/>
                  </a:ext>
                </a:extLst>
              </p:cNvPr>
              <p:cNvSpPr>
                <a:spLocks noChangeArrowheads="1"/>
              </p:cNvSpPr>
              <p:nvPr/>
            </p:nvSpPr>
            <p:spPr bwMode="auto">
              <a:xfrm>
                <a:off x="3567" y="2916"/>
                <a:ext cx="93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1900">
                    <a:solidFill>
                      <a:srgbClr val="1F1A17"/>
                    </a:solidFill>
                  </a:rPr>
                  <a:t>         derecha</a:t>
                </a:r>
                <a:endParaRPr lang="es-ES" altLang="es-E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273"/>
                                        </p:tgtEl>
                                        <p:attrNameLst>
                                          <p:attrName>style.visibility</p:attrName>
                                        </p:attrNameLst>
                                      </p:cBhvr>
                                      <p:to>
                                        <p:strVal val="visible"/>
                                      </p:to>
                                    </p:set>
                                    <p:anim calcmode="lin" valueType="num">
                                      <p:cBhvr additive="base">
                                        <p:cTn id="7" dur="1000" fill="hold"/>
                                        <p:tgtEl>
                                          <p:spTgt spid="10273"/>
                                        </p:tgtEl>
                                        <p:attrNameLst>
                                          <p:attrName>ppt_x</p:attrName>
                                        </p:attrNameLst>
                                      </p:cBhvr>
                                      <p:tavLst>
                                        <p:tav tm="0">
                                          <p:val>
                                            <p:strVal val="1+#ppt_w/2"/>
                                          </p:val>
                                        </p:tav>
                                        <p:tav tm="100000">
                                          <p:val>
                                            <p:strVal val="#ppt_x"/>
                                          </p:val>
                                        </p:tav>
                                      </p:tavLst>
                                    </p:anim>
                                    <p:anim calcmode="lin" valueType="num">
                                      <p:cBhvr additive="base">
                                        <p:cTn id="8" dur="1000" fill="hold"/>
                                        <p:tgtEl>
                                          <p:spTgt spid="10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6095444E-DE78-4F40-BFC4-43913105B308}"/>
              </a:ext>
            </a:extLst>
          </p:cNvPr>
          <p:cNvSpPr>
            <a:spLocks noChangeArrowheads="1"/>
          </p:cNvSpPr>
          <p:nvPr/>
        </p:nvSpPr>
        <p:spPr bwMode="auto">
          <a:xfrm>
            <a:off x="3052764" y="304800"/>
            <a:ext cx="75644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s-ES" sz="4400">
              <a:solidFill>
                <a:schemeClr val="tx2"/>
              </a:solidFill>
            </a:endParaRPr>
          </a:p>
        </p:txBody>
      </p:sp>
      <p:sp>
        <p:nvSpPr>
          <p:cNvPr id="22531" name="Rectangle 5">
            <a:extLst>
              <a:ext uri="{FF2B5EF4-FFF2-40B4-BE49-F238E27FC236}">
                <a16:creationId xmlns:a16="http://schemas.microsoft.com/office/drawing/2014/main" id="{D5B85EE7-2E00-4E2D-839A-255A9BDBCCA7}"/>
              </a:ext>
            </a:extLst>
          </p:cNvPr>
          <p:cNvSpPr>
            <a:spLocks noChangeArrowheads="1"/>
          </p:cNvSpPr>
          <p:nvPr/>
        </p:nvSpPr>
        <p:spPr bwMode="auto">
          <a:xfrm>
            <a:off x="3003550" y="1981200"/>
            <a:ext cx="76263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endParaRPr lang="en-US" altLang="es-ES" i="1"/>
          </a:p>
        </p:txBody>
      </p:sp>
      <p:sp>
        <p:nvSpPr>
          <p:cNvPr id="11272" name="AutoShape 8">
            <a:extLst>
              <a:ext uri="{FF2B5EF4-FFF2-40B4-BE49-F238E27FC236}">
                <a16:creationId xmlns:a16="http://schemas.microsoft.com/office/drawing/2014/main" id="{1E2CEAB0-456E-4C97-8ED5-136B160F4BAF}"/>
              </a:ext>
            </a:extLst>
          </p:cNvPr>
          <p:cNvSpPr>
            <a:spLocks noChangeArrowheads="1"/>
          </p:cNvSpPr>
          <p:nvPr/>
        </p:nvSpPr>
        <p:spPr bwMode="auto">
          <a:xfrm>
            <a:off x="3502025" y="115888"/>
            <a:ext cx="5041900" cy="431800"/>
          </a:xfrm>
          <a:prstGeom prst="roundRect">
            <a:avLst>
              <a:gd name="adj" fmla="val 16667"/>
            </a:avLst>
          </a:prstGeom>
          <a:gradFill rotWithShape="1">
            <a:gsLst>
              <a:gs pos="0">
                <a:srgbClr val="6699FF"/>
              </a:gs>
              <a:gs pos="50000">
                <a:schemeClr val="bg1"/>
              </a:gs>
              <a:gs pos="100000">
                <a:srgbClr val="6699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s-ES" altLang="es-ES" b="1">
                <a:latin typeface="Lucida Sans" pitchFamily="34" charset="0"/>
              </a:rPr>
              <a:t>AL COMPARAR VARIAS DISTRIBUCIONES</a:t>
            </a:r>
          </a:p>
        </p:txBody>
      </p:sp>
      <p:grpSp>
        <p:nvGrpSpPr>
          <p:cNvPr id="11273" name="Group 9">
            <a:extLst>
              <a:ext uri="{FF2B5EF4-FFF2-40B4-BE49-F238E27FC236}">
                <a16:creationId xmlns:a16="http://schemas.microsoft.com/office/drawing/2014/main" id="{55D15B91-5D38-488A-BEA4-3D669293F253}"/>
              </a:ext>
            </a:extLst>
          </p:cNvPr>
          <p:cNvGrpSpPr>
            <a:grpSpLocks/>
          </p:cNvGrpSpPr>
          <p:nvPr/>
        </p:nvGrpSpPr>
        <p:grpSpPr bwMode="auto">
          <a:xfrm>
            <a:off x="1524001" y="981076"/>
            <a:ext cx="6689725" cy="1770063"/>
            <a:chOff x="48" y="637"/>
            <a:chExt cx="4214" cy="1115"/>
          </a:xfrm>
        </p:grpSpPr>
        <p:graphicFrame>
          <p:nvGraphicFramePr>
            <p:cNvPr id="22543" name="Object 10">
              <a:extLst>
                <a:ext uri="{FF2B5EF4-FFF2-40B4-BE49-F238E27FC236}">
                  <a16:creationId xmlns:a16="http://schemas.microsoft.com/office/drawing/2014/main" id="{1B84FD81-3023-4B97-A749-052B0A74D62C}"/>
                </a:ext>
              </a:extLst>
            </p:cNvPr>
            <p:cNvGraphicFramePr>
              <a:graphicFrameLocks noChangeAspect="1"/>
            </p:cNvGraphicFramePr>
            <p:nvPr/>
          </p:nvGraphicFramePr>
          <p:xfrm>
            <a:off x="48" y="637"/>
            <a:ext cx="2653" cy="1115"/>
          </p:xfrm>
          <a:graphic>
            <a:graphicData uri="http://schemas.openxmlformats.org/presentationml/2006/ole">
              <mc:AlternateContent xmlns:mc="http://schemas.openxmlformats.org/markup-compatibility/2006">
                <mc:Choice xmlns:v="urn:schemas-microsoft-com:vml" Requires="v">
                  <p:oleObj spid="_x0000_s36884" name="CorelDRAW" r:id="rId3" imgW="3998976" imgH="1679448" progId="CorelDRAW.Graphic.12">
                    <p:embed/>
                  </p:oleObj>
                </mc:Choice>
                <mc:Fallback>
                  <p:oleObj name="CorelDRAW" r:id="rId3" imgW="3998976" imgH="1679448" progId="CorelDRAW.Graphic.12">
                    <p:embed/>
                    <p:pic>
                      <p:nvPicPr>
                        <p:cNvPr id="22543" name="Object 10">
                          <a:extLst>
                            <a:ext uri="{FF2B5EF4-FFF2-40B4-BE49-F238E27FC236}">
                              <a16:creationId xmlns:a16="http://schemas.microsoft.com/office/drawing/2014/main" id="{1B84FD81-3023-4B97-A749-052B0A74D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 y="637"/>
                          <a:ext cx="2653" cy="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4" name="AutoShape 11">
              <a:extLst>
                <a:ext uri="{FF2B5EF4-FFF2-40B4-BE49-F238E27FC236}">
                  <a16:creationId xmlns:a16="http://schemas.microsoft.com/office/drawing/2014/main" id="{08F6D101-BD31-45AD-A3E5-10C2A72B840D}"/>
                </a:ext>
              </a:extLst>
            </p:cNvPr>
            <p:cNvSpPr>
              <a:spLocks noChangeArrowheads="1"/>
            </p:cNvSpPr>
            <p:nvPr/>
          </p:nvSpPr>
          <p:spPr bwMode="auto">
            <a:xfrm>
              <a:off x="2744" y="935"/>
              <a:ext cx="1518" cy="273"/>
            </a:xfrm>
            <a:prstGeom prst="roundRect">
              <a:avLst>
                <a:gd name="adj" fmla="val 16667"/>
              </a:avLst>
            </a:prstGeom>
            <a:gradFill rotWithShape="1">
              <a:gsLst>
                <a:gs pos="0">
                  <a:srgbClr val="99CC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b="1">
                  <a:latin typeface="Lucida Sans" panose="020B0602030504020204" pitchFamily="34" charset="0"/>
                </a:rPr>
                <a:t>Variabilidad</a:t>
              </a:r>
            </a:p>
          </p:txBody>
        </p:sp>
        <p:sp>
          <p:nvSpPr>
            <p:cNvPr id="22545" name="AutoShape 12">
              <a:extLst>
                <a:ext uri="{FF2B5EF4-FFF2-40B4-BE49-F238E27FC236}">
                  <a16:creationId xmlns:a16="http://schemas.microsoft.com/office/drawing/2014/main" id="{C29BD213-E785-460E-8148-5FFA851C36A7}"/>
                </a:ext>
              </a:extLst>
            </p:cNvPr>
            <p:cNvSpPr>
              <a:spLocks noChangeArrowheads="1"/>
            </p:cNvSpPr>
            <p:nvPr/>
          </p:nvSpPr>
          <p:spPr bwMode="auto">
            <a:xfrm flipH="1" flipV="1">
              <a:off x="2164" y="923"/>
              <a:ext cx="499" cy="318"/>
            </a:xfrm>
            <a:custGeom>
              <a:avLst/>
              <a:gdLst>
                <a:gd name="T0" fmla="*/ 295 w 21600"/>
                <a:gd name="T1" fmla="*/ 0 h 21600"/>
                <a:gd name="T2" fmla="*/ 0 w 21600"/>
                <a:gd name="T3" fmla="*/ 159 h 21600"/>
                <a:gd name="T4" fmla="*/ 295 w 21600"/>
                <a:gd name="T5" fmla="*/ 318 h 21600"/>
                <a:gd name="T6" fmla="*/ 499 w 21600"/>
                <a:gd name="T7" fmla="*/ 159 h 21600"/>
                <a:gd name="T8" fmla="*/ 17694720 60000 65536"/>
                <a:gd name="T9" fmla="*/ 11796480 60000 65536"/>
                <a:gd name="T10" fmla="*/ 5898240 60000 65536"/>
                <a:gd name="T11" fmla="*/ 0 60000 65536"/>
                <a:gd name="T12" fmla="*/ 3376 w 21600"/>
                <a:gd name="T13" fmla="*/ 5434 h 21600"/>
                <a:gd name="T14" fmla="*/ 17228 w 21600"/>
                <a:gd name="T15" fmla="*/ 16166 h 21600"/>
              </a:gdLst>
              <a:ahLst/>
              <a:cxnLst>
                <a:cxn ang="T8">
                  <a:pos x="T0" y="T1"/>
                </a:cxn>
                <a:cxn ang="T9">
                  <a:pos x="T2" y="T3"/>
                </a:cxn>
                <a:cxn ang="T10">
                  <a:pos x="T4" y="T5"/>
                </a:cxn>
                <a:cxn ang="T11">
                  <a:pos x="T6" y="T7"/>
                </a:cxn>
              </a:cxnLst>
              <a:rect l="T12" t="T13" r="T14" b="T15"/>
              <a:pathLst>
                <a:path w="21600" h="21600">
                  <a:moveTo>
                    <a:pt x="12779" y="0"/>
                  </a:moveTo>
                  <a:lnTo>
                    <a:pt x="12779" y="5424"/>
                  </a:lnTo>
                  <a:lnTo>
                    <a:pt x="3375" y="5424"/>
                  </a:lnTo>
                  <a:lnTo>
                    <a:pt x="3375" y="16176"/>
                  </a:lnTo>
                  <a:lnTo>
                    <a:pt x="12779" y="16176"/>
                  </a:lnTo>
                  <a:lnTo>
                    <a:pt x="12779" y="21600"/>
                  </a:lnTo>
                  <a:lnTo>
                    <a:pt x="21600" y="10800"/>
                  </a:lnTo>
                  <a:lnTo>
                    <a:pt x="12779" y="0"/>
                  </a:lnTo>
                  <a:close/>
                </a:path>
                <a:path w="21600" h="21600">
                  <a:moveTo>
                    <a:pt x="1350" y="5424"/>
                  </a:moveTo>
                  <a:lnTo>
                    <a:pt x="1350" y="16176"/>
                  </a:lnTo>
                  <a:lnTo>
                    <a:pt x="2700" y="16176"/>
                  </a:lnTo>
                  <a:lnTo>
                    <a:pt x="2700" y="5424"/>
                  </a:lnTo>
                  <a:lnTo>
                    <a:pt x="1350" y="5424"/>
                  </a:lnTo>
                  <a:close/>
                </a:path>
                <a:path w="21600" h="21600">
                  <a:moveTo>
                    <a:pt x="0" y="5424"/>
                  </a:moveTo>
                  <a:lnTo>
                    <a:pt x="0" y="16176"/>
                  </a:lnTo>
                  <a:lnTo>
                    <a:pt x="675" y="16176"/>
                  </a:lnTo>
                  <a:lnTo>
                    <a:pt x="675" y="5424"/>
                  </a:lnTo>
                  <a:lnTo>
                    <a:pt x="0" y="5424"/>
                  </a:lnTo>
                  <a:close/>
                </a:path>
              </a:pathLst>
            </a:custGeom>
            <a:gradFill rotWithShape="1">
              <a:gsLst>
                <a:gs pos="0">
                  <a:srgbClr val="CC3300"/>
                </a:gs>
                <a:gs pos="100000">
                  <a:srgbClr val="5E18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grpSp>
        <p:nvGrpSpPr>
          <p:cNvPr id="11277" name="Group 13">
            <a:extLst>
              <a:ext uri="{FF2B5EF4-FFF2-40B4-BE49-F238E27FC236}">
                <a16:creationId xmlns:a16="http://schemas.microsoft.com/office/drawing/2014/main" id="{882B9EC9-3D7C-4C3C-8892-F3EBA733EFD3}"/>
              </a:ext>
            </a:extLst>
          </p:cNvPr>
          <p:cNvGrpSpPr>
            <a:grpSpLocks/>
          </p:cNvGrpSpPr>
          <p:nvPr/>
        </p:nvGrpSpPr>
        <p:grpSpPr bwMode="auto">
          <a:xfrm>
            <a:off x="3325814" y="2492375"/>
            <a:ext cx="7202487" cy="1944688"/>
            <a:chOff x="1135" y="1570"/>
            <a:chExt cx="4537" cy="1225"/>
          </a:xfrm>
        </p:grpSpPr>
        <p:graphicFrame>
          <p:nvGraphicFramePr>
            <p:cNvPr id="22540" name="Object 14">
              <a:extLst>
                <a:ext uri="{FF2B5EF4-FFF2-40B4-BE49-F238E27FC236}">
                  <a16:creationId xmlns:a16="http://schemas.microsoft.com/office/drawing/2014/main" id="{40C02181-1BC3-4531-8299-1F31F0ACCBED}"/>
                </a:ext>
              </a:extLst>
            </p:cNvPr>
            <p:cNvGraphicFramePr>
              <a:graphicFrameLocks noChangeAspect="1"/>
            </p:cNvGraphicFramePr>
            <p:nvPr/>
          </p:nvGraphicFramePr>
          <p:xfrm>
            <a:off x="3097" y="1570"/>
            <a:ext cx="2575" cy="1225"/>
          </p:xfrm>
          <a:graphic>
            <a:graphicData uri="http://schemas.openxmlformats.org/presentationml/2006/ole">
              <mc:AlternateContent xmlns:mc="http://schemas.openxmlformats.org/markup-compatibility/2006">
                <mc:Choice xmlns:v="urn:schemas-microsoft-com:vml" Requires="v">
                  <p:oleObj spid="_x0000_s36885" name="CorelDRAW" r:id="rId5" imgW="4303776" imgH="1725168" progId="CorelDRAW.Graphic.12">
                    <p:embed/>
                  </p:oleObj>
                </mc:Choice>
                <mc:Fallback>
                  <p:oleObj name="CorelDRAW" r:id="rId5" imgW="4303776" imgH="1725168" progId="CorelDRAW.Graphic.12">
                    <p:embed/>
                    <p:pic>
                      <p:nvPicPr>
                        <p:cNvPr id="22540" name="Object 14">
                          <a:extLst>
                            <a:ext uri="{FF2B5EF4-FFF2-40B4-BE49-F238E27FC236}">
                              <a16:creationId xmlns:a16="http://schemas.microsoft.com/office/drawing/2014/main" id="{40C02181-1BC3-4531-8299-1F31F0ACCB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7" y="1570"/>
                          <a:ext cx="2575" cy="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1" name="AutoShape 15">
              <a:extLst>
                <a:ext uri="{FF2B5EF4-FFF2-40B4-BE49-F238E27FC236}">
                  <a16:creationId xmlns:a16="http://schemas.microsoft.com/office/drawing/2014/main" id="{69AEA10E-8C72-47D4-89D8-14883733C056}"/>
                </a:ext>
              </a:extLst>
            </p:cNvPr>
            <p:cNvSpPr>
              <a:spLocks noChangeArrowheads="1"/>
            </p:cNvSpPr>
            <p:nvPr/>
          </p:nvSpPr>
          <p:spPr bwMode="auto">
            <a:xfrm>
              <a:off x="1135" y="2069"/>
              <a:ext cx="1518" cy="273"/>
            </a:xfrm>
            <a:prstGeom prst="roundRect">
              <a:avLst>
                <a:gd name="adj" fmla="val 16667"/>
              </a:avLst>
            </a:prstGeom>
            <a:gradFill rotWithShape="1">
              <a:gsLst>
                <a:gs pos="0">
                  <a:srgbClr val="99CC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b="1">
                  <a:latin typeface="Lucida Sans" panose="020B0602030504020204" pitchFamily="34" charset="0"/>
                </a:rPr>
                <a:t>Asimetria</a:t>
              </a:r>
            </a:p>
          </p:txBody>
        </p:sp>
        <p:sp>
          <p:nvSpPr>
            <p:cNvPr id="22542" name="AutoShape 16">
              <a:extLst>
                <a:ext uri="{FF2B5EF4-FFF2-40B4-BE49-F238E27FC236}">
                  <a16:creationId xmlns:a16="http://schemas.microsoft.com/office/drawing/2014/main" id="{1D852042-EEDE-4A6D-9578-D7F99F1B3B10}"/>
                </a:ext>
              </a:extLst>
            </p:cNvPr>
            <p:cNvSpPr>
              <a:spLocks noChangeArrowheads="1"/>
            </p:cNvSpPr>
            <p:nvPr/>
          </p:nvSpPr>
          <p:spPr bwMode="auto">
            <a:xfrm>
              <a:off x="2789" y="2024"/>
              <a:ext cx="499" cy="362"/>
            </a:xfrm>
            <a:custGeom>
              <a:avLst/>
              <a:gdLst>
                <a:gd name="T0" fmla="*/ 295 w 21600"/>
                <a:gd name="T1" fmla="*/ 0 h 21600"/>
                <a:gd name="T2" fmla="*/ 0 w 21600"/>
                <a:gd name="T3" fmla="*/ 181 h 21600"/>
                <a:gd name="T4" fmla="*/ 295 w 21600"/>
                <a:gd name="T5" fmla="*/ 362 h 21600"/>
                <a:gd name="T6" fmla="*/ 499 w 21600"/>
                <a:gd name="T7" fmla="*/ 181 h 21600"/>
                <a:gd name="T8" fmla="*/ 17694720 60000 65536"/>
                <a:gd name="T9" fmla="*/ 11796480 60000 65536"/>
                <a:gd name="T10" fmla="*/ 5898240 60000 65536"/>
                <a:gd name="T11" fmla="*/ 0 60000 65536"/>
                <a:gd name="T12" fmla="*/ 3376 w 21600"/>
                <a:gd name="T13" fmla="*/ 5430 h 21600"/>
                <a:gd name="T14" fmla="*/ 17228 w 21600"/>
                <a:gd name="T15" fmla="*/ 16170 h 21600"/>
              </a:gdLst>
              <a:ahLst/>
              <a:cxnLst>
                <a:cxn ang="T8">
                  <a:pos x="T0" y="T1"/>
                </a:cxn>
                <a:cxn ang="T9">
                  <a:pos x="T2" y="T3"/>
                </a:cxn>
                <a:cxn ang="T10">
                  <a:pos x="T4" y="T5"/>
                </a:cxn>
                <a:cxn ang="T11">
                  <a:pos x="T6" y="T7"/>
                </a:cxn>
              </a:cxnLst>
              <a:rect l="T12" t="T13" r="T14" b="T15"/>
              <a:pathLst>
                <a:path w="21600" h="21600">
                  <a:moveTo>
                    <a:pt x="12779" y="0"/>
                  </a:moveTo>
                  <a:lnTo>
                    <a:pt x="12779" y="5424"/>
                  </a:lnTo>
                  <a:lnTo>
                    <a:pt x="3375" y="5424"/>
                  </a:lnTo>
                  <a:lnTo>
                    <a:pt x="3375" y="16176"/>
                  </a:lnTo>
                  <a:lnTo>
                    <a:pt x="12779" y="16176"/>
                  </a:lnTo>
                  <a:lnTo>
                    <a:pt x="12779" y="21600"/>
                  </a:lnTo>
                  <a:lnTo>
                    <a:pt x="21600" y="10800"/>
                  </a:lnTo>
                  <a:lnTo>
                    <a:pt x="12779" y="0"/>
                  </a:lnTo>
                  <a:close/>
                </a:path>
                <a:path w="21600" h="21600">
                  <a:moveTo>
                    <a:pt x="1350" y="5424"/>
                  </a:moveTo>
                  <a:lnTo>
                    <a:pt x="1350" y="16176"/>
                  </a:lnTo>
                  <a:lnTo>
                    <a:pt x="2700" y="16176"/>
                  </a:lnTo>
                  <a:lnTo>
                    <a:pt x="2700" y="5424"/>
                  </a:lnTo>
                  <a:lnTo>
                    <a:pt x="1350" y="5424"/>
                  </a:lnTo>
                  <a:close/>
                </a:path>
                <a:path w="21600" h="21600">
                  <a:moveTo>
                    <a:pt x="0" y="5424"/>
                  </a:moveTo>
                  <a:lnTo>
                    <a:pt x="0" y="16176"/>
                  </a:lnTo>
                  <a:lnTo>
                    <a:pt x="675" y="16176"/>
                  </a:lnTo>
                  <a:lnTo>
                    <a:pt x="675" y="5424"/>
                  </a:lnTo>
                  <a:lnTo>
                    <a:pt x="0" y="5424"/>
                  </a:lnTo>
                  <a:close/>
                </a:path>
              </a:pathLst>
            </a:custGeom>
            <a:gradFill rotWithShape="1">
              <a:gsLst>
                <a:gs pos="0">
                  <a:srgbClr val="CC3300"/>
                </a:gs>
                <a:gs pos="100000">
                  <a:srgbClr val="5E18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grpSp>
        <p:nvGrpSpPr>
          <p:cNvPr id="11281" name="Group 17">
            <a:extLst>
              <a:ext uri="{FF2B5EF4-FFF2-40B4-BE49-F238E27FC236}">
                <a16:creationId xmlns:a16="http://schemas.microsoft.com/office/drawing/2014/main" id="{4BDF37CE-4FE6-4253-A987-56D2E62581CB}"/>
              </a:ext>
            </a:extLst>
          </p:cNvPr>
          <p:cNvGrpSpPr>
            <a:grpSpLocks/>
          </p:cNvGrpSpPr>
          <p:nvPr/>
        </p:nvGrpSpPr>
        <p:grpSpPr bwMode="auto">
          <a:xfrm>
            <a:off x="1631950" y="4151313"/>
            <a:ext cx="7848600" cy="2373312"/>
            <a:chOff x="68" y="2615"/>
            <a:chExt cx="4944" cy="1495"/>
          </a:xfrm>
        </p:grpSpPr>
        <p:graphicFrame>
          <p:nvGraphicFramePr>
            <p:cNvPr id="22537" name="Object 18">
              <a:extLst>
                <a:ext uri="{FF2B5EF4-FFF2-40B4-BE49-F238E27FC236}">
                  <a16:creationId xmlns:a16="http://schemas.microsoft.com/office/drawing/2014/main" id="{E8800926-0F3E-4CF3-8455-3D5221BBC909}"/>
                </a:ext>
              </a:extLst>
            </p:cNvPr>
            <p:cNvGraphicFramePr>
              <a:graphicFrameLocks noChangeAspect="1"/>
            </p:cNvGraphicFramePr>
            <p:nvPr/>
          </p:nvGraphicFramePr>
          <p:xfrm>
            <a:off x="68" y="2615"/>
            <a:ext cx="2812" cy="1495"/>
          </p:xfrm>
          <a:graphic>
            <a:graphicData uri="http://schemas.openxmlformats.org/presentationml/2006/ole">
              <mc:AlternateContent xmlns:mc="http://schemas.openxmlformats.org/markup-compatibility/2006">
                <mc:Choice xmlns:v="urn:schemas-microsoft-com:vml" Requires="v">
                  <p:oleObj spid="_x0000_s36886" name="CorelDRAW" r:id="rId7" imgW="5114544" imgH="2362200" progId="CorelDRAW.Graphic.12">
                    <p:embed/>
                  </p:oleObj>
                </mc:Choice>
                <mc:Fallback>
                  <p:oleObj name="CorelDRAW" r:id="rId7" imgW="5114544" imgH="2362200" progId="CorelDRAW.Graphic.12">
                    <p:embed/>
                    <p:pic>
                      <p:nvPicPr>
                        <p:cNvPr id="22537" name="Object 18">
                          <a:extLst>
                            <a:ext uri="{FF2B5EF4-FFF2-40B4-BE49-F238E27FC236}">
                              <a16:creationId xmlns:a16="http://schemas.microsoft.com/office/drawing/2014/main" id="{E8800926-0F3E-4CF3-8455-3D5221BBC9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 y="2615"/>
                          <a:ext cx="2812" cy="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8" name="AutoShape 19">
              <a:extLst>
                <a:ext uri="{FF2B5EF4-FFF2-40B4-BE49-F238E27FC236}">
                  <a16:creationId xmlns:a16="http://schemas.microsoft.com/office/drawing/2014/main" id="{DFE188DE-2052-4E06-B984-B75707E30B3F}"/>
                </a:ext>
              </a:extLst>
            </p:cNvPr>
            <p:cNvSpPr>
              <a:spLocks noChangeArrowheads="1"/>
            </p:cNvSpPr>
            <p:nvPr/>
          </p:nvSpPr>
          <p:spPr bwMode="auto">
            <a:xfrm>
              <a:off x="3494" y="3578"/>
              <a:ext cx="1518" cy="273"/>
            </a:xfrm>
            <a:prstGeom prst="roundRect">
              <a:avLst>
                <a:gd name="adj" fmla="val 16667"/>
              </a:avLst>
            </a:prstGeom>
            <a:gradFill rotWithShape="1">
              <a:gsLst>
                <a:gs pos="0">
                  <a:srgbClr val="99CC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b="1">
                  <a:latin typeface="Lucida Sans" panose="020B0602030504020204" pitchFamily="34" charset="0"/>
                </a:rPr>
                <a:t>Curtosis</a:t>
              </a:r>
            </a:p>
          </p:txBody>
        </p:sp>
        <p:sp>
          <p:nvSpPr>
            <p:cNvPr id="22539" name="AutoShape 20">
              <a:extLst>
                <a:ext uri="{FF2B5EF4-FFF2-40B4-BE49-F238E27FC236}">
                  <a16:creationId xmlns:a16="http://schemas.microsoft.com/office/drawing/2014/main" id="{552365B3-479D-4DC5-BAF9-D05C4A0B9471}"/>
                </a:ext>
              </a:extLst>
            </p:cNvPr>
            <p:cNvSpPr>
              <a:spLocks noChangeArrowheads="1"/>
            </p:cNvSpPr>
            <p:nvPr/>
          </p:nvSpPr>
          <p:spPr bwMode="auto">
            <a:xfrm flipH="1" flipV="1">
              <a:off x="2914" y="3566"/>
              <a:ext cx="499" cy="318"/>
            </a:xfrm>
            <a:custGeom>
              <a:avLst/>
              <a:gdLst>
                <a:gd name="T0" fmla="*/ 295 w 21600"/>
                <a:gd name="T1" fmla="*/ 0 h 21600"/>
                <a:gd name="T2" fmla="*/ 0 w 21600"/>
                <a:gd name="T3" fmla="*/ 159 h 21600"/>
                <a:gd name="T4" fmla="*/ 295 w 21600"/>
                <a:gd name="T5" fmla="*/ 318 h 21600"/>
                <a:gd name="T6" fmla="*/ 499 w 21600"/>
                <a:gd name="T7" fmla="*/ 159 h 21600"/>
                <a:gd name="T8" fmla="*/ 17694720 60000 65536"/>
                <a:gd name="T9" fmla="*/ 11796480 60000 65536"/>
                <a:gd name="T10" fmla="*/ 5898240 60000 65536"/>
                <a:gd name="T11" fmla="*/ 0 60000 65536"/>
                <a:gd name="T12" fmla="*/ 3376 w 21600"/>
                <a:gd name="T13" fmla="*/ 5434 h 21600"/>
                <a:gd name="T14" fmla="*/ 17228 w 21600"/>
                <a:gd name="T15" fmla="*/ 16166 h 21600"/>
              </a:gdLst>
              <a:ahLst/>
              <a:cxnLst>
                <a:cxn ang="T8">
                  <a:pos x="T0" y="T1"/>
                </a:cxn>
                <a:cxn ang="T9">
                  <a:pos x="T2" y="T3"/>
                </a:cxn>
                <a:cxn ang="T10">
                  <a:pos x="T4" y="T5"/>
                </a:cxn>
                <a:cxn ang="T11">
                  <a:pos x="T6" y="T7"/>
                </a:cxn>
              </a:cxnLst>
              <a:rect l="T12" t="T13" r="T14" b="T15"/>
              <a:pathLst>
                <a:path w="21600" h="21600">
                  <a:moveTo>
                    <a:pt x="12779" y="0"/>
                  </a:moveTo>
                  <a:lnTo>
                    <a:pt x="12779" y="5424"/>
                  </a:lnTo>
                  <a:lnTo>
                    <a:pt x="3375" y="5424"/>
                  </a:lnTo>
                  <a:lnTo>
                    <a:pt x="3375" y="16176"/>
                  </a:lnTo>
                  <a:lnTo>
                    <a:pt x="12779" y="16176"/>
                  </a:lnTo>
                  <a:lnTo>
                    <a:pt x="12779" y="21600"/>
                  </a:lnTo>
                  <a:lnTo>
                    <a:pt x="21600" y="10800"/>
                  </a:lnTo>
                  <a:lnTo>
                    <a:pt x="12779" y="0"/>
                  </a:lnTo>
                  <a:close/>
                </a:path>
                <a:path w="21600" h="21600">
                  <a:moveTo>
                    <a:pt x="1350" y="5424"/>
                  </a:moveTo>
                  <a:lnTo>
                    <a:pt x="1350" y="16176"/>
                  </a:lnTo>
                  <a:lnTo>
                    <a:pt x="2700" y="16176"/>
                  </a:lnTo>
                  <a:lnTo>
                    <a:pt x="2700" y="5424"/>
                  </a:lnTo>
                  <a:lnTo>
                    <a:pt x="1350" y="5424"/>
                  </a:lnTo>
                  <a:close/>
                </a:path>
                <a:path w="21600" h="21600">
                  <a:moveTo>
                    <a:pt x="0" y="5424"/>
                  </a:moveTo>
                  <a:lnTo>
                    <a:pt x="0" y="16176"/>
                  </a:lnTo>
                  <a:lnTo>
                    <a:pt x="675" y="16176"/>
                  </a:lnTo>
                  <a:lnTo>
                    <a:pt x="675" y="5424"/>
                  </a:lnTo>
                  <a:lnTo>
                    <a:pt x="0" y="5424"/>
                  </a:lnTo>
                  <a:close/>
                </a:path>
              </a:pathLst>
            </a:custGeom>
            <a:gradFill rotWithShape="1">
              <a:gsLst>
                <a:gs pos="0">
                  <a:srgbClr val="CC3300"/>
                </a:gs>
                <a:gs pos="100000">
                  <a:srgbClr val="5E18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checkerboard(across)">
                                      <p:cBhvr>
                                        <p:cTn id="7" dur="1000"/>
                                        <p:tgtEl>
                                          <p:spTgt spid="112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1273"/>
                                        </p:tgtEl>
                                        <p:attrNameLst>
                                          <p:attrName>style.visibility</p:attrName>
                                        </p:attrNameLst>
                                      </p:cBhvr>
                                      <p:to>
                                        <p:strVal val="visible"/>
                                      </p:to>
                                    </p:set>
                                    <p:anim calcmode="lin" valueType="num">
                                      <p:cBhvr additive="base">
                                        <p:cTn id="12" dur="1000" fill="hold"/>
                                        <p:tgtEl>
                                          <p:spTgt spid="11273"/>
                                        </p:tgtEl>
                                        <p:attrNameLst>
                                          <p:attrName>ppt_x</p:attrName>
                                        </p:attrNameLst>
                                      </p:cBhvr>
                                      <p:tavLst>
                                        <p:tav tm="0">
                                          <p:val>
                                            <p:strVal val="1+#ppt_w/2"/>
                                          </p:val>
                                        </p:tav>
                                        <p:tav tm="100000">
                                          <p:val>
                                            <p:strVal val="#ppt_x"/>
                                          </p:val>
                                        </p:tav>
                                      </p:tavLst>
                                    </p:anim>
                                    <p:anim calcmode="lin" valueType="num">
                                      <p:cBhvr additive="base">
                                        <p:cTn id="13" dur="10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1277"/>
                                        </p:tgtEl>
                                        <p:attrNameLst>
                                          <p:attrName>style.visibility</p:attrName>
                                        </p:attrNameLst>
                                      </p:cBhvr>
                                      <p:to>
                                        <p:strVal val="visible"/>
                                      </p:to>
                                    </p:set>
                                    <p:anim calcmode="lin" valueType="num">
                                      <p:cBhvr additive="base">
                                        <p:cTn id="18" dur="1000" fill="hold"/>
                                        <p:tgtEl>
                                          <p:spTgt spid="11277"/>
                                        </p:tgtEl>
                                        <p:attrNameLst>
                                          <p:attrName>ppt_x</p:attrName>
                                        </p:attrNameLst>
                                      </p:cBhvr>
                                      <p:tavLst>
                                        <p:tav tm="0">
                                          <p:val>
                                            <p:strVal val="0-#ppt_w/2"/>
                                          </p:val>
                                        </p:tav>
                                        <p:tav tm="100000">
                                          <p:val>
                                            <p:strVal val="#ppt_x"/>
                                          </p:val>
                                        </p:tav>
                                      </p:tavLst>
                                    </p:anim>
                                    <p:anim calcmode="lin" valueType="num">
                                      <p:cBhvr additive="base">
                                        <p:cTn id="19" dur="1000" fill="hold"/>
                                        <p:tgtEl>
                                          <p:spTgt spid="1127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11281"/>
                                        </p:tgtEl>
                                        <p:attrNameLst>
                                          <p:attrName>style.visibility</p:attrName>
                                        </p:attrNameLst>
                                      </p:cBhvr>
                                      <p:to>
                                        <p:strVal val="visible"/>
                                      </p:to>
                                    </p:set>
                                    <p:anim calcmode="lin" valueType="num">
                                      <p:cBhvr additive="base">
                                        <p:cTn id="24" dur="1000" fill="hold"/>
                                        <p:tgtEl>
                                          <p:spTgt spid="11281"/>
                                        </p:tgtEl>
                                        <p:attrNameLst>
                                          <p:attrName>ppt_x</p:attrName>
                                        </p:attrNameLst>
                                      </p:cBhvr>
                                      <p:tavLst>
                                        <p:tav tm="0">
                                          <p:val>
                                            <p:strVal val="1+#ppt_w/2"/>
                                          </p:val>
                                        </p:tav>
                                        <p:tav tm="100000">
                                          <p:val>
                                            <p:strVal val="#ppt_x"/>
                                          </p:val>
                                        </p:tav>
                                      </p:tavLst>
                                    </p:anim>
                                    <p:anim calcmode="lin" valueType="num">
                                      <p:cBhvr additive="base">
                                        <p:cTn id="25" dur="1000" fill="hold"/>
                                        <p:tgtEl>
                                          <p:spTgt spid="112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AutoShape 5">
            <a:extLst>
              <a:ext uri="{FF2B5EF4-FFF2-40B4-BE49-F238E27FC236}">
                <a16:creationId xmlns:a16="http://schemas.microsoft.com/office/drawing/2014/main" id="{29DE8838-C383-4727-B918-E9509EE76D0A}"/>
              </a:ext>
            </a:extLst>
          </p:cNvPr>
          <p:cNvSpPr>
            <a:spLocks noChangeArrowheads="1"/>
          </p:cNvSpPr>
          <p:nvPr/>
        </p:nvSpPr>
        <p:spPr bwMode="auto">
          <a:xfrm>
            <a:off x="2279651" y="115888"/>
            <a:ext cx="7705725" cy="476250"/>
          </a:xfrm>
          <a:prstGeom prst="roundRect">
            <a:avLst>
              <a:gd name="adj" fmla="val 16667"/>
            </a:avLst>
          </a:prstGeom>
          <a:gradFill rotWithShape="1">
            <a:gsLst>
              <a:gs pos="0">
                <a:srgbClr val="6666FF"/>
              </a:gs>
              <a:gs pos="50000">
                <a:schemeClr val="bg1"/>
              </a:gs>
              <a:gs pos="100000">
                <a:srgbClr val="6666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s-ES" altLang="es-ES" b="1">
                <a:latin typeface="Lucida Sans" pitchFamily="34" charset="0"/>
              </a:rPr>
              <a:t>CRITERIOS PARA COMPARAR DISTRIBUCIONES DE FRECUENCIAS</a:t>
            </a:r>
          </a:p>
        </p:txBody>
      </p:sp>
      <p:pic>
        <p:nvPicPr>
          <p:cNvPr id="29703" name="Picture 7">
            <a:extLst>
              <a:ext uri="{FF2B5EF4-FFF2-40B4-BE49-F238E27FC236}">
                <a16:creationId xmlns:a16="http://schemas.microsoft.com/office/drawing/2014/main" id="{3EF893DB-0A56-4730-A0EF-2F0A1E4CF698}"/>
              </a:ext>
            </a:extLst>
          </p:cNvPr>
          <p:cNvPicPr>
            <a:picLocks noChangeAspect="1" noChangeArrowheads="1"/>
          </p:cNvPicPr>
          <p:nvPr/>
        </p:nvPicPr>
        <p:blipFill>
          <a:blip r:embed="rId2"/>
          <a:srcRect/>
          <a:stretch>
            <a:fillRect/>
          </a:stretch>
        </p:blipFill>
        <p:spPr bwMode="auto">
          <a:xfrm>
            <a:off x="1558925" y="1725613"/>
            <a:ext cx="4171950" cy="314325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5" name="AutoShape 9">
            <a:extLst>
              <a:ext uri="{FF2B5EF4-FFF2-40B4-BE49-F238E27FC236}">
                <a16:creationId xmlns:a16="http://schemas.microsoft.com/office/drawing/2014/main" id="{9D3FB859-52AA-43D3-8415-F5B4BC051448}"/>
              </a:ext>
            </a:extLst>
          </p:cNvPr>
          <p:cNvSpPr>
            <a:spLocks noChangeArrowheads="1"/>
          </p:cNvSpPr>
          <p:nvPr/>
        </p:nvSpPr>
        <p:spPr bwMode="auto">
          <a:xfrm>
            <a:off x="1790700" y="5214939"/>
            <a:ext cx="3816350" cy="1368425"/>
          </a:xfrm>
          <a:prstGeom prst="flowChartAlternateProcess">
            <a:avLst/>
          </a:prstGeom>
          <a:gradFill rotWithShape="1">
            <a:gsLst>
              <a:gs pos="0">
                <a:srgbClr val="99CCFF">
                  <a:alpha val="62000"/>
                </a:srgbClr>
              </a:gs>
              <a:gs pos="50000">
                <a:schemeClr val="bg1">
                  <a:alpha val="41000"/>
                </a:schemeClr>
              </a:gs>
              <a:gs pos="100000">
                <a:srgbClr val="99CCFF">
                  <a:alpha val="62000"/>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r>
              <a:rPr lang="es-ES" altLang="es-ES" sz="1600">
                <a:latin typeface="Arial Narrow" pitchFamily="34" charset="0"/>
              </a:rPr>
              <a:t>La distribución de los puntajes ECEN (Evaluación </a:t>
            </a:r>
          </a:p>
          <a:p>
            <a:pPr>
              <a:defRPr/>
            </a:pPr>
            <a:r>
              <a:rPr lang="es-ES" altLang="es-ES" sz="1600">
                <a:latin typeface="Arial Narrow" pitchFamily="34" charset="0"/>
              </a:rPr>
              <a:t>clínica del estado nutricional) de la muestra es</a:t>
            </a:r>
          </a:p>
          <a:p>
            <a:pPr>
              <a:defRPr/>
            </a:pPr>
            <a:r>
              <a:rPr lang="es-ES" altLang="es-ES" sz="1600">
                <a:latin typeface="Arial Narrow" pitchFamily="34" charset="0"/>
              </a:rPr>
              <a:t>similar a una Distribución Normal.  Se observa a </a:t>
            </a:r>
          </a:p>
          <a:p>
            <a:pPr>
              <a:defRPr/>
            </a:pPr>
            <a:r>
              <a:rPr lang="es-ES" altLang="es-ES" sz="1600">
                <a:latin typeface="Arial Narrow" pitchFamily="34" charset="0"/>
              </a:rPr>
              <a:t>la izquierda los valores con menor puntaje que</a:t>
            </a:r>
          </a:p>
          <a:p>
            <a:pPr>
              <a:defRPr/>
            </a:pPr>
            <a:r>
              <a:rPr lang="es-ES" altLang="es-ES" sz="1600">
                <a:latin typeface="Arial Narrow" pitchFamily="34" charset="0"/>
              </a:rPr>
              <a:t>corresponde a los desnutridos</a:t>
            </a:r>
          </a:p>
        </p:txBody>
      </p:sp>
      <p:sp>
        <p:nvSpPr>
          <p:cNvPr id="29706" name="Rectangle 10">
            <a:extLst>
              <a:ext uri="{FF2B5EF4-FFF2-40B4-BE49-F238E27FC236}">
                <a16:creationId xmlns:a16="http://schemas.microsoft.com/office/drawing/2014/main" id="{67C7603D-A3EE-46FB-8177-CAFC63A6BB9F}"/>
              </a:ext>
            </a:extLst>
          </p:cNvPr>
          <p:cNvSpPr>
            <a:spLocks noChangeArrowheads="1"/>
          </p:cNvSpPr>
          <p:nvPr/>
        </p:nvSpPr>
        <p:spPr bwMode="auto">
          <a:xfrm>
            <a:off x="1738313" y="1182688"/>
            <a:ext cx="3962944" cy="52322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s-ES" sz="1400" b="1">
                <a:latin typeface="Arial" charset="0"/>
              </a:rPr>
              <a:t>Gráfico 1. </a:t>
            </a:r>
          </a:p>
          <a:p>
            <a:pPr>
              <a:defRPr/>
            </a:pPr>
            <a:r>
              <a:rPr lang="es-ES" altLang="es-ES" sz="1400" b="1">
                <a:latin typeface="Arial" charset="0"/>
              </a:rPr>
              <a:t>Distribución de los RN según puntaje ECEN.</a:t>
            </a:r>
          </a:p>
        </p:txBody>
      </p:sp>
      <p:sp>
        <p:nvSpPr>
          <p:cNvPr id="23561" name="Rectangle 11">
            <a:extLst>
              <a:ext uri="{FF2B5EF4-FFF2-40B4-BE49-F238E27FC236}">
                <a16:creationId xmlns:a16="http://schemas.microsoft.com/office/drawing/2014/main" id="{FEA45BDA-7BEA-4FAD-A12F-FD842D0801EA}"/>
              </a:ext>
            </a:extLst>
          </p:cNvPr>
          <p:cNvSpPr>
            <a:spLocks noChangeArrowheads="1"/>
          </p:cNvSpPr>
          <p:nvPr/>
        </p:nvSpPr>
        <p:spPr bwMode="auto">
          <a:xfrm>
            <a:off x="6383338" y="708025"/>
            <a:ext cx="4176712" cy="6894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s-ES" altLang="es-ES" sz="1400" b="1"/>
              <a:t>Gráfico 2. </a:t>
            </a:r>
          </a:p>
          <a:p>
            <a:pPr eaLnBrk="1" hangingPunct="1">
              <a:lnSpc>
                <a:spcPct val="80000"/>
              </a:lnSpc>
            </a:pPr>
            <a:r>
              <a:rPr lang="es-ES" altLang="es-ES" sz="1400" b="1"/>
              <a:t>Distribución de frecuencias según grupos</a:t>
            </a:r>
          </a:p>
          <a:p>
            <a:pPr eaLnBrk="1" hangingPunct="1">
              <a:lnSpc>
                <a:spcPct val="80000"/>
              </a:lnSpc>
            </a:pPr>
            <a:r>
              <a:rPr lang="es-ES" altLang="es-ES" sz="1400" b="1"/>
              <a:t>de peso de los RN nutridos y desnutridos. </a:t>
            </a:r>
          </a:p>
          <a:p>
            <a:pPr eaLnBrk="1" hangingPunct="1">
              <a:lnSpc>
                <a:spcPct val="80000"/>
              </a:lnSpc>
            </a:pPr>
            <a:r>
              <a:rPr lang="es-ES" altLang="es-ES" sz="1400" b="1"/>
              <a:t>IMP 2000-2001</a:t>
            </a:r>
          </a:p>
        </p:txBody>
      </p:sp>
      <p:pic>
        <p:nvPicPr>
          <p:cNvPr id="29710" name="Picture 14">
            <a:extLst>
              <a:ext uri="{FF2B5EF4-FFF2-40B4-BE49-F238E27FC236}">
                <a16:creationId xmlns:a16="http://schemas.microsoft.com/office/drawing/2014/main" id="{E6FB853C-E004-4E50-9452-FC44F8944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4470400"/>
            <a:ext cx="396081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16">
            <a:extLst>
              <a:ext uri="{FF2B5EF4-FFF2-40B4-BE49-F238E27FC236}">
                <a16:creationId xmlns:a16="http://schemas.microsoft.com/office/drawing/2014/main" id="{547A60B3-67D9-4E15-BFDD-39FF8B6CC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1349376"/>
            <a:ext cx="3960812"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AutoShape 17">
            <a:extLst>
              <a:ext uri="{FF2B5EF4-FFF2-40B4-BE49-F238E27FC236}">
                <a16:creationId xmlns:a16="http://schemas.microsoft.com/office/drawing/2014/main" id="{612A3D40-019F-45A8-8BF8-240884A4635C}"/>
              </a:ext>
            </a:extLst>
          </p:cNvPr>
          <p:cNvSpPr>
            <a:spLocks noChangeArrowheads="1"/>
          </p:cNvSpPr>
          <p:nvPr/>
        </p:nvSpPr>
        <p:spPr bwMode="auto">
          <a:xfrm rot="3854515">
            <a:off x="5607051" y="4779964"/>
            <a:ext cx="792163" cy="846137"/>
          </a:xfrm>
          <a:custGeom>
            <a:avLst/>
            <a:gdLst>
              <a:gd name="T0" fmla="*/ 525908 w 21600"/>
              <a:gd name="T1" fmla="*/ 0 h 21600"/>
              <a:gd name="T2" fmla="*/ 259617 w 21600"/>
              <a:gd name="T3" fmla="*/ 221053 h 21600"/>
              <a:gd name="T4" fmla="*/ 206953 w 21600"/>
              <a:gd name="T5" fmla="*/ 277306 h 21600"/>
              <a:gd name="T6" fmla="*/ 0 w 21600"/>
              <a:gd name="T7" fmla="*/ 561741 h 21600"/>
              <a:gd name="T8" fmla="*/ 206953 w 21600"/>
              <a:gd name="T9" fmla="*/ 846137 h 21600"/>
              <a:gd name="T10" fmla="*/ 428025 w 21600"/>
              <a:gd name="T11" fmla="*/ 693284 h 21600"/>
              <a:gd name="T12" fmla="*/ 649060 w 21600"/>
              <a:gd name="T13" fmla="*/ 457188 h 21600"/>
              <a:gd name="T14" fmla="*/ 792163 w 21600"/>
              <a:gd name="T15" fmla="*/ 221053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610 w 21600"/>
              <a:gd name="T25" fmla="*/ 10981 h 21600"/>
              <a:gd name="T26" fmla="*/ 17698 w 21600"/>
              <a:gd name="T27" fmla="*/ 1769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4340" y="0"/>
                </a:moveTo>
                <a:lnTo>
                  <a:pt x="7079" y="5643"/>
                </a:lnTo>
                <a:lnTo>
                  <a:pt x="10981" y="5643"/>
                </a:lnTo>
                <a:lnTo>
                  <a:pt x="10981" y="10981"/>
                </a:lnTo>
                <a:lnTo>
                  <a:pt x="5643" y="10981"/>
                </a:lnTo>
                <a:lnTo>
                  <a:pt x="5643" y="7079"/>
                </a:lnTo>
                <a:lnTo>
                  <a:pt x="0" y="14340"/>
                </a:lnTo>
                <a:lnTo>
                  <a:pt x="5643" y="21600"/>
                </a:lnTo>
                <a:lnTo>
                  <a:pt x="5643" y="17698"/>
                </a:lnTo>
                <a:lnTo>
                  <a:pt x="17698" y="17698"/>
                </a:lnTo>
                <a:lnTo>
                  <a:pt x="17698" y="5643"/>
                </a:lnTo>
                <a:lnTo>
                  <a:pt x="21600" y="5643"/>
                </a:lnTo>
                <a:lnTo>
                  <a:pt x="14340" y="0"/>
                </a:lnTo>
                <a:close/>
              </a:path>
            </a:pathLst>
          </a:custGeom>
          <a:gradFill rotWithShape="1">
            <a:gsLst>
              <a:gs pos="0">
                <a:srgbClr val="6666FF"/>
              </a:gs>
              <a:gs pos="50000">
                <a:srgbClr val="00FFFF"/>
              </a:gs>
              <a:gs pos="100000">
                <a:srgbClr val="6666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checkerboard(down)">
                                      <p:cBhvr>
                                        <p:cTn id="7" dur="500"/>
                                        <p:tgtEl>
                                          <p:spTgt spid="29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9712"/>
                                        </p:tgtEl>
                                        <p:attrNameLst>
                                          <p:attrName>style.visibility</p:attrName>
                                        </p:attrNameLst>
                                      </p:cBhvr>
                                      <p:to>
                                        <p:strVal val="visible"/>
                                      </p:to>
                                    </p:set>
                                    <p:anim calcmode="lin" valueType="num">
                                      <p:cBhvr additive="base">
                                        <p:cTn id="12" dur="1000" fill="hold"/>
                                        <p:tgtEl>
                                          <p:spTgt spid="29712"/>
                                        </p:tgtEl>
                                        <p:attrNameLst>
                                          <p:attrName>ppt_x</p:attrName>
                                        </p:attrNameLst>
                                      </p:cBhvr>
                                      <p:tavLst>
                                        <p:tav tm="0">
                                          <p:val>
                                            <p:strVal val="1+#ppt_w/2"/>
                                          </p:val>
                                        </p:tav>
                                        <p:tav tm="100000">
                                          <p:val>
                                            <p:strVal val="#ppt_x"/>
                                          </p:val>
                                        </p:tav>
                                      </p:tavLst>
                                    </p:anim>
                                    <p:anim calcmode="lin" valueType="num">
                                      <p:cBhvr additive="base">
                                        <p:cTn id="13" dur="1000" fill="hold"/>
                                        <p:tgtEl>
                                          <p:spTgt spid="2971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9710"/>
                                        </p:tgtEl>
                                        <p:attrNameLst>
                                          <p:attrName>style.visibility</p:attrName>
                                        </p:attrNameLst>
                                      </p:cBhvr>
                                      <p:to>
                                        <p:strVal val="visible"/>
                                      </p:to>
                                    </p:set>
                                    <p:anim calcmode="lin" valueType="num">
                                      <p:cBhvr additive="base">
                                        <p:cTn id="18" dur="500" fill="hold"/>
                                        <p:tgtEl>
                                          <p:spTgt spid="29710"/>
                                        </p:tgtEl>
                                        <p:attrNameLst>
                                          <p:attrName>ppt_x</p:attrName>
                                        </p:attrNameLst>
                                      </p:cBhvr>
                                      <p:tavLst>
                                        <p:tav tm="0">
                                          <p:val>
                                            <p:strVal val="#ppt_x"/>
                                          </p:val>
                                        </p:tav>
                                        <p:tav tm="100000">
                                          <p:val>
                                            <p:strVal val="#ppt_x"/>
                                          </p:val>
                                        </p:tav>
                                      </p:tavLst>
                                    </p:anim>
                                    <p:anim calcmode="lin" valueType="num">
                                      <p:cBhvr additive="base">
                                        <p:cTn id="19"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3" name="AutoShape 95">
            <a:extLst>
              <a:ext uri="{FF2B5EF4-FFF2-40B4-BE49-F238E27FC236}">
                <a16:creationId xmlns:a16="http://schemas.microsoft.com/office/drawing/2014/main" id="{00F9F929-4BA6-45DE-BA70-548C0F848048}"/>
              </a:ext>
            </a:extLst>
          </p:cNvPr>
          <p:cNvSpPr>
            <a:spLocks noChangeArrowheads="1"/>
          </p:cNvSpPr>
          <p:nvPr/>
        </p:nvSpPr>
        <p:spPr bwMode="auto">
          <a:xfrm>
            <a:off x="1703388" y="260351"/>
            <a:ext cx="2952750" cy="447675"/>
          </a:xfrm>
          <a:prstGeom prst="flowChartAlternateProcess">
            <a:avLst/>
          </a:prstGeom>
          <a:gradFill rotWithShape="1">
            <a:gsLst>
              <a:gs pos="0">
                <a:srgbClr val="6699FF">
                  <a:alpha val="83000"/>
                </a:srgbClr>
              </a:gs>
              <a:gs pos="50000">
                <a:schemeClr val="bg1">
                  <a:alpha val="70000"/>
                </a:schemeClr>
              </a:gs>
              <a:gs pos="100000">
                <a:srgbClr val="6699FF">
                  <a:alpha val="83000"/>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defRPr/>
            </a:pPr>
            <a:r>
              <a:rPr lang="es-ES" altLang="es-ES" b="1">
                <a:latin typeface="Arial" charset="0"/>
              </a:rPr>
              <a:t>Atendiendo a su Forma</a:t>
            </a:r>
          </a:p>
        </p:txBody>
      </p:sp>
      <p:graphicFrame>
        <p:nvGraphicFramePr>
          <p:cNvPr id="12387" name="Object 99">
            <a:extLst>
              <a:ext uri="{FF2B5EF4-FFF2-40B4-BE49-F238E27FC236}">
                <a16:creationId xmlns:a16="http://schemas.microsoft.com/office/drawing/2014/main" id="{3704A10E-0485-4119-9B52-2A092BBEB112}"/>
              </a:ext>
            </a:extLst>
          </p:cNvPr>
          <p:cNvGraphicFramePr>
            <a:graphicFrameLocks noChangeAspect="1"/>
          </p:cNvGraphicFramePr>
          <p:nvPr/>
        </p:nvGraphicFramePr>
        <p:xfrm>
          <a:off x="5035550" y="1757363"/>
          <a:ext cx="5651500" cy="3816350"/>
        </p:xfrm>
        <a:graphic>
          <a:graphicData uri="http://schemas.openxmlformats.org/presentationml/2006/ole">
            <mc:AlternateContent xmlns:mc="http://schemas.openxmlformats.org/markup-compatibility/2006">
              <mc:Choice xmlns:v="urn:schemas-microsoft-com:vml" Requires="v">
                <p:oleObj spid="_x0000_s37896" name="Gráfico" r:id="rId3" imgW="4514850" imgH="3105150" progId="Excel.Chart.8">
                  <p:embed/>
                </p:oleObj>
              </mc:Choice>
              <mc:Fallback>
                <p:oleObj name="Gráfico" r:id="rId3" imgW="4514850" imgH="3105150" progId="Excel.Chart.8">
                  <p:embed/>
                  <p:pic>
                    <p:nvPicPr>
                      <p:cNvPr id="12387" name="Object 99">
                        <a:extLst>
                          <a:ext uri="{FF2B5EF4-FFF2-40B4-BE49-F238E27FC236}">
                            <a16:creationId xmlns:a16="http://schemas.microsoft.com/office/drawing/2014/main" id="{3704A10E-0485-4119-9B52-2A092BBEB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1757363"/>
                        <a:ext cx="5651500" cy="3816350"/>
                      </a:xfrm>
                      <a:prstGeom prst="rect">
                        <a:avLst/>
                      </a:prstGeom>
                      <a:noFill/>
                      <a:ln>
                        <a:noFill/>
                      </a:ln>
                      <a:effectLst/>
                      <a:extLst>
                        <a:ext uri="{909E8E84-426E-40DD-AFC4-6F175D3DCCD1}">
                          <a14:hiddenFill xmlns:a14="http://schemas.microsoft.com/office/drawing/2010/main">
                            <a:gradFill rotWithShape="1">
                              <a:gsLst>
                                <a:gs pos="0">
                                  <a:schemeClr val="hlink"/>
                                </a:gs>
                                <a:gs pos="50000">
                                  <a:srgbClr val="FFFF99"/>
                                </a:gs>
                                <a:gs pos="100000">
                                  <a:schemeClr val="hlink"/>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88" name="AutoShape 100">
            <a:extLst>
              <a:ext uri="{FF2B5EF4-FFF2-40B4-BE49-F238E27FC236}">
                <a16:creationId xmlns:a16="http://schemas.microsoft.com/office/drawing/2014/main" id="{332460AB-B2DC-45DF-AEB9-943659E1F208}"/>
              </a:ext>
            </a:extLst>
          </p:cNvPr>
          <p:cNvSpPr>
            <a:spLocks noChangeArrowheads="1"/>
          </p:cNvSpPr>
          <p:nvPr/>
        </p:nvSpPr>
        <p:spPr bwMode="auto">
          <a:xfrm>
            <a:off x="4191000" y="3140075"/>
            <a:ext cx="863600" cy="649288"/>
          </a:xfrm>
          <a:prstGeom prst="rightArrow">
            <a:avLst>
              <a:gd name="adj1" fmla="val 50120"/>
              <a:gd name="adj2" fmla="val 47920"/>
            </a:avLst>
          </a:prstGeom>
          <a:gradFill rotWithShape="1">
            <a:gsLst>
              <a:gs pos="0">
                <a:srgbClr val="0000FF"/>
              </a:gs>
              <a:gs pos="50000">
                <a:schemeClr val="bg1"/>
              </a:gs>
              <a:gs pos="100000">
                <a:srgbClr val="0000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sp>
        <p:nvSpPr>
          <p:cNvPr id="12390" name="Oval 102">
            <a:extLst>
              <a:ext uri="{FF2B5EF4-FFF2-40B4-BE49-F238E27FC236}">
                <a16:creationId xmlns:a16="http://schemas.microsoft.com/office/drawing/2014/main" id="{D513AEC3-F263-4D56-8DE4-07EC8FB39C11}"/>
              </a:ext>
            </a:extLst>
          </p:cNvPr>
          <p:cNvSpPr>
            <a:spLocks noChangeArrowheads="1"/>
          </p:cNvSpPr>
          <p:nvPr/>
        </p:nvSpPr>
        <p:spPr bwMode="auto">
          <a:xfrm>
            <a:off x="7751763" y="2781301"/>
            <a:ext cx="1314450" cy="2087563"/>
          </a:xfrm>
          <a:prstGeom prst="ellipse">
            <a:avLst/>
          </a:prstGeom>
          <a:solidFill>
            <a:srgbClr val="FFFFCC">
              <a:alpha val="49019"/>
            </a:srgbClr>
          </a:solidFill>
          <a:ln w="63500" algn="ctr">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C" altLang="es-EC"/>
          </a:p>
        </p:txBody>
      </p:sp>
      <p:graphicFrame>
        <p:nvGraphicFramePr>
          <p:cNvPr id="12456" name="Group 168">
            <a:extLst>
              <a:ext uri="{FF2B5EF4-FFF2-40B4-BE49-F238E27FC236}">
                <a16:creationId xmlns:a16="http://schemas.microsoft.com/office/drawing/2014/main" id="{F473FFDD-CF4E-4BD4-AB30-A5620A9CA716}"/>
              </a:ext>
            </a:extLst>
          </p:cNvPr>
          <p:cNvGraphicFramePr>
            <a:graphicFrameLocks noGrp="1"/>
          </p:cNvGraphicFramePr>
          <p:nvPr/>
        </p:nvGraphicFramePr>
        <p:xfrm>
          <a:off x="2030413" y="2008188"/>
          <a:ext cx="2159000" cy="3149600"/>
        </p:xfrm>
        <a:graphic>
          <a:graphicData uri="http://schemas.openxmlformats.org/drawingml/2006/table">
            <a:tbl>
              <a:tblPr/>
              <a:tblGrid>
                <a:gridCol w="1171575">
                  <a:extLst>
                    <a:ext uri="{9D8B030D-6E8A-4147-A177-3AD203B41FA5}">
                      <a16:colId xmlns:a16="http://schemas.microsoft.com/office/drawing/2014/main" val="20000"/>
                    </a:ext>
                  </a:extLst>
                </a:gridCol>
                <a:gridCol w="987425">
                  <a:extLst>
                    <a:ext uri="{9D8B030D-6E8A-4147-A177-3AD203B41FA5}">
                      <a16:colId xmlns:a16="http://schemas.microsoft.com/office/drawing/2014/main" val="20001"/>
                    </a:ext>
                  </a:extLst>
                </a:gridCol>
              </a:tblGrid>
              <a:tr h="671513">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a:ln>
                            <a:noFill/>
                          </a:ln>
                          <a:solidFill>
                            <a:schemeClr val="tx1"/>
                          </a:solidFill>
                          <a:effectLst/>
                          <a:latin typeface="Arial" charset="0"/>
                          <a:cs typeface="Times New Roman" pitchFamily="18" charset="0"/>
                        </a:rPr>
                        <a:t># Hijos</a:t>
                      </a:r>
                      <a:endParaRPr kumimoji="0" lang="es-ES" altLang="es-ES" sz="16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a:ln>
                            <a:noFill/>
                          </a:ln>
                          <a:solidFill>
                            <a:schemeClr val="tx1"/>
                          </a:solidFill>
                          <a:effectLst/>
                          <a:latin typeface="Arial" charset="0"/>
                          <a:cs typeface="Times New Roman" pitchFamily="18" charset="0"/>
                        </a:rPr>
                        <a:t>(xi)</a:t>
                      </a:r>
                      <a:endParaRPr kumimoji="0" lang="es-ES" altLang="es-ES" sz="1600" b="0" i="0" u="none" strike="noStrike" cap="none" normalizeH="0" baseline="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wdUpDiag">
                      <a:fgClr>
                        <a:srgbClr val="FFFF00"/>
                      </a:fgClr>
                      <a:bgClr>
                        <a:srgbClr val="FFFFCC"/>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a:ln>
                            <a:noFill/>
                          </a:ln>
                          <a:solidFill>
                            <a:schemeClr val="tx1"/>
                          </a:solidFill>
                          <a:effectLst/>
                          <a:latin typeface="Arial" charset="0"/>
                          <a:cs typeface="Times New Roman" pitchFamily="18" charset="0"/>
                        </a:rPr>
                        <a:t>fi</a:t>
                      </a:r>
                      <a:endParaRPr kumimoji="0" lang="es-ES" alt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wdUpDiag">
                      <a:fgClr>
                        <a:srgbClr val="FFFF00"/>
                      </a:fgClr>
                      <a:bgClr>
                        <a:srgbClr val="FFFFCC"/>
                      </a:bgClr>
                    </a:pattFill>
                  </a:tcPr>
                </a:tc>
                <a:extLst>
                  <a:ext uri="{0D108BD9-81ED-4DB2-BD59-A6C34878D82A}">
                    <a16:rowId xmlns:a16="http://schemas.microsoft.com/office/drawing/2014/main" val="10000"/>
                  </a:ext>
                </a:extLst>
              </a:tr>
              <a:tr h="2089149">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0</a:t>
                      </a:r>
                      <a:endParaRPr kumimoji="0" lang="es-ES" altLang="es-ES" sz="1600" b="0" i="0" u="none" strike="noStrike" cap="none" normalizeH="0" baseline="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Times New Roman" pitchFamily="18" charset="0"/>
                          <a:cs typeface="Times New Roman" pitchFamily="18" charset="0"/>
                        </a:rPr>
                        <a:t>3</a:t>
                      </a:r>
                      <a:endParaRPr kumimoji="0" lang="es-ES" altLang="es-ES" sz="16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extLst>
                  <a:ext uri="{0D108BD9-81ED-4DB2-BD59-A6C34878D82A}">
                    <a16:rowId xmlns:a16="http://schemas.microsoft.com/office/drawing/2014/main" val="10001"/>
                  </a:ext>
                </a:extLst>
              </a:tr>
              <a:tr h="388938">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Times New Roman" pitchFamily="18" charset="0"/>
                        </a:rPr>
                        <a:t>TOTAL</a:t>
                      </a:r>
                      <a:endParaRPr kumimoji="0" lang="es-ES" altLang="es-ES" sz="16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pattFill prst="wdUpDiag">
                      <a:fgClr>
                        <a:srgbClr val="FFFF00"/>
                      </a:fgClr>
                      <a:bgClr>
                        <a:srgbClr val="FFFF99"/>
                      </a:bgClr>
                    </a:patt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0" i="0" u="none" strike="noStrike" cap="none" normalizeH="0" baseline="0">
                          <a:ln>
                            <a:noFill/>
                          </a:ln>
                          <a:solidFill>
                            <a:schemeClr val="tx1"/>
                          </a:solidFill>
                          <a:effectLst/>
                          <a:latin typeface="Arial" charset="0"/>
                          <a:cs typeface="Times New Roman" pitchFamily="18" charset="0"/>
                        </a:rPr>
                        <a:t>30</a:t>
                      </a:r>
                      <a:endParaRPr kumimoji="0" lang="es-ES" altLang="es-ES" sz="1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pattFill prst="wdUpDiag">
                      <a:fgClr>
                        <a:srgbClr val="FFFF00"/>
                      </a:fgClr>
                      <a:bgClr>
                        <a:srgbClr val="FFFF99"/>
                      </a:bgClr>
                    </a:pattFill>
                  </a:tcPr>
                </a:tc>
                <a:extLst>
                  <a:ext uri="{0D108BD9-81ED-4DB2-BD59-A6C34878D82A}">
                    <a16:rowId xmlns:a16="http://schemas.microsoft.com/office/drawing/2014/main" val="10002"/>
                  </a:ext>
                </a:extLst>
              </a:tr>
            </a:tbl>
          </a:graphicData>
        </a:graphic>
      </p:graphicFrame>
      <p:sp>
        <p:nvSpPr>
          <p:cNvPr id="24599" name="Rectangle 169">
            <a:extLst>
              <a:ext uri="{FF2B5EF4-FFF2-40B4-BE49-F238E27FC236}">
                <a16:creationId xmlns:a16="http://schemas.microsoft.com/office/drawing/2014/main" id="{8F0B1F0A-BC8D-4512-B9B0-10A063C4A803}"/>
              </a:ext>
            </a:extLst>
          </p:cNvPr>
          <p:cNvSpPr>
            <a:spLocks noChangeArrowheads="1"/>
          </p:cNvSpPr>
          <p:nvPr/>
        </p:nvSpPr>
        <p:spPr bwMode="auto">
          <a:xfrm>
            <a:off x="1506537" y="963042"/>
            <a:ext cx="5018490" cy="87268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10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MX" altLang="es-ES" sz="1400" b="1"/>
              <a:t>TABLA N° 3. </a:t>
            </a:r>
          </a:p>
          <a:p>
            <a:pPr eaLnBrk="1" hangingPunct="1"/>
            <a:r>
              <a:rPr lang="es-MX" altLang="es-ES" sz="1400" b="1"/>
              <a:t>NUMERO DE HIJOS DE  LOS PACIENTES CON TBC </a:t>
            </a:r>
          </a:p>
          <a:p>
            <a:pPr eaLnBrk="1" hangingPunct="1"/>
            <a:r>
              <a:rPr lang="es-MX" altLang="es-ES" sz="1400" b="1"/>
              <a:t>HOSPITALIZADOS EN EL CENTRO MEDICO CARRANZA </a:t>
            </a:r>
          </a:p>
          <a:p>
            <a:pPr eaLnBrk="1" hangingPunct="1"/>
            <a:r>
              <a:rPr lang="es-MX" altLang="es-ES" sz="1400" b="1"/>
              <a:t>JUNIO 1999</a:t>
            </a:r>
          </a:p>
        </p:txBody>
      </p:sp>
      <p:sp>
        <p:nvSpPr>
          <p:cNvPr id="12458" name="AutoShape 170">
            <a:extLst>
              <a:ext uri="{FF2B5EF4-FFF2-40B4-BE49-F238E27FC236}">
                <a16:creationId xmlns:a16="http://schemas.microsoft.com/office/drawing/2014/main" id="{09E84E70-4D31-48E8-BB93-5D15438181E6}"/>
              </a:ext>
            </a:extLst>
          </p:cNvPr>
          <p:cNvSpPr>
            <a:spLocks noChangeArrowheads="1"/>
          </p:cNvSpPr>
          <p:nvPr/>
        </p:nvSpPr>
        <p:spPr bwMode="auto">
          <a:xfrm>
            <a:off x="3719514" y="5613400"/>
            <a:ext cx="3671887" cy="1079500"/>
          </a:xfrm>
          <a:prstGeom prst="flowChartAlternateProcess">
            <a:avLst/>
          </a:prstGeom>
          <a:gradFill rotWithShape="1">
            <a:gsLst>
              <a:gs pos="0">
                <a:srgbClr val="99CCFF">
                  <a:alpha val="62000"/>
                </a:srgbClr>
              </a:gs>
              <a:gs pos="50000">
                <a:schemeClr val="bg1">
                  <a:alpha val="41000"/>
                </a:schemeClr>
              </a:gs>
              <a:gs pos="100000">
                <a:srgbClr val="99CCFF">
                  <a:alpha val="62000"/>
                </a:srgbClr>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r>
              <a:rPr lang="es-ES" altLang="es-ES" sz="1600">
                <a:latin typeface="Arial Narrow" pitchFamily="34" charset="0"/>
              </a:rPr>
              <a:t>Según  el histograma podemos identificar  la</a:t>
            </a:r>
          </a:p>
          <a:p>
            <a:pPr>
              <a:defRPr/>
            </a:pPr>
            <a:r>
              <a:rPr lang="es-ES" altLang="es-ES" sz="1600">
                <a:latin typeface="Arial Narrow" pitchFamily="34" charset="0"/>
              </a:rPr>
              <a:t>mayor acumulación o concentración de datos </a:t>
            </a:r>
          </a:p>
          <a:p>
            <a:pPr>
              <a:defRPr/>
            </a:pPr>
            <a:r>
              <a:rPr lang="es-ES" altLang="es-ES" sz="1600">
                <a:latin typeface="Arial Narrow" pitchFamily="34" charset="0"/>
              </a:rPr>
              <a:t>se encuentra centrado entre 2 y 3 hijos.</a:t>
            </a:r>
          </a:p>
        </p:txBody>
      </p:sp>
      <p:sp>
        <p:nvSpPr>
          <p:cNvPr id="12459" name="AutoShape 171">
            <a:extLst>
              <a:ext uri="{FF2B5EF4-FFF2-40B4-BE49-F238E27FC236}">
                <a16:creationId xmlns:a16="http://schemas.microsoft.com/office/drawing/2014/main" id="{E44FE39B-8D98-45D3-8F25-182A791D923F}"/>
              </a:ext>
            </a:extLst>
          </p:cNvPr>
          <p:cNvSpPr>
            <a:spLocks noChangeArrowheads="1"/>
          </p:cNvSpPr>
          <p:nvPr/>
        </p:nvSpPr>
        <p:spPr bwMode="auto">
          <a:xfrm rot="16200000" flipV="1">
            <a:off x="7536657" y="5183982"/>
            <a:ext cx="1077912" cy="13684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bg1"/>
              </a:gs>
              <a:gs pos="50000">
                <a:srgbClr val="6666FF"/>
              </a:gs>
              <a:gs pos="100000">
                <a:schemeClr val="bg1"/>
              </a:gs>
            </a:gsLst>
            <a:lin ang="189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
              <a:latin typeface="Arial" charset="0"/>
            </a:endParaRPr>
          </a:p>
        </p:txBody>
      </p:sp>
      <p:pic>
        <p:nvPicPr>
          <p:cNvPr id="24604" name="Picture 173" descr="20081126-Seguridad1">
            <a:extLst>
              <a:ext uri="{FF2B5EF4-FFF2-40B4-BE49-F238E27FC236}">
                <a16:creationId xmlns:a16="http://schemas.microsoft.com/office/drawing/2014/main" id="{335C4A38-3D4E-4F5A-8F9D-9FADD3A7A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1075" y="76200"/>
            <a:ext cx="194468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87"/>
                                        </p:tgtEl>
                                        <p:attrNameLst>
                                          <p:attrName>style.visibility</p:attrName>
                                        </p:attrNameLst>
                                      </p:cBhvr>
                                      <p:to>
                                        <p:strVal val="visible"/>
                                      </p:to>
                                    </p:set>
                                    <p:anim calcmode="lin" valueType="num">
                                      <p:cBhvr additive="base">
                                        <p:cTn id="7" dur="1000" fill="hold"/>
                                        <p:tgtEl>
                                          <p:spTgt spid="12387"/>
                                        </p:tgtEl>
                                        <p:attrNameLst>
                                          <p:attrName>ppt_x</p:attrName>
                                        </p:attrNameLst>
                                      </p:cBhvr>
                                      <p:tavLst>
                                        <p:tav tm="0">
                                          <p:val>
                                            <p:strVal val="0-#ppt_w/2"/>
                                          </p:val>
                                        </p:tav>
                                        <p:tav tm="100000">
                                          <p:val>
                                            <p:strVal val="#ppt_x"/>
                                          </p:val>
                                        </p:tav>
                                      </p:tavLst>
                                    </p:anim>
                                    <p:anim calcmode="lin" valueType="num">
                                      <p:cBhvr additive="base">
                                        <p:cTn id="8" dur="1000" fill="hold"/>
                                        <p:tgtEl>
                                          <p:spTgt spid="123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2458"/>
                                        </p:tgtEl>
                                        <p:attrNameLst>
                                          <p:attrName>style.visibility</p:attrName>
                                        </p:attrNameLst>
                                      </p:cBhvr>
                                      <p:to>
                                        <p:strVal val="visible"/>
                                      </p:to>
                                    </p:set>
                                    <p:anim calcmode="lin" valueType="num">
                                      <p:cBhvr additive="base">
                                        <p:cTn id="13" dur="500" fill="hold"/>
                                        <p:tgtEl>
                                          <p:spTgt spid="12458"/>
                                        </p:tgtEl>
                                        <p:attrNameLst>
                                          <p:attrName>ppt_x</p:attrName>
                                        </p:attrNameLst>
                                      </p:cBhvr>
                                      <p:tavLst>
                                        <p:tav tm="0">
                                          <p:val>
                                            <p:strVal val="1+#ppt_w/2"/>
                                          </p:val>
                                        </p:tav>
                                        <p:tav tm="100000">
                                          <p:val>
                                            <p:strVal val="#ppt_x"/>
                                          </p:val>
                                        </p:tav>
                                      </p:tavLst>
                                    </p:anim>
                                    <p:anim calcmode="lin" valueType="num">
                                      <p:cBhvr additive="base">
                                        <p:cTn id="14" dur="500" fill="hold"/>
                                        <p:tgtEl>
                                          <p:spTgt spid="12458"/>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12459"/>
                                        </p:tgtEl>
                                        <p:attrNameLst>
                                          <p:attrName>style.visibility</p:attrName>
                                        </p:attrNameLst>
                                      </p:cBhvr>
                                      <p:to>
                                        <p:strVal val="visible"/>
                                      </p:to>
                                    </p:set>
                                    <p:anim calcmode="lin" valueType="num">
                                      <p:cBhvr additive="base">
                                        <p:cTn id="17" dur="500" fill="hold"/>
                                        <p:tgtEl>
                                          <p:spTgt spid="12459"/>
                                        </p:tgtEl>
                                        <p:attrNameLst>
                                          <p:attrName>ppt_x</p:attrName>
                                        </p:attrNameLst>
                                      </p:cBhvr>
                                      <p:tavLst>
                                        <p:tav tm="0">
                                          <p:val>
                                            <p:strVal val="1+#ppt_w/2"/>
                                          </p:val>
                                        </p:tav>
                                        <p:tav tm="100000">
                                          <p:val>
                                            <p:strVal val="#ppt_x"/>
                                          </p:val>
                                        </p:tav>
                                      </p:tavLst>
                                    </p:anim>
                                    <p:anim calcmode="lin" valueType="num">
                                      <p:cBhvr additive="base">
                                        <p:cTn id="18" dur="500" fill="hold"/>
                                        <p:tgtEl>
                                          <p:spTgt spid="1245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2390"/>
                                        </p:tgtEl>
                                        <p:attrNameLst>
                                          <p:attrName>style.visibility</p:attrName>
                                        </p:attrNameLst>
                                      </p:cBhvr>
                                      <p:to>
                                        <p:strVal val="visible"/>
                                      </p:to>
                                    </p:set>
                                    <p:anim calcmode="lin" valueType="num">
                                      <p:cBhvr additive="base">
                                        <p:cTn id="23" dur="500" fill="hold"/>
                                        <p:tgtEl>
                                          <p:spTgt spid="12390"/>
                                        </p:tgtEl>
                                        <p:attrNameLst>
                                          <p:attrName>ppt_x</p:attrName>
                                        </p:attrNameLst>
                                      </p:cBhvr>
                                      <p:tavLst>
                                        <p:tav tm="0">
                                          <p:val>
                                            <p:strVal val="1+#ppt_w/2"/>
                                          </p:val>
                                        </p:tav>
                                        <p:tav tm="100000">
                                          <p:val>
                                            <p:strVal val="#ppt_x"/>
                                          </p:val>
                                        </p:tav>
                                      </p:tavLst>
                                    </p:anim>
                                    <p:anim calcmode="lin" valueType="num">
                                      <p:cBhvr additive="base">
                                        <p:cTn id="24" dur="500" fill="hold"/>
                                        <p:tgtEl>
                                          <p:spTgt spid="12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387" grpId="0"/>
      <p:bldP spid="1239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D756C90D-FF0C-4C22-8748-1DD0303FA108}"/>
              </a:ext>
            </a:extLst>
          </p:cNvPr>
          <p:cNvSpPr txBox="1"/>
          <p:nvPr/>
        </p:nvSpPr>
        <p:spPr>
          <a:xfrm>
            <a:off x="1012371" y="1000126"/>
            <a:ext cx="10352315" cy="4647426"/>
          </a:xfrm>
          <a:prstGeom prst="rect">
            <a:avLst/>
          </a:prstGeom>
          <a:noFill/>
        </p:spPr>
        <p:txBody>
          <a:bodyPr wrap="square">
            <a:spAutoFit/>
          </a:bodyPr>
          <a:lstStyle/>
          <a:p>
            <a:pPr algn="ctr">
              <a:defRPr/>
            </a:pPr>
            <a:r>
              <a:rPr lang="es-ES" sz="2800" b="1" dirty="0">
                <a:solidFill>
                  <a:schemeClr val="accent3"/>
                </a:solidFill>
                <a:latin typeface="Bell MT" pitchFamily="18" charset="0"/>
                <a:cs typeface="Arial" charset="0"/>
              </a:rPr>
              <a:t>OBJETIVO Y APLICACIONES DE LA ESTADÍSTICA EN SALUD PÚBLICA</a:t>
            </a:r>
          </a:p>
          <a:p>
            <a:pPr algn="just">
              <a:defRPr/>
            </a:pPr>
            <a:endParaRPr lang="es-ES" sz="2400" b="1" dirty="0">
              <a:solidFill>
                <a:schemeClr val="accent3"/>
              </a:solidFill>
              <a:latin typeface="Bell MT" pitchFamily="18" charset="0"/>
              <a:cs typeface="Arial" charset="0"/>
            </a:endParaRPr>
          </a:p>
          <a:p>
            <a:pPr algn="just">
              <a:defRPr/>
            </a:pPr>
            <a:r>
              <a:rPr lang="es-ES" sz="2400" b="1" dirty="0">
                <a:cs typeface="Arial" charset="0"/>
              </a:rPr>
              <a:t>Proporciona el conocimiento y comprensión de la información acerca de la etiología y el pronóstico de las enfermedades, a fin de asesorar a los pacientes sobre la manera de evitar las enfermedades o limitar sus efectos.</a:t>
            </a:r>
          </a:p>
          <a:p>
            <a:pPr algn="just">
              <a:defRPr/>
            </a:pPr>
            <a:endParaRPr lang="es-ES" sz="2400" b="1" dirty="0">
              <a:cs typeface="Arial" charset="0"/>
            </a:endParaRPr>
          </a:p>
          <a:p>
            <a:pPr algn="just">
              <a:defRPr/>
            </a:pPr>
            <a:r>
              <a:rPr lang="es-ES" sz="2400" b="1" dirty="0">
                <a:cs typeface="Arial" charset="0"/>
              </a:rPr>
              <a:t>Otorga una discernimiento de los problemas sanitarios para que eficientemente se apliquen los recursos disponibles para resolverlos.</a:t>
            </a:r>
          </a:p>
          <a:p>
            <a:pPr algn="just">
              <a:defRPr/>
            </a:pPr>
            <a:endParaRPr lang="es-ES" sz="2400" b="1" dirty="0">
              <a:cs typeface="Arial" charset="0"/>
            </a:endParaRPr>
          </a:p>
          <a:p>
            <a:pPr algn="just">
              <a:defRPr/>
            </a:pPr>
            <a:r>
              <a:rPr lang="es-MX" sz="2400" b="1" dirty="0">
                <a:cs typeface="Arial" charset="0"/>
              </a:rPr>
              <a:t>Permite comprender los fundamentos racionales en que se basan las decisiones en materia de diagnóstico, pronóstico y terapéutica.</a:t>
            </a:r>
            <a:endParaRPr lang="en-US" dirty="0">
              <a:latin typeface="Arial" charset="0"/>
              <a:cs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a:extLst>
              <a:ext uri="{FF2B5EF4-FFF2-40B4-BE49-F238E27FC236}">
                <a16:creationId xmlns:a16="http://schemas.microsoft.com/office/drawing/2014/main" id="{E9DE73A2-21A8-4B9D-8FEE-F9F2BF88AC5F}"/>
              </a:ext>
            </a:extLst>
          </p:cNvPr>
          <p:cNvSpPr txBox="1">
            <a:spLocks noChangeArrowheads="1"/>
          </p:cNvSpPr>
          <p:nvPr/>
        </p:nvSpPr>
        <p:spPr bwMode="auto">
          <a:xfrm>
            <a:off x="1781267" y="692945"/>
            <a:ext cx="7489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2800" b="1" u="sng" dirty="0">
                <a:effectLst>
                  <a:outerShdw blurRad="38100" dist="38100" dir="2700000" algn="tl">
                    <a:srgbClr val="C0C0C0"/>
                  </a:outerShdw>
                </a:effectLst>
                <a:cs typeface="Times New Roman" pitchFamily="18" charset="0"/>
              </a:rPr>
              <a:t>Análisis de la Fiabilidad</a:t>
            </a:r>
            <a:endParaRPr lang="es-ES" altLang="es-ES" sz="2800" b="1" dirty="0">
              <a:effectLst>
                <a:outerShdw blurRad="38100" dist="38100" dir="2700000" algn="tl">
                  <a:srgbClr val="C0C0C0"/>
                </a:outerShdw>
              </a:effectLst>
            </a:endParaRPr>
          </a:p>
        </p:txBody>
      </p:sp>
      <p:sp>
        <p:nvSpPr>
          <p:cNvPr id="12291" name="Rectangle 3">
            <a:extLst>
              <a:ext uri="{FF2B5EF4-FFF2-40B4-BE49-F238E27FC236}">
                <a16:creationId xmlns:a16="http://schemas.microsoft.com/office/drawing/2014/main" id="{192C404F-A8CE-429D-BAD6-70093777AD87}"/>
              </a:ext>
            </a:extLst>
          </p:cNvPr>
          <p:cNvSpPr>
            <a:spLocks noChangeArrowheads="1"/>
          </p:cNvSpPr>
          <p:nvPr/>
        </p:nvSpPr>
        <p:spPr bwMode="auto">
          <a:xfrm>
            <a:off x="3576638" y="18573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sp>
        <p:nvSpPr>
          <p:cNvPr id="110596" name="Text Box 4">
            <a:extLst>
              <a:ext uri="{FF2B5EF4-FFF2-40B4-BE49-F238E27FC236}">
                <a16:creationId xmlns:a16="http://schemas.microsoft.com/office/drawing/2014/main" id="{B8DD4ACA-D7C1-4E90-BE31-1A7097754CA6}"/>
              </a:ext>
            </a:extLst>
          </p:cNvPr>
          <p:cNvSpPr txBox="1">
            <a:spLocks noChangeArrowheads="1"/>
          </p:cNvSpPr>
          <p:nvPr/>
        </p:nvSpPr>
        <p:spPr bwMode="auto">
          <a:xfrm>
            <a:off x="1069675" y="1600200"/>
            <a:ext cx="1029994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ES_tradnl" altLang="es-ES" dirty="0">
                <a:latin typeface="Times New Roman" pitchFamily="18" charset="0"/>
                <a:cs typeface="Times New Roman" pitchFamily="18" charset="0"/>
              </a:rPr>
              <a:t>La precisión o fiabilidad de una medida: ausencia de variabilidad.</a:t>
            </a:r>
          </a:p>
          <a:p>
            <a:pPr algn="just">
              <a:spcBef>
                <a:spcPct val="50000"/>
              </a:spcBef>
              <a:defRPr/>
            </a:pPr>
            <a:r>
              <a:rPr lang="es-ES_tradnl" altLang="es-ES" dirty="0">
                <a:latin typeface="Times New Roman" pitchFamily="18" charset="0"/>
                <a:cs typeface="Times New Roman" pitchFamily="18" charset="0"/>
              </a:rPr>
              <a:t>Una medición es fiable cuando se obtienen resultados iguales en mediciones sucesivas.</a:t>
            </a:r>
            <a:endParaRPr lang="es-ES" altLang="es-ES" dirty="0">
              <a:latin typeface="Times New Roman" pitchFamily="18" charset="0"/>
              <a:cs typeface="Times New Roman" pitchFamily="18" charset="0"/>
            </a:endParaRPr>
          </a:p>
          <a:p>
            <a:pPr marL="285750" indent="-285750" algn="just">
              <a:spcBef>
                <a:spcPct val="50000"/>
              </a:spcBef>
              <a:buFont typeface="Arial" panose="020B0604020202020204" pitchFamily="34" charset="0"/>
              <a:buChar char="•"/>
              <a:defRPr/>
            </a:pPr>
            <a:r>
              <a:rPr lang="es-ES_tradnl" altLang="es-ES" dirty="0">
                <a:latin typeface="Times New Roman" pitchFamily="18" charset="0"/>
                <a:cs typeface="Times New Roman" pitchFamily="18" charset="0"/>
              </a:rPr>
              <a:t>Ejemplo: Medición de temperatura: 36º, 30º, 40º (no es fiable). </a:t>
            </a:r>
            <a:endParaRPr lang="es-ES" altLang="es-ES" dirty="0">
              <a:latin typeface="Times New Roman" pitchFamily="18" charset="0"/>
              <a:cs typeface="Times New Roman" pitchFamily="18" charset="0"/>
            </a:endParaRPr>
          </a:p>
          <a:p>
            <a:pPr algn="just">
              <a:spcBef>
                <a:spcPct val="50000"/>
              </a:spcBef>
              <a:defRPr/>
            </a:pPr>
            <a:r>
              <a:rPr lang="es-ES_tradnl" altLang="es-ES" dirty="0">
                <a:latin typeface="Times New Roman" pitchFamily="18" charset="0"/>
                <a:cs typeface="Times New Roman" pitchFamily="18" charset="0"/>
              </a:rPr>
              <a:t> </a:t>
            </a:r>
            <a:r>
              <a:rPr lang="es-ES" altLang="es-ES" dirty="0">
                <a:latin typeface="Times New Roman" pitchFamily="18" charset="0"/>
                <a:cs typeface="Times New Roman" pitchFamily="18" charset="0"/>
              </a:rPr>
              <a:t>     </a:t>
            </a:r>
          </a:p>
          <a:p>
            <a:pPr algn="just">
              <a:spcBef>
                <a:spcPct val="50000"/>
              </a:spcBef>
              <a:defRPr/>
            </a:pPr>
            <a:r>
              <a:rPr lang="es-ES" altLang="es-ES" b="1" dirty="0">
                <a:latin typeface="Times New Roman" pitchFamily="18" charset="0"/>
                <a:cs typeface="Times New Roman" pitchFamily="18" charset="0"/>
              </a:rPr>
              <a:t>O</a:t>
            </a:r>
            <a:r>
              <a:rPr lang="es-ES_tradnl" altLang="es-ES" b="1" dirty="0">
                <a:latin typeface="Times New Roman" pitchFamily="18" charset="0"/>
                <a:cs typeface="Times New Roman" pitchFamily="18" charset="0"/>
              </a:rPr>
              <a:t>orígenes de la variabilidad:</a:t>
            </a:r>
            <a:endParaRPr lang="es-ES" altLang="es-ES" b="1" dirty="0">
              <a:latin typeface="Times New Roman" pitchFamily="18" charset="0"/>
              <a:cs typeface="Times New Roman" pitchFamily="18" charset="0"/>
            </a:endParaRPr>
          </a:p>
          <a:p>
            <a:pPr algn="just">
              <a:spcBef>
                <a:spcPct val="50000"/>
              </a:spcBef>
              <a:defRPr/>
            </a:pPr>
            <a:r>
              <a:rPr lang="es-ES_tradnl" altLang="es-ES" dirty="0">
                <a:latin typeface="Times New Roman" pitchFamily="18" charset="0"/>
                <a:cs typeface="Times New Roman" pitchFamily="18" charset="0"/>
              </a:rPr>
              <a:t>1.Variabilidad atribuible al procedimiento (instrumentos, pruebas, cuestionarios, </a:t>
            </a:r>
            <a:r>
              <a:rPr lang="es-ES_tradnl" altLang="es-ES" dirty="0" err="1">
                <a:latin typeface="Times New Roman" pitchFamily="18" charset="0"/>
                <a:cs typeface="Times New Roman" pitchFamily="18" charset="0"/>
              </a:rPr>
              <a:t>etc</a:t>
            </a:r>
            <a:r>
              <a:rPr lang="es-ES_tradnl" altLang="es-ES" dirty="0">
                <a:latin typeface="Times New Roman" pitchFamily="18" charset="0"/>
                <a:cs typeface="Times New Roman" pitchFamily="18" charset="0"/>
              </a:rPr>
              <a:t>).</a:t>
            </a:r>
            <a:endParaRPr lang="es-ES" altLang="es-ES" dirty="0">
              <a:latin typeface="Times New Roman" pitchFamily="18" charset="0"/>
              <a:cs typeface="Times New Roman" pitchFamily="18" charset="0"/>
            </a:endParaRPr>
          </a:p>
          <a:p>
            <a:pPr algn="just">
              <a:spcBef>
                <a:spcPct val="50000"/>
              </a:spcBef>
              <a:defRPr/>
            </a:pPr>
            <a:r>
              <a:rPr lang="es-ES_tradnl" altLang="es-ES" dirty="0">
                <a:latin typeface="Times New Roman" pitchFamily="18" charset="0"/>
                <a:cs typeface="Times New Roman" pitchFamily="18" charset="0"/>
              </a:rPr>
              <a:t>2.Variabilidad debida a discrepancias entre los observadores (variaciones </a:t>
            </a:r>
            <a:r>
              <a:rPr lang="es-ES_tradnl" altLang="es-ES" dirty="0" err="1">
                <a:latin typeface="Times New Roman" pitchFamily="18" charset="0"/>
                <a:cs typeface="Times New Roman" pitchFamily="18" charset="0"/>
              </a:rPr>
              <a:t>inter‑observador</a:t>
            </a:r>
            <a:r>
              <a:rPr lang="es-ES_tradnl" altLang="es-ES" dirty="0">
                <a:latin typeface="Times New Roman" pitchFamily="18" charset="0"/>
                <a:cs typeface="Times New Roman" pitchFamily="18" charset="0"/>
              </a:rPr>
              <a:t> e </a:t>
            </a:r>
            <a:r>
              <a:rPr lang="es-ES_tradnl" altLang="es-ES" dirty="0" err="1">
                <a:latin typeface="Times New Roman" pitchFamily="18" charset="0"/>
                <a:cs typeface="Times New Roman" pitchFamily="18" charset="0"/>
              </a:rPr>
              <a:t>intra‑observador</a:t>
            </a:r>
            <a:r>
              <a:rPr lang="es-ES_tradnl" altLang="es-ES" dirty="0">
                <a:latin typeface="Times New Roman" pitchFamily="18" charset="0"/>
                <a:cs typeface="Times New Roman" pitchFamily="18" charset="0"/>
              </a:rPr>
              <a:t>).</a:t>
            </a:r>
            <a:endParaRPr lang="es-ES" altLang="es-ES" dirty="0">
              <a:latin typeface="Times New Roman" pitchFamily="18" charset="0"/>
              <a:cs typeface="Times New Roman" pitchFamily="18" charset="0"/>
            </a:endParaRPr>
          </a:p>
          <a:p>
            <a:pPr algn="just">
              <a:spcBef>
                <a:spcPct val="50000"/>
              </a:spcBef>
              <a:defRPr/>
            </a:pPr>
            <a:r>
              <a:rPr lang="es-ES_tradnl" altLang="es-ES" dirty="0">
                <a:latin typeface="Times New Roman" pitchFamily="18" charset="0"/>
                <a:cs typeface="Times New Roman" pitchFamily="18" charset="0"/>
              </a:rPr>
              <a:t>3.Variabilidad por cambios en las características sometidas a medición (variaciones biológicas, conductuales, ambientales, etcétera),</a:t>
            </a:r>
            <a:endParaRPr lang="es-ES" altLang="es-ES" dirty="0">
              <a:latin typeface="Times New Roman" pitchFamily="18" charset="0"/>
            </a:endParaRPr>
          </a:p>
          <a:p>
            <a:pPr algn="just">
              <a:spcBef>
                <a:spcPct val="50000"/>
              </a:spcBef>
              <a:defRPr/>
            </a:pPr>
            <a:r>
              <a:rPr lang="es-ES" altLang="es-ES" dirty="0">
                <a:latin typeface="Times New Roman" pitchFamily="18" charset="0"/>
                <a:cs typeface="Times New Roman" pitchFamily="18" charset="0"/>
              </a:rPr>
              <a:t>La fiabilidad se valora realizando dos o más mediciones independientes del mismo atributo y comparando luego los hallazgos.</a:t>
            </a:r>
            <a:endParaRPr lang="es-ES" altLang="es-ES" dirty="0">
              <a:effectLst>
                <a:outerShdw blurRad="38100" dist="38100" dir="2700000" algn="tl">
                  <a:srgbClr val="C0C0C0"/>
                </a:outerShdw>
              </a:effectLst>
              <a:cs typeface="Times New Roman" pitchFamily="18" charset="0"/>
            </a:endParaRPr>
          </a:p>
        </p:txBody>
      </p:sp>
    </p:spTree>
    <p:extLst>
      <p:ext uri="{BB962C8B-B14F-4D97-AF65-F5344CB8AC3E}">
        <p14:creationId xmlns:p14="http://schemas.microsoft.com/office/powerpoint/2010/main" val="2608406924"/>
      </p:ext>
    </p:ext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a:extLst>
              <a:ext uri="{FF2B5EF4-FFF2-40B4-BE49-F238E27FC236}">
                <a16:creationId xmlns:a16="http://schemas.microsoft.com/office/drawing/2014/main" id="{1E83875B-1FB7-4251-88E0-9FC961053333}"/>
              </a:ext>
            </a:extLst>
          </p:cNvPr>
          <p:cNvSpPr txBox="1">
            <a:spLocks noChangeArrowheads="1"/>
          </p:cNvSpPr>
          <p:nvPr/>
        </p:nvSpPr>
        <p:spPr bwMode="auto">
          <a:xfrm>
            <a:off x="1919289" y="710198"/>
            <a:ext cx="7489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ES" altLang="es-ES" sz="2800" b="1" u="sng" dirty="0">
                <a:effectLst>
                  <a:outerShdw blurRad="38100" dist="38100" dir="2700000" algn="tl">
                    <a:srgbClr val="C0C0C0"/>
                  </a:outerShdw>
                </a:effectLst>
                <a:cs typeface="Times New Roman" pitchFamily="18" charset="0"/>
              </a:rPr>
              <a:t>Análisis de la Fiabilidad</a:t>
            </a:r>
            <a:endParaRPr lang="es-ES" altLang="es-ES" sz="2800" b="1" dirty="0">
              <a:effectLst>
                <a:outerShdw blurRad="38100" dist="38100" dir="2700000" algn="tl">
                  <a:srgbClr val="C0C0C0"/>
                </a:outerShdw>
              </a:effectLst>
            </a:endParaRPr>
          </a:p>
        </p:txBody>
      </p:sp>
      <p:sp>
        <p:nvSpPr>
          <p:cNvPr id="13315" name="Rectangle 6">
            <a:extLst>
              <a:ext uri="{FF2B5EF4-FFF2-40B4-BE49-F238E27FC236}">
                <a16:creationId xmlns:a16="http://schemas.microsoft.com/office/drawing/2014/main" id="{B118EBE4-0A76-485E-BD8D-BEC412161A16}"/>
              </a:ext>
            </a:extLst>
          </p:cNvPr>
          <p:cNvSpPr>
            <a:spLocks noChangeArrowheads="1"/>
          </p:cNvSpPr>
          <p:nvPr/>
        </p:nvSpPr>
        <p:spPr bwMode="auto">
          <a:xfrm>
            <a:off x="3576638" y="18573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s-EC" altLang="es-EC"/>
          </a:p>
        </p:txBody>
      </p:sp>
      <p:sp>
        <p:nvSpPr>
          <p:cNvPr id="108551" name="Text Box 7">
            <a:extLst>
              <a:ext uri="{FF2B5EF4-FFF2-40B4-BE49-F238E27FC236}">
                <a16:creationId xmlns:a16="http://schemas.microsoft.com/office/drawing/2014/main" id="{EE92D121-390F-4102-93A9-6F4AC793F092}"/>
              </a:ext>
            </a:extLst>
          </p:cNvPr>
          <p:cNvSpPr txBox="1">
            <a:spLocks noChangeArrowheads="1"/>
          </p:cNvSpPr>
          <p:nvPr/>
        </p:nvSpPr>
        <p:spPr bwMode="auto">
          <a:xfrm>
            <a:off x="1190445" y="1600200"/>
            <a:ext cx="1011015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ES" altLang="es-ES" dirty="0">
                <a:latin typeface="Times New Roman" pitchFamily="18" charset="0"/>
                <a:cs typeface="Times New Roman" pitchFamily="18" charset="0"/>
              </a:rPr>
              <a:t>La fiabilidad de las medidas utilizadas ha de analizarse cuando se aplique una forma de medición nueva.</a:t>
            </a:r>
            <a:endParaRPr lang="es-ES" altLang="es-ES" dirty="0">
              <a:effectLst>
                <a:outerShdw blurRad="38100" dist="38100" dir="2700000" algn="tl">
                  <a:srgbClr val="C0C0C0"/>
                </a:outerShdw>
              </a:effectLst>
              <a:cs typeface="Times New Roman" pitchFamily="18" charset="0"/>
            </a:endParaRPr>
          </a:p>
          <a:p>
            <a:pPr algn="just">
              <a:spcBef>
                <a:spcPct val="50000"/>
              </a:spcBef>
              <a:defRPr/>
            </a:pPr>
            <a:r>
              <a:rPr lang="es-ES" altLang="es-ES" dirty="0">
                <a:latin typeface="Times New Roman" pitchFamily="18" charset="0"/>
                <a:cs typeface="Times New Roman" pitchFamily="18" charset="0"/>
              </a:rPr>
              <a:t> Se deben realizar esfuerzos para hacer más fiable la información recogida, pero más que intentar conseguir una fiabilidad total, se debe poder cuantificar el grado de error cometido en la medición.</a:t>
            </a:r>
            <a:endParaRPr lang="es-ES" altLang="es-ES" dirty="0">
              <a:effectLst>
                <a:outerShdw blurRad="38100" dist="38100" dir="2700000" algn="tl">
                  <a:srgbClr val="C0C0C0"/>
                </a:outerShdw>
              </a:effectLst>
              <a:cs typeface="Times New Roman" pitchFamily="18" charset="0"/>
            </a:endParaRPr>
          </a:p>
          <a:p>
            <a:pPr algn="just">
              <a:spcBef>
                <a:spcPct val="50000"/>
              </a:spcBef>
              <a:defRPr/>
            </a:pPr>
            <a:r>
              <a:rPr lang="es-ES" altLang="es-ES" dirty="0">
                <a:latin typeface="Times New Roman" pitchFamily="18" charset="0"/>
                <a:cs typeface="Times New Roman" pitchFamily="18" charset="0"/>
              </a:rPr>
              <a:t>Cuando </a:t>
            </a:r>
            <a:r>
              <a:rPr lang="es-ES" altLang="es-ES" u="sng" dirty="0">
                <a:latin typeface="Times New Roman" pitchFamily="18" charset="0"/>
                <a:cs typeface="Times New Roman" pitchFamily="18" charset="0"/>
              </a:rPr>
              <a:t>en el diseño</a:t>
            </a:r>
            <a:r>
              <a:rPr lang="es-ES" altLang="es-ES" dirty="0">
                <a:latin typeface="Times New Roman" pitchFamily="18" charset="0"/>
                <a:cs typeface="Times New Roman" pitchFamily="18" charset="0"/>
              </a:rPr>
              <a:t> de un estudio se planifique la medición de las variables seleccionadas, se deben adoptar </a:t>
            </a:r>
            <a:r>
              <a:rPr lang="es-ES" altLang="es-ES" u="sng" dirty="0">
                <a:latin typeface="Times New Roman" pitchFamily="18" charset="0"/>
                <a:cs typeface="Times New Roman" pitchFamily="18" charset="0"/>
              </a:rPr>
              <a:t>medidas para</a:t>
            </a:r>
            <a:r>
              <a:rPr lang="es-ES" altLang="es-ES" dirty="0">
                <a:latin typeface="Times New Roman" pitchFamily="18" charset="0"/>
                <a:cs typeface="Times New Roman" pitchFamily="18" charset="0"/>
              </a:rPr>
              <a:t> conseguir una </a:t>
            </a:r>
            <a:r>
              <a:rPr lang="es-ES" altLang="es-ES" u="sng" dirty="0">
                <a:latin typeface="Times New Roman" pitchFamily="18" charset="0"/>
                <a:cs typeface="Times New Roman" pitchFamily="18" charset="0"/>
              </a:rPr>
              <a:t>mínima variabilidad</a:t>
            </a:r>
            <a:r>
              <a:rPr lang="es-ES" altLang="es-ES" dirty="0">
                <a:latin typeface="Times New Roman" pitchFamily="18" charset="0"/>
                <a:cs typeface="Times New Roman" pitchFamily="18" charset="0"/>
              </a:rPr>
              <a:t> en los resultados.</a:t>
            </a:r>
            <a:endParaRPr lang="es-ES" altLang="es-ES" dirty="0">
              <a:effectLst>
                <a:outerShdw blurRad="38100" dist="38100" dir="2700000" algn="tl">
                  <a:srgbClr val="C0C0C0"/>
                </a:outerShdw>
              </a:effectLst>
              <a:cs typeface="Times New Roman" pitchFamily="18" charset="0"/>
            </a:endParaRPr>
          </a:p>
          <a:p>
            <a:pPr algn="just">
              <a:spcBef>
                <a:spcPct val="50000"/>
              </a:spcBef>
              <a:defRPr/>
            </a:pPr>
            <a:r>
              <a:rPr lang="es-ES" altLang="es-ES" dirty="0">
                <a:latin typeface="Times New Roman" pitchFamily="18" charset="0"/>
                <a:cs typeface="Times New Roman" pitchFamily="18" charset="0"/>
              </a:rPr>
              <a:t> ¿Cómo?: </a:t>
            </a:r>
          </a:p>
          <a:p>
            <a:pPr algn="just">
              <a:spcBef>
                <a:spcPct val="50000"/>
              </a:spcBef>
              <a:defRPr/>
            </a:pPr>
            <a:r>
              <a:rPr lang="es-ES" altLang="es-ES" dirty="0">
                <a:latin typeface="Times New Roman" pitchFamily="18" charset="0"/>
                <a:cs typeface="Times New Roman" pitchFamily="18" charset="0"/>
              </a:rPr>
              <a:t>- definiciones operativas claras,</a:t>
            </a:r>
          </a:p>
          <a:p>
            <a:pPr algn="just">
              <a:spcBef>
                <a:spcPct val="50000"/>
              </a:spcBef>
              <a:defRPr/>
            </a:pPr>
            <a:r>
              <a:rPr lang="es-ES" altLang="es-ES" dirty="0">
                <a:latin typeface="Times New Roman" pitchFamily="18" charset="0"/>
                <a:cs typeface="Times New Roman" pitchFamily="18" charset="0"/>
              </a:rPr>
              <a:t>- instrucciones precisas sobre la recogida de información,</a:t>
            </a:r>
          </a:p>
          <a:p>
            <a:pPr algn="just">
              <a:spcBef>
                <a:spcPct val="50000"/>
              </a:spcBef>
              <a:defRPr/>
            </a:pPr>
            <a:r>
              <a:rPr lang="es-ES" altLang="es-ES" dirty="0">
                <a:latin typeface="Times New Roman" pitchFamily="18" charset="0"/>
                <a:cs typeface="Times New Roman" pitchFamily="18" charset="0"/>
              </a:rPr>
              <a:t>- entrenamiento de los observadores,</a:t>
            </a:r>
          </a:p>
          <a:p>
            <a:pPr algn="just">
              <a:spcBef>
                <a:spcPct val="50000"/>
              </a:spcBef>
              <a:defRPr/>
            </a:pPr>
            <a:r>
              <a:rPr lang="es-ES" altLang="es-ES" dirty="0">
                <a:latin typeface="Times New Roman" pitchFamily="18" charset="0"/>
                <a:cs typeface="Times New Roman" pitchFamily="18" charset="0"/>
              </a:rPr>
              <a:t>- procedimientos de medidas estándar previamente utilizados y</a:t>
            </a:r>
          </a:p>
          <a:p>
            <a:pPr algn="just">
              <a:spcBef>
                <a:spcPct val="50000"/>
              </a:spcBef>
              <a:defRPr/>
            </a:pPr>
            <a:r>
              <a:rPr lang="es-ES" altLang="es-ES" dirty="0">
                <a:latin typeface="Times New Roman" pitchFamily="18" charset="0"/>
                <a:cs typeface="Times New Roman" pitchFamily="18" charset="0"/>
              </a:rPr>
              <a:t>- </a:t>
            </a:r>
            <a:r>
              <a:rPr lang="es-ES" altLang="es-ES" u="sng" dirty="0">
                <a:latin typeface="Times New Roman" pitchFamily="18" charset="0"/>
                <a:cs typeface="Times New Roman" pitchFamily="18" charset="0"/>
              </a:rPr>
              <a:t>técnicas de enmascaramiento.</a:t>
            </a:r>
            <a:endParaRPr lang="es-ES" altLang="es-ES" dirty="0"/>
          </a:p>
        </p:txBody>
      </p:sp>
    </p:spTree>
    <p:extLst>
      <p:ext uri="{BB962C8B-B14F-4D97-AF65-F5344CB8AC3E}">
        <p14:creationId xmlns:p14="http://schemas.microsoft.com/office/powerpoint/2010/main" val="2215557295"/>
      </p:ext>
    </p:extLst>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42B8C78-2ABB-4750-A23F-4985BD79CF7B}"/>
              </a:ext>
            </a:extLst>
          </p:cNvPr>
          <p:cNvSpPr>
            <a:spLocks noGrp="1"/>
          </p:cNvSpPr>
          <p:nvPr>
            <p:ph type="title"/>
          </p:nvPr>
        </p:nvSpPr>
        <p:spPr>
          <a:xfrm>
            <a:off x="374652" y="2695575"/>
            <a:ext cx="10687049" cy="914400"/>
          </a:xfrm>
        </p:spPr>
        <p:txBody>
          <a:bodyPr/>
          <a:lstStyle/>
          <a:p>
            <a:r>
              <a:rPr lang="es-MX" dirty="0"/>
              <a:t>GRACIAS</a:t>
            </a:r>
            <a:endParaRPr lang="es-EC" dirty="0"/>
          </a:p>
        </p:txBody>
      </p:sp>
      <p:sp>
        <p:nvSpPr>
          <p:cNvPr id="7" name="Marcador de tabla 6">
            <a:extLst>
              <a:ext uri="{FF2B5EF4-FFF2-40B4-BE49-F238E27FC236}">
                <a16:creationId xmlns:a16="http://schemas.microsoft.com/office/drawing/2014/main" id="{4788DBE9-C578-435E-9F7D-2D33A6C6CC2D}"/>
              </a:ext>
            </a:extLst>
          </p:cNvPr>
          <p:cNvSpPr>
            <a:spLocks noGrp="1"/>
          </p:cNvSpPr>
          <p:nvPr>
            <p:ph type="tbl" idx="1"/>
          </p:nvPr>
        </p:nvSpPr>
        <p:spPr/>
      </p:sp>
    </p:spTree>
    <p:extLst>
      <p:ext uri="{BB962C8B-B14F-4D97-AF65-F5344CB8AC3E}">
        <p14:creationId xmlns:p14="http://schemas.microsoft.com/office/powerpoint/2010/main" val="153467424"/>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id="{E30E97A4-587C-4CB3-9856-EDD175082304}"/>
              </a:ext>
            </a:extLst>
          </p:cNvPr>
          <p:cNvGraphicFramePr>
            <a:graphicFrameLocks noGrp="1"/>
          </p:cNvGraphicFramePr>
          <p:nvPr>
            <p:extLst>
              <p:ext uri="{D42A27DB-BD31-4B8C-83A1-F6EECF244321}">
                <p14:modId xmlns:p14="http://schemas.microsoft.com/office/powerpoint/2010/main" val="1783084552"/>
              </p:ext>
            </p:extLst>
          </p:nvPr>
        </p:nvGraphicFramePr>
        <p:xfrm>
          <a:off x="1028700" y="1583871"/>
          <a:ext cx="9944101" cy="4732793"/>
        </p:xfrm>
        <a:graphic>
          <a:graphicData uri="http://schemas.openxmlformats.org/drawingml/2006/table">
            <a:tbl>
              <a:tblPr/>
              <a:tblGrid>
                <a:gridCol w="2386581">
                  <a:extLst>
                    <a:ext uri="{9D8B030D-6E8A-4147-A177-3AD203B41FA5}">
                      <a16:colId xmlns:a16="http://schemas.microsoft.com/office/drawing/2014/main" val="20000"/>
                    </a:ext>
                  </a:extLst>
                </a:gridCol>
                <a:gridCol w="3778760">
                  <a:extLst>
                    <a:ext uri="{9D8B030D-6E8A-4147-A177-3AD203B41FA5}">
                      <a16:colId xmlns:a16="http://schemas.microsoft.com/office/drawing/2014/main" val="20001"/>
                    </a:ext>
                  </a:extLst>
                </a:gridCol>
                <a:gridCol w="3778760">
                  <a:extLst>
                    <a:ext uri="{9D8B030D-6E8A-4147-A177-3AD203B41FA5}">
                      <a16:colId xmlns:a16="http://schemas.microsoft.com/office/drawing/2014/main" val="20002"/>
                    </a:ext>
                  </a:extLst>
                </a:gridCol>
              </a:tblGrid>
              <a:tr h="267726">
                <a:tc>
                  <a:txBody>
                    <a:bodyPr/>
                    <a:lstStyle/>
                    <a:p>
                      <a:pPr algn="ctr"/>
                      <a:r>
                        <a:rPr lang="en-US" sz="1400" b="1" i="0" dirty="0">
                          <a:solidFill>
                            <a:schemeClr val="bg1"/>
                          </a:solidFill>
                        </a:rPr>
                        <a:t>Área de aplicación</a:t>
                      </a:r>
                      <a:r>
                        <a:rPr lang="en-US" sz="1400" i="0" dirty="0">
                          <a:solidFill>
                            <a:schemeClr val="bg1"/>
                          </a:solidFill>
                        </a:rPr>
                        <a:t> </a:t>
                      </a:r>
                    </a:p>
                  </a:txBody>
                  <a:tcPr marL="9741" marR="9741" marT="9741" marB="9741">
                    <a:lnL>
                      <a:noFill/>
                    </a:lnL>
                    <a:lnR>
                      <a:noFill/>
                    </a:lnR>
                    <a:lnT>
                      <a:noFill/>
                    </a:lnT>
                    <a:lnB>
                      <a:noFill/>
                    </a:lnB>
                    <a:solidFill>
                      <a:srgbClr val="800000"/>
                    </a:solidFill>
                  </a:tcPr>
                </a:tc>
                <a:tc>
                  <a:txBody>
                    <a:bodyPr/>
                    <a:lstStyle/>
                    <a:p>
                      <a:pPr algn="ctr"/>
                      <a:r>
                        <a:rPr lang="es-ES" sz="1400" i="0" dirty="0">
                          <a:solidFill>
                            <a:schemeClr val="bg1"/>
                          </a:solidFill>
                        </a:rPr>
                        <a:t>Contempla</a:t>
                      </a:r>
                      <a:endParaRPr lang="en-US" sz="1400" i="0" dirty="0">
                        <a:solidFill>
                          <a:schemeClr val="bg1"/>
                        </a:solidFill>
                      </a:endParaRPr>
                    </a:p>
                  </a:txBody>
                  <a:tcPr marL="9741" marR="9741" marT="9741" marB="9741">
                    <a:lnL>
                      <a:noFill/>
                    </a:lnL>
                    <a:lnR>
                      <a:noFill/>
                    </a:lnR>
                    <a:lnT>
                      <a:noFill/>
                    </a:lnT>
                    <a:lnB>
                      <a:noFill/>
                    </a:lnB>
                    <a:solidFill>
                      <a:srgbClr val="800000"/>
                    </a:solidFill>
                  </a:tcPr>
                </a:tc>
                <a:tc>
                  <a:txBody>
                    <a:bodyPr/>
                    <a:lstStyle/>
                    <a:p>
                      <a:pPr algn="ctr"/>
                      <a:r>
                        <a:rPr lang="en-US" sz="1400" b="1" i="0" dirty="0">
                          <a:solidFill>
                            <a:schemeClr val="bg1"/>
                          </a:solidFill>
                        </a:rPr>
                        <a:t>Ejemplo</a:t>
                      </a:r>
                      <a:r>
                        <a:rPr lang="en-US" sz="1400" i="0" dirty="0">
                          <a:solidFill>
                            <a:schemeClr val="bg1"/>
                          </a:solidFill>
                        </a:rPr>
                        <a:t> </a:t>
                      </a:r>
                    </a:p>
                  </a:txBody>
                  <a:tcPr marL="9741" marR="9741" marT="9741" marB="9741">
                    <a:lnL>
                      <a:noFill/>
                    </a:lnL>
                    <a:lnR>
                      <a:noFill/>
                    </a:lnR>
                    <a:lnT>
                      <a:noFill/>
                    </a:lnT>
                    <a:lnB>
                      <a:noFill/>
                    </a:lnB>
                    <a:solidFill>
                      <a:srgbClr val="800000"/>
                    </a:solidFill>
                  </a:tcPr>
                </a:tc>
                <a:extLst>
                  <a:ext uri="{0D108BD9-81ED-4DB2-BD59-A6C34878D82A}">
                    <a16:rowId xmlns:a16="http://schemas.microsoft.com/office/drawing/2014/main" val="10000"/>
                  </a:ext>
                </a:extLst>
              </a:tr>
              <a:tr h="994164">
                <a:tc>
                  <a:txBody>
                    <a:bodyPr/>
                    <a:lstStyle/>
                    <a:p>
                      <a:pPr algn="ctr">
                        <a:lnSpc>
                          <a:spcPct val="150000"/>
                        </a:lnSpc>
                      </a:pPr>
                      <a:r>
                        <a:rPr lang="en-US" sz="1200" b="1" i="1" dirty="0" err="1">
                          <a:latin typeface="+mn-lt"/>
                        </a:rPr>
                        <a:t>Estudios</a:t>
                      </a:r>
                      <a:r>
                        <a:rPr lang="en-US" sz="1200" b="1" i="1" dirty="0">
                          <a:latin typeface="+mn-lt"/>
                        </a:rPr>
                        <a:t> de </a:t>
                      </a:r>
                      <a:r>
                        <a:rPr lang="en-US" sz="1200" b="1" i="1" dirty="0" err="1">
                          <a:latin typeface="+mn-lt"/>
                        </a:rPr>
                        <a:t>variación</a:t>
                      </a:r>
                      <a:r>
                        <a:rPr lang="en-US" sz="1200" dirty="0">
                          <a:latin typeface="+mn-lt"/>
                        </a:rPr>
                        <a:t> </a:t>
                      </a:r>
                    </a:p>
                  </a:txBody>
                  <a:tcPr marL="9741" marR="9741" marT="9741" marB="9741">
                    <a:lnL>
                      <a:noFill/>
                    </a:lnL>
                    <a:lnR>
                      <a:noFill/>
                    </a:lnR>
                    <a:lnT>
                      <a:noFill/>
                    </a:lnT>
                    <a:lnB>
                      <a:noFill/>
                    </a:lnB>
                    <a:solidFill>
                      <a:srgbClr val="FFFFFF"/>
                    </a:solidFill>
                  </a:tcPr>
                </a:tc>
                <a:tc>
                  <a:txBody>
                    <a:bodyPr/>
                    <a:lstStyle/>
                    <a:p>
                      <a:pPr algn="ctr">
                        <a:lnSpc>
                          <a:spcPct val="150000"/>
                        </a:lnSpc>
                      </a:pPr>
                      <a:r>
                        <a:rPr lang="es-ES" sz="1200" dirty="0">
                          <a:latin typeface="+mn-lt"/>
                        </a:rPr>
                        <a:t>La variación de una característica se produce cuando su valor cambia de un sujeto a otro, o de un momento a otro en el mismo sujeto </a:t>
                      </a:r>
                    </a:p>
                  </a:txBody>
                  <a:tcPr marL="9741" marR="9741" marT="9741" marB="9741">
                    <a:lnL>
                      <a:noFill/>
                    </a:lnL>
                    <a:lnR>
                      <a:noFill/>
                    </a:lnR>
                    <a:lnT>
                      <a:noFill/>
                    </a:lnT>
                    <a:lnB>
                      <a:noFill/>
                    </a:lnB>
                    <a:solidFill>
                      <a:srgbClr val="FFFFFF"/>
                    </a:solidFill>
                  </a:tcPr>
                </a:tc>
                <a:tc>
                  <a:txBody>
                    <a:bodyPr/>
                    <a:lstStyle/>
                    <a:p>
                      <a:pPr algn="ctr">
                        <a:lnSpc>
                          <a:spcPct val="150000"/>
                        </a:lnSpc>
                      </a:pPr>
                      <a:r>
                        <a:rPr lang="es-ES" sz="1200" dirty="0">
                          <a:latin typeface="+mn-lt"/>
                        </a:rPr>
                        <a:t>Edad, peso, estatura, presión sanguínea, niveles de colesterol.</a:t>
                      </a:r>
                    </a:p>
                  </a:txBody>
                  <a:tcPr marL="9741" marR="9741" marT="9741" marB="9741">
                    <a:lnL>
                      <a:noFill/>
                    </a:lnL>
                    <a:lnR>
                      <a:noFill/>
                    </a:lnR>
                    <a:lnT>
                      <a:noFill/>
                    </a:lnT>
                    <a:lnB>
                      <a:noFill/>
                    </a:lnB>
                    <a:solidFill>
                      <a:srgbClr val="FFFFFF"/>
                    </a:solidFill>
                  </a:tcPr>
                </a:tc>
                <a:extLst>
                  <a:ext uri="{0D108BD9-81ED-4DB2-BD59-A6C34878D82A}">
                    <a16:rowId xmlns:a16="http://schemas.microsoft.com/office/drawing/2014/main" val="10001"/>
                  </a:ext>
                </a:extLst>
              </a:tr>
              <a:tr h="749959">
                <a:tc>
                  <a:txBody>
                    <a:bodyPr/>
                    <a:lstStyle/>
                    <a:p>
                      <a:pPr algn="ctr">
                        <a:lnSpc>
                          <a:spcPct val="150000"/>
                        </a:lnSpc>
                      </a:pPr>
                      <a:r>
                        <a:rPr lang="es-ES" sz="1200" b="1" i="1" dirty="0">
                          <a:latin typeface="+mn-lt"/>
                        </a:rPr>
                        <a:t>Diagnóstico de enfermedades y de la salud de la comunidad</a:t>
                      </a:r>
                      <a:r>
                        <a:rPr lang="es-ES" sz="1200" dirty="0">
                          <a:latin typeface="+mn-lt"/>
                        </a:rPr>
                        <a:t> </a:t>
                      </a:r>
                    </a:p>
                  </a:txBody>
                  <a:tcPr marL="9741" marR="9741" marT="9741" marB="9741">
                    <a:lnL>
                      <a:noFill/>
                    </a:lnL>
                    <a:lnR>
                      <a:noFill/>
                    </a:lnR>
                    <a:lnT>
                      <a:noFill/>
                    </a:lnT>
                    <a:lnB>
                      <a:noFill/>
                    </a:lnB>
                    <a:solidFill>
                      <a:srgbClr val="FFFFFF"/>
                    </a:solidFill>
                  </a:tcPr>
                </a:tc>
                <a:tc>
                  <a:txBody>
                    <a:bodyPr/>
                    <a:lstStyle/>
                    <a:p>
                      <a:pPr algn="ctr">
                        <a:lnSpc>
                          <a:spcPct val="150000"/>
                        </a:lnSpc>
                      </a:pPr>
                      <a:endParaRPr lang="es-ES" sz="1200" dirty="0">
                        <a:latin typeface="+mn-lt"/>
                      </a:endParaRPr>
                    </a:p>
                  </a:txBody>
                  <a:tcPr marL="9741" marR="9741" marT="9741" marB="9741">
                    <a:lnL>
                      <a:noFill/>
                    </a:lnL>
                    <a:lnR>
                      <a:noFill/>
                    </a:lnR>
                    <a:lnT>
                      <a:noFill/>
                    </a:lnT>
                    <a:lnB>
                      <a:noFill/>
                    </a:lnB>
                    <a:solidFill>
                      <a:srgbClr val="FFFFFF"/>
                    </a:solidFill>
                  </a:tcPr>
                </a:tc>
                <a:tc>
                  <a:txBody>
                    <a:bodyPr/>
                    <a:lstStyle/>
                    <a:p>
                      <a:pPr algn="ctr">
                        <a:lnSpc>
                          <a:spcPct val="150000"/>
                        </a:lnSpc>
                      </a:pPr>
                      <a:endParaRPr lang="es-ES" sz="1200" dirty="0">
                        <a:latin typeface="+mn-lt"/>
                      </a:endParaRPr>
                    </a:p>
                  </a:txBody>
                  <a:tcPr marL="9741" marR="9741" marT="9741" marB="9741">
                    <a:lnL>
                      <a:noFill/>
                    </a:lnL>
                    <a:lnR>
                      <a:noFill/>
                    </a:lnR>
                    <a:lnT>
                      <a:noFill/>
                    </a:lnT>
                    <a:lnB>
                      <a:noFill/>
                    </a:lnB>
                    <a:solidFill>
                      <a:srgbClr val="FFFFFF"/>
                    </a:solidFill>
                  </a:tcPr>
                </a:tc>
                <a:extLst>
                  <a:ext uri="{0D108BD9-81ED-4DB2-BD59-A6C34878D82A}">
                    <a16:rowId xmlns:a16="http://schemas.microsoft.com/office/drawing/2014/main" val="10002"/>
                  </a:ext>
                </a:extLst>
              </a:tr>
              <a:tr h="1726780">
                <a:tc>
                  <a:txBody>
                    <a:bodyPr/>
                    <a:lstStyle/>
                    <a:p>
                      <a:pPr algn="ctr">
                        <a:lnSpc>
                          <a:spcPct val="150000"/>
                        </a:lnSpc>
                      </a:pPr>
                      <a:r>
                        <a:rPr lang="es-ES" sz="1200" b="1" i="1" dirty="0">
                          <a:latin typeface="+mn-lt"/>
                        </a:rPr>
                        <a:t>Predicción del resultado probable de un programa de intervención</a:t>
                      </a:r>
                      <a:r>
                        <a:rPr lang="es-ES" sz="1200" dirty="0">
                          <a:latin typeface="+mn-lt"/>
                        </a:rPr>
                        <a:t> </a:t>
                      </a:r>
                    </a:p>
                  </a:txBody>
                  <a:tcPr marL="9741" marR="9741" marT="9741" marB="9741">
                    <a:lnL>
                      <a:noFill/>
                    </a:lnL>
                    <a:lnR>
                      <a:noFill/>
                    </a:lnR>
                    <a:lnT>
                      <a:noFill/>
                    </a:lnT>
                    <a:lnB>
                      <a:noFill/>
                    </a:lnB>
                    <a:solidFill>
                      <a:srgbClr val="FFFFFF"/>
                    </a:solidFill>
                  </a:tcPr>
                </a:tc>
                <a:tc>
                  <a:txBody>
                    <a:bodyPr/>
                    <a:lstStyle/>
                    <a:p>
                      <a:pPr algn="ctr">
                        <a:lnSpc>
                          <a:spcPct val="150000"/>
                        </a:lnSpc>
                      </a:pPr>
                      <a:r>
                        <a:rPr lang="es-ES" sz="1200" dirty="0">
                          <a:latin typeface="+mn-lt"/>
                        </a:rPr>
                        <a:t>Es la evaluación del resultado de un programa de intervención en una comunidad o de una enfermedad en los pacientes, a la luz de los síntomas, signos y circunstancias existentes </a:t>
                      </a:r>
                    </a:p>
                    <a:p>
                      <a:pPr algn="ctr">
                        <a:lnSpc>
                          <a:spcPct val="150000"/>
                        </a:lnSpc>
                      </a:pPr>
                      <a:endParaRPr lang="es-ES" sz="1200" dirty="0">
                        <a:latin typeface="+mn-lt"/>
                      </a:endParaRPr>
                    </a:p>
                    <a:p>
                      <a:pPr algn="ctr">
                        <a:lnSpc>
                          <a:spcPct val="150000"/>
                        </a:lnSpc>
                      </a:pPr>
                      <a:endParaRPr lang="es-ES" sz="1200" dirty="0">
                        <a:latin typeface="+mn-lt"/>
                      </a:endParaRPr>
                    </a:p>
                  </a:txBody>
                  <a:tcPr marL="9741" marR="9741" marT="9741" marB="9741">
                    <a:lnL>
                      <a:noFill/>
                    </a:lnL>
                    <a:lnR>
                      <a:noFill/>
                    </a:lnR>
                    <a:lnT>
                      <a:noFill/>
                    </a:lnT>
                    <a:lnB>
                      <a:noFill/>
                    </a:lnB>
                    <a:solidFill>
                      <a:srgbClr val="FFFFFF"/>
                    </a:solidFill>
                  </a:tcPr>
                </a:tc>
                <a:tc>
                  <a:txBody>
                    <a:bodyPr/>
                    <a:lstStyle/>
                    <a:p>
                      <a:pPr algn="ctr">
                        <a:lnSpc>
                          <a:spcPct val="150000"/>
                        </a:lnSpc>
                      </a:pPr>
                      <a:r>
                        <a:rPr lang="es-ES" sz="1200" dirty="0">
                          <a:latin typeface="+mn-lt"/>
                        </a:rPr>
                        <a:t>Programa de intervención nutricional para determinar el impacto de la aplicación de un suplemento alimenticio </a:t>
                      </a:r>
                    </a:p>
                  </a:txBody>
                  <a:tcPr marL="9741" marR="9741" marT="9741" marB="9741">
                    <a:lnL>
                      <a:noFill/>
                    </a:lnL>
                    <a:lnR>
                      <a:noFill/>
                    </a:lnR>
                    <a:lnT>
                      <a:noFill/>
                    </a:lnT>
                    <a:lnB>
                      <a:noFill/>
                    </a:lnB>
                    <a:solidFill>
                      <a:srgbClr val="FFFFFF"/>
                    </a:solidFill>
                  </a:tcPr>
                </a:tc>
                <a:extLst>
                  <a:ext uri="{0D108BD9-81ED-4DB2-BD59-A6C34878D82A}">
                    <a16:rowId xmlns:a16="http://schemas.microsoft.com/office/drawing/2014/main" val="10003"/>
                  </a:ext>
                </a:extLst>
              </a:tr>
              <a:tr h="994164">
                <a:tc>
                  <a:txBody>
                    <a:bodyPr/>
                    <a:lstStyle/>
                    <a:p>
                      <a:pPr algn="ctr">
                        <a:lnSpc>
                          <a:spcPct val="150000"/>
                        </a:lnSpc>
                      </a:pPr>
                      <a:endParaRPr lang="es-ES" sz="1200" b="1" i="1" dirty="0">
                        <a:latin typeface="+mn-lt"/>
                      </a:endParaRPr>
                    </a:p>
                    <a:p>
                      <a:pPr algn="ctr">
                        <a:lnSpc>
                          <a:spcPct val="150000"/>
                        </a:lnSpc>
                      </a:pPr>
                      <a:r>
                        <a:rPr lang="es-ES" sz="1200" b="1" i="1" dirty="0">
                          <a:latin typeface="+mn-lt"/>
                        </a:rPr>
                        <a:t>Realización y análisis en la investigación en salud pública</a:t>
                      </a:r>
                      <a:r>
                        <a:rPr lang="es-ES" sz="1200" dirty="0">
                          <a:latin typeface="+mn-lt"/>
                        </a:rPr>
                        <a:t> </a:t>
                      </a:r>
                    </a:p>
                  </a:txBody>
                  <a:tcPr marL="9741" marR="9741" marT="9741" marB="9741">
                    <a:lnL>
                      <a:noFill/>
                    </a:lnL>
                    <a:lnR>
                      <a:noFill/>
                    </a:lnR>
                    <a:lnT>
                      <a:noFill/>
                    </a:lnT>
                    <a:lnB>
                      <a:noFill/>
                    </a:lnB>
                    <a:solidFill>
                      <a:srgbClr val="FFFFFF"/>
                    </a:solidFill>
                  </a:tcPr>
                </a:tc>
                <a:tc>
                  <a:txBody>
                    <a:bodyPr/>
                    <a:lstStyle/>
                    <a:p>
                      <a:pPr algn="ctr">
                        <a:lnSpc>
                          <a:spcPct val="150000"/>
                        </a:lnSpc>
                      </a:pPr>
                      <a:r>
                        <a:rPr lang="es-ES" sz="1200" dirty="0">
                          <a:latin typeface="+mn-lt"/>
                        </a:rPr>
                        <a:t>Contempla otorgar la validez a investigaciones analíticas o de encuestas descriptivas. </a:t>
                      </a:r>
                    </a:p>
                  </a:txBody>
                  <a:tcPr marL="9741" marR="9741" marT="9741" marB="9741">
                    <a:lnL>
                      <a:noFill/>
                    </a:lnL>
                    <a:lnR>
                      <a:noFill/>
                    </a:lnR>
                    <a:lnT>
                      <a:noFill/>
                    </a:lnT>
                    <a:lnB>
                      <a:noFill/>
                    </a:lnB>
                    <a:solidFill>
                      <a:srgbClr val="FFFFFF"/>
                    </a:solidFill>
                  </a:tcPr>
                </a:tc>
                <a:tc>
                  <a:txBody>
                    <a:bodyPr/>
                    <a:lstStyle/>
                    <a:p>
                      <a:pPr algn="ctr">
                        <a:lnSpc>
                          <a:spcPct val="150000"/>
                        </a:lnSpc>
                      </a:pPr>
                      <a:r>
                        <a:rPr lang="es-ES" sz="1200" dirty="0">
                          <a:latin typeface="+mn-lt"/>
                        </a:rPr>
                        <a:t>Probabilidad de cáncer de próstata en individuos con edad mayor a 60 años </a:t>
                      </a:r>
                    </a:p>
                  </a:txBody>
                  <a:tcPr marL="9741" marR="9741" marT="9741" marB="9741">
                    <a:lnL>
                      <a:noFill/>
                    </a:lnL>
                    <a:lnR>
                      <a:noFill/>
                    </a:lnR>
                    <a:lnT>
                      <a:noFill/>
                    </a:lnT>
                    <a:lnB>
                      <a:noFill/>
                    </a:lnB>
                    <a:solidFill>
                      <a:srgbClr val="FFFFFF"/>
                    </a:solidFill>
                  </a:tcPr>
                </a:tc>
                <a:extLst>
                  <a:ext uri="{0D108BD9-81ED-4DB2-BD59-A6C34878D82A}">
                    <a16:rowId xmlns:a16="http://schemas.microsoft.com/office/drawing/2014/main" val="10004"/>
                  </a:ext>
                </a:extLst>
              </a:tr>
            </a:tbl>
          </a:graphicData>
        </a:graphic>
      </p:graphicFrame>
      <p:sp>
        <p:nvSpPr>
          <p:cNvPr id="20498" name="Rectangle 1">
            <a:extLst>
              <a:ext uri="{FF2B5EF4-FFF2-40B4-BE49-F238E27FC236}">
                <a16:creationId xmlns:a16="http://schemas.microsoft.com/office/drawing/2014/main" id="{2F8BAE6F-D362-43A6-AF33-1766DBB78EAC}"/>
              </a:ext>
            </a:extLst>
          </p:cNvPr>
          <p:cNvSpPr>
            <a:spLocks noChangeArrowheads="1"/>
          </p:cNvSpPr>
          <p:nvPr/>
        </p:nvSpPr>
        <p:spPr bwMode="auto">
          <a:xfrm>
            <a:off x="1730148" y="70417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spcBef>
                <a:spcPct val="0"/>
              </a:spcBef>
              <a:buClrTx/>
              <a:buSzTx/>
              <a:buFontTx/>
              <a:buNone/>
            </a:pPr>
            <a:r>
              <a:rPr lang="en-US" altLang="es-ES" b="1" dirty="0">
                <a:solidFill>
                  <a:srgbClr val="C00000"/>
                </a:solidFill>
                <a:latin typeface="Bell MT" panose="02020503060305020303" pitchFamily="18" charset="0"/>
              </a:rPr>
              <a:t>APLICACIÓN DE LA ESTADÍSTICA EN SALUD PÚBLICA</a:t>
            </a:r>
          </a:p>
          <a:p>
            <a:pPr algn="ctr">
              <a:spcBef>
                <a:spcPct val="0"/>
              </a:spcBef>
              <a:buClrTx/>
              <a:buSzTx/>
              <a:buFontTx/>
              <a:buNone/>
            </a:pPr>
            <a:r>
              <a:rPr lang="en-US" altLang="es-ES" dirty="0">
                <a:latin typeface="Arial" panose="020B0604020202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051119" y="555102"/>
            <a:ext cx="9257669" cy="104962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Comic Sans MS" pitchFamily="66"/>
              </a:rPr>
              <a:t>¿Qué es la estadística?</a:t>
            </a:r>
          </a:p>
        </p:txBody>
      </p:sp>
      <p:sp>
        <p:nvSpPr>
          <p:cNvPr id="3" name="2 Marcador de texto"/>
          <p:cNvSpPr txBox="1">
            <a:spLocks noGrp="1"/>
          </p:cNvSpPr>
          <p:nvPr>
            <p:ph type="body" idx="4294967295"/>
          </p:nvPr>
        </p:nvSpPr>
        <p:spPr>
          <a:xfrm>
            <a:off x="1177276" y="2032000"/>
            <a:ext cx="9914057" cy="4003258"/>
          </a:xfrm>
        </p:spPr>
        <p:txBody>
          <a:bodyPr>
            <a:normAutofit/>
          </a:bodyPr>
          <a:lstStyle>
            <a:defPPr marL="432000" marR="0" lvl="0" indent="-324000">
              <a:spcBef>
                <a:spcPts val="0"/>
              </a:spcBef>
              <a:spcAft>
                <a:spcPts val="1417"/>
              </a:spcAft>
              <a:buClr>
                <a:srgbClr val="0066CC"/>
              </a:buClr>
              <a:buSzPct val="45000"/>
              <a:buFont typeface="StarSymbol"/>
              <a:buNone/>
              <a:defRPr lang="es-ES"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s-ES"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s-ES"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s-ES"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s-ES" sz="2000" b="0" i="0" u="none" strike="noStrike">
                <a:ln>
                  <a:noFill/>
                </a:ln>
                <a:latin typeface="Arial" pitchFamily="18"/>
                <a:ea typeface="DejaVu Sans" pitchFamily="2"/>
                <a:cs typeface="DejaVu Sans" pitchFamily="2"/>
              </a:defRPr>
            </a:lvl9pPr>
          </a:lstStyle>
          <a:p>
            <a:pPr lvl="0"/>
            <a:r>
              <a:rPr lang="es-ES" sz="1905" dirty="0">
                <a:latin typeface="Comic Sans MS" pitchFamily="66"/>
              </a:rPr>
              <a:t>La Estadística es la parte de las Matemáticas que se encarga del estudio de una determinada </a:t>
            </a:r>
            <a:r>
              <a:rPr lang="es-ES" sz="1905" dirty="0">
                <a:highlight>
                  <a:srgbClr val="FFFF00"/>
                </a:highlight>
                <a:latin typeface="Comic Sans MS" pitchFamily="66"/>
              </a:rPr>
              <a:t>característica en una población</a:t>
            </a:r>
            <a:r>
              <a:rPr lang="es-ES" sz="1905" dirty="0">
                <a:latin typeface="Comic Sans MS" pitchFamily="66"/>
              </a:rPr>
              <a:t>, recogiendo los datos, organizándolos en tablas, representándolos gráficamente y analizándolos para sacar conclusiones de dicha población.</a:t>
            </a:r>
          </a:p>
          <a:p>
            <a:pPr lvl="0"/>
            <a:r>
              <a:rPr lang="es-ES" altLang="es-ES" sz="2000" dirty="0"/>
              <a:t>Para una mejor comprensión del fenómeno que se desea estudiar y de analizarlos con un determinado objetivo.</a:t>
            </a:r>
            <a:endParaRPr lang="es-ES" sz="1905" dirty="0">
              <a:latin typeface="Comic Sans MS" pitchFamily="66"/>
            </a:endParaRPr>
          </a:p>
          <a:p>
            <a:pPr lvl="0"/>
            <a:r>
              <a:rPr lang="es-ES" sz="1905" b="1" dirty="0">
                <a:latin typeface="Comic Sans MS" pitchFamily="66"/>
              </a:rPr>
              <a:t>USOS: </a:t>
            </a:r>
            <a:r>
              <a:rPr lang="es-ES" sz="1905" dirty="0">
                <a:latin typeface="Comic Sans MS" pitchFamily="66"/>
              </a:rPr>
              <a:t>debido al gran avance de la ciencia y la tecnología se hace cada vez más inevitable el uso de la estadística. Por ejemplo en el caso del el tiempo, o para el estudio del mercado.</a:t>
            </a:r>
          </a:p>
          <a:p>
            <a:pPr lvl="0"/>
            <a:r>
              <a:rPr lang="es-MX" sz="1905" dirty="0">
                <a:latin typeface="Comic Sans MS" pitchFamily="66"/>
              </a:rPr>
              <a:t>Ciencia que estudia métodos y procedimientos para recoger, clasificar, resumir y analizar datos. Realizar inferencias, cuyo carácter esencial es la variabilidad.</a:t>
            </a: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3425</TotalTime>
  <Words>6555</Words>
  <Application>Microsoft Office PowerPoint</Application>
  <PresentationFormat>Panorámica</PresentationFormat>
  <Paragraphs>972</Paragraphs>
  <Slides>72</Slides>
  <Notes>19</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72</vt:i4>
      </vt:variant>
    </vt:vector>
  </HeadingPairs>
  <TitlesOfParts>
    <vt:vector size="75" baseType="lpstr">
      <vt:lpstr>Orgánico</vt:lpstr>
      <vt:lpstr>CorelDRAW</vt:lpstr>
      <vt:lpstr>Gráfico</vt:lpstr>
      <vt:lpstr>BIOESTADISTICA</vt:lpstr>
      <vt:lpstr>Presentación de PowerPoint</vt:lpstr>
      <vt:lpstr>ESTADISTICA  APLICADA  A  SALUD</vt:lpstr>
      <vt:lpstr>Presentación de PowerPoint</vt:lpstr>
      <vt:lpstr>ESTADÍSTICA</vt:lpstr>
      <vt:lpstr>Presentación de PowerPoint</vt:lpstr>
      <vt:lpstr>Presentación de PowerPoint</vt:lpstr>
      <vt:lpstr>Presentación de PowerPoint</vt:lpstr>
      <vt:lpstr>¿Qué es la estadística?</vt:lpstr>
      <vt:lpstr>ÁREA DE TRABAJO DE LA ESTADÍSTICAS</vt:lpstr>
      <vt:lpstr>Bioestadística </vt:lpstr>
      <vt:lpstr>Usos de la Bioestadística en Medicina Individual </vt:lpstr>
      <vt:lpstr>Usos de la Bioestadística en Medicina Colectiva </vt:lpstr>
      <vt:lpstr>Porque la BIOESTADÍSTICA permite:</vt:lpstr>
      <vt:lpstr>Presentación de PowerPoint</vt:lpstr>
      <vt:lpstr>BIOESTADÍSTICA Y ENFERMERÍA</vt:lpstr>
      <vt:lpstr>EPIDEMIOLOGÍA CLÍNICA</vt:lpstr>
      <vt:lpstr>EPIDEMIOLOGÍA CLÍNICA</vt:lpstr>
      <vt:lpstr>Presentación de PowerPoint</vt:lpstr>
      <vt:lpstr>BIOESTADÍSTICA</vt:lpstr>
      <vt:lpstr>Tipos de Estadística </vt:lpstr>
      <vt:lpstr>ESTADÍSTICA DESCRIPTIVA</vt:lpstr>
      <vt:lpstr>Tipos de Estadística </vt:lpstr>
      <vt:lpstr>Presentación de PowerPoint</vt:lpstr>
      <vt:lpstr>BIOESTADISTICA</vt:lpstr>
      <vt:lpstr>Lenguaje estadístico</vt:lpstr>
      <vt:lpstr>Lenguaje estadístico</vt:lpstr>
      <vt:lpstr>Lenguaje estadístico</vt:lpstr>
      <vt:lpstr>Lenguaje estadístico</vt:lpstr>
      <vt:lpstr>Lenguaje estadístico </vt:lpstr>
      <vt:lpstr>Lenguaje estadístico</vt:lpstr>
      <vt:lpstr>Lenguaje estadístico</vt:lpstr>
      <vt:lpstr>Lenguaje estadístico</vt:lpstr>
      <vt:lpstr>Presentación de PowerPoint</vt:lpstr>
      <vt:lpstr>NIVELES DE MEDIDA DE LAS VARIABLES</vt:lpstr>
      <vt:lpstr>ESCALAS DE MEDIDA</vt:lpstr>
      <vt:lpstr>Tipos: - Tablas de distribución de frecuencia - Gráficos de barras - Gráficos Sectoriales o de Torta - Tablas de asociación (contingencia) - Gráficos de barras agrupadas - Gráficos de barras subdivididas</vt:lpstr>
      <vt:lpstr>Gráficos Estadísticos </vt:lpstr>
      <vt:lpstr>Conceptos básicos para construir una tabla:</vt:lpstr>
      <vt:lpstr>Conceptos básicos para construir una tabla:</vt:lpstr>
      <vt:lpstr>Presentación de PowerPoint</vt:lpstr>
      <vt:lpstr>Tablas y gráficos</vt:lpstr>
      <vt:lpstr>DIAGRAMA DE BARRAS AGRUPADAS Y BARRAS DE ERROR</vt:lpstr>
      <vt:lpstr>GRÁFICO DE LÍNEAS Y DIAGRAMA DE DISPERSIÓN</vt:lpstr>
      <vt:lpstr>DOS DIAGRAMAS DE LÍNEAS SUPERPUESTOS Y DIAGRAMA DE DISPERSIÓN (REGRESIÓN LOGÍSTICA)</vt:lpstr>
      <vt:lpstr>Gráficos, Histograma</vt:lpstr>
      <vt:lpstr>Gráficos, Polígono de frecuencias</vt:lpstr>
      <vt:lpstr>Gráficos, Diagrama de sectores</vt:lpstr>
      <vt:lpstr>GRÁFICO DE NORMALIDAD</vt:lpstr>
      <vt:lpstr>CAJA Y BIGOTES</vt:lpstr>
      <vt:lpstr>Gráficos, Cartograma</vt:lpstr>
      <vt:lpstr>Gráficos, Pictograma</vt:lpstr>
      <vt:lpstr>Tablas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BIOESTADISTICA</dc:title>
  <dc:creator>WinUser</dc:creator>
  <cp:lastModifiedBy>WinUser</cp:lastModifiedBy>
  <cp:revision>55</cp:revision>
  <dcterms:created xsi:type="dcterms:W3CDTF">2021-07-19T20:54:44Z</dcterms:created>
  <dcterms:modified xsi:type="dcterms:W3CDTF">2021-07-22T12:02:10Z</dcterms:modified>
</cp:coreProperties>
</file>