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nter" panose="020B0604020202020204" charset="0"/>
      <p:regular r:id="rId27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760006"/>
            <a:ext cx="75564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Biología Celular: Estructura y Función de los Componentes Celulares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040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exploración comprensiva de los organelos celulares. Analizaremos la estructura y función de cada componente celular.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02134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Examinaremos en detalle el citoplasma y núcleo. Las imágenes microscópicas de alta resolución facilitarán la comprensión de estos fascinantes componentes celulares.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38210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6389727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6365200"/>
            <a:ext cx="229564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Karen Macías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6495" y="598765"/>
            <a:ext cx="7623810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Aparato de Golgi: Centro de Distribución Celular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6495" y="2349698"/>
            <a:ext cx="162878" cy="1659017"/>
          </a:xfrm>
          <a:prstGeom prst="roundRect">
            <a:avLst>
              <a:gd name="adj" fmla="val 5600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35128" y="2349698"/>
            <a:ext cx="285035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Recepción (Cara cis)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35128" y="2836188"/>
            <a:ext cx="7135178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Recibe vesículas con proteínas procedentes del retículo endoplasmático.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735128" y="3661291"/>
            <a:ext cx="7135178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Situada cerca del núcleo celular.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572250" y="4225885"/>
            <a:ext cx="162878" cy="1659017"/>
          </a:xfrm>
          <a:prstGeom prst="roundRect">
            <a:avLst>
              <a:gd name="adj" fmla="val 5600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060883" y="4225885"/>
            <a:ext cx="447234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Procesamiento (Cisternas medias)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060883" y="4712375"/>
            <a:ext cx="6809423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Modifica químicamente las proteínas mediante glicosilación y fosforilación.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060883" y="5537478"/>
            <a:ext cx="6809423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Añade marcadores de destino.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898005" y="6102072"/>
            <a:ext cx="162878" cy="1311593"/>
          </a:xfrm>
          <a:prstGeom prst="roundRect">
            <a:avLst>
              <a:gd name="adj" fmla="val 5600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386638" y="6102072"/>
            <a:ext cx="32788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Distribución (Cara trans)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386638" y="6588562"/>
            <a:ext cx="6483668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Empaqueta y envía proteínas a sus destinos finales.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7386638" y="7066240"/>
            <a:ext cx="6483668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 vesículas de transporte específicas.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3823" y="399455"/>
            <a:ext cx="1012090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Lisosomas: </a:t>
            </a:r>
            <a:endParaRPr lang="en-US" sz="4650" b="1" dirty="0" smtClean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l">
              <a:lnSpc>
                <a:spcPts val="5850"/>
              </a:lnSpc>
              <a:buNone/>
            </a:pPr>
            <a:r>
              <a:rPr lang="en-US" sz="46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Sistema 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Digestivo Celular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715453" y="28704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Formación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37863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Creados a partir del aparato de Golgi mediante vesículas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9432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704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Acidificación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9937790" y="337863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Mantienen pH interno de 4.5-5.0 para actividad enzimática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8282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23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Digestión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937790" y="583120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Degradan materiales con más de 50 enzimas hidrolíticas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80870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715453" y="5323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Reciclaje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93790" y="583120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Reutilizan componentes para nuevas funciones celulares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20201"/>
            <a:ext cx="339328" cy="4242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/>
          <a:srcRect l="10135" t="23559" b="5390"/>
          <a:stretch/>
        </p:blipFill>
        <p:spPr>
          <a:xfrm>
            <a:off x="10999850" y="0"/>
            <a:ext cx="3630550" cy="28704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1373" y="693539"/>
            <a:ext cx="7674054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Peroxisomas: Detoxificación Celular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21373" y="2386489"/>
            <a:ext cx="3732133" cy="2469832"/>
          </a:xfrm>
          <a:prstGeom prst="roundRect">
            <a:avLst>
              <a:gd name="adj" fmla="val 357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38900" y="2604016"/>
            <a:ext cx="2756535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Estructura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38900" y="3074432"/>
            <a:ext cx="3297079" cy="671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Vesículas esféricas de 0.2-1.0μm rodeadas por membrana simple.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38900" y="3872389"/>
            <a:ext cx="3297079" cy="671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Contienen una matriz granular con cristales proteicos.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0163413" y="2386489"/>
            <a:ext cx="3732133" cy="2469832"/>
          </a:xfrm>
          <a:prstGeom prst="roundRect">
            <a:avLst>
              <a:gd name="adj" fmla="val 357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80940" y="2604016"/>
            <a:ext cx="2756535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Enzimas Principales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0380940" y="3074432"/>
            <a:ext cx="3297079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Catalasa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10380940" y="3483888"/>
            <a:ext cx="3297079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Oxidasas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0380940" y="3893344"/>
            <a:ext cx="3297079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D-aminoácido oxidasa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0380940" y="4302800"/>
            <a:ext cx="3297079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Urato oxidasa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221373" y="5066228"/>
            <a:ext cx="7674054" cy="2469832"/>
          </a:xfrm>
          <a:prstGeom prst="roundRect">
            <a:avLst>
              <a:gd name="adj" fmla="val 357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38900" y="5283756"/>
            <a:ext cx="29085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Funciones Metabólicas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6438900" y="5754172"/>
            <a:ext cx="723900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Degradación de H₂O₂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6438900" y="6163628"/>
            <a:ext cx="723900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Beta-oxidación de ácidos grasos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6438900" y="6573083"/>
            <a:ext cx="723900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Metabolismo del alcohol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6438900" y="6982539"/>
            <a:ext cx="723900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Detoxificación de radicales libres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3995" y="419576"/>
            <a:ext cx="6402229" cy="500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Vacuolas: Almacenamiento Celular</a:t>
            </a:r>
            <a:endParaRPr lang="en-US" sz="3150" dirty="0"/>
          </a:p>
        </p:txBody>
      </p:sp>
      <p:sp>
        <p:nvSpPr>
          <p:cNvPr id="4" name="Shape 1"/>
          <p:cNvSpPr/>
          <p:nvPr/>
        </p:nvSpPr>
        <p:spPr>
          <a:xfrm>
            <a:off x="2393990" y="8667750"/>
            <a:ext cx="152519" cy="152519"/>
          </a:xfrm>
          <a:prstGeom prst="roundRect">
            <a:avLst>
              <a:gd name="adj" fmla="val 11991"/>
            </a:avLst>
          </a:prstGeom>
          <a:solidFill>
            <a:srgbClr val="00334D"/>
          </a:solidFill>
          <a:ln/>
        </p:spPr>
      </p:sp>
      <p:sp>
        <p:nvSpPr>
          <p:cNvPr id="5" name="Text 2"/>
          <p:cNvSpPr/>
          <p:nvPr/>
        </p:nvSpPr>
        <p:spPr>
          <a:xfrm>
            <a:off x="2607469" y="8667750"/>
            <a:ext cx="1202769" cy="152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Almacenamiento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5136713" y="8667750"/>
            <a:ext cx="152519" cy="152519"/>
          </a:xfrm>
          <a:prstGeom prst="roundRect">
            <a:avLst>
              <a:gd name="adj" fmla="val 11991"/>
            </a:avLst>
          </a:prstGeom>
          <a:solidFill>
            <a:srgbClr val="006FA7"/>
          </a:solidFill>
          <a:ln/>
        </p:spPr>
      </p:sp>
      <p:sp>
        <p:nvSpPr>
          <p:cNvPr id="7" name="Text 4"/>
          <p:cNvSpPr/>
          <p:nvPr/>
        </p:nvSpPr>
        <p:spPr>
          <a:xfrm>
            <a:off x="5350193" y="8667750"/>
            <a:ext cx="714613" cy="152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Turgencia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8462605" y="8667750"/>
            <a:ext cx="152519" cy="152519"/>
          </a:xfrm>
          <a:prstGeom prst="roundRect">
            <a:avLst>
              <a:gd name="adj" fmla="val 11991"/>
            </a:avLst>
          </a:prstGeom>
          <a:solidFill>
            <a:srgbClr val="03ABFF"/>
          </a:solidFill>
          <a:ln/>
        </p:spPr>
      </p:sp>
      <p:sp>
        <p:nvSpPr>
          <p:cNvPr id="9" name="Text 6"/>
          <p:cNvSpPr/>
          <p:nvPr/>
        </p:nvSpPr>
        <p:spPr>
          <a:xfrm>
            <a:off x="8676084" y="8667750"/>
            <a:ext cx="920353" cy="152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Degradación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10820043" y="8667750"/>
            <a:ext cx="152519" cy="152519"/>
          </a:xfrm>
          <a:prstGeom prst="roundRect">
            <a:avLst>
              <a:gd name="adj" fmla="val 11991"/>
            </a:avLst>
          </a:prstGeom>
          <a:solidFill>
            <a:srgbClr val="5DC9FF"/>
          </a:solidFill>
          <a:ln/>
        </p:spPr>
      </p:sp>
      <p:sp>
        <p:nvSpPr>
          <p:cNvPr id="11" name="Text 8"/>
          <p:cNvSpPr/>
          <p:nvPr/>
        </p:nvSpPr>
        <p:spPr>
          <a:xfrm>
            <a:off x="11033522" y="8667750"/>
            <a:ext cx="596265" cy="152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Defensa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533995" y="8991838"/>
            <a:ext cx="13562409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vacuolas vegetales pueden ocupar hasta el 90% del volumen celular. Almacenan agua, iones, nutrientes y compuestos de defensa como taninos y alcaloides.</a:t>
            </a:r>
            <a:endParaRPr lang="en-US" sz="1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22008" t="22987" r="20221" b="8157"/>
          <a:stretch/>
        </p:blipFill>
        <p:spPr>
          <a:xfrm>
            <a:off x="297454" y="1516310"/>
            <a:ext cx="9298983" cy="623127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0089396" y="3154620"/>
            <a:ext cx="4169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/>
              <a:t>Las vacuolas vegetales pueden ocupar hasta el 90% del volumen celular. Almacenan agua, iones, nutrientes y compuestos de defensa como taninos y alcaloides</a:t>
            </a:r>
            <a:endParaRPr lang="es-EC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0518"/>
            <a:ext cx="9877425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Mitocondrias: Centrales Energéticas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88406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4209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Estructura Externa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8502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Organelo de doble membrana con forma de frijol. Tamaño: 0.5-1.0μm × 2-8μm.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488406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4209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Crestas Internas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35893" y="58502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Pliegues de la membrana interna que aumentan la superficie para reacciones energéticas.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488406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4209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Producción de ATP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677995" y="58502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 36 moléculas de ATP por cada molécula de glucosa mediante fosforilación oxidativa.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913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526" y="3405307"/>
            <a:ext cx="9855279" cy="732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5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Cloroplastos: Fábricas Fotosintéticas</a:t>
            </a:r>
            <a:endParaRPr lang="en-US" sz="4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26" y="4511873"/>
            <a:ext cx="558165" cy="5581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62933" y="4605337"/>
            <a:ext cx="2276118" cy="732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Captación Lumínica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1562933" y="5471993"/>
            <a:ext cx="2276118" cy="2143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Absorben energía solar mediante pigmentos fotosintéticos, principalmente clorofila a y b.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34" y="4511873"/>
            <a:ext cx="558165" cy="5581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899541" y="4605337"/>
            <a:ext cx="2276118" cy="732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Estructura Especializada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4899541" y="5471993"/>
            <a:ext cx="2276118" cy="2143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Organelos de doble membrana con sistema interno de tilacoides organizados en granas.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741" y="4511873"/>
            <a:ext cx="558165" cy="5581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36148" y="4605337"/>
            <a:ext cx="2276118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Producción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8236148" y="5105638"/>
            <a:ext cx="2276118" cy="2143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Convierten CO₂ y agua en carbohidratos utilizando energía lumínica. Liberan oxígeno.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10819328" y="4500801"/>
            <a:ext cx="502206" cy="580430"/>
          </a:xfrm>
          <a:prstGeom prst="roundRect">
            <a:avLst>
              <a:gd name="adj" fmla="val 10925"/>
            </a:avLst>
          </a:prstGeom>
          <a:solidFill>
            <a:srgbClr val="E6E6E7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1349" y="4511873"/>
            <a:ext cx="558165" cy="55816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572756" y="4605337"/>
            <a:ext cx="2276118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Genoma Propio</a:t>
            </a:r>
            <a:endParaRPr lang="en-US" sz="2300" dirty="0"/>
          </a:p>
        </p:txBody>
      </p:sp>
      <p:sp>
        <p:nvSpPr>
          <p:cNvPr id="16" name="Text 9"/>
          <p:cNvSpPr/>
          <p:nvPr/>
        </p:nvSpPr>
        <p:spPr>
          <a:xfrm>
            <a:off x="11572756" y="5105638"/>
            <a:ext cx="2276118" cy="1786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Contienen ADN circular (120-170kb) que codifica para aproximadamente 120 genes.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974"/>
            <a:ext cx="919341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Plastidios: Versatilidad Funcional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6283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6283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6283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6283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848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plastidios son una familia diversa de organelos exclusivos de células vegetales. Se desarrollan a partir de proplastidios indiferenciados y pueden transformarse entre tipos según las necesidades celulares.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7202" y="711160"/>
            <a:ext cx="7742396" cy="1313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Núcleo Celular: Centro de Control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187202" y="2325410"/>
            <a:ext cx="450533" cy="45053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829" y="2353568"/>
            <a:ext cx="315278" cy="3942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37878" y="2394228"/>
            <a:ext cx="319456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Almacenamiento Genético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6837878" y="2842736"/>
            <a:ext cx="7091720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Contiene el ADN celular organizado en cromosomas, protegido por la envoltura nuclear.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6187202" y="3883938"/>
            <a:ext cx="450533" cy="45053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829" y="3912096"/>
            <a:ext cx="315278" cy="39421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37878" y="3952756"/>
            <a:ext cx="262818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Replicación del ADN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6837878" y="4401264"/>
            <a:ext cx="7091720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Durante la fase S del ciclo celular, duplica el material genético.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6187202" y="5122069"/>
            <a:ext cx="450533" cy="45053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829" y="5150227"/>
            <a:ext cx="315278" cy="39421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37878" y="5190887"/>
            <a:ext cx="262818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Transcripción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6837878" y="5639395"/>
            <a:ext cx="7091720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Produce ARN mensajero a partir del ADN para dirigir la síntesis proteica.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6187202" y="6360200"/>
            <a:ext cx="450533" cy="45053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829" y="6388358"/>
            <a:ext cx="315278" cy="39421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37878" y="6429018"/>
            <a:ext cx="2628186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Regulación Celular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6837878" y="6877526"/>
            <a:ext cx="7091720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Controla todas las actividades celulares mediante la expresión génica selectiva.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1249" y="370284"/>
            <a:ext cx="3534966" cy="441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Envoltura Nuclear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49" y="1081445"/>
            <a:ext cx="3366611" cy="20806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6096" y="1081445"/>
            <a:ext cx="1767483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Doble Membrana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006096" y="1383149"/>
            <a:ext cx="10153055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Separa el contenido nuclear del citoplasma. </a:t>
            </a:r>
            <a:endParaRPr lang="en-US" sz="16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Está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perforada por miles de complejos de poro nuclear.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49" y="3431381"/>
            <a:ext cx="3366611" cy="20806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6096" y="3431381"/>
            <a:ext cx="1767483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Complejo del Poro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4006096" y="3733086"/>
            <a:ext cx="10153055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Estructura octogonal de 100nm que regula el transporte núcleo-citoplasma. </a:t>
            </a:r>
            <a:endParaRPr lang="en-US" sz="16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Permite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paso selectivo de moléculas.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49" y="5781318"/>
            <a:ext cx="3366611" cy="208061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06096" y="5781318"/>
            <a:ext cx="1767483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Lámina Nuclear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4006096" y="6083022"/>
            <a:ext cx="10153055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 de filamentos intermedios (láminas A, B, C) que proporciona soporte estructural a la envoltura nuclear.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779" y="556855"/>
            <a:ext cx="6322219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Cromatina y Cromosomas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303770" y="1626275"/>
            <a:ext cx="22860" cy="6046351"/>
          </a:xfrm>
          <a:prstGeom prst="roundRect">
            <a:avLst>
              <a:gd name="adj" fmla="val 372080"/>
            </a:avLst>
          </a:prstGeom>
          <a:solidFill>
            <a:srgbClr val="B2D4E5"/>
          </a:solidFill>
          <a:ln/>
        </p:spPr>
      </p:sp>
      <p:sp>
        <p:nvSpPr>
          <p:cNvPr id="4" name="Shape 2"/>
          <p:cNvSpPr/>
          <p:nvPr/>
        </p:nvSpPr>
        <p:spPr>
          <a:xfrm>
            <a:off x="6502777" y="1842611"/>
            <a:ext cx="607457" cy="22860"/>
          </a:xfrm>
          <a:prstGeom prst="roundRect">
            <a:avLst>
              <a:gd name="adj" fmla="val 372080"/>
            </a:avLst>
          </a:prstGeom>
          <a:solidFill>
            <a:srgbClr val="B2D4E5"/>
          </a:solidFill>
          <a:ln/>
        </p:spPr>
      </p:sp>
      <p:sp>
        <p:nvSpPr>
          <p:cNvPr id="5" name="Shape 3"/>
          <p:cNvSpPr/>
          <p:nvPr/>
        </p:nvSpPr>
        <p:spPr>
          <a:xfrm>
            <a:off x="7087374" y="1626275"/>
            <a:ext cx="455652" cy="455652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55716" y="1654731"/>
            <a:ext cx="318849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3644741" y="1695807"/>
            <a:ext cx="2657951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ADN Lineal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08779" y="2149435"/>
            <a:ext cx="559391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Molécula extendida de doble hélice. Forma más básica.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20166" y="3057525"/>
            <a:ext cx="607457" cy="22860"/>
          </a:xfrm>
          <a:prstGeom prst="roundRect">
            <a:avLst>
              <a:gd name="adj" fmla="val 372080"/>
            </a:avLst>
          </a:prstGeom>
          <a:solidFill>
            <a:srgbClr val="B2D4E5"/>
          </a:solidFill>
          <a:ln/>
        </p:spPr>
      </p:sp>
      <p:sp>
        <p:nvSpPr>
          <p:cNvPr id="10" name="Shape 8"/>
          <p:cNvSpPr/>
          <p:nvPr/>
        </p:nvSpPr>
        <p:spPr>
          <a:xfrm>
            <a:off x="7087374" y="2841188"/>
            <a:ext cx="455652" cy="455652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716" y="2869644"/>
            <a:ext cx="318849" cy="398621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327708" y="2910721"/>
            <a:ext cx="2657951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Nucleosomas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8327708" y="3364349"/>
            <a:ext cx="559391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ADN enrollado alrededor de histonas. Estructura "collar de perlas" de 10nm.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6502777" y="4104799"/>
            <a:ext cx="607457" cy="22860"/>
          </a:xfrm>
          <a:prstGeom prst="roundRect">
            <a:avLst>
              <a:gd name="adj" fmla="val 372080"/>
            </a:avLst>
          </a:prstGeom>
          <a:solidFill>
            <a:srgbClr val="B2D4E5"/>
          </a:solidFill>
          <a:ln/>
        </p:spPr>
      </p:sp>
      <p:sp>
        <p:nvSpPr>
          <p:cNvPr id="15" name="Shape 12"/>
          <p:cNvSpPr/>
          <p:nvPr/>
        </p:nvSpPr>
        <p:spPr>
          <a:xfrm>
            <a:off x="7087374" y="3888462"/>
            <a:ext cx="455652" cy="455652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716" y="3916918"/>
            <a:ext cx="318849" cy="398621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3644741" y="3957995"/>
            <a:ext cx="2657951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Fibra de Cromatina</a:t>
            </a:r>
            <a:endParaRPr lang="en-US" sz="2050" dirty="0"/>
          </a:p>
        </p:txBody>
      </p:sp>
      <p:sp>
        <p:nvSpPr>
          <p:cNvPr id="18" name="Text 14"/>
          <p:cNvSpPr/>
          <p:nvPr/>
        </p:nvSpPr>
        <p:spPr>
          <a:xfrm>
            <a:off x="708779" y="4411623"/>
            <a:ext cx="559391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Compactación de nucleosomas en fibras de 30nm de diámetro.</a:t>
            </a:r>
            <a:endParaRPr lang="en-US" sz="1550" dirty="0"/>
          </a:p>
        </p:txBody>
      </p:sp>
      <p:sp>
        <p:nvSpPr>
          <p:cNvPr id="19" name="Shape 15"/>
          <p:cNvSpPr/>
          <p:nvPr/>
        </p:nvSpPr>
        <p:spPr>
          <a:xfrm>
            <a:off x="7520166" y="5152072"/>
            <a:ext cx="607457" cy="22860"/>
          </a:xfrm>
          <a:prstGeom prst="roundRect">
            <a:avLst>
              <a:gd name="adj" fmla="val 372080"/>
            </a:avLst>
          </a:prstGeom>
          <a:solidFill>
            <a:srgbClr val="B2D4E5"/>
          </a:solidFill>
          <a:ln/>
        </p:spPr>
      </p:sp>
      <p:sp>
        <p:nvSpPr>
          <p:cNvPr id="20" name="Shape 16"/>
          <p:cNvSpPr/>
          <p:nvPr/>
        </p:nvSpPr>
        <p:spPr>
          <a:xfrm>
            <a:off x="7087374" y="4935736"/>
            <a:ext cx="455652" cy="455652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716" y="4964192"/>
            <a:ext cx="318849" cy="398621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8327708" y="5005268"/>
            <a:ext cx="2657951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Dominios en Bucle</a:t>
            </a:r>
            <a:endParaRPr lang="en-US" sz="2050" dirty="0"/>
          </a:p>
        </p:txBody>
      </p:sp>
      <p:sp>
        <p:nvSpPr>
          <p:cNvPr id="23" name="Text 18"/>
          <p:cNvSpPr/>
          <p:nvPr/>
        </p:nvSpPr>
        <p:spPr>
          <a:xfrm>
            <a:off x="8327708" y="5458897"/>
            <a:ext cx="559391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Organización en dominios de 300nm mediante proteínas de andamiaje.</a:t>
            </a:r>
            <a:endParaRPr lang="en-US" sz="1550" dirty="0"/>
          </a:p>
        </p:txBody>
      </p:sp>
      <p:sp>
        <p:nvSpPr>
          <p:cNvPr id="24" name="Shape 19"/>
          <p:cNvSpPr/>
          <p:nvPr/>
        </p:nvSpPr>
        <p:spPr>
          <a:xfrm>
            <a:off x="6502777" y="6199346"/>
            <a:ext cx="607457" cy="22860"/>
          </a:xfrm>
          <a:prstGeom prst="roundRect">
            <a:avLst>
              <a:gd name="adj" fmla="val 372080"/>
            </a:avLst>
          </a:prstGeom>
          <a:solidFill>
            <a:srgbClr val="B2D4E5"/>
          </a:solidFill>
          <a:ln/>
        </p:spPr>
      </p:sp>
      <p:sp>
        <p:nvSpPr>
          <p:cNvPr id="25" name="Shape 20"/>
          <p:cNvSpPr/>
          <p:nvPr/>
        </p:nvSpPr>
        <p:spPr>
          <a:xfrm>
            <a:off x="7087374" y="5983010"/>
            <a:ext cx="455652" cy="455652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716" y="6011466"/>
            <a:ext cx="318849" cy="398621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3427571" y="6052542"/>
            <a:ext cx="2875121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Cromosoma Metafásico</a:t>
            </a:r>
            <a:endParaRPr lang="en-US" sz="2050" dirty="0"/>
          </a:p>
        </p:txBody>
      </p:sp>
      <p:sp>
        <p:nvSpPr>
          <p:cNvPr id="28" name="Text 22"/>
          <p:cNvSpPr/>
          <p:nvPr/>
        </p:nvSpPr>
        <p:spPr>
          <a:xfrm>
            <a:off x="708779" y="6506170"/>
            <a:ext cx="559391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Máxima condensación durante la división celular. Cromátidas visibles.</a:t>
            </a:r>
            <a:endParaRPr lang="en-US" sz="155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643" y="0"/>
            <a:ext cx="6011703" cy="2867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1839"/>
            <a:ext cx="933092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Introducción a la Célula Eucariota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64307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Unidad Fundamental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24195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células eucariotas constituyen la base estructural de todos los organismos multicelulares complejos.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43074"/>
            <a:ext cx="35134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Componentes Principales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5332928" y="42419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caracterizan por poseer membrana celular, citoplasma organizado y núcleo definido.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4307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Diferenciación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9872067" y="42419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diferencia de las procariotas, contienen organelos membranosos especializados.</a:t>
            </a:r>
            <a:endParaRPr lang="en-US" sz="1750" dirty="0"/>
          </a:p>
        </p:txBody>
      </p:sp>
      <p:sp>
        <p:nvSpPr>
          <p:cNvPr id="9" name="Rectángulo 8"/>
          <p:cNvSpPr/>
          <p:nvPr/>
        </p:nvSpPr>
        <p:spPr>
          <a:xfrm>
            <a:off x="651019" y="6496527"/>
            <a:ext cx="5889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http://objetos.unam.mx/biologia/celulaEucariota/index.html</a:t>
            </a:r>
            <a:endParaRPr lang="es-EC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3995" y="419576"/>
            <a:ext cx="7635002" cy="500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Recapitulación y Conexiones Funcionales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65" y="1348352"/>
            <a:ext cx="10934750" cy="61234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3995" y="8991838"/>
            <a:ext cx="13562409" cy="488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célula funciona como un sistema integrado donde cada organelo cumple funciones específicas. La comunicación constante entre el núcleo y el citoplasma coordina todos los procesos celulares.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9012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Citoplasma: Estructura General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97693"/>
            <a:ext cx="1134070" cy="168759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7245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Medio Interno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7754422" y="3232666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Sustancia gelatinosa que llena el interior celular entre la membrana y el núcleo.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85285"/>
            <a:ext cx="1134070" cy="168759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4120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Composición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7754422" y="4920258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Formado por el citosol (fase líquida) y diversos organelos especializados.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872877"/>
            <a:ext cx="1134070" cy="168759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0996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Funcionalidad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7754422" y="6607850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Proporciona soporte estructural y facilita el transporte de moléculas dentro de la célula.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2206" y="578763"/>
            <a:ext cx="7672388" cy="1379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Citosol: La Matriz Fundamental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222206" y="2378512"/>
            <a:ext cx="3678555" cy="693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55%</a:t>
            </a:r>
            <a:endParaRPr lang="en-US" sz="5450" dirty="0"/>
          </a:p>
        </p:txBody>
      </p:sp>
      <p:sp>
        <p:nvSpPr>
          <p:cNvPr id="5" name="Text 2"/>
          <p:cNvSpPr/>
          <p:nvPr/>
        </p:nvSpPr>
        <p:spPr>
          <a:xfrm>
            <a:off x="6681787" y="3334941"/>
            <a:ext cx="2759393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Volumen Celular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22206" y="3805952"/>
            <a:ext cx="3678555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Porción del volumen total que ocupa el citosol en una célula típica.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216039" y="2378512"/>
            <a:ext cx="3678555" cy="693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85%</a:t>
            </a:r>
            <a:endParaRPr lang="en-US" sz="5450" dirty="0"/>
          </a:p>
        </p:txBody>
      </p:sp>
      <p:sp>
        <p:nvSpPr>
          <p:cNvPr id="8" name="Text 5"/>
          <p:cNvSpPr/>
          <p:nvPr/>
        </p:nvSpPr>
        <p:spPr>
          <a:xfrm>
            <a:off x="10675620" y="3334941"/>
            <a:ext cx="2759393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Agua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16039" y="3805952"/>
            <a:ext cx="3678555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Componente principal del citosol, esencial para reacciones bioquímicas.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19123" y="5550694"/>
            <a:ext cx="3678555" cy="693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7.2</a:t>
            </a:r>
            <a:endParaRPr lang="en-US" sz="5450" dirty="0"/>
          </a:p>
        </p:txBody>
      </p:sp>
      <p:sp>
        <p:nvSpPr>
          <p:cNvPr id="11" name="Text 8"/>
          <p:cNvSpPr/>
          <p:nvPr/>
        </p:nvSpPr>
        <p:spPr>
          <a:xfrm>
            <a:off x="8678704" y="6507123"/>
            <a:ext cx="2759393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pH Óptimo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19123" y="6978134"/>
            <a:ext cx="3678555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Nivel de acidez controlado para maximizar la eficiencia enzimática.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425" y="576263"/>
            <a:ext cx="9587746" cy="687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Citoesqueleto: Arquitectura Celular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135" y="4038362"/>
            <a:ext cx="7898011" cy="789801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310" y="6285428"/>
            <a:ext cx="353616" cy="441960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135" y="4038362"/>
            <a:ext cx="7898011" cy="789801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273" y="4804529"/>
            <a:ext cx="353616" cy="44196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135" y="4038362"/>
            <a:ext cx="7898011" cy="789801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3118" y="6285428"/>
            <a:ext cx="353616" cy="44196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447324" y="2867620"/>
            <a:ext cx="275034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Microfilamentos</a:t>
            </a:r>
            <a:endParaRPr lang="en-US" sz="2150" dirty="0"/>
          </a:p>
        </p:txBody>
      </p:sp>
      <p:sp>
        <p:nvSpPr>
          <p:cNvPr id="10" name="Text 2"/>
          <p:cNvSpPr/>
          <p:nvPr/>
        </p:nvSpPr>
        <p:spPr>
          <a:xfrm>
            <a:off x="733425" y="3337084"/>
            <a:ext cx="41782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Compuestos principalmente por actina. Diámetro: 7nm.</a:t>
            </a:r>
            <a:endParaRPr lang="en-US" sz="1650" dirty="0"/>
          </a:p>
        </p:txBody>
      </p:sp>
      <p:sp>
        <p:nvSpPr>
          <p:cNvPr id="11" name="Text 3"/>
          <p:cNvSpPr/>
          <p:nvPr/>
        </p:nvSpPr>
        <p:spPr>
          <a:xfrm>
            <a:off x="733425" y="4133374"/>
            <a:ext cx="41782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Funciones: motilidad celular y contracción.</a:t>
            </a:r>
            <a:endParaRPr lang="en-US" sz="1650" dirty="0"/>
          </a:p>
        </p:txBody>
      </p:sp>
      <p:sp>
        <p:nvSpPr>
          <p:cNvPr id="12" name="Text 4"/>
          <p:cNvSpPr/>
          <p:nvPr/>
        </p:nvSpPr>
        <p:spPr>
          <a:xfrm>
            <a:off x="5798939" y="1682948"/>
            <a:ext cx="3032403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Filamentos Intermedios</a:t>
            </a:r>
            <a:endParaRPr lang="en-US" sz="2150" dirty="0"/>
          </a:p>
        </p:txBody>
      </p:sp>
      <p:sp>
        <p:nvSpPr>
          <p:cNvPr id="13" name="Text 5"/>
          <p:cNvSpPr/>
          <p:nvPr/>
        </p:nvSpPr>
        <p:spPr>
          <a:xfrm>
            <a:off x="5226010" y="2152412"/>
            <a:ext cx="41782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Diámetro: 8-12nm. Proporcionan resistencia mecánica.</a:t>
            </a:r>
            <a:endParaRPr lang="en-US" sz="1650" dirty="0"/>
          </a:p>
        </p:txBody>
      </p:sp>
      <p:sp>
        <p:nvSpPr>
          <p:cNvPr id="14" name="Text 6"/>
          <p:cNvSpPr/>
          <p:nvPr/>
        </p:nvSpPr>
        <p:spPr>
          <a:xfrm>
            <a:off x="5226010" y="2948702"/>
            <a:ext cx="41782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Mantienen la integridad estructural celular.</a:t>
            </a:r>
            <a:endParaRPr lang="en-US" sz="1650" dirty="0"/>
          </a:p>
        </p:txBody>
      </p:sp>
      <p:sp>
        <p:nvSpPr>
          <p:cNvPr id="15" name="Text 7"/>
          <p:cNvSpPr/>
          <p:nvPr/>
        </p:nvSpPr>
        <p:spPr>
          <a:xfrm>
            <a:off x="10432494" y="2867620"/>
            <a:ext cx="275034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Microtúbulos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9718596" y="3337084"/>
            <a:ext cx="41782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Tubos huecos de tubulina. Diámetro: 25nm.</a:t>
            </a:r>
            <a:endParaRPr lang="en-US" sz="1650" dirty="0"/>
          </a:p>
        </p:txBody>
      </p:sp>
      <p:sp>
        <p:nvSpPr>
          <p:cNvPr id="17" name="Text 9"/>
          <p:cNvSpPr/>
          <p:nvPr/>
        </p:nvSpPr>
        <p:spPr>
          <a:xfrm>
            <a:off x="9718596" y="4133374"/>
            <a:ext cx="41782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Organizan el transporte intracelular y la división.</a:t>
            </a:r>
            <a:endParaRPr lang="en-US" sz="165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4" y="5439905"/>
            <a:ext cx="5334193" cy="23257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656" y="808911"/>
            <a:ext cx="7715488" cy="1339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Centríolo: Centro Organizador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00656" y="2454473"/>
            <a:ext cx="459224" cy="459224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534" y="2483168"/>
            <a:ext cx="321350" cy="4017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63953" y="2524601"/>
            <a:ext cx="267878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Estructura Cilíndrica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6863953" y="2981801"/>
            <a:ext cx="7052191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Formado por nueve tripletes de microtúbulos en arreglo circular característico.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6200656" y="4042886"/>
            <a:ext cx="459224" cy="459224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534" y="4071580"/>
            <a:ext cx="321350" cy="40171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63953" y="4113014"/>
            <a:ext cx="2699742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Dimensiones Precisas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6863953" y="4570214"/>
            <a:ext cx="7052191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Mide aproximadamente 0.2μm de diámetro por 0.5μm de longitud.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6200656" y="5304830"/>
            <a:ext cx="459224" cy="459224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534" y="5333524"/>
            <a:ext cx="321350" cy="40171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63953" y="5374958"/>
            <a:ext cx="2739866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Función Organizadora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6863953" y="5832158"/>
            <a:ext cx="7052191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Coordina la disposición de microtúbulos durante la división celular.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6200656" y="6566773"/>
            <a:ext cx="459224" cy="459224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534" y="6595467"/>
            <a:ext cx="321350" cy="40171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63953" y="6636901"/>
            <a:ext cx="267878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Base Estructural</a:t>
            </a:r>
            <a:endParaRPr lang="en-US" sz="2100" dirty="0"/>
          </a:p>
        </p:txBody>
      </p:sp>
      <p:sp>
        <p:nvSpPr>
          <p:cNvPr id="19" name="Text 12"/>
          <p:cNvSpPr/>
          <p:nvPr/>
        </p:nvSpPr>
        <p:spPr>
          <a:xfrm>
            <a:off x="6863953" y="7094101"/>
            <a:ext cx="7052191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Sirve como punto de anclaje para la formación de cilios y flagelos.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1670"/>
            <a:ext cx="685442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Retículo Endoplasmático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79558"/>
            <a:ext cx="2152055" cy="132468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80725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4063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Red Membranosa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5357217" y="2914531"/>
            <a:ext cx="47233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 de túbulos y sacos interconectados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517344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560921"/>
            <a:ext cx="4304109" cy="132468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023955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37877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 Rugoso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6433304" y="4295894"/>
            <a:ext cx="47925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Cubierto de ribosomas para síntesis proteica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4898708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4942284"/>
            <a:ext cx="6456164" cy="132468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405318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1690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 Liso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509272" y="5677257"/>
            <a:ext cx="42085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 ribosomas, especializado en lípidos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793790" y="65221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retículo endoplasmático forma una extensa red que ocupa hasta el 20% del volumen celular. Funciona como vía de transporte intracelular y participa en la maduración de proteínas.</a:t>
            </a:r>
            <a:endParaRPr lang="en-US" sz="175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/>
          <a:srcRect t="15119" b="12068"/>
          <a:stretch/>
        </p:blipFill>
        <p:spPr>
          <a:xfrm>
            <a:off x="8678898" y="46264"/>
            <a:ext cx="5850411" cy="28399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336" y="323314"/>
            <a:ext cx="575595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Ribosomas: </a:t>
            </a:r>
            <a:endParaRPr lang="en-US" sz="4650" b="1" dirty="0" smtClean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l">
              <a:lnSpc>
                <a:spcPts val="5850"/>
              </a:lnSpc>
              <a:buNone/>
            </a:pPr>
            <a:r>
              <a:rPr lang="en-US" sz="4650" b="1" dirty="0" err="1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Fábricas</a:t>
            </a:r>
            <a:r>
              <a:rPr lang="en-US" sz="46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 Proteínas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2613303"/>
            <a:ext cx="2173724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011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Composición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3194328" y="3348276"/>
            <a:ext cx="41255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60% ARN ribosómico y 40% proteínas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2275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51340"/>
            <a:ext cx="4347567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514374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Estructura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5368171" y="4786313"/>
            <a:ext cx="49140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 subunidades: mayor (60S) y menor (40S)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60789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89377"/>
            <a:ext cx="6521410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52411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7161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Función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7542014" y="6224349"/>
            <a:ext cx="56635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Síntesis proteica a ritmo de 10-20 proteínas/segundo</a:t>
            </a:r>
            <a:endParaRPr lang="en-US" sz="175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0"/>
            <a:ext cx="51816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04079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Cilios y Flagelos: Estructuras de Movilidad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032760"/>
            <a:ext cx="7556421" cy="3992642"/>
          </a:xfrm>
          <a:prstGeom prst="roundRect">
            <a:avLst>
              <a:gd name="adj" fmla="val 238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3040380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5457" y="318408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Característica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032438" y="3184088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Cilios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545610" y="318408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Flagelos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7810" y="3690699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15457" y="383440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Longitud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032438" y="3834408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2-10μm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1545610" y="383440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&gt;100μm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7810" y="4341019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15457" y="448472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Cantidad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032438" y="4484727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Numerosos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1545610" y="4484727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Generalmente único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87810" y="5354241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15457" y="549794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Movimiento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9032438" y="5497949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Ondulatorio sincronizado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11545610" y="5497949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Helicoidal propulsor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6287810" y="6367463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515457" y="651117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Estructura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9032438" y="651117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Patrón 9+2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1545610" y="651117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Patrón 9+2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1061</Words>
  <Application>Microsoft Office PowerPoint</Application>
  <PresentationFormat>Personalizado</PresentationFormat>
  <Paragraphs>191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Calibri</vt:lpstr>
      <vt:lpstr>Inter Bold</vt:lpstr>
      <vt:lpstr>Inter</vt:lpstr>
      <vt:lpstr>Petrona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karen macias</cp:lastModifiedBy>
  <cp:revision>3</cp:revision>
  <dcterms:created xsi:type="dcterms:W3CDTF">2025-06-02T13:20:20Z</dcterms:created>
  <dcterms:modified xsi:type="dcterms:W3CDTF">2025-06-02T13:30:43Z</dcterms:modified>
</cp:coreProperties>
</file>