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3/3/2022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3/3/2022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repository.uaeh.edu.mx/revistas/index.php/prepa4/article/download/1977/5594?i#nota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cielo.org.co/scielo.php?script=sci_arttext&amp;pid=S0124-0137201500010001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1"/>
            <a:ext cx="8825658" cy="2751909"/>
          </a:xfrm>
        </p:spPr>
        <p:txBody>
          <a:bodyPr>
            <a:normAutofit fontScale="92500" lnSpcReduction="10000"/>
          </a:bodyPr>
          <a:lstStyle/>
          <a:p>
            <a:pPr algn="just"/>
            <a:r>
              <a:rPr lang="es-MX" dirty="0"/>
              <a:t>Es importante analizar las técnicas de estudio del estudiante tomando en cuenta los cuatro pilares del aprendizaje como son: Aprender a aprender, Aprender hacer, aprender a hacer y aprender a convivir, siendo importante que el alumno debe de conocer su realidad sobre lo que quiere aprender, mejorando día a día su conocimiento.</a:t>
            </a:r>
            <a:r>
              <a:rPr lang="es-MX" baseline="30000" dirty="0">
                <a:hlinkClick r:id="rId2"/>
              </a:rPr>
              <a:t>[1]</a:t>
            </a:r>
            <a:r>
              <a:rPr lang="es-MX" dirty="0"/>
              <a:t>El cerebro humano aprende de diferentes formas y al mismo tiempo es necesario considerar que cada estudiante tiene un estilo de aprendizaje, cada individuo posee una manera diferente de pensar, procesar y entender la información.</a:t>
            </a:r>
            <a:endParaRPr lang="es-EC" dirty="0"/>
          </a:p>
        </p:txBody>
      </p:sp>
    </p:spTree>
    <p:extLst>
      <p:ext uri="{BB962C8B-B14F-4D97-AF65-F5344CB8AC3E}">
        <p14:creationId xmlns:p14="http://schemas.microsoft.com/office/powerpoint/2010/main" val="493100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3657599"/>
          </a:xfrm>
        </p:spPr>
        <p:txBody>
          <a:bodyPr>
            <a:noAutofit/>
          </a:bodyPr>
          <a:lstStyle/>
          <a:p>
            <a:pPr algn="just"/>
            <a:r>
              <a:rPr lang="es-EC" sz="1600" b="1" dirty="0" smtClean="0"/>
              <a:t>Lectura adecuada</a:t>
            </a:r>
          </a:p>
          <a:p>
            <a:pPr algn="just"/>
            <a:r>
              <a:rPr lang="es-EC" sz="1600" b="1" dirty="0" smtClean="0"/>
              <a:t>Resumen</a:t>
            </a:r>
          </a:p>
          <a:p>
            <a:pPr algn="just"/>
            <a:r>
              <a:rPr lang="es-EC" sz="1600" b="1" dirty="0" smtClean="0"/>
              <a:t>Subrayado</a:t>
            </a:r>
          </a:p>
          <a:p>
            <a:pPr algn="just"/>
            <a:r>
              <a:rPr lang="es-EC" sz="1600" b="1" dirty="0" smtClean="0"/>
              <a:t>Notas al margen</a:t>
            </a:r>
          </a:p>
          <a:p>
            <a:pPr algn="just"/>
            <a:r>
              <a:rPr lang="es-EC" sz="1600" b="1" dirty="0" smtClean="0"/>
              <a:t>El esquema</a:t>
            </a:r>
          </a:p>
          <a:p>
            <a:pPr algn="just"/>
            <a:r>
              <a:rPr lang="es-EC" sz="1600" b="1" dirty="0" smtClean="0"/>
              <a:t>Mapas conceptuales</a:t>
            </a:r>
          </a:p>
          <a:p>
            <a:pPr algn="just"/>
            <a:r>
              <a:rPr lang="es-EC" sz="1600" b="1" dirty="0" smtClean="0"/>
              <a:t>Mapa mental</a:t>
            </a:r>
          </a:p>
          <a:p>
            <a:pPr algn="just"/>
            <a:r>
              <a:rPr lang="es-EC" sz="1600" b="1" dirty="0" err="1" smtClean="0"/>
              <a:t>Mentefacto</a:t>
            </a:r>
            <a:r>
              <a:rPr lang="es-EC" sz="1600" b="1" dirty="0" smtClean="0"/>
              <a:t> conceptual</a:t>
            </a:r>
          </a:p>
          <a:p>
            <a:pPr algn="just"/>
            <a:r>
              <a:rPr lang="es-EC" sz="1600" b="1">
                <a:hlinkClick r:id="rId2"/>
              </a:rPr>
              <a:t>http</a:t>
            </a:r>
            <a:r>
              <a:rPr lang="es-EC" sz="1600" b="1">
                <a:hlinkClick r:id="rId2"/>
              </a:rPr>
              <a:t>://</a:t>
            </a:r>
            <a:r>
              <a:rPr lang="es-EC" sz="1600" b="1" smtClean="0">
                <a:hlinkClick r:id="rId2"/>
              </a:rPr>
              <a:t>www.scielo.org.co/scielo.php?script=sci_arttext&amp;pid=S0124-01372015000100014</a:t>
            </a:r>
            <a:endParaRPr lang="es-EC" sz="1600" b="1" smtClean="0"/>
          </a:p>
          <a:p>
            <a:pPr algn="just"/>
            <a:endParaRPr lang="es-EC" sz="1600" b="1" dirty="0" smtClean="0"/>
          </a:p>
        </p:txBody>
      </p:sp>
    </p:spTree>
    <p:extLst>
      <p:ext uri="{BB962C8B-B14F-4D97-AF65-F5344CB8AC3E}">
        <p14:creationId xmlns:p14="http://schemas.microsoft.com/office/powerpoint/2010/main" val="343375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1"/>
            <a:ext cx="8825658" cy="2751909"/>
          </a:xfrm>
        </p:spPr>
        <p:txBody>
          <a:bodyPr>
            <a:normAutofit/>
          </a:bodyPr>
          <a:lstStyle/>
          <a:p>
            <a:pPr algn="just"/>
            <a:r>
              <a:rPr lang="es-MX" dirty="0"/>
              <a:t>Al aprender lo que nos enseñan y el conocimiento que se adquiere durante nuestra formación de vida, se descubre nuevos aprendizajes significativos para la vida, por la vida y por toda la vida. Pero siempre ese aprendizaje contiene ciertas estrategias de solución que se ejecutan, regulan, evalúan en el pensamiento para realizarlo en la práctica. Y debemos de pensar bien para poder resolverlo en la práctica cotidiana.</a:t>
            </a:r>
            <a:endParaRPr lang="es-EC" dirty="0"/>
          </a:p>
        </p:txBody>
      </p:sp>
    </p:spTree>
    <p:extLst>
      <p:ext uri="{BB962C8B-B14F-4D97-AF65-F5344CB8AC3E}">
        <p14:creationId xmlns:p14="http://schemas.microsoft.com/office/powerpoint/2010/main" val="404466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2338252"/>
          </a:xfrm>
        </p:spPr>
        <p:txBody>
          <a:bodyPr>
            <a:normAutofit/>
          </a:bodyPr>
          <a:lstStyle/>
          <a:p>
            <a:pPr algn="just"/>
            <a:r>
              <a:rPr lang="es-MX" sz="2400" dirty="0"/>
              <a:t>Todo conocimiento es la noción o idea de la inteligencia o entendimiento del ser humano, del cual se conoce como meta cognición, toda persona posee esas habilidades y experiencias adquiridas durante toda su formación de vida y conducta</a:t>
            </a:r>
            <a:endParaRPr lang="es-EC" sz="2400" dirty="0"/>
          </a:p>
        </p:txBody>
      </p:sp>
    </p:spTree>
    <p:extLst>
      <p:ext uri="{BB962C8B-B14F-4D97-AF65-F5344CB8AC3E}">
        <p14:creationId xmlns:p14="http://schemas.microsoft.com/office/powerpoint/2010/main" val="52289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2338252"/>
          </a:xfrm>
        </p:spPr>
        <p:txBody>
          <a:bodyPr>
            <a:normAutofit/>
          </a:bodyPr>
          <a:lstStyle/>
          <a:p>
            <a:pPr algn="just"/>
            <a:r>
              <a:rPr lang="es-MX" dirty="0"/>
              <a:t>Es necesario un aprendizaje auto dirigido, para procesar esa información y motivación del conocimiento, siempre mejor las acciones del aprendizaje, con los métodos más adecuados y estrategias de aprendizaje significativo, adquiriendo esas habilidades que posee el individuo al desarrollar su conocimiento cognitivo.</a:t>
            </a:r>
            <a:endParaRPr lang="es-EC" sz="2400" dirty="0"/>
          </a:p>
        </p:txBody>
      </p:sp>
    </p:spTree>
    <p:extLst>
      <p:ext uri="{BB962C8B-B14F-4D97-AF65-F5344CB8AC3E}">
        <p14:creationId xmlns:p14="http://schemas.microsoft.com/office/powerpoint/2010/main" val="293226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2338252"/>
          </a:xfrm>
        </p:spPr>
        <p:txBody>
          <a:bodyPr>
            <a:normAutofit/>
          </a:bodyPr>
          <a:lstStyle/>
          <a:p>
            <a:pPr algn="just"/>
            <a:r>
              <a:rPr lang="es-MX" dirty="0"/>
              <a:t>la importancia de las condiciones ambientales </a:t>
            </a:r>
            <a:r>
              <a:rPr lang="es-MX" dirty="0" smtClean="0"/>
              <a:t> favorecen </a:t>
            </a:r>
            <a:r>
              <a:rPr lang="es-MX" dirty="0"/>
              <a:t>el establecimiento de adecuados hábitos de </a:t>
            </a:r>
            <a:r>
              <a:rPr lang="es-MX" dirty="0" smtClean="0"/>
              <a:t>estudio: el </a:t>
            </a:r>
            <a:r>
              <a:rPr lang="es-MX" dirty="0"/>
              <a:t>ambiente adecuado, aislamiento, un mobiliario mínimo, temperatura, iluminación, ventilación, la postura y la planificación.</a:t>
            </a:r>
            <a:endParaRPr lang="es-EC" sz="2400" dirty="0"/>
          </a:p>
        </p:txBody>
      </p:sp>
    </p:spTree>
    <p:extLst>
      <p:ext uri="{BB962C8B-B14F-4D97-AF65-F5344CB8AC3E}">
        <p14:creationId xmlns:p14="http://schemas.microsoft.com/office/powerpoint/2010/main" val="2651654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2338252"/>
          </a:xfrm>
        </p:spPr>
        <p:txBody>
          <a:bodyPr>
            <a:normAutofit fontScale="85000" lnSpcReduction="10000"/>
          </a:bodyPr>
          <a:lstStyle/>
          <a:p>
            <a:pPr algn="just"/>
            <a:r>
              <a:rPr lang="es-EC" sz="2800" b="1" dirty="0" smtClean="0"/>
              <a:t>El ambiente</a:t>
            </a:r>
          </a:p>
          <a:p>
            <a:pPr algn="just"/>
            <a:r>
              <a:rPr lang="es-MX" dirty="0" smtClean="0"/>
              <a:t>El </a:t>
            </a:r>
            <a:r>
              <a:rPr lang="es-MX" dirty="0"/>
              <a:t>lugar de trabajo no tiene que ser enorme, pero sí lo suficientemente grande como para tener una silla cómoda, así como un escritorio o mesa donde se puedan tomar notas. Además, el espacio de estudio debe ser tranquilo, libre de distracciones y de ruidos y reunir unas condiciones adecuadas de temperatura, ventilación e iluminación. También se debe contar con un ambiente familiar que anime tanto en los fracasos como en los éxitos</a:t>
            </a:r>
            <a:endParaRPr lang="es-EC" sz="2400" dirty="0"/>
          </a:p>
        </p:txBody>
      </p:sp>
    </p:spTree>
    <p:extLst>
      <p:ext uri="{BB962C8B-B14F-4D97-AF65-F5344CB8AC3E}">
        <p14:creationId xmlns:p14="http://schemas.microsoft.com/office/powerpoint/2010/main" val="209342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3696788"/>
          </a:xfrm>
        </p:spPr>
        <p:txBody>
          <a:bodyPr>
            <a:normAutofit/>
          </a:bodyPr>
          <a:lstStyle/>
          <a:p>
            <a:pPr algn="just"/>
            <a:r>
              <a:rPr lang="es-EC" sz="1600" b="1" dirty="0" smtClean="0"/>
              <a:t>El ambiente</a:t>
            </a:r>
            <a:endParaRPr lang="es-EC" sz="1600" dirty="0" smtClean="0"/>
          </a:p>
          <a:p>
            <a:pPr algn="just"/>
            <a:r>
              <a:rPr lang="es-EC" sz="1600" b="1" dirty="0" smtClean="0"/>
              <a:t>Aislamiento </a:t>
            </a:r>
          </a:p>
          <a:p>
            <a:pPr algn="just"/>
            <a:r>
              <a:rPr lang="es-EC" sz="1600" b="1" dirty="0" smtClean="0"/>
              <a:t>Mobiliario</a:t>
            </a:r>
          </a:p>
          <a:p>
            <a:pPr algn="just"/>
            <a:r>
              <a:rPr lang="es-EC" sz="1600" b="1" dirty="0" smtClean="0"/>
              <a:t>Temperatura</a:t>
            </a:r>
          </a:p>
          <a:p>
            <a:pPr algn="just"/>
            <a:r>
              <a:rPr lang="es-EC" sz="1600" b="1" dirty="0" smtClean="0"/>
              <a:t>Ventilación </a:t>
            </a:r>
          </a:p>
          <a:p>
            <a:pPr algn="just"/>
            <a:r>
              <a:rPr lang="es-EC" sz="1600" b="1" dirty="0" smtClean="0"/>
              <a:t>La iluminación</a:t>
            </a:r>
          </a:p>
          <a:p>
            <a:pPr algn="just"/>
            <a:r>
              <a:rPr lang="es-EC" sz="1600" b="1" dirty="0" smtClean="0"/>
              <a:t>La postura</a:t>
            </a:r>
          </a:p>
          <a:p>
            <a:pPr algn="just"/>
            <a:r>
              <a:rPr lang="es-EC" sz="1600" b="1" dirty="0" smtClean="0"/>
              <a:t>La planificación</a:t>
            </a:r>
          </a:p>
          <a:p>
            <a:pPr algn="just"/>
            <a:endParaRPr lang="es-EC" sz="1600" b="1" dirty="0" smtClean="0"/>
          </a:p>
          <a:p>
            <a:pPr algn="just"/>
            <a:endParaRPr lang="es-EC" sz="2800" b="1" dirty="0" smtClean="0"/>
          </a:p>
        </p:txBody>
      </p:sp>
    </p:spTree>
    <p:extLst>
      <p:ext uri="{BB962C8B-B14F-4D97-AF65-F5344CB8AC3E}">
        <p14:creationId xmlns:p14="http://schemas.microsoft.com/office/powerpoint/2010/main" val="1587283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2769325"/>
          </a:xfrm>
        </p:spPr>
        <p:txBody>
          <a:bodyPr>
            <a:normAutofit/>
          </a:bodyPr>
          <a:lstStyle/>
          <a:p>
            <a:pPr algn="just"/>
            <a:r>
              <a:rPr lang="es-MX" dirty="0"/>
              <a:t>Es importante destacar que un conjunto adecuado de técnicas de estudio facilita la utilización de determinados procesos de pensamiento relacionados con el conocimiento. Estos pueden inscribirse dentro de ciertas operaciones específicas, como la capacidad de concentración, memoria y atención, las cuales permiten enriquecer procesos indispensables a la hora de aprender. </a:t>
            </a:r>
            <a:endParaRPr lang="es-EC" sz="2800" b="1" dirty="0" smtClean="0"/>
          </a:p>
        </p:txBody>
      </p:sp>
    </p:spTree>
    <p:extLst>
      <p:ext uri="{BB962C8B-B14F-4D97-AF65-F5344CB8AC3E}">
        <p14:creationId xmlns:p14="http://schemas.microsoft.com/office/powerpoint/2010/main" val="3225147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54955" y="768532"/>
            <a:ext cx="8485434" cy="1961605"/>
          </a:xfrm>
        </p:spPr>
        <p:txBody>
          <a:bodyPr/>
          <a:lstStyle/>
          <a:p>
            <a:r>
              <a:rPr lang="es-EC" dirty="0" smtClean="0"/>
              <a:t>TÉCNICAS DE ESTUDIO</a:t>
            </a:r>
            <a:endParaRPr lang="es-EC" dirty="0"/>
          </a:p>
        </p:txBody>
      </p:sp>
      <p:sp>
        <p:nvSpPr>
          <p:cNvPr id="5" name="Subtítulo 4"/>
          <p:cNvSpPr>
            <a:spLocks noGrp="1"/>
          </p:cNvSpPr>
          <p:nvPr>
            <p:ph type="subTitle" idx="1"/>
          </p:nvPr>
        </p:nvSpPr>
        <p:spPr>
          <a:xfrm>
            <a:off x="1154955" y="2886892"/>
            <a:ext cx="8825658" cy="3657599"/>
          </a:xfrm>
        </p:spPr>
        <p:txBody>
          <a:bodyPr>
            <a:noAutofit/>
          </a:bodyPr>
          <a:lstStyle/>
          <a:p>
            <a:pPr algn="just"/>
            <a:r>
              <a:rPr lang="es-MX" sz="1600" dirty="0"/>
              <a:t>Existen distintas técnicas de estudio, y de manera particular en el ámbito </a:t>
            </a:r>
            <a:r>
              <a:rPr lang="es-MX" sz="1600" dirty="0" smtClean="0"/>
              <a:t>universitario, Las </a:t>
            </a:r>
            <a:r>
              <a:rPr lang="es-MX" sz="1600" dirty="0"/>
              <a:t>más empleadas son el subrayado (significa seguir con atención el texto y evaluar continuamente qué es lo que el autor quiere decir y qué es lo más importante de cada párrafo), las notas al margen (anotaciones que se hacen a los lados del texto resaltando palabras claves, o planteando síntesis del párrafo, ideas de lo comprendido o de lo que se espera profundizar), el resumen (anotación textual de ideas claves de los párrafos), la síntesis (interpretaciones que se realizan con palabras propias de los párrafos del texto), el esquema de contenido (combina palabras y signos de tal forma que se elabora un esquema de los aspectos principales del texto abordado), fichaje (un modo de recolectar y almacenar información) y toma de apuntes (se anota la información más importante sobre el tema), entre otros.</a:t>
            </a:r>
            <a:endParaRPr lang="es-EC" sz="1600" b="1" dirty="0" smtClean="0"/>
          </a:p>
        </p:txBody>
      </p:sp>
    </p:spTree>
    <p:extLst>
      <p:ext uri="{BB962C8B-B14F-4D97-AF65-F5344CB8AC3E}">
        <p14:creationId xmlns:p14="http://schemas.microsoft.com/office/powerpoint/2010/main" val="866433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TotalTime>
  <Words>657</Words>
  <Application>Microsoft Office PowerPoint</Application>
  <PresentationFormat>Panorámica</PresentationFormat>
  <Paragraphs>36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Ion</vt:lpstr>
      <vt:lpstr>TÉCNICAS DE ESTUDIO</vt:lpstr>
      <vt:lpstr>TÉCNICAS DE ESTUDIO</vt:lpstr>
      <vt:lpstr>TÉCNICAS DE ESTUDIO</vt:lpstr>
      <vt:lpstr>TÉCNICAS DE ESTUDIO</vt:lpstr>
      <vt:lpstr>TÉCNICAS DE ESTUDIO</vt:lpstr>
      <vt:lpstr>TÉCNICAS DE ESTUDIO</vt:lpstr>
      <vt:lpstr>TÉCNICAS DE ESTUDIO</vt:lpstr>
      <vt:lpstr>TÉCNICAS DE ESTUDIO</vt:lpstr>
      <vt:lpstr>TÉCNICAS DE ESTUDIO</vt:lpstr>
      <vt:lpstr>TÉCNICAS DE ESTUDIO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TÉCNICAS DE ESTUDIO</dc:title>
  <dc:creator>MIRIAM</dc:creator>
  <cp:lastModifiedBy>MIRIAM</cp:lastModifiedBy>
  <cp:revision>5</cp:revision>
  <dcterms:created xsi:type="dcterms:W3CDTF">2022-03-03T13:45:20Z</dcterms:created>
  <dcterms:modified xsi:type="dcterms:W3CDTF">2022-03-03T14:34:26Z</dcterms:modified>
</cp:coreProperties>
</file>