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5" autoAdjust="0"/>
    <p:restoredTop sz="94660"/>
  </p:normalViewPr>
  <p:slideViewPr>
    <p:cSldViewPr snapToGrid="0">
      <p:cViewPr>
        <p:scale>
          <a:sx n="66" d="100"/>
          <a:sy n="66" d="100"/>
        </p:scale>
        <p:origin x="69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54D1-8631-4322-BF53-2ADF6EEC98F3}" type="datetimeFigureOut">
              <a:rPr lang="es-EC" smtClean="0"/>
              <a:t>25/5/2022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4DEFA-E9F0-4D27-9AD5-169AE11A284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93330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54D1-8631-4322-BF53-2ADF6EEC98F3}" type="datetimeFigureOut">
              <a:rPr lang="es-EC" smtClean="0"/>
              <a:t>25/5/2022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4DEFA-E9F0-4D27-9AD5-169AE11A284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75369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54D1-8631-4322-BF53-2ADF6EEC98F3}" type="datetimeFigureOut">
              <a:rPr lang="es-EC" smtClean="0"/>
              <a:t>25/5/2022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4DEFA-E9F0-4D27-9AD5-169AE11A284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831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54D1-8631-4322-BF53-2ADF6EEC98F3}" type="datetimeFigureOut">
              <a:rPr lang="es-EC" smtClean="0"/>
              <a:t>25/5/2022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4DEFA-E9F0-4D27-9AD5-169AE11A284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3497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54D1-8631-4322-BF53-2ADF6EEC98F3}" type="datetimeFigureOut">
              <a:rPr lang="es-EC" smtClean="0"/>
              <a:t>25/5/2022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4DEFA-E9F0-4D27-9AD5-169AE11A284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04733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54D1-8631-4322-BF53-2ADF6EEC98F3}" type="datetimeFigureOut">
              <a:rPr lang="es-EC" smtClean="0"/>
              <a:t>25/5/2022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4DEFA-E9F0-4D27-9AD5-169AE11A284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51588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54D1-8631-4322-BF53-2ADF6EEC98F3}" type="datetimeFigureOut">
              <a:rPr lang="es-EC" smtClean="0"/>
              <a:t>25/5/2022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4DEFA-E9F0-4D27-9AD5-169AE11A284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90953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54D1-8631-4322-BF53-2ADF6EEC98F3}" type="datetimeFigureOut">
              <a:rPr lang="es-EC" smtClean="0"/>
              <a:t>25/5/2022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4DEFA-E9F0-4D27-9AD5-169AE11A284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86826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54D1-8631-4322-BF53-2ADF6EEC98F3}" type="datetimeFigureOut">
              <a:rPr lang="es-EC" smtClean="0"/>
              <a:t>25/5/2022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4DEFA-E9F0-4D27-9AD5-169AE11A284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60752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54D1-8631-4322-BF53-2ADF6EEC98F3}" type="datetimeFigureOut">
              <a:rPr lang="es-EC" smtClean="0"/>
              <a:t>25/5/2022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4DEFA-E9F0-4D27-9AD5-169AE11A284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4930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54D1-8631-4322-BF53-2ADF6EEC98F3}" type="datetimeFigureOut">
              <a:rPr lang="es-EC" smtClean="0"/>
              <a:t>25/5/2022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4DEFA-E9F0-4D27-9AD5-169AE11A284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5511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354D1-8631-4322-BF53-2ADF6EEC98F3}" type="datetimeFigureOut">
              <a:rPr lang="es-EC" smtClean="0"/>
              <a:t>25/5/2022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4DEFA-E9F0-4D27-9AD5-169AE11A284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42913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528320" y="2442172"/>
            <a:ext cx="9936479" cy="1602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C" sz="9600" b="1" dirty="0" smtClean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LA ESCRITURA</a:t>
            </a:r>
            <a:endParaRPr lang="es-EC" sz="9600" b="1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682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74766" y="1475490"/>
            <a:ext cx="1122099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600" dirty="0">
                <a:solidFill>
                  <a:schemeClr val="bg1"/>
                </a:solidFill>
                <a:latin typeface="Verdana" panose="020B0604030504040204" pitchFamily="34" charset="0"/>
              </a:rPr>
              <a:t>El texto científico es un reflejo de la actividad </a:t>
            </a:r>
            <a:r>
              <a:rPr lang="es-MX" sz="4000" b="1" dirty="0">
                <a:solidFill>
                  <a:srgbClr val="66FFFF"/>
                </a:solidFill>
                <a:latin typeface="Verdana" panose="020B0604030504040204" pitchFamily="34" charset="0"/>
              </a:rPr>
              <a:t>cognoscitiva</a:t>
            </a:r>
            <a:r>
              <a:rPr lang="es-MX" sz="3600" dirty="0">
                <a:solidFill>
                  <a:schemeClr val="bg1"/>
                </a:solidFill>
                <a:latin typeface="Verdana" panose="020B0604030504040204" pitchFamily="34" charset="0"/>
              </a:rPr>
              <a:t> del hombre y del progreso de la ciencia y la tecnología, así como también que posee las mismas características de la ciencia, a saber: </a:t>
            </a:r>
            <a:r>
              <a:rPr lang="es-MX" sz="3600" b="1" dirty="0">
                <a:solidFill>
                  <a:srgbClr val="66FFFF"/>
                </a:solidFill>
                <a:latin typeface="Verdana" panose="020B0604030504040204" pitchFamily="34" charset="0"/>
              </a:rPr>
              <a:t>impersonalidad, objetividad y exactitud</a:t>
            </a:r>
            <a:r>
              <a:rPr lang="es-MX" sz="3600" dirty="0" smtClean="0">
                <a:solidFill>
                  <a:schemeClr val="bg1"/>
                </a:solidFill>
                <a:latin typeface="Verdana" panose="020B0604030504040204" pitchFamily="34" charset="0"/>
              </a:rPr>
              <a:t>.</a:t>
            </a:r>
            <a:r>
              <a:rPr lang="es-MX" sz="3600" dirty="0">
                <a:solidFill>
                  <a:schemeClr val="bg1"/>
                </a:solidFill>
              </a:rPr>
              <a:t> </a:t>
            </a:r>
            <a:endParaRPr lang="es-EC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411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83028" y="1358539"/>
            <a:ext cx="1156208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4400" dirty="0">
                <a:solidFill>
                  <a:schemeClr val="bg1"/>
                </a:solidFill>
              </a:rPr>
              <a:t> </a:t>
            </a:r>
          </a:p>
          <a:p>
            <a:endParaRPr lang="es-EC" sz="4400" b="1" dirty="0">
              <a:solidFill>
                <a:schemeClr val="bg1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66634" y="898047"/>
            <a:ext cx="1119486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solidFill>
                  <a:schemeClr val="bg1"/>
                </a:solidFill>
                <a:latin typeface="Verdana" panose="020B0604030504040204" pitchFamily="34" charset="0"/>
              </a:rPr>
              <a:t> </a:t>
            </a:r>
            <a:r>
              <a:rPr lang="es-MX" sz="4000" dirty="0">
                <a:solidFill>
                  <a:schemeClr val="bg1"/>
                </a:solidFill>
                <a:latin typeface="Verdana" panose="020B0604030504040204" pitchFamily="34" charset="0"/>
              </a:rPr>
              <a:t>El texto científico, como muchos otros, se construye mediante el uso de determinado código que lo diferencia de los demás, se vale de formas retóricas o elocutivas, cumple una función específica (</a:t>
            </a:r>
            <a:r>
              <a:rPr lang="es-MX" sz="5400" b="1" dirty="0">
                <a:solidFill>
                  <a:srgbClr val="66FFFF"/>
                </a:solidFill>
                <a:latin typeface="Verdana" panose="020B0604030504040204" pitchFamily="34" charset="0"/>
              </a:rPr>
              <a:t>la informativa o referencial</a:t>
            </a:r>
            <a:r>
              <a:rPr lang="es-MX" sz="4000" dirty="0">
                <a:solidFill>
                  <a:schemeClr val="bg1"/>
                </a:solidFill>
                <a:latin typeface="Verdana" panose="020B0604030504040204" pitchFamily="34" charset="0"/>
              </a:rPr>
              <a:t>) y posee características estilísticas, léxicas y gramaticales propias.</a:t>
            </a:r>
            <a:endParaRPr lang="es-EC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054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83028" y="1358539"/>
            <a:ext cx="1156208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4400" dirty="0">
                <a:solidFill>
                  <a:schemeClr val="bg1"/>
                </a:solidFill>
              </a:rPr>
              <a:t> </a:t>
            </a:r>
          </a:p>
          <a:p>
            <a:endParaRPr lang="es-EC" sz="4400" b="1" dirty="0">
              <a:solidFill>
                <a:schemeClr val="bg1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66634" y="898047"/>
            <a:ext cx="111948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solidFill>
                  <a:schemeClr val="bg1"/>
                </a:solidFill>
                <a:latin typeface="Verdana" panose="020B0604030504040204" pitchFamily="34" charset="0"/>
              </a:rPr>
              <a:t> </a:t>
            </a:r>
            <a:endParaRPr lang="es-EC" sz="4000" dirty="0">
              <a:solidFill>
                <a:schemeClr val="bg1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016068" y="54293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>
                <a:solidFill>
                  <a:schemeClr val="bg1"/>
                </a:solidFill>
                <a:latin typeface="Verdana" panose="020B0604030504040204" pitchFamily="34" charset="0"/>
              </a:rPr>
              <a:t> </a:t>
            </a:r>
            <a:endParaRPr lang="es-EC" dirty="0">
              <a:solidFill>
                <a:schemeClr val="bg1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83028" y="1358539"/>
            <a:ext cx="115620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600" dirty="0">
                <a:solidFill>
                  <a:schemeClr val="bg1"/>
                </a:solidFill>
                <a:latin typeface="Verdana" panose="020B0604030504040204" pitchFamily="34" charset="0"/>
              </a:rPr>
              <a:t>Por muchos años ha prevalecido como estructura única y necesaria del artículo científico el método IMRYD (</a:t>
            </a:r>
            <a:r>
              <a:rPr lang="es-MX" sz="3600" b="1" dirty="0">
                <a:solidFill>
                  <a:srgbClr val="66FFFF"/>
                </a:solidFill>
                <a:latin typeface="Verdana" panose="020B0604030504040204" pitchFamily="34" charset="0"/>
              </a:rPr>
              <a:t>introducción, métodos, resultados y discusión</a:t>
            </a:r>
            <a:r>
              <a:rPr lang="es-MX" sz="3600" dirty="0">
                <a:solidFill>
                  <a:schemeClr val="bg1"/>
                </a:solidFill>
                <a:latin typeface="Verdana" panose="020B0604030504040204" pitchFamily="34" charset="0"/>
              </a:rPr>
              <a:t>). Ello obedece a los procedimientos lógicos que lleva a cabo el investigador con un uso adecuado de la metodología de investigación científica</a:t>
            </a:r>
            <a:endParaRPr lang="es-EC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918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83028" y="1358539"/>
            <a:ext cx="1156208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4400" dirty="0">
                <a:solidFill>
                  <a:schemeClr val="bg1"/>
                </a:solidFill>
              </a:rPr>
              <a:t> </a:t>
            </a:r>
          </a:p>
          <a:p>
            <a:endParaRPr lang="es-EC" sz="4400" b="1" dirty="0">
              <a:solidFill>
                <a:schemeClr val="bg1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66634" y="898047"/>
            <a:ext cx="111948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solidFill>
                  <a:schemeClr val="bg1"/>
                </a:solidFill>
                <a:latin typeface="Verdana" panose="020B0604030504040204" pitchFamily="34" charset="0"/>
              </a:rPr>
              <a:t> </a:t>
            </a:r>
            <a:endParaRPr lang="es-EC" sz="4000" dirty="0">
              <a:solidFill>
                <a:schemeClr val="bg1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016068" y="54293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>
                <a:solidFill>
                  <a:schemeClr val="bg1"/>
                </a:solidFill>
                <a:latin typeface="Verdana" panose="020B0604030504040204" pitchFamily="34" charset="0"/>
              </a:rPr>
              <a:t> </a:t>
            </a:r>
            <a:endParaRPr lang="es-EC" dirty="0">
              <a:solidFill>
                <a:schemeClr val="bg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090853" y="2538940"/>
            <a:ext cx="849463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sz="7200" b="1" dirty="0" smtClean="0">
                <a:solidFill>
                  <a:srgbClr val="66FFFF"/>
                </a:solidFill>
                <a:latin typeface="arial" panose="020B0604020202020204" pitchFamily="34" charset="0"/>
              </a:rPr>
              <a:t>Ensayo </a:t>
            </a:r>
            <a:r>
              <a:rPr lang="es-EC" sz="7200" b="1" dirty="0">
                <a:solidFill>
                  <a:srgbClr val="66FFFF"/>
                </a:solidFill>
                <a:latin typeface="arial" panose="020B0604020202020204" pitchFamily="34" charset="0"/>
              </a:rPr>
              <a:t>académico</a:t>
            </a:r>
            <a:endParaRPr lang="es-EC" sz="7200" dirty="0">
              <a:solidFill>
                <a:srgbClr val="66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149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83028" y="1358539"/>
            <a:ext cx="1156208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4400" dirty="0">
                <a:solidFill>
                  <a:schemeClr val="bg1"/>
                </a:solidFill>
              </a:rPr>
              <a:t> </a:t>
            </a:r>
          </a:p>
          <a:p>
            <a:endParaRPr lang="es-EC" sz="4400" b="1" dirty="0">
              <a:solidFill>
                <a:schemeClr val="bg1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66634" y="898047"/>
            <a:ext cx="111948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solidFill>
                  <a:schemeClr val="bg1"/>
                </a:solidFill>
                <a:latin typeface="Verdana" panose="020B0604030504040204" pitchFamily="34" charset="0"/>
              </a:rPr>
              <a:t> </a:t>
            </a:r>
            <a:endParaRPr lang="es-EC" sz="4000" dirty="0">
              <a:solidFill>
                <a:schemeClr val="bg1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016068" y="54293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>
                <a:solidFill>
                  <a:schemeClr val="bg1"/>
                </a:solidFill>
                <a:latin typeface="Verdana" panose="020B0604030504040204" pitchFamily="34" charset="0"/>
              </a:rPr>
              <a:t> </a:t>
            </a:r>
            <a:endParaRPr lang="es-EC" dirty="0">
              <a:solidFill>
                <a:schemeClr val="bg1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83028" y="1725063"/>
            <a:ext cx="1156208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solidFill>
                  <a:schemeClr val="bg1"/>
                </a:solidFill>
                <a:latin typeface="open-sans"/>
              </a:rPr>
              <a:t>E</a:t>
            </a:r>
            <a:r>
              <a:rPr lang="es-MX" sz="3200" dirty="0" smtClean="0">
                <a:solidFill>
                  <a:schemeClr val="bg1"/>
                </a:solidFill>
                <a:latin typeface="open-sans"/>
              </a:rPr>
              <a:t>l </a:t>
            </a:r>
            <a:r>
              <a:rPr lang="es-MX" sz="5400" b="1" dirty="0">
                <a:solidFill>
                  <a:srgbClr val="66FFFF"/>
                </a:solidFill>
                <a:latin typeface="open-sans"/>
              </a:rPr>
              <a:t>ensayo</a:t>
            </a:r>
            <a:r>
              <a:rPr lang="es-MX" sz="3200" dirty="0">
                <a:solidFill>
                  <a:schemeClr val="bg1"/>
                </a:solidFill>
                <a:latin typeface="open-sans"/>
              </a:rPr>
              <a:t> </a:t>
            </a:r>
            <a:r>
              <a:rPr lang="es-MX" sz="6600" b="1" dirty="0">
                <a:solidFill>
                  <a:srgbClr val="66FFFF"/>
                </a:solidFill>
                <a:latin typeface="open-sans"/>
              </a:rPr>
              <a:t>académico</a:t>
            </a:r>
            <a:r>
              <a:rPr lang="es-MX" sz="3200" dirty="0">
                <a:solidFill>
                  <a:schemeClr val="bg1"/>
                </a:solidFill>
                <a:latin typeface="open-sans"/>
              </a:rPr>
              <a:t> es un género discursivo a la vez que un escrito de amplia difusión  en los centros de estudio, que se caracteriza por el desarrollo de una idea a lo largo del cual se sopesan las opiniones vertidas por otros sobre el mismo tema y ante las que se adopta una postura </a:t>
            </a:r>
            <a:r>
              <a:rPr lang="es-MX" sz="3200" dirty="0" err="1">
                <a:solidFill>
                  <a:schemeClr val="bg1"/>
                </a:solidFill>
                <a:latin typeface="open-sans"/>
              </a:rPr>
              <a:t>crítica</a:t>
            </a:r>
            <a:r>
              <a:rPr lang="es-MX" sz="3200" dirty="0">
                <a:solidFill>
                  <a:schemeClr val="bg1"/>
                </a:solidFill>
                <a:latin typeface="open-sans"/>
              </a:rPr>
              <a:t>.</a:t>
            </a:r>
            <a:endParaRPr lang="es-EC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0690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83028" y="1358539"/>
            <a:ext cx="1156208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4400" dirty="0">
                <a:solidFill>
                  <a:schemeClr val="bg1"/>
                </a:solidFill>
              </a:rPr>
              <a:t> </a:t>
            </a:r>
          </a:p>
          <a:p>
            <a:endParaRPr lang="es-EC" sz="4400" b="1" dirty="0">
              <a:solidFill>
                <a:schemeClr val="bg1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66634" y="2081814"/>
            <a:ext cx="1119486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sz="8000" b="1" dirty="0">
                <a:solidFill>
                  <a:srgbClr val="66FFFF"/>
                </a:solidFill>
              </a:rPr>
              <a:t>Estructura del ensayo académico</a:t>
            </a:r>
            <a:endParaRPr lang="es-EC" sz="8000" dirty="0">
              <a:solidFill>
                <a:srgbClr val="66FFFF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016068" y="54293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>
                <a:solidFill>
                  <a:schemeClr val="bg1"/>
                </a:solidFill>
                <a:latin typeface="Verdana" panose="020B0604030504040204" pitchFamily="34" charset="0"/>
              </a:rPr>
              <a:t> </a:t>
            </a:r>
            <a:endParaRPr lang="es-EC" dirty="0">
              <a:solidFill>
                <a:schemeClr val="bg1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83028" y="912263"/>
            <a:ext cx="11562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C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974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83028" y="1358539"/>
            <a:ext cx="115620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400" dirty="0">
                <a:solidFill>
                  <a:schemeClr val="bg1"/>
                </a:solidFill>
              </a:rPr>
              <a:t>E</a:t>
            </a:r>
            <a:r>
              <a:rPr lang="es-MX" sz="4400" dirty="0" smtClean="0">
                <a:solidFill>
                  <a:schemeClr val="bg1"/>
                </a:solidFill>
              </a:rPr>
              <a:t>l</a:t>
            </a:r>
            <a:r>
              <a:rPr lang="es-MX" sz="4800" dirty="0" smtClean="0">
                <a:solidFill>
                  <a:schemeClr val="bg1"/>
                </a:solidFill>
              </a:rPr>
              <a:t> </a:t>
            </a:r>
            <a:r>
              <a:rPr lang="es-MX" sz="6000" b="1" dirty="0">
                <a:solidFill>
                  <a:srgbClr val="66FFFF"/>
                </a:solidFill>
              </a:rPr>
              <a:t>ensayo académico </a:t>
            </a:r>
            <a:r>
              <a:rPr lang="es-MX" sz="4800" dirty="0">
                <a:solidFill>
                  <a:schemeClr val="bg1"/>
                </a:solidFill>
              </a:rPr>
              <a:t>se compone de una parte </a:t>
            </a:r>
            <a:r>
              <a:rPr lang="es-MX" sz="6000" b="1" dirty="0">
                <a:solidFill>
                  <a:srgbClr val="66FFFF"/>
                </a:solidFill>
              </a:rPr>
              <a:t>introductoria</a:t>
            </a:r>
            <a:r>
              <a:rPr lang="es-MX" sz="4800" dirty="0">
                <a:solidFill>
                  <a:schemeClr val="bg1"/>
                </a:solidFill>
              </a:rPr>
              <a:t> en que se presenta el tema, se explica su relevancia y se plantea el enfoque con el cual se le va a tratar, incluyendo una </a:t>
            </a:r>
            <a:r>
              <a:rPr lang="es-MX" sz="6000" b="1" dirty="0" err="1">
                <a:solidFill>
                  <a:srgbClr val="66FFFF"/>
                </a:solidFill>
              </a:rPr>
              <a:t>hipótesis</a:t>
            </a:r>
            <a:r>
              <a:rPr lang="es-MX" sz="6000" b="1" dirty="0">
                <a:solidFill>
                  <a:srgbClr val="66FFFF"/>
                </a:solidFill>
              </a:rPr>
              <a:t> o </a:t>
            </a:r>
            <a:r>
              <a:rPr lang="es-MX" sz="6000" b="1" dirty="0" err="1">
                <a:solidFill>
                  <a:srgbClr val="66FFFF"/>
                </a:solidFill>
              </a:rPr>
              <a:t>proposición</a:t>
            </a:r>
            <a:r>
              <a:rPr lang="es-MX" sz="6000" b="1" dirty="0">
                <a:solidFill>
                  <a:srgbClr val="66FFFF"/>
                </a:solidFill>
              </a:rPr>
              <a:t> </a:t>
            </a:r>
            <a:r>
              <a:rPr lang="es-MX" sz="4800" dirty="0">
                <a:solidFill>
                  <a:schemeClr val="bg1"/>
                </a:solidFill>
              </a:rPr>
              <a:t>al respecto.</a:t>
            </a:r>
            <a:endParaRPr lang="es-EC" sz="4800" b="1" dirty="0">
              <a:solidFill>
                <a:schemeClr val="bg1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016068" y="54293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>
                <a:solidFill>
                  <a:schemeClr val="bg1"/>
                </a:solidFill>
                <a:latin typeface="Verdana" panose="020B0604030504040204" pitchFamily="34" charset="0"/>
              </a:rPr>
              <a:t> </a:t>
            </a:r>
            <a:endParaRPr lang="es-EC" dirty="0">
              <a:solidFill>
                <a:schemeClr val="bg1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83028" y="912263"/>
            <a:ext cx="11562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C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6820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016068" y="54293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>
                <a:solidFill>
                  <a:schemeClr val="bg1"/>
                </a:solidFill>
                <a:latin typeface="Verdana" panose="020B0604030504040204" pitchFamily="34" charset="0"/>
              </a:rPr>
              <a:t> </a:t>
            </a:r>
            <a:endParaRPr lang="es-EC" dirty="0">
              <a:solidFill>
                <a:schemeClr val="bg1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83028" y="912263"/>
            <a:ext cx="11562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C" sz="3200" dirty="0">
              <a:solidFill>
                <a:schemeClr val="bg1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878113" y="1866370"/>
            <a:ext cx="10371909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dirty="0">
                <a:solidFill>
                  <a:schemeClr val="bg1"/>
                </a:solidFill>
                <a:latin typeface="open-sans"/>
              </a:rPr>
              <a:t>La segunda parte es el </a:t>
            </a:r>
            <a:r>
              <a:rPr lang="es-MX" sz="5400" b="1" dirty="0">
                <a:solidFill>
                  <a:srgbClr val="66FFFF"/>
                </a:solidFill>
                <a:latin typeface="open-sans"/>
              </a:rPr>
              <a:t>desarrollo</a:t>
            </a:r>
            <a:r>
              <a:rPr lang="es-MX" sz="3200" dirty="0">
                <a:solidFill>
                  <a:schemeClr val="bg1"/>
                </a:solidFill>
                <a:latin typeface="open-sans"/>
              </a:rPr>
              <a:t> del tema propiamente dicho, se trata de una etapa de </a:t>
            </a:r>
            <a:r>
              <a:rPr lang="es-MX" sz="6000" b="1" dirty="0" err="1">
                <a:solidFill>
                  <a:srgbClr val="66FFFF"/>
                </a:solidFill>
                <a:latin typeface="open-sans"/>
              </a:rPr>
              <a:t>discusión</a:t>
            </a:r>
            <a:r>
              <a:rPr lang="es-MX" sz="3200" dirty="0">
                <a:solidFill>
                  <a:schemeClr val="bg1"/>
                </a:solidFill>
                <a:latin typeface="open-sans"/>
              </a:rPr>
              <a:t> en que se confrontan los planteamientos de otros con los nuestros como</a:t>
            </a:r>
            <a:r>
              <a:rPr lang="es-MX" sz="3200" b="1" dirty="0">
                <a:solidFill>
                  <a:srgbClr val="66FFFF"/>
                </a:solidFill>
                <a:latin typeface="open-sans"/>
              </a:rPr>
              <a:t> autores del ensayo</a:t>
            </a:r>
            <a:r>
              <a:rPr lang="es-MX" sz="3200" dirty="0">
                <a:solidFill>
                  <a:schemeClr val="bg1"/>
                </a:solidFill>
                <a:latin typeface="open-sans"/>
              </a:rPr>
              <a:t>, con la finalidad de retroalimentar y fortalecer el enfoque con que estemos trabajando el tema.</a:t>
            </a:r>
            <a:endParaRPr lang="es-EC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245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016068" y="54293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>
                <a:solidFill>
                  <a:schemeClr val="bg1"/>
                </a:solidFill>
                <a:latin typeface="Verdana" panose="020B0604030504040204" pitchFamily="34" charset="0"/>
              </a:rPr>
              <a:t> </a:t>
            </a:r>
            <a:endParaRPr lang="es-EC" dirty="0">
              <a:solidFill>
                <a:schemeClr val="bg1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83028" y="912263"/>
            <a:ext cx="11562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C" sz="3200" dirty="0">
              <a:solidFill>
                <a:schemeClr val="bg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727890" y="1204650"/>
            <a:ext cx="10672355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open-sans"/>
              </a:rPr>
              <a:t>La </a:t>
            </a:r>
            <a:r>
              <a:rPr lang="es-MX" sz="4000" dirty="0" err="1">
                <a:solidFill>
                  <a:schemeClr val="bg1"/>
                </a:solidFill>
                <a:latin typeface="open-sans"/>
              </a:rPr>
              <a:t>última</a:t>
            </a:r>
            <a:r>
              <a:rPr lang="es-MX" sz="4000" dirty="0">
                <a:solidFill>
                  <a:schemeClr val="bg1"/>
                </a:solidFill>
                <a:latin typeface="open-sans"/>
              </a:rPr>
              <a:t> parte es la </a:t>
            </a:r>
            <a:r>
              <a:rPr lang="es-MX" sz="6000" b="1" dirty="0" err="1">
                <a:solidFill>
                  <a:srgbClr val="66FFFF"/>
                </a:solidFill>
                <a:latin typeface="open-sans"/>
              </a:rPr>
              <a:t>conclusión</a:t>
            </a:r>
            <a:r>
              <a:rPr lang="es-MX" sz="4000" dirty="0">
                <a:solidFill>
                  <a:schemeClr val="bg1"/>
                </a:solidFill>
                <a:latin typeface="open-sans"/>
              </a:rPr>
              <a:t>, en la cual se retoman los argumentos principales que llevaron a </a:t>
            </a:r>
            <a:r>
              <a:rPr lang="es-MX" sz="4400" b="1" dirty="0">
                <a:solidFill>
                  <a:srgbClr val="66FFFF"/>
                </a:solidFill>
                <a:latin typeface="open-sans"/>
              </a:rPr>
              <a:t>comprobar, total o parcialmente, o a refutar la </a:t>
            </a:r>
            <a:r>
              <a:rPr lang="es-MX" sz="4400" b="1" dirty="0" err="1">
                <a:solidFill>
                  <a:srgbClr val="66FFFF"/>
                </a:solidFill>
                <a:latin typeface="open-sans"/>
              </a:rPr>
              <a:t>hipótesis</a:t>
            </a:r>
            <a:r>
              <a:rPr lang="es-MX" sz="4400" b="1" dirty="0">
                <a:solidFill>
                  <a:srgbClr val="66FFFF"/>
                </a:solidFill>
                <a:latin typeface="open-sans"/>
              </a:rPr>
              <a:t> </a:t>
            </a:r>
            <a:r>
              <a:rPr lang="es-MX" sz="4000" dirty="0">
                <a:solidFill>
                  <a:schemeClr val="bg1"/>
                </a:solidFill>
                <a:latin typeface="open-sans"/>
              </a:rPr>
              <a:t>con la que se inició el trabajo. Cuando esto ocurre varias veces, se plantea en las </a:t>
            </a:r>
            <a:r>
              <a:rPr lang="es-MX" sz="4000" b="1" dirty="0">
                <a:solidFill>
                  <a:srgbClr val="66FFFF"/>
                </a:solidFill>
                <a:latin typeface="open-sans"/>
              </a:rPr>
              <a:t>conclusiones</a:t>
            </a:r>
            <a:r>
              <a:rPr lang="es-MX" sz="4000" dirty="0">
                <a:solidFill>
                  <a:schemeClr val="bg1"/>
                </a:solidFill>
                <a:latin typeface="open-sans"/>
              </a:rPr>
              <a:t> la posibilidad de un nuevo estudio, desde un punto de vista distinto.</a:t>
            </a:r>
            <a:endParaRPr lang="es-EC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1154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016068" y="54293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>
                <a:solidFill>
                  <a:schemeClr val="bg1"/>
                </a:solidFill>
                <a:latin typeface="Verdana" panose="020B0604030504040204" pitchFamily="34" charset="0"/>
              </a:rPr>
              <a:t> </a:t>
            </a:r>
            <a:endParaRPr lang="es-EC" dirty="0">
              <a:solidFill>
                <a:schemeClr val="bg1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83028" y="912263"/>
            <a:ext cx="11562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C" sz="3200" dirty="0">
              <a:solidFill>
                <a:schemeClr val="bg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063205" y="2380307"/>
            <a:ext cx="829999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8800" b="1" dirty="0" smtClean="0">
                <a:solidFill>
                  <a:srgbClr val="66FFFF"/>
                </a:solidFill>
              </a:rPr>
              <a:t>NORMAS APA</a:t>
            </a:r>
            <a:endParaRPr lang="es-EC" sz="8800" b="1" dirty="0">
              <a:solidFill>
                <a:srgbClr val="66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39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0" y="943428"/>
            <a:ext cx="12029439" cy="5157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4400" dirty="0">
                <a:solidFill>
                  <a:schemeClr val="bg1"/>
                </a:solidFill>
              </a:rPr>
              <a:t>La </a:t>
            </a:r>
            <a:r>
              <a:rPr lang="es-MX" sz="6000" b="1" dirty="0">
                <a:solidFill>
                  <a:schemeClr val="bg1"/>
                </a:solidFill>
              </a:rPr>
              <a:t>redacción</a:t>
            </a:r>
            <a:r>
              <a:rPr lang="es-MX" sz="4400" dirty="0">
                <a:solidFill>
                  <a:schemeClr val="bg1"/>
                </a:solidFill>
              </a:rPr>
              <a:t> del trabajo científico es el final de la investigación llevada a cabo. Es muy importante que la exposición sea clara y esté debidamente estructurada: </a:t>
            </a:r>
            <a:r>
              <a:rPr lang="es-MX" sz="5400" b="1" dirty="0">
                <a:solidFill>
                  <a:srgbClr val="66FFFF"/>
                </a:solidFill>
              </a:rPr>
              <a:t>introducción, material y métodos, resultados, discusión y conclusiones.</a:t>
            </a:r>
            <a:endParaRPr lang="es-EC" sz="5400" b="1" dirty="0">
              <a:solidFill>
                <a:srgbClr val="66FFFF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95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62560" y="548640"/>
            <a:ext cx="11866879" cy="942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EC" sz="5400" b="1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61850" y="548640"/>
            <a:ext cx="10868297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600" dirty="0">
                <a:solidFill>
                  <a:schemeClr val="bg1"/>
                </a:solidFill>
                <a:latin typeface="Verdana" panose="020B0604030504040204" pitchFamily="34" charset="0"/>
              </a:rPr>
              <a:t>Para escribir un </a:t>
            </a:r>
            <a:r>
              <a:rPr lang="es-MX" sz="6000" b="1" dirty="0">
                <a:solidFill>
                  <a:srgbClr val="66FFFF"/>
                </a:solidFill>
                <a:latin typeface="Verdana" panose="020B0604030504040204" pitchFamily="34" charset="0"/>
              </a:rPr>
              <a:t>artículo científico</a:t>
            </a:r>
            <a:r>
              <a:rPr lang="es-MX" sz="3600" dirty="0">
                <a:solidFill>
                  <a:schemeClr val="bg1"/>
                </a:solidFill>
                <a:latin typeface="Verdana" panose="020B0604030504040204" pitchFamily="34" charset="0"/>
              </a:rPr>
              <a:t>, el mejor lenguaje es el que transmite el sentido con el menor número posible de palabras y no recurre a </a:t>
            </a:r>
            <a:r>
              <a:rPr lang="es-MX" sz="3600" b="1" dirty="0">
                <a:solidFill>
                  <a:srgbClr val="66FFFF"/>
                </a:solidFill>
                <a:latin typeface="Verdana" panose="020B0604030504040204" pitchFamily="34" charset="0"/>
              </a:rPr>
              <a:t>emociones ni a la imaginación</a:t>
            </a:r>
            <a:r>
              <a:rPr lang="es-MX" sz="3600" dirty="0">
                <a:solidFill>
                  <a:schemeClr val="bg1"/>
                </a:solidFill>
                <a:latin typeface="Verdana" panose="020B0604030504040204" pitchFamily="34" charset="0"/>
              </a:rPr>
              <a:t>, sino al </a:t>
            </a:r>
            <a:r>
              <a:rPr lang="es-MX" sz="4400" b="1" dirty="0">
                <a:solidFill>
                  <a:srgbClr val="66FFFF"/>
                </a:solidFill>
                <a:latin typeface="Verdana" panose="020B0604030504040204" pitchFamily="34" charset="0"/>
              </a:rPr>
              <a:t>intelecto</a:t>
            </a:r>
            <a:r>
              <a:rPr lang="es-MX" sz="3600" dirty="0">
                <a:solidFill>
                  <a:schemeClr val="bg1"/>
                </a:solidFill>
                <a:latin typeface="Verdana" panose="020B0604030504040204" pitchFamily="34" charset="0"/>
              </a:rPr>
              <a:t>. Los recursos literarios como las metáforas, los epítetos, el sentido figurado y el vocabulario rebuscado hacen que la atención se desvíe de la sustancia al </a:t>
            </a:r>
            <a:r>
              <a:rPr lang="es-MX" sz="3600" b="1" dirty="0">
                <a:solidFill>
                  <a:srgbClr val="66FFFF"/>
                </a:solidFill>
                <a:latin typeface="Verdana" panose="020B0604030504040204" pitchFamily="34" charset="0"/>
              </a:rPr>
              <a:t>estilo.</a:t>
            </a:r>
            <a:endParaRPr lang="es-EC" sz="3600" b="1" dirty="0">
              <a:solidFill>
                <a:srgbClr val="66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520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96834" y="1979751"/>
            <a:ext cx="1052866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600" dirty="0">
                <a:solidFill>
                  <a:schemeClr val="bg1"/>
                </a:solidFill>
                <a:latin typeface="Verdana" panose="020B0604030504040204" pitchFamily="34" charset="0"/>
              </a:rPr>
              <a:t>Para escribir un buen artículo científico hay que conocer y practicar los tres principios básicos de la redacción científica: </a:t>
            </a:r>
            <a:r>
              <a:rPr lang="es-MX" sz="7200" b="1" dirty="0">
                <a:solidFill>
                  <a:srgbClr val="66FFFF"/>
                </a:solidFill>
                <a:latin typeface="Verdana" panose="020B0604030504040204" pitchFamily="34" charset="0"/>
              </a:rPr>
              <a:t>precisión, claridad y brevedad.</a:t>
            </a:r>
            <a:endParaRPr lang="es-EC" sz="7200" b="1" dirty="0">
              <a:solidFill>
                <a:srgbClr val="66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817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19762" y="1311983"/>
            <a:ext cx="110250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6600" b="1" i="1" dirty="0">
                <a:solidFill>
                  <a:srgbClr val="66FFFF"/>
                </a:solidFill>
              </a:rPr>
              <a:t>Precisión</a:t>
            </a:r>
            <a:r>
              <a:rPr lang="es-MX" sz="4400" dirty="0">
                <a:solidFill>
                  <a:schemeClr val="bg1"/>
                </a:solidFill>
              </a:rPr>
              <a:t>- significa usar las palabras que comunican exactamente lo que quieres decir. P</a:t>
            </a:r>
            <a:r>
              <a:rPr lang="es-MX" sz="4400" dirty="0" smtClean="0">
                <a:solidFill>
                  <a:schemeClr val="bg1"/>
                </a:solidFill>
              </a:rPr>
              <a:t>ara </a:t>
            </a:r>
            <a:r>
              <a:rPr lang="es-MX" sz="4400" dirty="0">
                <a:solidFill>
                  <a:schemeClr val="bg1"/>
                </a:solidFill>
              </a:rPr>
              <a:t>escribir con precisión tienes que escribir para el lector.</a:t>
            </a:r>
            <a:endParaRPr lang="es-EC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771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61257" y="2037193"/>
            <a:ext cx="1165206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6000" b="1" i="1" dirty="0">
                <a:solidFill>
                  <a:srgbClr val="66FFFF"/>
                </a:solidFill>
                <a:latin typeface="Verdana" panose="020B0604030504040204" pitchFamily="34" charset="0"/>
              </a:rPr>
              <a:t>Claridad-</a:t>
            </a:r>
            <a:r>
              <a:rPr lang="es-MX" sz="3600" dirty="0">
                <a:solidFill>
                  <a:schemeClr val="bg1"/>
                </a:solidFill>
                <a:latin typeface="Verdana" panose="020B0604030504040204" pitchFamily="34" charset="0"/>
              </a:rPr>
              <a:t> significa que el texto se lee y se entiende rápidamente. El artículo es fácil de entender cuando el lenguaje es sencillo, las oraciones están bien construidas y cada párrafo desarrolla su tema siguiendo un orden lógico</a:t>
            </a:r>
            <a:endParaRPr lang="es-EC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760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04949" y="1470299"/>
            <a:ext cx="1144306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6000" b="1" i="1" dirty="0">
                <a:solidFill>
                  <a:srgbClr val="66FFFF"/>
                </a:solidFill>
                <a:latin typeface="Verdana" panose="020B0604030504040204" pitchFamily="34" charset="0"/>
              </a:rPr>
              <a:t>Brevedad-</a:t>
            </a:r>
            <a:r>
              <a:rPr lang="es-MX" sz="3600" dirty="0">
                <a:solidFill>
                  <a:schemeClr val="bg1"/>
                </a:solidFill>
                <a:latin typeface="Verdana" panose="020B0604030504040204" pitchFamily="34" charset="0"/>
              </a:rPr>
              <a:t> significa incluir sólo información pertinente al contenido del artículo y comunicar dicha información usando el menor número posible de palabras.</a:t>
            </a:r>
            <a:endParaRPr lang="es-EC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718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40079" y="1728877"/>
            <a:ext cx="10985863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600" dirty="0">
                <a:solidFill>
                  <a:schemeClr val="bg1"/>
                </a:solidFill>
                <a:latin typeface="Verdana" panose="020B0604030504040204" pitchFamily="34" charset="0"/>
              </a:rPr>
              <a:t>Dos consideraciones importantes nos obligan a ser breves. </a:t>
            </a:r>
            <a:r>
              <a:rPr lang="es-MX" sz="5400" b="1" dirty="0">
                <a:solidFill>
                  <a:srgbClr val="66FFFF"/>
                </a:solidFill>
                <a:latin typeface="Verdana" panose="020B0604030504040204" pitchFamily="34" charset="0"/>
              </a:rPr>
              <a:t>Primero, </a:t>
            </a:r>
            <a:r>
              <a:rPr lang="es-MX" sz="3600" dirty="0">
                <a:solidFill>
                  <a:schemeClr val="bg1"/>
                </a:solidFill>
                <a:latin typeface="Verdana" panose="020B0604030504040204" pitchFamily="34" charset="0"/>
              </a:rPr>
              <a:t>el texto innecesario desvía la atención del lector y afecta la claridad del mensaje. </a:t>
            </a:r>
            <a:r>
              <a:rPr lang="es-MX" sz="6000" b="1" dirty="0">
                <a:solidFill>
                  <a:srgbClr val="66FFFF"/>
                </a:solidFill>
                <a:latin typeface="Verdana" panose="020B0604030504040204" pitchFamily="34" charset="0"/>
              </a:rPr>
              <a:t>Segundo, </a:t>
            </a:r>
            <a:r>
              <a:rPr lang="es-MX" sz="3600" dirty="0">
                <a:solidFill>
                  <a:schemeClr val="bg1"/>
                </a:solidFill>
                <a:latin typeface="Verdana" panose="020B0604030504040204" pitchFamily="34" charset="0"/>
              </a:rPr>
              <a:t>la publicación científica es costosa y cada palabra innecesaria aumenta el costo del artículo</a:t>
            </a:r>
            <a:endParaRPr lang="es-EC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80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345441" y="426720"/>
            <a:ext cx="1184655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C" sz="6600" b="1" dirty="0">
              <a:solidFill>
                <a:schemeClr val="bg1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744583" y="1326607"/>
            <a:ext cx="106462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400" dirty="0" smtClean="0">
                <a:solidFill>
                  <a:schemeClr val="bg1"/>
                </a:solidFill>
                <a:latin typeface="Verdana" panose="020B0604030504040204" pitchFamily="34" charset="0"/>
              </a:rPr>
              <a:t>La </a:t>
            </a:r>
            <a:r>
              <a:rPr lang="es-MX" sz="4400" dirty="0">
                <a:solidFill>
                  <a:schemeClr val="bg1"/>
                </a:solidFill>
                <a:latin typeface="Verdana" panose="020B0604030504040204" pitchFamily="34" charset="0"/>
              </a:rPr>
              <a:t>escritura se debe caracterizar por una </a:t>
            </a:r>
            <a:r>
              <a:rPr lang="es-MX" sz="4800" b="1" dirty="0">
                <a:solidFill>
                  <a:srgbClr val="66FFFF"/>
                </a:solidFill>
                <a:latin typeface="Verdana" panose="020B0604030504040204" pitchFamily="34" charset="0"/>
              </a:rPr>
              <a:t>organización correcta, claridad en el lenguaje, sintaxis simple y puntuación correcta</a:t>
            </a:r>
            <a:r>
              <a:rPr lang="es-MX" sz="4400" dirty="0">
                <a:solidFill>
                  <a:schemeClr val="bg1"/>
                </a:solidFill>
                <a:latin typeface="Verdana" panose="020B0604030504040204" pitchFamily="34" charset="0"/>
              </a:rPr>
              <a:t>, independientemente del idioma utilizado</a:t>
            </a:r>
            <a:endParaRPr lang="es-EC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8359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494</Words>
  <Application>Microsoft Office PowerPoint</Application>
  <PresentationFormat>Panorámica</PresentationFormat>
  <Paragraphs>35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7" baseType="lpstr">
      <vt:lpstr>Arial</vt:lpstr>
      <vt:lpstr>Arial</vt:lpstr>
      <vt:lpstr>Calibri</vt:lpstr>
      <vt:lpstr>Calibri Light</vt:lpstr>
      <vt:lpstr>open-sans</vt:lpstr>
      <vt:lpstr>Times New Roman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MIRIAM</dc:creator>
  <cp:lastModifiedBy>MIRIAM</cp:lastModifiedBy>
  <cp:revision>11</cp:revision>
  <dcterms:created xsi:type="dcterms:W3CDTF">2022-05-10T14:28:48Z</dcterms:created>
  <dcterms:modified xsi:type="dcterms:W3CDTF">2022-05-26T12:56:35Z</dcterms:modified>
</cp:coreProperties>
</file>