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419" r:id="rId2"/>
    <p:sldId id="377" r:id="rId3"/>
    <p:sldId id="407" r:id="rId4"/>
    <p:sldId id="410" r:id="rId5"/>
    <p:sldId id="409" r:id="rId6"/>
    <p:sldId id="417" r:id="rId7"/>
    <p:sldId id="379" r:id="rId8"/>
    <p:sldId id="380" r:id="rId9"/>
    <p:sldId id="413" r:id="rId10"/>
    <p:sldId id="415" r:id="rId11"/>
    <p:sldId id="416" r:id="rId12"/>
    <p:sldId id="411" r:id="rId13"/>
    <p:sldId id="381" r:id="rId14"/>
    <p:sldId id="405" r:id="rId15"/>
    <p:sldId id="284" r:id="rId16"/>
    <p:sldId id="287" r:id="rId17"/>
    <p:sldId id="408" r:id="rId18"/>
    <p:sldId id="418" r:id="rId19"/>
    <p:sldId id="289" r:id="rId20"/>
    <p:sldId id="290" r:id="rId21"/>
    <p:sldId id="421" r:id="rId22"/>
    <p:sldId id="406" r:id="rId23"/>
    <p:sldId id="420" r:id="rId24"/>
    <p:sldId id="382" r:id="rId25"/>
    <p:sldId id="386" r:id="rId26"/>
    <p:sldId id="387" r:id="rId27"/>
    <p:sldId id="388" r:id="rId28"/>
    <p:sldId id="337" r:id="rId29"/>
    <p:sldId id="364" r:id="rId30"/>
    <p:sldId id="365" r:id="rId31"/>
    <p:sldId id="384" r:id="rId32"/>
    <p:sldId id="369" r:id="rId33"/>
    <p:sldId id="389" r:id="rId34"/>
    <p:sldId id="390" r:id="rId35"/>
    <p:sldId id="391" r:id="rId36"/>
    <p:sldId id="392" r:id="rId37"/>
    <p:sldId id="393" r:id="rId38"/>
    <p:sldId id="394" r:id="rId39"/>
    <p:sldId id="395" r:id="rId40"/>
    <p:sldId id="396" r:id="rId41"/>
    <p:sldId id="397" r:id="rId42"/>
    <p:sldId id="398" r:id="rId43"/>
    <p:sldId id="399" r:id="rId44"/>
    <p:sldId id="400" r:id="rId45"/>
    <p:sldId id="402" r:id="rId46"/>
    <p:sldId id="403" r:id="rId47"/>
    <p:sldId id="282" r:id="rId48"/>
    <p:sldId id="412" r:id="rId49"/>
    <p:sldId id="404" r:id="rId50"/>
  </p:sldIdLst>
  <p:sldSz cx="9144000" cy="6858000" type="screen4x3"/>
  <p:notesSz cx="7010400" cy="9296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50"/>
    <p:restoredTop sz="94325"/>
  </p:normalViewPr>
  <p:slideViewPr>
    <p:cSldViewPr>
      <p:cViewPr varScale="1">
        <p:scale>
          <a:sx n="106" d="100"/>
          <a:sy n="106" d="100"/>
        </p:scale>
        <p:origin x="2056"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11B0B7-8329-4314-8E8A-0B2600D26FCA}" type="doc">
      <dgm:prSet loTypeId="urn:microsoft.com/office/officeart/2008/layout/VerticalCurvedList" loCatId="list" qsTypeId="urn:microsoft.com/office/officeart/2005/8/quickstyle/simple3" qsCatId="simple" csTypeId="urn:microsoft.com/office/officeart/2005/8/colors/colorful2" csCatId="colorful" phldr="1"/>
      <dgm:spPr/>
      <dgm:t>
        <a:bodyPr/>
        <a:lstStyle/>
        <a:p>
          <a:endParaRPr lang="es-EC"/>
        </a:p>
      </dgm:t>
    </dgm:pt>
    <dgm:pt modelId="{DA81FCCB-58AE-45BC-9229-77DC6174113D}">
      <dgm:prSet phldrT="[Texto]" custT="1"/>
      <dgm:spPr/>
      <dgm:t>
        <a:bodyPr/>
        <a:lstStyle/>
        <a:p>
          <a:pPr algn="l"/>
          <a:r>
            <a:rPr lang="es-EC" sz="1800" dirty="0"/>
            <a:t>El </a:t>
          </a:r>
          <a:r>
            <a:rPr lang="es-EC" sz="1800" b="1" dirty="0"/>
            <a:t>ERROR MUESTRAL </a:t>
          </a:r>
          <a:r>
            <a:rPr lang="es-EC" sz="1800" dirty="0"/>
            <a:t>siempre se comete ya que existe una pérdida de la representatividad al momento se escoger los elementos de la población. (E)</a:t>
          </a:r>
        </a:p>
      </dgm:t>
    </dgm:pt>
    <dgm:pt modelId="{ABDF2CFD-9EA6-4A87-BDD5-F7505D5C7843}" type="parTrans" cxnId="{E1DC21E3-957A-42B6-9178-B1BE5826CC83}">
      <dgm:prSet/>
      <dgm:spPr/>
      <dgm:t>
        <a:bodyPr/>
        <a:lstStyle/>
        <a:p>
          <a:endParaRPr lang="es-EC" sz="1800"/>
        </a:p>
      </dgm:t>
    </dgm:pt>
    <dgm:pt modelId="{70A33344-203A-4E5F-86DC-0578D1344CAC}" type="sibTrans" cxnId="{E1DC21E3-957A-42B6-9178-B1BE5826CC83}">
      <dgm:prSet/>
      <dgm:spPr/>
      <dgm:t>
        <a:bodyPr/>
        <a:lstStyle/>
        <a:p>
          <a:endParaRPr lang="es-EC" sz="1800"/>
        </a:p>
      </dgm:t>
    </dgm:pt>
    <dgm:pt modelId="{78F233C3-4D55-46DC-BBE2-D1E97FAE39E7}">
      <dgm:prSet custT="1"/>
      <dgm:spPr/>
      <dgm:t>
        <a:bodyPr/>
        <a:lstStyle/>
        <a:p>
          <a:r>
            <a:rPr lang="es-EC" sz="1800" dirty="0"/>
            <a:t>El </a:t>
          </a:r>
          <a:r>
            <a:rPr lang="es-EC" sz="1800" b="1" dirty="0"/>
            <a:t>NIVEL DE CONFIANZA </a:t>
          </a:r>
          <a:r>
            <a:rPr lang="es-EC" sz="1800" dirty="0"/>
            <a:t>es la probabilidad de que la estimación efectuada se ajuste a la realidad; es decir, que caiga dentro de un intervalo determinado basado en el estadístico (muestra) y que capte el valor verdadero del parámetro (población) a medir. (Z)</a:t>
          </a:r>
        </a:p>
      </dgm:t>
    </dgm:pt>
    <dgm:pt modelId="{FB53AA96-B6EB-4D3E-88BC-669012749242}" type="parTrans" cxnId="{61A3368C-C8E0-4434-ABBF-B4E2809325EA}">
      <dgm:prSet/>
      <dgm:spPr/>
      <dgm:t>
        <a:bodyPr/>
        <a:lstStyle/>
        <a:p>
          <a:endParaRPr lang="es-EC" sz="1800"/>
        </a:p>
      </dgm:t>
    </dgm:pt>
    <dgm:pt modelId="{2E42D92C-5DB9-4CF9-AC9B-E0F321C32A75}" type="sibTrans" cxnId="{61A3368C-C8E0-4434-ABBF-B4E2809325EA}">
      <dgm:prSet/>
      <dgm:spPr/>
      <dgm:t>
        <a:bodyPr/>
        <a:lstStyle/>
        <a:p>
          <a:endParaRPr lang="es-EC" sz="1800"/>
        </a:p>
      </dgm:t>
    </dgm:pt>
    <dgm:pt modelId="{34A90D9D-945D-499A-AC83-B64F9C09FB59}" type="pres">
      <dgm:prSet presAssocID="{AD11B0B7-8329-4314-8E8A-0B2600D26FCA}" presName="Name0" presStyleCnt="0">
        <dgm:presLayoutVars>
          <dgm:chMax val="7"/>
          <dgm:chPref val="7"/>
          <dgm:dir/>
        </dgm:presLayoutVars>
      </dgm:prSet>
      <dgm:spPr/>
    </dgm:pt>
    <dgm:pt modelId="{9FA366AF-2D86-4E61-B523-5388D1E4825C}" type="pres">
      <dgm:prSet presAssocID="{AD11B0B7-8329-4314-8E8A-0B2600D26FCA}" presName="Name1" presStyleCnt="0"/>
      <dgm:spPr/>
    </dgm:pt>
    <dgm:pt modelId="{6F68908B-62E1-4E5B-8C34-AFC40A1E3EEC}" type="pres">
      <dgm:prSet presAssocID="{AD11B0B7-8329-4314-8E8A-0B2600D26FCA}" presName="cycle" presStyleCnt="0"/>
      <dgm:spPr/>
    </dgm:pt>
    <dgm:pt modelId="{EC8AC711-60D1-496C-A28A-A41C859C8620}" type="pres">
      <dgm:prSet presAssocID="{AD11B0B7-8329-4314-8E8A-0B2600D26FCA}" presName="srcNode" presStyleLbl="node1" presStyleIdx="0" presStyleCnt="2"/>
      <dgm:spPr/>
    </dgm:pt>
    <dgm:pt modelId="{C54AF7B7-9F6E-4462-82B3-4749B213786A}" type="pres">
      <dgm:prSet presAssocID="{AD11B0B7-8329-4314-8E8A-0B2600D26FCA}" presName="conn" presStyleLbl="parChTrans1D2" presStyleIdx="0" presStyleCnt="1"/>
      <dgm:spPr/>
    </dgm:pt>
    <dgm:pt modelId="{D68A0568-B632-40DA-9B66-6EDC432475E1}" type="pres">
      <dgm:prSet presAssocID="{AD11B0B7-8329-4314-8E8A-0B2600D26FCA}" presName="extraNode" presStyleLbl="node1" presStyleIdx="0" presStyleCnt="2"/>
      <dgm:spPr/>
    </dgm:pt>
    <dgm:pt modelId="{CA459588-FC0E-4BDD-8D2D-24DADE763149}" type="pres">
      <dgm:prSet presAssocID="{AD11B0B7-8329-4314-8E8A-0B2600D26FCA}" presName="dstNode" presStyleLbl="node1" presStyleIdx="0" presStyleCnt="2"/>
      <dgm:spPr/>
    </dgm:pt>
    <dgm:pt modelId="{4069879D-63FF-4437-918E-9D0D6633E7AF}" type="pres">
      <dgm:prSet presAssocID="{DA81FCCB-58AE-45BC-9229-77DC6174113D}" presName="text_1" presStyleLbl="node1" presStyleIdx="0" presStyleCnt="2">
        <dgm:presLayoutVars>
          <dgm:bulletEnabled val="1"/>
        </dgm:presLayoutVars>
      </dgm:prSet>
      <dgm:spPr/>
    </dgm:pt>
    <dgm:pt modelId="{7A360A30-DAF3-47E9-94E8-083BD7895495}" type="pres">
      <dgm:prSet presAssocID="{DA81FCCB-58AE-45BC-9229-77DC6174113D}" presName="accent_1" presStyleCnt="0"/>
      <dgm:spPr/>
    </dgm:pt>
    <dgm:pt modelId="{7AA47186-2E39-4ED9-9676-1C5FDEE81E71}" type="pres">
      <dgm:prSet presAssocID="{DA81FCCB-58AE-45BC-9229-77DC6174113D}" presName="accentRepeatNode" presStyleLbl="solidFgAcc1" presStyleIdx="0" presStyleCnt="2"/>
      <dgm:spPr/>
    </dgm:pt>
    <dgm:pt modelId="{9524AEB3-92D2-4A95-AF4A-1666C217C0CA}" type="pres">
      <dgm:prSet presAssocID="{78F233C3-4D55-46DC-BBE2-D1E97FAE39E7}" presName="text_2" presStyleLbl="node1" presStyleIdx="1" presStyleCnt="2">
        <dgm:presLayoutVars>
          <dgm:bulletEnabled val="1"/>
        </dgm:presLayoutVars>
      </dgm:prSet>
      <dgm:spPr/>
    </dgm:pt>
    <dgm:pt modelId="{D5DA1D7D-0AF9-442C-A23F-D6079F4B1CE1}" type="pres">
      <dgm:prSet presAssocID="{78F233C3-4D55-46DC-BBE2-D1E97FAE39E7}" presName="accent_2" presStyleCnt="0"/>
      <dgm:spPr/>
    </dgm:pt>
    <dgm:pt modelId="{801F343D-6921-44A4-98FE-8A0B895DE02D}" type="pres">
      <dgm:prSet presAssocID="{78F233C3-4D55-46DC-BBE2-D1E97FAE39E7}" presName="accentRepeatNode" presStyleLbl="solidFgAcc1" presStyleIdx="1" presStyleCnt="2"/>
      <dgm:spPr/>
    </dgm:pt>
  </dgm:ptLst>
  <dgm:cxnLst>
    <dgm:cxn modelId="{181A9437-FF90-4F4E-A593-98DEECC438FD}" type="presOf" srcId="{AD11B0B7-8329-4314-8E8A-0B2600D26FCA}" destId="{34A90D9D-945D-499A-AC83-B64F9C09FB59}" srcOrd="0" destOrd="0" presId="urn:microsoft.com/office/officeart/2008/layout/VerticalCurvedList"/>
    <dgm:cxn modelId="{4C02AA57-274E-4285-A1A6-820C3EF33A95}" type="presOf" srcId="{78F233C3-4D55-46DC-BBE2-D1E97FAE39E7}" destId="{9524AEB3-92D2-4A95-AF4A-1666C217C0CA}" srcOrd="0" destOrd="0" presId="urn:microsoft.com/office/officeart/2008/layout/VerticalCurvedList"/>
    <dgm:cxn modelId="{2250A661-022C-46E5-8050-64D48BD82D24}" type="presOf" srcId="{DA81FCCB-58AE-45BC-9229-77DC6174113D}" destId="{4069879D-63FF-4437-918E-9D0D6633E7AF}" srcOrd="0" destOrd="0" presId="urn:microsoft.com/office/officeart/2008/layout/VerticalCurvedList"/>
    <dgm:cxn modelId="{61A3368C-C8E0-4434-ABBF-B4E2809325EA}" srcId="{AD11B0B7-8329-4314-8E8A-0B2600D26FCA}" destId="{78F233C3-4D55-46DC-BBE2-D1E97FAE39E7}" srcOrd="1" destOrd="0" parTransId="{FB53AA96-B6EB-4D3E-88BC-669012749242}" sibTransId="{2E42D92C-5DB9-4CF9-AC9B-E0F321C32A75}"/>
    <dgm:cxn modelId="{E1DC21E3-957A-42B6-9178-B1BE5826CC83}" srcId="{AD11B0B7-8329-4314-8E8A-0B2600D26FCA}" destId="{DA81FCCB-58AE-45BC-9229-77DC6174113D}" srcOrd="0" destOrd="0" parTransId="{ABDF2CFD-9EA6-4A87-BDD5-F7505D5C7843}" sibTransId="{70A33344-203A-4E5F-86DC-0578D1344CAC}"/>
    <dgm:cxn modelId="{885FD6F5-8CE4-44F7-BBC6-0C5F1CDAD647}" type="presOf" srcId="{70A33344-203A-4E5F-86DC-0578D1344CAC}" destId="{C54AF7B7-9F6E-4462-82B3-4749B213786A}" srcOrd="0" destOrd="0" presId="urn:microsoft.com/office/officeart/2008/layout/VerticalCurvedList"/>
    <dgm:cxn modelId="{FCB2CA22-E39C-4982-A6E6-9CB8EBDF6B78}" type="presParOf" srcId="{34A90D9D-945D-499A-AC83-B64F9C09FB59}" destId="{9FA366AF-2D86-4E61-B523-5388D1E4825C}" srcOrd="0" destOrd="0" presId="urn:microsoft.com/office/officeart/2008/layout/VerticalCurvedList"/>
    <dgm:cxn modelId="{3E0D6B84-2B5F-4EFF-8C95-F73953349A84}" type="presParOf" srcId="{9FA366AF-2D86-4E61-B523-5388D1E4825C}" destId="{6F68908B-62E1-4E5B-8C34-AFC40A1E3EEC}" srcOrd="0" destOrd="0" presId="urn:microsoft.com/office/officeart/2008/layout/VerticalCurvedList"/>
    <dgm:cxn modelId="{F0E6E56D-B5F8-4A39-8935-F39431AC0529}" type="presParOf" srcId="{6F68908B-62E1-4E5B-8C34-AFC40A1E3EEC}" destId="{EC8AC711-60D1-496C-A28A-A41C859C8620}" srcOrd="0" destOrd="0" presId="urn:microsoft.com/office/officeart/2008/layout/VerticalCurvedList"/>
    <dgm:cxn modelId="{667BCA0F-9D43-4D8E-8EEF-EC937DB62BD6}" type="presParOf" srcId="{6F68908B-62E1-4E5B-8C34-AFC40A1E3EEC}" destId="{C54AF7B7-9F6E-4462-82B3-4749B213786A}" srcOrd="1" destOrd="0" presId="urn:microsoft.com/office/officeart/2008/layout/VerticalCurvedList"/>
    <dgm:cxn modelId="{CF0E6DFD-9CBC-49DC-89EC-3CAEFFA546AA}" type="presParOf" srcId="{6F68908B-62E1-4E5B-8C34-AFC40A1E3EEC}" destId="{D68A0568-B632-40DA-9B66-6EDC432475E1}" srcOrd="2" destOrd="0" presId="urn:microsoft.com/office/officeart/2008/layout/VerticalCurvedList"/>
    <dgm:cxn modelId="{BD41B2E1-71FE-43E2-A2F0-181B00D37950}" type="presParOf" srcId="{6F68908B-62E1-4E5B-8C34-AFC40A1E3EEC}" destId="{CA459588-FC0E-4BDD-8D2D-24DADE763149}" srcOrd="3" destOrd="0" presId="urn:microsoft.com/office/officeart/2008/layout/VerticalCurvedList"/>
    <dgm:cxn modelId="{8B268E94-C731-49FD-84AB-B2178A265B3F}" type="presParOf" srcId="{9FA366AF-2D86-4E61-B523-5388D1E4825C}" destId="{4069879D-63FF-4437-918E-9D0D6633E7AF}" srcOrd="1" destOrd="0" presId="urn:microsoft.com/office/officeart/2008/layout/VerticalCurvedList"/>
    <dgm:cxn modelId="{806BEE7D-5F30-4441-A646-C32FB6B80132}" type="presParOf" srcId="{9FA366AF-2D86-4E61-B523-5388D1E4825C}" destId="{7A360A30-DAF3-47E9-94E8-083BD7895495}" srcOrd="2" destOrd="0" presId="urn:microsoft.com/office/officeart/2008/layout/VerticalCurvedList"/>
    <dgm:cxn modelId="{9E037AB8-EA2B-45CE-BB94-61C8770E04DB}" type="presParOf" srcId="{7A360A30-DAF3-47E9-94E8-083BD7895495}" destId="{7AA47186-2E39-4ED9-9676-1C5FDEE81E71}" srcOrd="0" destOrd="0" presId="urn:microsoft.com/office/officeart/2008/layout/VerticalCurvedList"/>
    <dgm:cxn modelId="{9023568D-10B2-4634-B55A-9C032F1918B7}" type="presParOf" srcId="{9FA366AF-2D86-4E61-B523-5388D1E4825C}" destId="{9524AEB3-92D2-4A95-AF4A-1666C217C0CA}" srcOrd="3" destOrd="0" presId="urn:microsoft.com/office/officeart/2008/layout/VerticalCurvedList"/>
    <dgm:cxn modelId="{12C16E3A-283C-4CF5-9757-02440DEC19C4}" type="presParOf" srcId="{9FA366AF-2D86-4E61-B523-5388D1E4825C}" destId="{D5DA1D7D-0AF9-442C-A23F-D6079F4B1CE1}" srcOrd="4" destOrd="0" presId="urn:microsoft.com/office/officeart/2008/layout/VerticalCurvedList"/>
    <dgm:cxn modelId="{0E3DE22D-3B69-466A-8391-3C51B34D57F8}" type="presParOf" srcId="{D5DA1D7D-0AF9-442C-A23F-D6079F4B1CE1}" destId="{801F343D-6921-44A4-98FE-8A0B895DE02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4AF7B7-9F6E-4462-82B3-4749B213786A}">
      <dsp:nvSpPr>
        <dsp:cNvPr id="0" name=""/>
        <dsp:cNvSpPr/>
      </dsp:nvSpPr>
      <dsp:spPr>
        <a:xfrm>
          <a:off x="-6359277" y="-980422"/>
          <a:ext cx="7629583" cy="7629583"/>
        </a:xfrm>
        <a:prstGeom prst="blockArc">
          <a:avLst>
            <a:gd name="adj1" fmla="val 18900000"/>
            <a:gd name="adj2" fmla="val 2700000"/>
            <a:gd name="adj3" fmla="val 283"/>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69879D-63FF-4437-918E-9D0D6633E7AF}">
      <dsp:nvSpPr>
        <dsp:cNvPr id="0" name=""/>
        <dsp:cNvSpPr/>
      </dsp:nvSpPr>
      <dsp:spPr>
        <a:xfrm>
          <a:off x="1042055" y="809835"/>
          <a:ext cx="7641009" cy="1619445"/>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5435" tIns="45720" rIns="45720" bIns="45720" numCol="1" spcCol="1270" anchor="ctr" anchorCtr="0">
          <a:noAutofit/>
        </a:bodyPr>
        <a:lstStyle/>
        <a:p>
          <a:pPr marL="0" lvl="0" indent="0" algn="l" defTabSz="800100">
            <a:lnSpc>
              <a:spcPct val="90000"/>
            </a:lnSpc>
            <a:spcBef>
              <a:spcPct val="0"/>
            </a:spcBef>
            <a:spcAft>
              <a:spcPct val="35000"/>
            </a:spcAft>
            <a:buNone/>
          </a:pPr>
          <a:r>
            <a:rPr lang="es-EC" sz="1800" kern="1200" dirty="0"/>
            <a:t>El </a:t>
          </a:r>
          <a:r>
            <a:rPr lang="es-EC" sz="1800" b="1" kern="1200" dirty="0"/>
            <a:t>ERROR MUESTRAL </a:t>
          </a:r>
          <a:r>
            <a:rPr lang="es-EC" sz="1800" kern="1200" dirty="0"/>
            <a:t>siempre se comete ya que existe una pérdida de la representatividad al momento se escoger los elementos de la población. (E)</a:t>
          </a:r>
        </a:p>
      </dsp:txBody>
      <dsp:txXfrm>
        <a:off x="1042055" y="809835"/>
        <a:ext cx="7641009" cy="1619445"/>
      </dsp:txXfrm>
    </dsp:sp>
    <dsp:sp modelId="{7AA47186-2E39-4ED9-9676-1C5FDEE81E71}">
      <dsp:nvSpPr>
        <dsp:cNvPr id="0" name=""/>
        <dsp:cNvSpPr/>
      </dsp:nvSpPr>
      <dsp:spPr>
        <a:xfrm>
          <a:off x="29902" y="607405"/>
          <a:ext cx="2024306" cy="2024306"/>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9524AEB3-92D2-4A95-AF4A-1666C217C0CA}">
      <dsp:nvSpPr>
        <dsp:cNvPr id="0" name=""/>
        <dsp:cNvSpPr/>
      </dsp:nvSpPr>
      <dsp:spPr>
        <a:xfrm>
          <a:off x="1042055" y="3239457"/>
          <a:ext cx="7641009" cy="1619445"/>
        </a:xfrm>
        <a:prstGeom prst="rect">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5435" tIns="45720" rIns="45720" bIns="45720" numCol="1" spcCol="1270" anchor="ctr" anchorCtr="0">
          <a:noAutofit/>
        </a:bodyPr>
        <a:lstStyle/>
        <a:p>
          <a:pPr marL="0" lvl="0" indent="0" algn="l" defTabSz="800100">
            <a:lnSpc>
              <a:spcPct val="90000"/>
            </a:lnSpc>
            <a:spcBef>
              <a:spcPct val="0"/>
            </a:spcBef>
            <a:spcAft>
              <a:spcPct val="35000"/>
            </a:spcAft>
            <a:buNone/>
          </a:pPr>
          <a:r>
            <a:rPr lang="es-EC" sz="1800" kern="1200" dirty="0"/>
            <a:t>El </a:t>
          </a:r>
          <a:r>
            <a:rPr lang="es-EC" sz="1800" b="1" kern="1200" dirty="0"/>
            <a:t>NIVEL DE CONFIANZA </a:t>
          </a:r>
          <a:r>
            <a:rPr lang="es-EC" sz="1800" kern="1200" dirty="0"/>
            <a:t>es la probabilidad de que la estimación efectuada se ajuste a la realidad; es decir, que caiga dentro de un intervalo determinado basado en el estadístico (muestra) y que capte el valor verdadero del parámetro (población) a medir. (Z)</a:t>
          </a:r>
        </a:p>
      </dsp:txBody>
      <dsp:txXfrm>
        <a:off x="1042055" y="3239457"/>
        <a:ext cx="7641009" cy="1619445"/>
      </dsp:txXfrm>
    </dsp:sp>
    <dsp:sp modelId="{801F343D-6921-44A4-98FE-8A0B895DE02D}">
      <dsp:nvSpPr>
        <dsp:cNvPr id="0" name=""/>
        <dsp:cNvSpPr/>
      </dsp:nvSpPr>
      <dsp:spPr>
        <a:xfrm>
          <a:off x="29902" y="3037026"/>
          <a:ext cx="2024306" cy="2024306"/>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2">
              <a:hueOff val="4681519"/>
              <a:satOff val="-5839"/>
              <a:lumOff val="1373"/>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EC"/>
          </a:p>
        </p:txBody>
      </p:sp>
      <p:sp>
        <p:nvSpPr>
          <p:cNvPr id="3" name="Marcador de fecha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DC639D6-4EDC-4A19-AF44-142A9A753C65}" type="datetimeFigureOut">
              <a:rPr lang="es-EC" smtClean="0"/>
              <a:pPr/>
              <a:t>26/5/24</a:t>
            </a:fld>
            <a:endParaRPr lang="es-EC"/>
          </a:p>
        </p:txBody>
      </p:sp>
      <p:sp>
        <p:nvSpPr>
          <p:cNvPr id="4" name="Marcador de pie de página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s-EC"/>
          </a:p>
        </p:txBody>
      </p:sp>
      <p:sp>
        <p:nvSpPr>
          <p:cNvPr id="5" name="Marcador de número de diapositiva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38AC37E-D6E0-4F8B-87C2-D34923F27B31}" type="slidenum">
              <a:rPr lang="es-EC" smtClean="0"/>
              <a:pPr/>
              <a:t>‹Nº›</a:t>
            </a:fld>
            <a:endParaRPr lang="es-EC"/>
          </a:p>
        </p:txBody>
      </p:sp>
    </p:spTree>
    <p:extLst>
      <p:ext uri="{BB962C8B-B14F-4D97-AF65-F5344CB8AC3E}">
        <p14:creationId xmlns:p14="http://schemas.microsoft.com/office/powerpoint/2010/main" val="2868214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AA96901-30BE-438C-A151-D3F4F4211CC7}" type="datetimeFigureOut">
              <a:rPr lang="es-EC" smtClean="0"/>
              <a:pPr/>
              <a:t>26/5/24</a:t>
            </a:fld>
            <a:endParaRPr lang="es-EC"/>
          </a:p>
        </p:txBody>
      </p:sp>
      <p:sp>
        <p:nvSpPr>
          <p:cNvPr id="4" name="Marcador de imagen de diapositiva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D2FE1A4-BFAD-4878-A161-09E96391218A}" type="slidenum">
              <a:rPr lang="es-EC" smtClean="0"/>
              <a:pPr/>
              <a:t>‹Nº›</a:t>
            </a:fld>
            <a:endParaRPr lang="es-EC"/>
          </a:p>
        </p:txBody>
      </p:sp>
    </p:spTree>
    <p:extLst>
      <p:ext uri="{BB962C8B-B14F-4D97-AF65-F5344CB8AC3E}">
        <p14:creationId xmlns:p14="http://schemas.microsoft.com/office/powerpoint/2010/main" val="1632611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CD2FE1A4-BFAD-4878-A161-09E96391218A}" type="slidenum">
              <a:rPr lang="es-EC" smtClean="0"/>
              <a:pPr/>
              <a:t>30</a:t>
            </a:fld>
            <a:endParaRPr lang="es-EC"/>
          </a:p>
        </p:txBody>
      </p:sp>
    </p:spTree>
    <p:extLst>
      <p:ext uri="{BB962C8B-B14F-4D97-AF65-F5344CB8AC3E}">
        <p14:creationId xmlns:p14="http://schemas.microsoft.com/office/powerpoint/2010/main" val="3116096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53949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3706651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619269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2666167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339430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3025772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21700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38055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1947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3458560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4F28524-1A93-4F5B-BAE3-572FE6A26EE3}" type="datetimeFigureOut">
              <a:rPr lang="es-ES" smtClean="0"/>
              <a:pPr/>
              <a:t>26/5/24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BA5F6DE-C653-4695-86EB-CD7606592FBD}" type="slidenum">
              <a:rPr lang="es-ES" smtClean="0"/>
              <a:pPr/>
              <a:t>‹Nº›</a:t>
            </a:fld>
            <a:endParaRPr lang="es-ES"/>
          </a:p>
        </p:txBody>
      </p:sp>
    </p:spTree>
    <p:extLst>
      <p:ext uri="{BB962C8B-B14F-4D97-AF65-F5344CB8AC3E}">
        <p14:creationId xmlns:p14="http://schemas.microsoft.com/office/powerpoint/2010/main" val="4270046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28524-1A93-4F5B-BAE3-572FE6A26EE3}" type="datetimeFigureOut">
              <a:rPr lang="es-ES" smtClean="0"/>
              <a:pPr/>
              <a:t>26/5/24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5F6DE-C653-4695-86EB-CD7606592FBD}" type="slidenum">
              <a:rPr lang="es-ES" smtClean="0"/>
              <a:pPr/>
              <a:t>‹Nº›</a:t>
            </a:fld>
            <a:endParaRPr lang="es-ES"/>
          </a:p>
        </p:txBody>
      </p:sp>
    </p:spTree>
    <p:extLst>
      <p:ext uri="{BB962C8B-B14F-4D97-AF65-F5344CB8AC3E}">
        <p14:creationId xmlns:p14="http://schemas.microsoft.com/office/powerpoint/2010/main" val="1044565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s.surveymonkey.com/mp/sample-size-calculator/" TargetMode="External"/><Relationship Id="rId2" Type="http://schemas.openxmlformats.org/officeDocument/2006/relationships/hyperlink" Target="https://www.questionpro.com/es/calculadora-de-muestra.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www.bioestadistica.uma.es/baron/apunt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2EF155-60FF-EA46-DF84-DAD3C840A389}"/>
              </a:ext>
            </a:extLst>
          </p:cNvPr>
          <p:cNvSpPr>
            <a:spLocks noGrp="1"/>
          </p:cNvSpPr>
          <p:nvPr>
            <p:ph type="ctrTitle"/>
          </p:nvPr>
        </p:nvSpPr>
        <p:spPr/>
        <p:txBody>
          <a:bodyPr/>
          <a:lstStyle/>
          <a:p>
            <a:r>
              <a:rPr lang="es-ES_tradnl" dirty="0"/>
              <a:t>UNIDAD II</a:t>
            </a:r>
          </a:p>
        </p:txBody>
      </p:sp>
      <p:sp>
        <p:nvSpPr>
          <p:cNvPr id="3" name="Subtítulo 2">
            <a:extLst>
              <a:ext uri="{FF2B5EF4-FFF2-40B4-BE49-F238E27FC236}">
                <a16:creationId xmlns:a16="http://schemas.microsoft.com/office/drawing/2014/main" id="{DE0D3FBF-8EBF-753E-C6CA-C2F325B20571}"/>
              </a:ext>
            </a:extLst>
          </p:cNvPr>
          <p:cNvSpPr>
            <a:spLocks noGrp="1"/>
          </p:cNvSpPr>
          <p:nvPr>
            <p:ph type="subTitle" idx="1"/>
          </p:nvPr>
        </p:nvSpPr>
        <p:spPr/>
        <p:txBody>
          <a:bodyPr/>
          <a:lstStyle/>
          <a:p>
            <a:r>
              <a:rPr lang="es-ES_tradnl" dirty="0"/>
              <a:t>ESTADISTICA INFERENCIAL</a:t>
            </a:r>
          </a:p>
        </p:txBody>
      </p:sp>
    </p:spTree>
    <p:extLst>
      <p:ext uri="{BB962C8B-B14F-4D97-AF65-F5344CB8AC3E}">
        <p14:creationId xmlns:p14="http://schemas.microsoft.com/office/powerpoint/2010/main" val="2305988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EB480E-D275-6365-026C-B7B68655DB3D}"/>
              </a:ext>
            </a:extLst>
          </p:cNvPr>
          <p:cNvSpPr>
            <a:spLocks noGrp="1"/>
          </p:cNvSpPr>
          <p:nvPr>
            <p:ph type="title"/>
          </p:nvPr>
        </p:nvSpPr>
        <p:spPr/>
        <p:txBody>
          <a:bodyPr/>
          <a:lstStyle/>
          <a:p>
            <a:r>
              <a:rPr lang="es-ES_tradnl" dirty="0"/>
              <a:t>Unidades de muestreo</a:t>
            </a:r>
          </a:p>
        </p:txBody>
      </p:sp>
      <p:pic>
        <p:nvPicPr>
          <p:cNvPr id="5" name="Marcador de contenido 4">
            <a:extLst>
              <a:ext uri="{FF2B5EF4-FFF2-40B4-BE49-F238E27FC236}">
                <a16:creationId xmlns:a16="http://schemas.microsoft.com/office/drawing/2014/main" id="{7DA5EEE0-B6F8-2AAD-FC40-6C4B8DE34184}"/>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48766"/>
          <a:stretch/>
        </p:blipFill>
        <p:spPr>
          <a:xfrm>
            <a:off x="0" y="1417639"/>
            <a:ext cx="9108246" cy="2155378"/>
          </a:xfrm>
        </p:spPr>
      </p:pic>
    </p:spTree>
    <p:extLst>
      <p:ext uri="{BB962C8B-B14F-4D97-AF65-F5344CB8AC3E}">
        <p14:creationId xmlns:p14="http://schemas.microsoft.com/office/powerpoint/2010/main" val="2930999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7A5CA8-038A-B8F4-BEC8-F241169B5902}"/>
              </a:ext>
            </a:extLst>
          </p:cNvPr>
          <p:cNvSpPr>
            <a:spLocks noGrp="1"/>
          </p:cNvSpPr>
          <p:nvPr>
            <p:ph type="title"/>
          </p:nvPr>
        </p:nvSpPr>
        <p:spPr/>
        <p:txBody>
          <a:bodyPr>
            <a:normAutofit fontScale="90000"/>
          </a:bodyPr>
          <a:lstStyle/>
          <a:p>
            <a:r>
              <a:rPr lang="es-ES_tradnl" dirty="0"/>
              <a:t>Errores en la delimitación de la población</a:t>
            </a:r>
          </a:p>
        </p:txBody>
      </p:sp>
      <p:sp>
        <p:nvSpPr>
          <p:cNvPr id="3" name="Marcador de contenido 2">
            <a:extLst>
              <a:ext uri="{FF2B5EF4-FFF2-40B4-BE49-F238E27FC236}">
                <a16:creationId xmlns:a16="http://schemas.microsoft.com/office/drawing/2014/main" id="{A5F20325-97B0-2B1E-6AD3-54C807FE2809}"/>
              </a:ext>
            </a:extLst>
          </p:cNvPr>
          <p:cNvSpPr>
            <a:spLocks noGrp="1"/>
          </p:cNvSpPr>
          <p:nvPr>
            <p:ph idx="1"/>
          </p:nvPr>
        </p:nvSpPr>
        <p:spPr>
          <a:xfrm>
            <a:off x="457200" y="2204864"/>
            <a:ext cx="8229600" cy="4525963"/>
          </a:xfrm>
        </p:spPr>
        <p:txBody>
          <a:bodyPr/>
          <a:lstStyle/>
          <a:p>
            <a:r>
              <a:rPr lang="es-EC" sz="1800" dirty="0">
                <a:latin typeface="AGaramondPro"/>
              </a:rPr>
              <a:t>¿¿¿SE ACUERDAN???</a:t>
            </a:r>
          </a:p>
          <a:p>
            <a:endParaRPr lang="es-EC" sz="1800" dirty="0">
              <a:effectLst/>
              <a:latin typeface="AGaramondPro"/>
            </a:endParaRPr>
          </a:p>
          <a:p>
            <a:r>
              <a:rPr lang="es-EC" sz="1800" dirty="0">
                <a:effectLst/>
                <a:latin typeface="AGaramondPro"/>
              </a:rPr>
              <a:t>Investigación sobre el uso de la televisión entre los niños. </a:t>
            </a:r>
          </a:p>
          <a:p>
            <a:r>
              <a:rPr lang="es-EC" sz="1800" dirty="0">
                <a:latin typeface="AGaramondPro"/>
              </a:rPr>
              <a:t>U</a:t>
            </a:r>
            <a:r>
              <a:rPr lang="es-EC" sz="1800" dirty="0">
                <a:effectLst/>
                <a:latin typeface="AGaramondPro"/>
              </a:rPr>
              <a:t>nidad de muestreo/análisis son los niños.</a:t>
            </a:r>
          </a:p>
          <a:p>
            <a:r>
              <a:rPr lang="es-EC" sz="1800" dirty="0">
                <a:effectLst/>
                <a:latin typeface="AGaramondPro"/>
              </a:rPr>
              <a:t>¿de qué población se trata? ¿De todos los niños del mundo? ¿De todos los niños del Ecuador? </a:t>
            </a:r>
          </a:p>
          <a:p>
            <a:r>
              <a:rPr lang="es-EC" sz="1800" dirty="0">
                <a:effectLst/>
                <a:latin typeface="AGaramondPro"/>
              </a:rPr>
              <a:t>Sería muy ambicioso y prácticamente imposible referirnos a poblaciones tan grandes.</a:t>
            </a:r>
          </a:p>
          <a:p>
            <a:endParaRPr lang="es-EC" sz="1800" dirty="0">
              <a:latin typeface="AGaramondPro"/>
            </a:endParaRPr>
          </a:p>
          <a:p>
            <a:r>
              <a:rPr lang="es-EC" sz="1800" dirty="0">
                <a:latin typeface="AGaramondPro"/>
              </a:rPr>
              <a:t>¿Cómo delimitaría la población?</a:t>
            </a:r>
            <a:endParaRPr lang="es-EC" dirty="0"/>
          </a:p>
          <a:p>
            <a:endParaRPr lang="es-ES_tradnl" dirty="0"/>
          </a:p>
        </p:txBody>
      </p:sp>
    </p:spTree>
    <p:extLst>
      <p:ext uri="{BB962C8B-B14F-4D97-AF65-F5344CB8AC3E}">
        <p14:creationId xmlns:p14="http://schemas.microsoft.com/office/powerpoint/2010/main" val="4256772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2 Rectángulo"/>
          <p:cNvSpPr>
            <a:spLocks noChangeArrowheads="1"/>
          </p:cNvSpPr>
          <p:nvPr/>
        </p:nvSpPr>
        <p:spPr bwMode="auto">
          <a:xfrm>
            <a:off x="539750" y="1268413"/>
            <a:ext cx="8112125" cy="2899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s-ES_tradnl" altLang="es-ES" sz="2400" b="1" dirty="0">
                <a:latin typeface="Arial Narrow" panose="020B0606020202030204" pitchFamily="34" charset="0"/>
              </a:rPr>
              <a:t>MUESTREO</a:t>
            </a:r>
          </a:p>
          <a:p>
            <a:pPr algn="just" eaLnBrk="1" hangingPunct="1">
              <a:spcBef>
                <a:spcPct val="0"/>
              </a:spcBef>
              <a:buFontTx/>
              <a:buNone/>
            </a:pPr>
            <a:endParaRPr lang="es-ES_tradnl" altLang="es-ES" sz="2400" b="1" dirty="0">
              <a:solidFill>
                <a:srgbClr val="FF0000"/>
              </a:solidFill>
              <a:latin typeface="Arial Narrow" panose="020B0606020202030204" pitchFamily="34" charset="0"/>
            </a:endParaRPr>
          </a:p>
          <a:p>
            <a:r>
              <a:rPr lang="es-EC" dirty="0"/>
              <a:t>Si lo que pretendemos es extrapolar al global de la población la descripción de la muestra, la segunda debería ser representativa de la primera </a:t>
            </a:r>
            <a:endParaRPr lang="es-EC" sz="2400" dirty="0"/>
          </a:p>
        </p:txBody>
      </p:sp>
      <p:sp>
        <p:nvSpPr>
          <p:cNvPr id="4" name="Rectangle 4"/>
          <p:cNvSpPr txBox="1">
            <a:spLocks noChangeArrowheads="1"/>
          </p:cNvSpPr>
          <p:nvPr/>
        </p:nvSpPr>
        <p:spPr>
          <a:xfrm>
            <a:off x="468313" y="425450"/>
            <a:ext cx="8229600" cy="633413"/>
          </a:xfrm>
          <a:prstGeom prst="rect">
            <a:avLst/>
          </a:prstGeom>
        </p:spPr>
        <p:txBody>
          <a:bodyPr/>
          <a:lstStyle/>
          <a:p>
            <a:pPr algn="ctr" eaLnBrk="1" hangingPunct="1">
              <a:defRPr/>
            </a:pPr>
            <a:r>
              <a:rPr lang="es-ES" altLang="es-ES" sz="3200" b="1" dirty="0">
                <a:latin typeface="Arial Narrow" pitchFamily="34" charset="0"/>
                <a:ea typeface="+mj-ea"/>
                <a:cs typeface="Arial" charset="0"/>
              </a:rPr>
              <a:t>CONCEPTOS ELEMENTALES</a:t>
            </a:r>
            <a:endParaRPr lang="es-MX" altLang="es-ES" sz="3200" b="1" dirty="0">
              <a:latin typeface="Arial Narrow" pitchFamily="34" charset="0"/>
              <a:ea typeface="+mj-ea"/>
              <a:cs typeface="Arial" charset="0"/>
            </a:endParaRPr>
          </a:p>
        </p:txBody>
      </p:sp>
    </p:spTree>
    <p:extLst>
      <p:ext uri="{BB962C8B-B14F-4D97-AF65-F5344CB8AC3E}">
        <p14:creationId xmlns:p14="http://schemas.microsoft.com/office/powerpoint/2010/main" val="15826897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wipe(down)">
                                      <p:cBhvr>
                                        <p:cTn id="7"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82600" y="1557338"/>
            <a:ext cx="8178800" cy="3143250"/>
          </a:xfrm>
        </p:spPr>
        <p:txBody>
          <a:bodyPr/>
          <a:lstStyle/>
          <a:p>
            <a:pPr>
              <a:lnSpc>
                <a:spcPct val="130000"/>
              </a:lnSpc>
              <a:buFont typeface="Wingdings" panose="05000000000000000000" pitchFamily="2" charset="2"/>
              <a:buChar char="§"/>
            </a:pPr>
            <a:r>
              <a:rPr lang="es-ES_tradnl" altLang="es-ES" sz="2400" dirty="0">
                <a:latin typeface="Arial Narrow" panose="020B0606020202030204" pitchFamily="34" charset="0"/>
              </a:rPr>
              <a:t>Obtener fotografías y/o representaciones de la realidad de un conjunto de individuos.</a:t>
            </a:r>
          </a:p>
          <a:p>
            <a:pPr>
              <a:lnSpc>
                <a:spcPct val="130000"/>
              </a:lnSpc>
              <a:buFont typeface="Wingdings" panose="05000000000000000000" pitchFamily="2" charset="2"/>
              <a:buChar char="§"/>
            </a:pPr>
            <a:r>
              <a:rPr lang="es-ES_tradnl" altLang="es-ES" sz="2400" dirty="0">
                <a:latin typeface="Arial Narrow" panose="020B0606020202030204" pitchFamily="34" charset="0"/>
              </a:rPr>
              <a:t>Concepto de población.</a:t>
            </a:r>
          </a:p>
          <a:p>
            <a:pPr>
              <a:lnSpc>
                <a:spcPct val="130000"/>
              </a:lnSpc>
              <a:buFont typeface="Wingdings" panose="05000000000000000000" pitchFamily="2" charset="2"/>
              <a:buChar char="§"/>
            </a:pPr>
            <a:r>
              <a:rPr lang="es-ES_tradnl" altLang="es-ES" sz="2400" dirty="0">
                <a:latin typeface="Arial Narrow" panose="020B0606020202030204" pitchFamily="34" charset="0"/>
              </a:rPr>
              <a:t>Concepto de muestra.</a:t>
            </a:r>
          </a:p>
        </p:txBody>
      </p:sp>
      <p:sp>
        <p:nvSpPr>
          <p:cNvPr id="15363" name="Oval 4"/>
          <p:cNvSpPr>
            <a:spLocks noChangeArrowheads="1"/>
          </p:cNvSpPr>
          <p:nvPr/>
        </p:nvSpPr>
        <p:spPr bwMode="auto">
          <a:xfrm>
            <a:off x="5319713" y="2828925"/>
            <a:ext cx="3276600" cy="2514600"/>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ES_tradnl" altLang="es-ES" sz="5400" b="1">
                <a:solidFill>
                  <a:srgbClr val="000000"/>
                </a:solidFill>
                <a:latin typeface="Tahoma" panose="020B0604030504040204" pitchFamily="34" charset="0"/>
              </a:rPr>
              <a:t>N</a:t>
            </a:r>
            <a:endParaRPr lang="es-ES_tradnl" altLang="es-ES" sz="5400">
              <a:solidFill>
                <a:srgbClr val="000000"/>
              </a:solidFill>
              <a:latin typeface="Tahoma" panose="020B0604030504040204" pitchFamily="34" charset="0"/>
            </a:endParaRPr>
          </a:p>
          <a:p>
            <a:pPr algn="ctr" eaLnBrk="1" hangingPunct="1">
              <a:spcBef>
                <a:spcPct val="0"/>
              </a:spcBef>
              <a:buFontTx/>
              <a:buNone/>
            </a:pPr>
            <a:endParaRPr lang="es-ES_tradnl" altLang="es-ES" sz="5400">
              <a:solidFill>
                <a:srgbClr val="000000"/>
              </a:solidFill>
              <a:latin typeface="Tahoma" panose="020B0604030504040204" pitchFamily="34" charset="0"/>
            </a:endParaRPr>
          </a:p>
        </p:txBody>
      </p:sp>
      <p:sp>
        <p:nvSpPr>
          <p:cNvPr id="15364" name="Oval 5"/>
          <p:cNvSpPr>
            <a:spLocks noChangeArrowheads="1"/>
          </p:cNvSpPr>
          <p:nvPr/>
        </p:nvSpPr>
        <p:spPr bwMode="auto">
          <a:xfrm>
            <a:off x="6362700" y="4425950"/>
            <a:ext cx="1219200" cy="609600"/>
          </a:xfrm>
          <a:prstGeom prst="ellipse">
            <a:avLst/>
          </a:prstGeom>
          <a:solidFill>
            <a:srgbClr val="99CC00"/>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ES_tradnl" altLang="es-ES" sz="4000" b="1">
                <a:solidFill>
                  <a:srgbClr val="000000"/>
                </a:solidFill>
                <a:latin typeface="Tahoma" panose="020B0604030504040204" pitchFamily="34" charset="0"/>
              </a:rPr>
              <a:t>n</a:t>
            </a:r>
            <a:endParaRPr lang="es-ES_tradnl" altLang="es-ES" sz="1800">
              <a:solidFill>
                <a:srgbClr val="000000"/>
              </a:solidFill>
              <a:latin typeface="Tahoma" panose="020B0604030504040204" pitchFamily="34" charset="0"/>
            </a:endParaRPr>
          </a:p>
        </p:txBody>
      </p:sp>
      <p:sp>
        <p:nvSpPr>
          <p:cNvPr id="15365" name="Line 7"/>
          <p:cNvSpPr>
            <a:spLocks noChangeShapeType="1"/>
          </p:cNvSpPr>
          <p:nvPr/>
        </p:nvSpPr>
        <p:spPr bwMode="auto">
          <a:xfrm>
            <a:off x="3635375" y="2997200"/>
            <a:ext cx="2727325" cy="582613"/>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EC"/>
          </a:p>
        </p:txBody>
      </p:sp>
      <p:sp>
        <p:nvSpPr>
          <p:cNvPr id="15366" name="Line 8"/>
          <p:cNvSpPr>
            <a:spLocks noChangeShapeType="1"/>
          </p:cNvSpPr>
          <p:nvPr/>
        </p:nvSpPr>
        <p:spPr bwMode="auto">
          <a:xfrm>
            <a:off x="3419475" y="3573463"/>
            <a:ext cx="2857500" cy="118427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s-EC"/>
          </a:p>
        </p:txBody>
      </p:sp>
      <p:sp>
        <p:nvSpPr>
          <p:cNvPr id="15367" name="Rectangle 4"/>
          <p:cNvSpPr>
            <a:spLocks noGrp="1" noChangeArrowheads="1"/>
          </p:cNvSpPr>
          <p:nvPr>
            <p:ph type="title"/>
          </p:nvPr>
        </p:nvSpPr>
        <p:spPr>
          <a:xfrm>
            <a:off x="468313" y="425450"/>
            <a:ext cx="8229600" cy="633413"/>
          </a:xfrm>
        </p:spPr>
        <p:txBody>
          <a:bodyPr/>
          <a:lstStyle/>
          <a:p>
            <a:pPr eaLnBrk="1" hangingPunct="1"/>
            <a:r>
              <a:rPr lang="es-ES" altLang="es-ES" sz="3200" b="1" dirty="0">
                <a:latin typeface="Arial Narrow" panose="020B0606020202030204" pitchFamily="34" charset="0"/>
                <a:cs typeface="Arial" panose="020B0604020202020204" pitchFamily="34" charset="0"/>
              </a:rPr>
              <a:t>ESTADÍSTICA</a:t>
            </a:r>
            <a:endParaRPr lang="es-MX" altLang="es-ES" sz="32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944418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256584"/>
          </a:xfrm>
        </p:spPr>
        <p:txBody>
          <a:bodyPr>
            <a:normAutofit/>
          </a:bodyPr>
          <a:lstStyle/>
          <a:p>
            <a:pPr marL="0" indent="0" algn="ctr">
              <a:buNone/>
            </a:pPr>
            <a:r>
              <a:rPr lang="es-ES" b="1" dirty="0">
                <a:latin typeface="Arial Narrow" panose="020B0606020202030204" pitchFamily="34" charset="0"/>
              </a:rPr>
              <a:t>TAMAÑO DE LA MUESTRA</a:t>
            </a:r>
          </a:p>
          <a:p>
            <a:pPr marL="0" indent="0" algn="ctr">
              <a:buNone/>
            </a:pPr>
            <a:endParaRPr lang="es-ES" sz="3600" b="1" dirty="0">
              <a:latin typeface="Arial Narrow" panose="020B0606020202030204" pitchFamily="34" charset="0"/>
            </a:endParaRPr>
          </a:p>
          <a:p>
            <a:pPr marL="0" indent="0" algn="just">
              <a:buNone/>
            </a:pPr>
            <a:r>
              <a:rPr lang="es-ES" sz="2800" dirty="0">
                <a:latin typeface="Arial Narrow" panose="020B0606020202030204" pitchFamily="34" charset="0"/>
              </a:rPr>
              <a:t>Una muestra no es más que una parte de la población con cierto número de elementos. A ese número se le llama </a:t>
            </a:r>
            <a:r>
              <a:rPr lang="es-ES" sz="2800" b="1" dirty="0">
                <a:solidFill>
                  <a:srgbClr val="FF0000"/>
                </a:solidFill>
                <a:latin typeface="Arial Narrow" panose="020B0606020202030204" pitchFamily="34" charset="0"/>
              </a:rPr>
              <a:t>tamaño de la muestra </a:t>
            </a:r>
            <a:r>
              <a:rPr lang="es-ES" sz="2800" dirty="0">
                <a:latin typeface="Arial Narrow" panose="020B0606020202030204" pitchFamily="34" charset="0"/>
              </a:rPr>
              <a:t>o </a:t>
            </a:r>
            <a:r>
              <a:rPr lang="es-ES" sz="2800" b="1" dirty="0">
                <a:solidFill>
                  <a:srgbClr val="FF0000"/>
                </a:solidFill>
                <a:latin typeface="Arial Narrow" panose="020B0606020202030204" pitchFamily="34" charset="0"/>
              </a:rPr>
              <a:t>tamaño </a:t>
            </a:r>
            <a:r>
              <a:rPr lang="es-ES" sz="2800" b="1" dirty="0" err="1">
                <a:solidFill>
                  <a:srgbClr val="FF0000"/>
                </a:solidFill>
                <a:latin typeface="Arial Narrow" panose="020B0606020202030204" pitchFamily="34" charset="0"/>
              </a:rPr>
              <a:t>muestral</a:t>
            </a:r>
            <a:r>
              <a:rPr lang="es-ES" sz="2800" b="1" dirty="0">
                <a:solidFill>
                  <a:srgbClr val="FF0000"/>
                </a:solidFill>
                <a:latin typeface="Arial Narrow" panose="020B0606020202030204" pitchFamily="34" charset="0"/>
              </a:rPr>
              <a:t> </a:t>
            </a:r>
            <a:r>
              <a:rPr lang="es-ES" sz="2800" dirty="0">
                <a:latin typeface="Arial Narrow" panose="020B0606020202030204" pitchFamily="34" charset="0"/>
              </a:rPr>
              <a:t>y es de importancia vital.</a:t>
            </a:r>
          </a:p>
          <a:p>
            <a:pPr marL="0" indent="0" algn="just">
              <a:buNone/>
            </a:pPr>
            <a:endParaRPr lang="es-ES" sz="2800" dirty="0">
              <a:latin typeface="Arial Narrow" panose="020B0606020202030204" pitchFamily="34" charset="0"/>
            </a:endParaRPr>
          </a:p>
          <a:p>
            <a:pPr marL="0" indent="0" algn="just">
              <a:buNone/>
            </a:pPr>
            <a:r>
              <a:rPr lang="es-ES" sz="2800" dirty="0">
                <a:latin typeface="Arial Narrow" panose="020B0606020202030204" pitchFamily="34" charset="0"/>
              </a:rPr>
              <a:t>Generalmente se denota al tamaño poblacional con la letra mayúscula </a:t>
            </a:r>
            <a:r>
              <a:rPr lang="es-ES" sz="2800" b="1" i="1" dirty="0">
                <a:solidFill>
                  <a:srgbClr val="FF0000"/>
                </a:solidFill>
                <a:latin typeface="Arial Narrow" panose="020B0606020202030204" pitchFamily="34" charset="0"/>
              </a:rPr>
              <a:t>N</a:t>
            </a:r>
            <a:r>
              <a:rPr lang="es-ES" sz="2800" dirty="0">
                <a:latin typeface="Arial Narrow" panose="020B0606020202030204" pitchFamily="34" charset="0"/>
              </a:rPr>
              <a:t> y al tamaño </a:t>
            </a:r>
            <a:r>
              <a:rPr lang="es-ES" sz="2800" dirty="0" err="1">
                <a:latin typeface="Arial Narrow" panose="020B0606020202030204" pitchFamily="34" charset="0"/>
              </a:rPr>
              <a:t>muestral</a:t>
            </a:r>
            <a:r>
              <a:rPr lang="es-ES" sz="2800" dirty="0">
                <a:latin typeface="Arial Narrow" panose="020B0606020202030204" pitchFamily="34" charset="0"/>
              </a:rPr>
              <a:t> con la letra minúscula </a:t>
            </a:r>
            <a:r>
              <a:rPr lang="es-ES" sz="2800" b="1" i="1" dirty="0">
                <a:solidFill>
                  <a:srgbClr val="FF0000"/>
                </a:solidFill>
                <a:latin typeface="Arial Narrow" panose="020B0606020202030204" pitchFamily="34" charset="0"/>
              </a:rPr>
              <a:t>n</a:t>
            </a:r>
            <a:r>
              <a:rPr lang="es-ES" sz="2800" dirty="0">
                <a:latin typeface="Arial Narrow" panose="020B0606020202030204" pitchFamily="34" charset="0"/>
              </a:rPr>
              <a:t>.</a:t>
            </a:r>
            <a:endParaRPr lang="es-ES" sz="2800" b="1" i="1" dirty="0">
              <a:solidFill>
                <a:srgbClr val="FF0000"/>
              </a:solidFill>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913740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a:xfrm>
            <a:off x="457200" y="274638"/>
            <a:ext cx="8229600" cy="778099"/>
          </a:xfrm>
        </p:spPr>
        <p:txBody>
          <a:bodyPr/>
          <a:lstStyle/>
          <a:p>
            <a:r>
              <a:rPr lang="es-PE" altLang="es-EC" dirty="0"/>
              <a:t>Tamaño de la Muestra</a:t>
            </a:r>
          </a:p>
        </p:txBody>
      </p:sp>
      <p:graphicFrame>
        <p:nvGraphicFramePr>
          <p:cNvPr id="3" name="2 Marcador de contenido"/>
          <p:cNvGraphicFramePr>
            <a:graphicFrameLocks noGrp="1"/>
          </p:cNvGraphicFramePr>
          <p:nvPr>
            <p:ph idx="1"/>
            <p:extLst>
              <p:ext uri="{D42A27DB-BD31-4B8C-83A1-F6EECF244321}">
                <p14:modId xmlns:p14="http://schemas.microsoft.com/office/powerpoint/2010/main" val="3627636163"/>
              </p:ext>
            </p:extLst>
          </p:nvPr>
        </p:nvGraphicFramePr>
        <p:xfrm>
          <a:off x="215516" y="1189262"/>
          <a:ext cx="8712968" cy="5668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436"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a:solidFill>
                  <a:schemeClr val="tx1"/>
                </a:solidFill>
                <a:latin typeface="Arial" charset="0"/>
              </a:defRPr>
            </a:lvl1pPr>
            <a:lvl2pPr marL="557213" indent="-214313" eaLnBrk="0" hangingPunct="0">
              <a:defRPr sz="1800">
                <a:solidFill>
                  <a:schemeClr val="tx1"/>
                </a:solidFill>
                <a:latin typeface="Arial" charset="0"/>
              </a:defRPr>
            </a:lvl2pPr>
            <a:lvl3pPr marL="857250" indent="-171450" eaLnBrk="0" hangingPunct="0">
              <a:defRPr sz="1800">
                <a:solidFill>
                  <a:schemeClr val="tx1"/>
                </a:solidFill>
                <a:latin typeface="Arial" charset="0"/>
              </a:defRPr>
            </a:lvl3pPr>
            <a:lvl4pPr marL="1200150" indent="-171450" eaLnBrk="0" hangingPunct="0">
              <a:defRPr sz="1800">
                <a:solidFill>
                  <a:schemeClr val="tx1"/>
                </a:solidFill>
                <a:latin typeface="Arial" charset="0"/>
              </a:defRPr>
            </a:lvl4pPr>
            <a:lvl5pPr marL="1543050" indent="-171450" eaLnBrk="0" hangingPunct="0">
              <a:defRPr sz="1800">
                <a:solidFill>
                  <a:schemeClr val="tx1"/>
                </a:solidFill>
                <a:latin typeface="Arial" charset="0"/>
              </a:defRPr>
            </a:lvl5pPr>
            <a:lvl6pPr marL="18859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6pPr>
            <a:lvl7pPr marL="22288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7pPr>
            <a:lvl8pPr marL="25717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8pPr>
            <a:lvl9pPr marL="29146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9pPr>
          </a:lstStyle>
          <a:p>
            <a:pPr eaLnBrk="1" hangingPunct="1"/>
            <a:r>
              <a:rPr lang="en-US" altLang="es-EC" sz="750"/>
              <a:t>1-</a:t>
            </a:r>
            <a:fld id="{6AE29366-3004-4618-BC00-3B5FF2D833A2}" type="slidenum">
              <a:rPr lang="en-US" altLang="es-EC" sz="750"/>
              <a:pPr eaLnBrk="1" hangingPunct="1"/>
              <a:t>15</a:t>
            </a:fld>
            <a:endParaRPr lang="en-US" altLang="es-EC" sz="750"/>
          </a:p>
        </p:txBody>
      </p:sp>
    </p:spTree>
    <p:extLst>
      <p:ext uri="{BB962C8B-B14F-4D97-AF65-F5344CB8AC3E}">
        <p14:creationId xmlns:p14="http://schemas.microsoft.com/office/powerpoint/2010/main" val="4183195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p:txBody>
          <a:bodyPr/>
          <a:lstStyle/>
          <a:p>
            <a:r>
              <a:rPr lang="es-PE" altLang="es-EC" dirty="0"/>
              <a:t>Tamaño de la Muestra</a:t>
            </a:r>
          </a:p>
        </p:txBody>
      </p:sp>
      <p:sp>
        <p:nvSpPr>
          <p:cNvPr id="2" name="1 Marcador de contenido"/>
          <p:cNvSpPr>
            <a:spLocks noGrp="1"/>
          </p:cNvSpPr>
          <p:nvPr>
            <p:ph idx="1"/>
          </p:nvPr>
        </p:nvSpPr>
        <p:spPr>
          <a:xfrm>
            <a:off x="1428750" y="1781447"/>
            <a:ext cx="6286500" cy="2553444"/>
          </a:xfrm>
        </p:spPr>
        <p:txBody>
          <a:bodyPr>
            <a:normAutofit fontScale="77500" lnSpcReduction="20000"/>
          </a:bodyPr>
          <a:lstStyle/>
          <a:p>
            <a:pPr marL="0" indent="0" algn="ctr">
              <a:buNone/>
            </a:pPr>
            <a:r>
              <a:rPr lang="es-EC" b="1" dirty="0">
                <a:solidFill>
                  <a:schemeClr val="tx1"/>
                </a:solidFill>
              </a:rPr>
              <a:t>Cálculo del Tamaño de la Muestra desconociendo el Tamaño de la Población o infinito.</a:t>
            </a:r>
          </a:p>
          <a:p>
            <a:endParaRPr lang="es-EC" dirty="0">
              <a:solidFill>
                <a:schemeClr val="tx1"/>
              </a:solidFill>
            </a:endParaRPr>
          </a:p>
          <a:p>
            <a:r>
              <a:rPr lang="es-EC" dirty="0">
                <a:solidFill>
                  <a:schemeClr val="tx1"/>
                </a:solidFill>
              </a:rPr>
              <a:t>La fórmula para calcular el tamaño de muestra cuando </a:t>
            </a:r>
            <a:r>
              <a:rPr lang="es-EC" dirty="0">
                <a:solidFill>
                  <a:schemeClr val="accent3">
                    <a:lumMod val="75000"/>
                  </a:schemeClr>
                </a:solidFill>
              </a:rPr>
              <a:t>se desconoce el tamaño de la población</a:t>
            </a:r>
            <a:r>
              <a:rPr lang="es-EC" dirty="0">
                <a:solidFill>
                  <a:schemeClr val="tx1"/>
                </a:solidFill>
              </a:rPr>
              <a:t> es la siguiente:</a:t>
            </a:r>
          </a:p>
        </p:txBody>
      </p:sp>
      <p:sp>
        <p:nvSpPr>
          <p:cNvPr id="18436"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a:solidFill>
                  <a:schemeClr val="tx1"/>
                </a:solidFill>
                <a:latin typeface="Arial" charset="0"/>
              </a:defRPr>
            </a:lvl1pPr>
            <a:lvl2pPr marL="557213" indent="-214313" eaLnBrk="0" hangingPunct="0">
              <a:defRPr sz="1800">
                <a:solidFill>
                  <a:schemeClr val="tx1"/>
                </a:solidFill>
                <a:latin typeface="Arial" charset="0"/>
              </a:defRPr>
            </a:lvl2pPr>
            <a:lvl3pPr marL="857250" indent="-171450" eaLnBrk="0" hangingPunct="0">
              <a:defRPr sz="1800">
                <a:solidFill>
                  <a:schemeClr val="tx1"/>
                </a:solidFill>
                <a:latin typeface="Arial" charset="0"/>
              </a:defRPr>
            </a:lvl3pPr>
            <a:lvl4pPr marL="1200150" indent="-171450" eaLnBrk="0" hangingPunct="0">
              <a:defRPr sz="1800">
                <a:solidFill>
                  <a:schemeClr val="tx1"/>
                </a:solidFill>
                <a:latin typeface="Arial" charset="0"/>
              </a:defRPr>
            </a:lvl4pPr>
            <a:lvl5pPr marL="1543050" indent="-171450" eaLnBrk="0" hangingPunct="0">
              <a:defRPr sz="1800">
                <a:solidFill>
                  <a:schemeClr val="tx1"/>
                </a:solidFill>
                <a:latin typeface="Arial" charset="0"/>
              </a:defRPr>
            </a:lvl5pPr>
            <a:lvl6pPr marL="18859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6pPr>
            <a:lvl7pPr marL="22288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7pPr>
            <a:lvl8pPr marL="25717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8pPr>
            <a:lvl9pPr marL="29146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9pPr>
          </a:lstStyle>
          <a:p>
            <a:pPr eaLnBrk="1" hangingPunct="1"/>
            <a:r>
              <a:rPr lang="en-US" altLang="es-EC" sz="750"/>
              <a:t>1-</a:t>
            </a:r>
            <a:fld id="{6AE29366-3004-4618-BC00-3B5FF2D833A2}" type="slidenum">
              <a:rPr lang="en-US" altLang="es-EC" sz="750"/>
              <a:pPr eaLnBrk="1" hangingPunct="1"/>
              <a:t>16</a:t>
            </a:fld>
            <a:endParaRPr lang="en-US" altLang="es-EC" sz="750"/>
          </a:p>
        </p:txBody>
      </p:sp>
      <p:pic>
        <p:nvPicPr>
          <p:cNvPr id="6" name="Imagen 5">
            <a:extLst>
              <a:ext uri="{FF2B5EF4-FFF2-40B4-BE49-F238E27FC236}">
                <a16:creationId xmlns:a16="http://schemas.microsoft.com/office/drawing/2014/main" id="{B5C5287B-3A9F-EB66-2A5B-0C7C7134D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4513688"/>
            <a:ext cx="2534642" cy="1337173"/>
          </a:xfrm>
          <a:prstGeom prst="rect">
            <a:avLst/>
          </a:prstGeom>
        </p:spPr>
      </p:pic>
      <p:sp>
        <p:nvSpPr>
          <p:cNvPr id="7" name="CuadroTexto 6">
            <a:extLst>
              <a:ext uri="{FF2B5EF4-FFF2-40B4-BE49-F238E27FC236}">
                <a16:creationId xmlns:a16="http://schemas.microsoft.com/office/drawing/2014/main" id="{FBED47C0-D6AF-4168-A260-FB72AC30C238}"/>
              </a:ext>
            </a:extLst>
          </p:cNvPr>
          <p:cNvSpPr txBox="1"/>
          <p:nvPr/>
        </p:nvSpPr>
        <p:spPr>
          <a:xfrm>
            <a:off x="219535" y="4483408"/>
            <a:ext cx="4136441" cy="1169551"/>
          </a:xfrm>
          <a:prstGeom prst="rect">
            <a:avLst/>
          </a:prstGeom>
          <a:noFill/>
        </p:spPr>
        <p:txBody>
          <a:bodyPr wrap="square" rtlCol="0">
            <a:spAutoFit/>
          </a:bodyPr>
          <a:lstStyle/>
          <a:p>
            <a:r>
              <a:rPr lang="es-ES_tradnl" sz="1400" dirty="0"/>
              <a:t>Z--------NIVEL DE CONFIANZA</a:t>
            </a:r>
          </a:p>
          <a:p>
            <a:r>
              <a:rPr lang="es-ES_tradnl" sz="1400" dirty="0"/>
              <a:t>P-------- TOMAMOS 0,5 (NO HAY ESTUDIOS PREVIOS). (PROBABILIDAD DE QUE OCURRA EL EVENTO)</a:t>
            </a:r>
          </a:p>
          <a:p>
            <a:r>
              <a:rPr lang="es-ES_tradnl" sz="1400" dirty="0"/>
              <a:t>Q--------(1-P) (PROBABILIDAD DE QUE NO OCURRA)</a:t>
            </a:r>
          </a:p>
          <a:p>
            <a:r>
              <a:rPr lang="es-ES_tradnl" sz="1400" dirty="0"/>
              <a:t>E--------ERROR MUESTRAL MAXIMO ADMITIDO </a:t>
            </a:r>
          </a:p>
        </p:txBody>
      </p:sp>
    </p:spTree>
    <p:extLst>
      <p:ext uri="{BB962C8B-B14F-4D97-AF65-F5344CB8AC3E}">
        <p14:creationId xmlns:p14="http://schemas.microsoft.com/office/powerpoint/2010/main" val="51090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58C303B9-DA9F-0146-A802-D3EDE1E43A3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0778" t="48462" r="35389" b="11542"/>
          <a:stretch/>
        </p:blipFill>
        <p:spPr>
          <a:xfrm>
            <a:off x="3635897" y="4737038"/>
            <a:ext cx="1944216" cy="2120962"/>
          </a:xfrm>
        </p:spPr>
      </p:pic>
      <p:sp>
        <p:nvSpPr>
          <p:cNvPr id="4" name="CuadroTexto 3">
            <a:extLst>
              <a:ext uri="{FF2B5EF4-FFF2-40B4-BE49-F238E27FC236}">
                <a16:creationId xmlns:a16="http://schemas.microsoft.com/office/drawing/2014/main" id="{C09DFB32-B6FE-6535-9342-A225B6431562}"/>
              </a:ext>
            </a:extLst>
          </p:cNvPr>
          <p:cNvSpPr txBox="1"/>
          <p:nvPr/>
        </p:nvSpPr>
        <p:spPr>
          <a:xfrm>
            <a:off x="1691680" y="548680"/>
            <a:ext cx="3312368" cy="369332"/>
          </a:xfrm>
          <a:prstGeom prst="rect">
            <a:avLst/>
          </a:prstGeom>
          <a:noFill/>
        </p:spPr>
        <p:txBody>
          <a:bodyPr wrap="square" rtlCol="0">
            <a:spAutoFit/>
          </a:bodyPr>
          <a:lstStyle/>
          <a:p>
            <a:r>
              <a:rPr lang="es-ES_tradnl" dirty="0"/>
              <a:t>NIVELES DE CONFIANZA. Z</a:t>
            </a:r>
          </a:p>
        </p:txBody>
      </p:sp>
      <p:pic>
        <p:nvPicPr>
          <p:cNvPr id="7" name="Imagen 6">
            <a:extLst>
              <a:ext uri="{FF2B5EF4-FFF2-40B4-BE49-F238E27FC236}">
                <a16:creationId xmlns:a16="http://schemas.microsoft.com/office/drawing/2014/main" id="{3ED53336-0C21-9336-4D61-904417C7AE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52737"/>
            <a:ext cx="8960532" cy="3744416"/>
          </a:xfrm>
          <a:prstGeom prst="rect">
            <a:avLst/>
          </a:prstGeom>
        </p:spPr>
      </p:pic>
    </p:spTree>
    <p:extLst>
      <p:ext uri="{BB962C8B-B14F-4D97-AF65-F5344CB8AC3E}">
        <p14:creationId xmlns:p14="http://schemas.microsoft.com/office/powerpoint/2010/main" val="359870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F32FDC-C3A2-C2C8-92D4-85609E2D7F55}"/>
              </a:ext>
            </a:extLst>
          </p:cNvPr>
          <p:cNvSpPr>
            <a:spLocks noGrp="1"/>
          </p:cNvSpPr>
          <p:nvPr>
            <p:ph type="title"/>
          </p:nvPr>
        </p:nvSpPr>
        <p:spPr/>
        <p:txBody>
          <a:bodyPr/>
          <a:lstStyle/>
          <a:p>
            <a:r>
              <a:rPr lang="es-EC" b="1" dirty="0"/>
              <a:t>Ejercicio 1 :</a:t>
            </a:r>
            <a:endParaRPr lang="es-ES_tradnl" dirty="0"/>
          </a:p>
        </p:txBody>
      </p:sp>
      <p:sp>
        <p:nvSpPr>
          <p:cNvPr id="3" name="Marcador de contenido 2">
            <a:extLst>
              <a:ext uri="{FF2B5EF4-FFF2-40B4-BE49-F238E27FC236}">
                <a16:creationId xmlns:a16="http://schemas.microsoft.com/office/drawing/2014/main" id="{3E9133A3-C9E2-D388-C641-01AB1D4ADD18}"/>
              </a:ext>
            </a:extLst>
          </p:cNvPr>
          <p:cNvSpPr>
            <a:spLocks noGrp="1"/>
          </p:cNvSpPr>
          <p:nvPr>
            <p:ph idx="1"/>
          </p:nvPr>
        </p:nvSpPr>
        <p:spPr/>
        <p:txBody>
          <a:bodyPr>
            <a:normAutofit fontScale="92500" lnSpcReduction="20000"/>
          </a:bodyPr>
          <a:lstStyle/>
          <a:p>
            <a:r>
              <a:rPr lang="es-EC" dirty="0"/>
              <a:t>¿A cuántas familias tendríamos que estudiar para conocer la preferencia del mercado en cuanto a las marcas de shampoo para bebé, si se desconoce la población total?</a:t>
            </a:r>
          </a:p>
          <a:p>
            <a:endParaRPr lang="es-EC" dirty="0"/>
          </a:p>
          <a:p>
            <a:r>
              <a:rPr lang="es-EC" dirty="0"/>
              <a:t>Nivel de confianza = 95%;</a:t>
            </a:r>
          </a:p>
          <a:p>
            <a:r>
              <a:rPr lang="es-EC" dirty="0"/>
              <a:t>Precisión- límite de error muestral = 3%;</a:t>
            </a:r>
          </a:p>
          <a:p>
            <a:pPr algn="just"/>
            <a:r>
              <a:rPr lang="es-EC" dirty="0"/>
              <a:t>Proporción esperada = asumamos que puede ser próxima al 5%; si no tuviésemos ninguna idea de dicha proporción utilizaríamos el valor p = 0.5 (50%) que maximiza el tamaño muestral.</a:t>
            </a:r>
          </a:p>
          <a:p>
            <a:endParaRPr lang="es-ES_tradnl" dirty="0"/>
          </a:p>
        </p:txBody>
      </p:sp>
    </p:spTree>
    <p:extLst>
      <p:ext uri="{BB962C8B-B14F-4D97-AF65-F5344CB8AC3E}">
        <p14:creationId xmlns:p14="http://schemas.microsoft.com/office/powerpoint/2010/main" val="2545177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p:txBody>
          <a:bodyPr/>
          <a:lstStyle/>
          <a:p>
            <a:r>
              <a:rPr lang="es-PE" altLang="es-EC" dirty="0"/>
              <a:t>Tamaño de la Muestra</a:t>
            </a:r>
          </a:p>
        </p:txBody>
      </p:sp>
      <p:sp>
        <p:nvSpPr>
          <p:cNvPr id="18436"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a:solidFill>
                  <a:schemeClr val="tx1"/>
                </a:solidFill>
                <a:latin typeface="Arial" charset="0"/>
              </a:defRPr>
            </a:lvl1pPr>
            <a:lvl2pPr marL="557213" indent="-214313" eaLnBrk="0" hangingPunct="0">
              <a:defRPr sz="1800">
                <a:solidFill>
                  <a:schemeClr val="tx1"/>
                </a:solidFill>
                <a:latin typeface="Arial" charset="0"/>
              </a:defRPr>
            </a:lvl2pPr>
            <a:lvl3pPr marL="857250" indent="-171450" eaLnBrk="0" hangingPunct="0">
              <a:defRPr sz="1800">
                <a:solidFill>
                  <a:schemeClr val="tx1"/>
                </a:solidFill>
                <a:latin typeface="Arial" charset="0"/>
              </a:defRPr>
            </a:lvl3pPr>
            <a:lvl4pPr marL="1200150" indent="-171450" eaLnBrk="0" hangingPunct="0">
              <a:defRPr sz="1800">
                <a:solidFill>
                  <a:schemeClr val="tx1"/>
                </a:solidFill>
                <a:latin typeface="Arial" charset="0"/>
              </a:defRPr>
            </a:lvl4pPr>
            <a:lvl5pPr marL="1543050" indent="-171450" eaLnBrk="0" hangingPunct="0">
              <a:defRPr sz="1800">
                <a:solidFill>
                  <a:schemeClr val="tx1"/>
                </a:solidFill>
                <a:latin typeface="Arial" charset="0"/>
              </a:defRPr>
            </a:lvl5pPr>
            <a:lvl6pPr marL="18859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6pPr>
            <a:lvl7pPr marL="22288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7pPr>
            <a:lvl8pPr marL="25717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8pPr>
            <a:lvl9pPr marL="29146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9pPr>
          </a:lstStyle>
          <a:p>
            <a:pPr eaLnBrk="1" hangingPunct="1"/>
            <a:r>
              <a:rPr lang="en-US" altLang="es-EC" sz="750"/>
              <a:t>1-</a:t>
            </a:r>
            <a:fld id="{6AE29366-3004-4618-BC00-3B5FF2D833A2}" type="slidenum">
              <a:rPr lang="en-US" altLang="es-EC" sz="750"/>
              <a:pPr eaLnBrk="1" hangingPunct="1"/>
              <a:t>19</a:t>
            </a:fld>
            <a:endParaRPr lang="en-US" altLang="es-EC" sz="750"/>
          </a:p>
        </p:txBody>
      </p:sp>
      <p:pic>
        <p:nvPicPr>
          <p:cNvPr id="788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342" y="1580084"/>
            <a:ext cx="8229599" cy="40091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4913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3 Rectángulo"/>
          <p:cNvSpPr>
            <a:spLocks noChangeArrowheads="1"/>
          </p:cNvSpPr>
          <p:nvPr/>
        </p:nvSpPr>
        <p:spPr bwMode="auto">
          <a:xfrm>
            <a:off x="395288" y="1665382"/>
            <a:ext cx="8208962" cy="2123658"/>
          </a:xfrm>
          <a:prstGeom prst="rect">
            <a:avLst/>
          </a:prstGeom>
          <a:noFill/>
          <a:ln w="9525">
            <a:noFill/>
            <a:miter lim="800000"/>
            <a:headEnd/>
            <a:tailEnd/>
          </a:ln>
        </p:spPr>
        <p:txBody>
          <a:bodyPr>
            <a:spAutoFit/>
          </a:bodyPr>
          <a:lstStyle/>
          <a:p>
            <a:pPr algn="ctr" fontAlgn="auto">
              <a:spcBef>
                <a:spcPts val="0"/>
              </a:spcBef>
              <a:spcAft>
                <a:spcPts val="0"/>
              </a:spcAft>
              <a:tabLst>
                <a:tab pos="1276350" algn="l"/>
              </a:tabLst>
              <a:defRPr/>
            </a:pPr>
            <a:r>
              <a:rPr lang="es-EC" sz="4400" dirty="0">
                <a:latin typeface="Arial Narrow" pitchFamily="34" charset="0"/>
                <a:ea typeface="Calibri" pitchFamily="34" charset="0"/>
              </a:rPr>
              <a:t>Población</a:t>
            </a:r>
          </a:p>
          <a:p>
            <a:pPr algn="ctr" fontAlgn="auto">
              <a:spcBef>
                <a:spcPts val="0"/>
              </a:spcBef>
              <a:spcAft>
                <a:spcPts val="0"/>
              </a:spcAft>
              <a:tabLst>
                <a:tab pos="1276350" algn="l"/>
              </a:tabLst>
              <a:defRPr/>
            </a:pPr>
            <a:r>
              <a:rPr lang="es-EC" sz="4400" dirty="0">
                <a:latin typeface="Arial Narrow" pitchFamily="34" charset="0"/>
                <a:ea typeface="Calibri" pitchFamily="34" charset="0"/>
              </a:rPr>
              <a:t>Muestras </a:t>
            </a:r>
          </a:p>
          <a:p>
            <a:pPr algn="ctr" fontAlgn="auto">
              <a:spcBef>
                <a:spcPts val="0"/>
              </a:spcBef>
              <a:spcAft>
                <a:spcPts val="0"/>
              </a:spcAft>
              <a:tabLst>
                <a:tab pos="1276350" algn="l"/>
              </a:tabLst>
              <a:defRPr/>
            </a:pPr>
            <a:r>
              <a:rPr lang="es-EC" sz="4400" dirty="0">
                <a:latin typeface="Arial Narrow" pitchFamily="34" charset="0"/>
                <a:ea typeface="Calibri" pitchFamily="34" charset="0"/>
              </a:rPr>
              <a:t>Tipos</a:t>
            </a:r>
            <a:r>
              <a:rPr lang="es-ES" sz="4400" dirty="0">
                <a:latin typeface="Arial Narrow" panose="020B0606020202030204" pitchFamily="34" charset="0"/>
              </a:rPr>
              <a:t> de Muestreo </a:t>
            </a:r>
          </a:p>
        </p:txBody>
      </p:sp>
    </p:spTree>
    <p:extLst>
      <p:ext uri="{BB962C8B-B14F-4D97-AF65-F5344CB8AC3E}">
        <p14:creationId xmlns:p14="http://schemas.microsoft.com/office/powerpoint/2010/main" val="128560555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a:solidFill>
                  <a:schemeClr val="tx1"/>
                </a:solidFill>
                <a:latin typeface="Arial" charset="0"/>
              </a:defRPr>
            </a:lvl1pPr>
            <a:lvl2pPr marL="557213" indent="-214313" eaLnBrk="0" hangingPunct="0">
              <a:defRPr sz="1800">
                <a:solidFill>
                  <a:schemeClr val="tx1"/>
                </a:solidFill>
                <a:latin typeface="Arial" charset="0"/>
              </a:defRPr>
            </a:lvl2pPr>
            <a:lvl3pPr marL="857250" indent="-171450" eaLnBrk="0" hangingPunct="0">
              <a:defRPr sz="1800">
                <a:solidFill>
                  <a:schemeClr val="tx1"/>
                </a:solidFill>
                <a:latin typeface="Arial" charset="0"/>
              </a:defRPr>
            </a:lvl3pPr>
            <a:lvl4pPr marL="1200150" indent="-171450" eaLnBrk="0" hangingPunct="0">
              <a:defRPr sz="1800">
                <a:solidFill>
                  <a:schemeClr val="tx1"/>
                </a:solidFill>
                <a:latin typeface="Arial" charset="0"/>
              </a:defRPr>
            </a:lvl4pPr>
            <a:lvl5pPr marL="1543050" indent="-171450" eaLnBrk="0" hangingPunct="0">
              <a:defRPr sz="1800">
                <a:solidFill>
                  <a:schemeClr val="tx1"/>
                </a:solidFill>
                <a:latin typeface="Arial" charset="0"/>
              </a:defRPr>
            </a:lvl5pPr>
            <a:lvl6pPr marL="18859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6pPr>
            <a:lvl7pPr marL="22288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7pPr>
            <a:lvl8pPr marL="25717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8pPr>
            <a:lvl9pPr marL="2914650" indent="-171450" eaLnBrk="0" fontAlgn="base" hangingPunct="0">
              <a:spcBef>
                <a:spcPct val="20000"/>
              </a:spcBef>
              <a:spcAft>
                <a:spcPct val="0"/>
              </a:spcAft>
              <a:buClr>
                <a:schemeClr val="folHlink"/>
              </a:buClr>
              <a:buSzPct val="60000"/>
              <a:buFont typeface="Wingdings" pitchFamily="2" charset="2"/>
              <a:defRPr sz="1800">
                <a:solidFill>
                  <a:schemeClr val="tx1"/>
                </a:solidFill>
                <a:latin typeface="Arial" charset="0"/>
              </a:defRPr>
            </a:lvl9pPr>
          </a:lstStyle>
          <a:p>
            <a:pPr eaLnBrk="1" hangingPunct="1"/>
            <a:r>
              <a:rPr lang="en-US" altLang="es-EC" sz="750"/>
              <a:t>1-</a:t>
            </a:r>
            <a:fld id="{6AE29366-3004-4618-BC00-3B5FF2D833A2}" type="slidenum">
              <a:rPr lang="en-US" altLang="es-EC" sz="750"/>
              <a:pPr eaLnBrk="1" hangingPunct="1"/>
              <a:t>20</a:t>
            </a:fld>
            <a:endParaRPr lang="en-US" altLang="es-EC" sz="750"/>
          </a:p>
        </p:txBody>
      </p:sp>
      <p:sp>
        <p:nvSpPr>
          <p:cNvPr id="4" name="3 Rectángulo"/>
          <p:cNvSpPr/>
          <p:nvPr/>
        </p:nvSpPr>
        <p:spPr>
          <a:xfrm>
            <a:off x="1187624" y="1510483"/>
            <a:ext cx="6172200" cy="1200329"/>
          </a:xfrm>
          <a:prstGeom prst="rect">
            <a:avLst/>
          </a:prstGeom>
        </p:spPr>
        <p:txBody>
          <a:bodyPr wrap="square">
            <a:spAutoFit/>
          </a:bodyPr>
          <a:lstStyle/>
          <a:p>
            <a:pPr algn="just"/>
            <a:r>
              <a:rPr lang="es-EC" sz="2400" dirty="0"/>
              <a:t>La fórmula para calcular el tamaño de muestra cuando se conoce el tamaño de la población es la siguiente:</a:t>
            </a:r>
          </a:p>
        </p:txBody>
      </p:sp>
      <p:pic>
        <p:nvPicPr>
          <p:cNvPr id="5" name="Imagen 4">
            <a:extLst>
              <a:ext uri="{FF2B5EF4-FFF2-40B4-BE49-F238E27FC236}">
                <a16:creationId xmlns:a16="http://schemas.microsoft.com/office/drawing/2014/main" id="{A8744401-BBE9-725B-0927-9793F7358C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3224" y="2938967"/>
            <a:ext cx="4546600" cy="1143000"/>
          </a:xfrm>
          <a:prstGeom prst="rect">
            <a:avLst/>
          </a:prstGeom>
        </p:spPr>
      </p:pic>
      <p:pic>
        <p:nvPicPr>
          <p:cNvPr id="6" name="Picture 2">
            <a:extLst>
              <a:ext uri="{FF2B5EF4-FFF2-40B4-BE49-F238E27FC236}">
                <a16:creationId xmlns:a16="http://schemas.microsoft.com/office/drawing/2014/main" id="{3BFFDAB3-88B2-FF00-DF40-37845FB2CC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970331"/>
            <a:ext cx="6529176" cy="16130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ítulo 7">
            <a:extLst>
              <a:ext uri="{FF2B5EF4-FFF2-40B4-BE49-F238E27FC236}">
                <a16:creationId xmlns:a16="http://schemas.microsoft.com/office/drawing/2014/main" id="{AE8E1E3C-B46F-BCAA-882B-0A8716FD2F67}"/>
              </a:ext>
            </a:extLst>
          </p:cNvPr>
          <p:cNvSpPr>
            <a:spLocks noGrp="1"/>
          </p:cNvSpPr>
          <p:nvPr>
            <p:ph type="title"/>
          </p:nvPr>
        </p:nvSpPr>
        <p:spPr/>
        <p:txBody>
          <a:bodyPr>
            <a:normAutofit fontScale="90000"/>
          </a:bodyPr>
          <a:lstStyle/>
          <a:p>
            <a:r>
              <a:rPr lang="es-EC" sz="4400" b="1" dirty="0"/>
              <a:t>Cálculo del Tamaño de la Muestra conociendo el Tamaño de la Población</a:t>
            </a:r>
            <a:br>
              <a:rPr lang="es-EC" sz="4400" dirty="0"/>
            </a:br>
            <a:endParaRPr lang="es-ES_tradnl" dirty="0"/>
          </a:p>
        </p:txBody>
      </p:sp>
    </p:spTree>
    <p:extLst>
      <p:ext uri="{BB962C8B-B14F-4D97-AF65-F5344CB8AC3E}">
        <p14:creationId xmlns:p14="http://schemas.microsoft.com/office/powerpoint/2010/main" val="277508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27A76A-8689-23AA-5C9F-8DB027E52B9F}"/>
              </a:ext>
            </a:extLst>
          </p:cNvPr>
          <p:cNvSpPr>
            <a:spLocks noGrp="1"/>
          </p:cNvSpPr>
          <p:nvPr>
            <p:ph type="title"/>
          </p:nvPr>
        </p:nvSpPr>
        <p:spPr/>
        <p:txBody>
          <a:bodyPr/>
          <a:lstStyle/>
          <a:p>
            <a:r>
              <a:rPr lang="es-EC" sz="4400" b="1" dirty="0"/>
              <a:t>EJERCICIO 2</a:t>
            </a:r>
            <a:endParaRPr lang="es-ES_tradnl" dirty="0"/>
          </a:p>
        </p:txBody>
      </p:sp>
      <p:sp>
        <p:nvSpPr>
          <p:cNvPr id="4" name="1 Rectángulo">
            <a:extLst>
              <a:ext uri="{FF2B5EF4-FFF2-40B4-BE49-F238E27FC236}">
                <a16:creationId xmlns:a16="http://schemas.microsoft.com/office/drawing/2014/main" id="{65BF0E61-7879-2AE2-761E-C5D1AE5D2DDF}"/>
              </a:ext>
            </a:extLst>
          </p:cNvPr>
          <p:cNvSpPr>
            <a:spLocks noGrp="1"/>
          </p:cNvSpPr>
          <p:nvPr>
            <p:ph idx="1"/>
          </p:nvPr>
        </p:nvSpPr>
        <p:spPr>
          <a:xfrm>
            <a:off x="457200" y="1600200"/>
            <a:ext cx="8229600" cy="2492990"/>
          </a:xfrm>
          <a:prstGeom prst="rect">
            <a:avLst/>
          </a:prstGeom>
        </p:spPr>
        <p:txBody>
          <a:bodyPr wrap="square">
            <a:spAutoFit/>
          </a:bodyPr>
          <a:lstStyle/>
          <a:p>
            <a:r>
              <a:rPr lang="es-EC" sz="2000" b="1" dirty="0"/>
              <a:t>:</a:t>
            </a:r>
            <a:r>
              <a:rPr lang="es-EC" sz="2000" dirty="0"/>
              <a:t>¿A cuántas familias tendríamos que estudiar para conocer la preferencia del mercado en cuanto a las marcas de shampoo para bebé, </a:t>
            </a:r>
            <a:r>
              <a:rPr lang="es-EC" sz="2000" dirty="0">
                <a:highlight>
                  <a:srgbClr val="FFFF00"/>
                </a:highlight>
              </a:rPr>
              <a:t>si se conoce que el número de familias con bebés en el sector de interés es de 15,000?</a:t>
            </a:r>
          </a:p>
          <a:p>
            <a:endParaRPr lang="es-EC" sz="2000" dirty="0"/>
          </a:p>
          <a:p>
            <a:r>
              <a:rPr lang="es-EC" sz="2000" dirty="0"/>
              <a:t>Seguridad = 95%;</a:t>
            </a:r>
          </a:p>
          <a:p>
            <a:r>
              <a:rPr lang="es-EC" sz="2000" dirty="0"/>
              <a:t>Precisión o limite de error muestral= 5%; </a:t>
            </a:r>
          </a:p>
          <a:p>
            <a:pPr algn="just"/>
            <a:r>
              <a:rPr lang="es-EC" sz="2000" dirty="0"/>
              <a:t>Proporción esperada ??</a:t>
            </a:r>
          </a:p>
        </p:txBody>
      </p:sp>
    </p:spTree>
    <p:extLst>
      <p:ext uri="{BB962C8B-B14F-4D97-AF65-F5344CB8AC3E}">
        <p14:creationId xmlns:p14="http://schemas.microsoft.com/office/powerpoint/2010/main" val="3922284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D89888-2F03-4510-824A-C276A6E0743B}"/>
              </a:ext>
            </a:extLst>
          </p:cNvPr>
          <p:cNvSpPr>
            <a:spLocks noGrp="1"/>
          </p:cNvSpPr>
          <p:nvPr>
            <p:ph type="title"/>
          </p:nvPr>
        </p:nvSpPr>
        <p:spPr/>
        <p:txBody>
          <a:bodyPr/>
          <a:lstStyle/>
          <a:p>
            <a:r>
              <a:rPr lang="es-ES" dirty="0"/>
              <a:t>EJERCICIO 3</a:t>
            </a:r>
          </a:p>
        </p:txBody>
      </p:sp>
      <p:sp>
        <p:nvSpPr>
          <p:cNvPr id="3" name="Marcador de contenido 2">
            <a:extLst>
              <a:ext uri="{FF2B5EF4-FFF2-40B4-BE49-F238E27FC236}">
                <a16:creationId xmlns:a16="http://schemas.microsoft.com/office/drawing/2014/main" id="{3EA01A67-C1DD-4B46-BB66-189153D4E48F}"/>
              </a:ext>
            </a:extLst>
          </p:cNvPr>
          <p:cNvSpPr>
            <a:spLocks noGrp="1"/>
          </p:cNvSpPr>
          <p:nvPr>
            <p:ph idx="1"/>
          </p:nvPr>
        </p:nvSpPr>
        <p:spPr/>
        <p:txBody>
          <a:bodyPr>
            <a:normAutofit fontScale="77500" lnSpcReduction="20000"/>
          </a:bodyPr>
          <a:lstStyle/>
          <a:p>
            <a:pPr algn="just"/>
            <a:r>
              <a:rPr lang="es-ES" b="0" i="0" dirty="0">
                <a:effectLst/>
                <a:latin typeface="Times New Roman" panose="02020603050405020304" pitchFamily="18" charset="0"/>
                <a:cs typeface="Times New Roman" panose="02020603050405020304" pitchFamily="18" charset="0"/>
              </a:rPr>
              <a:t>Se trata de realizar un estudio de mercado para iniciar un negocio de regalos dirigido a personas entre 18 y 35 años de edad, hombres y mujeres, del nivel socio-económico B y C de Riobamba , Ecuador. De acuerdo a las estadísticas, la población entre 18 y 35 años de edad perteneciente a los niveles socioeconómicos B y C es de 32,084 personas.</a:t>
            </a:r>
          </a:p>
          <a:p>
            <a:pPr algn="just"/>
            <a:r>
              <a:rPr lang="es-ES" b="0" i="0" dirty="0">
                <a:effectLst/>
                <a:latin typeface="Times New Roman" panose="02020603050405020304" pitchFamily="18" charset="0"/>
                <a:cs typeface="Times New Roman" panose="02020603050405020304" pitchFamily="18" charset="0"/>
              </a:rPr>
              <a:t>Para obtener los datos se debe realizar una encuesta y aplicar un cuestionario a un determinado número de personas que tengan dichas características, y para ello es necesario calcular el tamaño de muestra a considerar en el estudio.</a:t>
            </a:r>
          </a:p>
          <a:p>
            <a:pPr algn="just"/>
            <a:endParaRPr lang="es-ES" b="0" i="0" dirty="0">
              <a:effectLst/>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Calcule el tamaño muestral</a:t>
            </a:r>
            <a:endParaRPr lang="es-ES" b="0" i="0" dirty="0">
              <a:effectLst/>
              <a:latin typeface="Times New Roman" panose="02020603050405020304" pitchFamily="18" charset="0"/>
              <a:cs typeface="Times New Roman" panose="02020603050405020304" pitchFamily="18" charset="0"/>
            </a:endParaRPr>
          </a:p>
          <a:p>
            <a:endParaRPr lang="es-ES" dirty="0"/>
          </a:p>
        </p:txBody>
      </p:sp>
    </p:spTree>
    <p:extLst>
      <p:ext uri="{BB962C8B-B14F-4D97-AF65-F5344CB8AC3E}">
        <p14:creationId xmlns:p14="http://schemas.microsoft.com/office/powerpoint/2010/main" val="1977242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458E99-2764-1069-BA7A-184068B18DE3}"/>
              </a:ext>
            </a:extLst>
          </p:cNvPr>
          <p:cNvSpPr>
            <a:spLocks noGrp="1"/>
          </p:cNvSpPr>
          <p:nvPr>
            <p:ph type="title"/>
          </p:nvPr>
        </p:nvSpPr>
        <p:spPr/>
        <p:txBody>
          <a:bodyPr>
            <a:normAutofit fontScale="90000"/>
          </a:bodyPr>
          <a:lstStyle/>
          <a:p>
            <a:r>
              <a:rPr lang="es-ES_tradnl" dirty="0"/>
              <a:t>PROGRAMAS DE CALCULO MUESTRA</a:t>
            </a:r>
          </a:p>
        </p:txBody>
      </p:sp>
      <p:sp>
        <p:nvSpPr>
          <p:cNvPr id="4" name="Marcador de contenido 3">
            <a:extLst>
              <a:ext uri="{FF2B5EF4-FFF2-40B4-BE49-F238E27FC236}">
                <a16:creationId xmlns:a16="http://schemas.microsoft.com/office/drawing/2014/main" id="{E2C039EF-934E-3DE2-006F-A887FE644EC0}"/>
              </a:ext>
            </a:extLst>
          </p:cNvPr>
          <p:cNvSpPr txBox="1">
            <a:spLocks noGrp="1"/>
          </p:cNvSpPr>
          <p:nvPr>
            <p:ph idx="1"/>
          </p:nvPr>
        </p:nvSpPr>
        <p:spPr>
          <a:xfrm>
            <a:off x="457200" y="1600200"/>
            <a:ext cx="8229600" cy="5115246"/>
          </a:xfrm>
          <a:prstGeom prst="rect">
            <a:avLst/>
          </a:prstGeom>
          <a:noFill/>
        </p:spPr>
        <p:txBody>
          <a:bodyPr wrap="square">
            <a:spAutoFit/>
          </a:bodyPr>
          <a:lstStyle/>
          <a:p>
            <a:r>
              <a:rPr lang="es-ES" dirty="0">
                <a:hlinkClick r:id="rId2"/>
              </a:rPr>
              <a:t>https://www.questionpro.com/es/calculadora-de-muestra.html</a:t>
            </a:r>
            <a:endParaRPr lang="es-ES" dirty="0"/>
          </a:p>
          <a:p>
            <a:endParaRPr lang="es-ES" dirty="0"/>
          </a:p>
          <a:p>
            <a:r>
              <a:rPr lang="es-ES" dirty="0">
                <a:hlinkClick r:id="rId3"/>
              </a:rPr>
              <a:t>https://es.surveymonkey.com/mp/sample-size-calculator/</a:t>
            </a:r>
            <a:endParaRPr lang="es-ES" dirty="0"/>
          </a:p>
          <a:p>
            <a:endParaRPr lang="es-ES" dirty="0"/>
          </a:p>
          <a:p>
            <a:endParaRPr lang="es-ES" dirty="0"/>
          </a:p>
          <a:p>
            <a:endParaRPr lang="es-ES" dirty="0"/>
          </a:p>
          <a:p>
            <a:endParaRPr lang="es-ES" dirty="0"/>
          </a:p>
        </p:txBody>
      </p:sp>
    </p:spTree>
    <p:extLst>
      <p:ext uri="{BB962C8B-B14F-4D97-AF65-F5344CB8AC3E}">
        <p14:creationId xmlns:p14="http://schemas.microsoft.com/office/powerpoint/2010/main" val="114780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2880320"/>
          </a:xfrm>
        </p:spPr>
        <p:txBody>
          <a:bodyPr>
            <a:normAutofit/>
          </a:bodyPr>
          <a:lstStyle/>
          <a:p>
            <a:pPr marL="0" indent="0" algn="ctr">
              <a:buNone/>
            </a:pPr>
            <a:r>
              <a:rPr lang="es-ES" sz="2600" b="1" dirty="0">
                <a:latin typeface="Arial Narrow" panose="020B0606020202030204" pitchFamily="34" charset="0"/>
              </a:rPr>
              <a:t>ESQUEMAS MUESTRALES BÁSICOS:</a:t>
            </a:r>
          </a:p>
          <a:p>
            <a:pPr marL="0" indent="0" algn="ctr">
              <a:buNone/>
            </a:pPr>
            <a:endParaRPr lang="es-ES" sz="2800" b="1" u="sng" dirty="0">
              <a:latin typeface="Arial Narrow" panose="020B0606020202030204" pitchFamily="34" charset="0"/>
            </a:endParaRPr>
          </a:p>
          <a:p>
            <a:pPr algn="just"/>
            <a:r>
              <a:rPr lang="es-ES" sz="2800" b="1" dirty="0">
                <a:latin typeface="Arial Narrow" panose="020B0606020202030204" pitchFamily="34" charset="0"/>
              </a:rPr>
              <a:t>Muestreo probabilístico</a:t>
            </a:r>
          </a:p>
          <a:p>
            <a:pPr marL="0" indent="0" algn="just">
              <a:buNone/>
            </a:pPr>
            <a:endParaRPr lang="es-ES" sz="2800" dirty="0">
              <a:latin typeface="Arial Narrow" panose="020B0606020202030204" pitchFamily="34" charset="0"/>
            </a:endParaRPr>
          </a:p>
          <a:p>
            <a:pPr algn="just"/>
            <a:r>
              <a:rPr lang="es-ES" sz="2800" b="1" dirty="0">
                <a:latin typeface="Arial Narrow" panose="020B0606020202030204" pitchFamily="34" charset="0"/>
              </a:rPr>
              <a:t>Muestreo no probabilístico</a:t>
            </a:r>
            <a:endParaRPr lang="es-ES" sz="2800" dirty="0">
              <a:latin typeface="Arial Narrow" panose="020B0606020202030204" pitchFamily="34" charset="0"/>
            </a:endParaRPr>
          </a:p>
          <a:p>
            <a:pPr marL="0" indent="0" algn="just">
              <a:buNone/>
            </a:pPr>
            <a:endParaRPr lang="es-ES" dirty="0">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S" sz="3600" b="1" dirty="0">
                <a:latin typeface="Arial Narrow" panose="020B0606020202030204" pitchFamily="34" charset="0"/>
              </a:rPr>
              <a:t>TIPOS DE MUESTREOS</a:t>
            </a:r>
            <a:r>
              <a:rPr lang="es-EC" sz="3600" b="1" dirty="0">
                <a:solidFill>
                  <a:schemeClr val="bg1"/>
                </a:solidFill>
                <a:latin typeface="Arial Narrow" panose="020B0606020202030204" pitchFamily="34" charset="0"/>
              </a:rPr>
              <a:t>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6475012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S" sz="3600" b="1" dirty="0">
                <a:latin typeface="Arial Narrow" panose="020B0606020202030204" pitchFamily="34" charset="0"/>
              </a:rPr>
              <a:t>MUESTREOS PROBABILÍSTICOS</a:t>
            </a:r>
            <a:r>
              <a:rPr lang="es-EC" sz="3600" b="1" dirty="0">
                <a:solidFill>
                  <a:schemeClr val="bg1"/>
                </a:solidFill>
                <a:latin typeface="Arial Narrow" panose="020B0606020202030204" pitchFamily="34" charset="0"/>
              </a:rPr>
              <a:t>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
        <p:nvSpPr>
          <p:cNvPr id="5" name="2 Marcador de contenido"/>
          <p:cNvSpPr>
            <a:spLocks noGrp="1"/>
          </p:cNvSpPr>
          <p:nvPr>
            <p:ph idx="1"/>
          </p:nvPr>
        </p:nvSpPr>
        <p:spPr>
          <a:xfrm>
            <a:off x="457200" y="1340768"/>
            <a:ext cx="8229600" cy="5256584"/>
          </a:xfrm>
        </p:spPr>
        <p:txBody>
          <a:bodyPr>
            <a:normAutofit/>
          </a:bodyPr>
          <a:lstStyle/>
          <a:p>
            <a:pPr marL="0" indent="0">
              <a:buNone/>
            </a:pPr>
            <a:r>
              <a:rPr lang="es-ES" sz="2800" b="1" dirty="0">
                <a:latin typeface="Arial Narrow" panose="020B0606020202030204" pitchFamily="34" charset="0"/>
              </a:rPr>
              <a:t>Permiten:</a:t>
            </a:r>
          </a:p>
          <a:p>
            <a:pPr>
              <a:buFont typeface="Wingdings" panose="05000000000000000000" pitchFamily="2" charset="2"/>
              <a:buChar char="§"/>
            </a:pPr>
            <a:r>
              <a:rPr lang="es-ES" sz="2800" dirty="0">
                <a:latin typeface="Arial Narrow" panose="020B0606020202030204" pitchFamily="34" charset="0"/>
              </a:rPr>
              <a:t>Determinar qué parte de la realidad (muestra), relacionada con el objeto de investigación, debe ser estudiada en la investigación propuesta, de manera tal que permita extender los resultados de esta (inferencias) a toda esa realidad de dónde se obtuvo (universo o población).</a:t>
            </a:r>
          </a:p>
          <a:p>
            <a:pPr algn="just">
              <a:buFont typeface="Wingdings" panose="05000000000000000000" pitchFamily="2" charset="2"/>
              <a:buChar char="§"/>
            </a:pPr>
            <a:r>
              <a:rPr lang="es-ES" sz="2800" dirty="0">
                <a:latin typeface="Arial Narrow" panose="020B0606020202030204" pitchFamily="34" charset="0"/>
              </a:rPr>
              <a:t>Valorar el error de muestreo.</a:t>
            </a:r>
          </a:p>
          <a:p>
            <a:pPr algn="just">
              <a:buFont typeface="Wingdings" panose="05000000000000000000" pitchFamily="2" charset="2"/>
              <a:buChar char="§"/>
            </a:pPr>
            <a:r>
              <a:rPr lang="es-ES" sz="2800" dirty="0">
                <a:latin typeface="Arial Narrow" panose="020B0606020202030204" pitchFamily="34" charset="0"/>
              </a:rPr>
              <a:t>La selección de las unidades </a:t>
            </a:r>
            <a:r>
              <a:rPr lang="es-ES" sz="2800" dirty="0" err="1">
                <a:latin typeface="Arial Narrow" panose="020B0606020202030204" pitchFamily="34" charset="0"/>
              </a:rPr>
              <a:t>muestrales</a:t>
            </a:r>
            <a:r>
              <a:rPr lang="es-ES" sz="2800" dirty="0">
                <a:latin typeface="Arial Narrow" panose="020B0606020202030204" pitchFamily="34" charset="0"/>
              </a:rPr>
              <a:t> se realiza utilizando un esquema muestral basado en las probabilidades que tienen los sujetos de la población en formar parte de la muestra.</a:t>
            </a:r>
          </a:p>
          <a:p>
            <a:pPr marL="0" indent="0" algn="just">
              <a:buNone/>
            </a:pPr>
            <a:endParaRPr lang="es-ES" sz="2800" dirty="0">
              <a:latin typeface="Arial Narrow" panose="020B0606020202030204" pitchFamily="34" charset="0"/>
            </a:endParaRPr>
          </a:p>
          <a:p>
            <a:pPr marL="0" indent="0" algn="just">
              <a:buNone/>
            </a:pPr>
            <a:endParaRPr lang="es-ES" dirty="0">
              <a:latin typeface="Arial Narrow" panose="020B0606020202030204" pitchFamily="34" charset="0"/>
            </a:endParaRPr>
          </a:p>
        </p:txBody>
      </p:sp>
    </p:spTree>
    <p:extLst>
      <p:ext uri="{BB962C8B-B14F-4D97-AF65-F5344CB8AC3E}">
        <p14:creationId xmlns:p14="http://schemas.microsoft.com/office/powerpoint/2010/main" val="222048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S" sz="3600" b="1" dirty="0">
                <a:latin typeface="Arial Narrow" panose="020B0606020202030204" pitchFamily="34" charset="0"/>
              </a:rPr>
              <a:t>MUESTREOS NO PROBABILÍSTICOS</a:t>
            </a:r>
            <a:r>
              <a:rPr lang="es-EC" sz="3600" b="1" dirty="0">
                <a:solidFill>
                  <a:schemeClr val="bg1"/>
                </a:solidFill>
                <a:latin typeface="Arial Narrow" panose="020B0606020202030204" pitchFamily="34" charset="0"/>
              </a:rPr>
              <a:t>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
        <p:nvSpPr>
          <p:cNvPr id="5" name="2 Marcador de contenido"/>
          <p:cNvSpPr>
            <a:spLocks noGrp="1"/>
          </p:cNvSpPr>
          <p:nvPr>
            <p:ph idx="1"/>
          </p:nvPr>
        </p:nvSpPr>
        <p:spPr>
          <a:xfrm>
            <a:off x="457200" y="1340768"/>
            <a:ext cx="8229600" cy="5256584"/>
          </a:xfrm>
        </p:spPr>
        <p:txBody>
          <a:bodyPr>
            <a:normAutofit/>
          </a:bodyPr>
          <a:lstStyle/>
          <a:p>
            <a:pPr>
              <a:buFont typeface="Wingdings" panose="05000000000000000000" pitchFamily="2" charset="2"/>
              <a:buChar char="§"/>
            </a:pPr>
            <a:r>
              <a:rPr lang="es-ES" sz="2800" dirty="0">
                <a:latin typeface="Arial Narrow" panose="020B0606020202030204" pitchFamily="34" charset="0"/>
              </a:rPr>
              <a:t>La elección de los elementos no depende de la probabilidad, sino de causas relacionadas con las características del investigador o del que hace la muestra.</a:t>
            </a:r>
          </a:p>
          <a:p>
            <a:pPr>
              <a:buFont typeface="Wingdings" panose="05000000000000000000" pitchFamily="2" charset="2"/>
              <a:buChar char="§"/>
            </a:pPr>
            <a:r>
              <a:rPr lang="es-ES" sz="2800" dirty="0">
                <a:latin typeface="Arial Narrow" panose="020B0606020202030204" pitchFamily="34" charset="0"/>
              </a:rPr>
              <a:t>Aquí, el procedimiento no es mecánico ni basado en fórmulas de probabilidad, sino que depende del proceso de toma de decisiones del investigador.</a:t>
            </a:r>
          </a:p>
          <a:p>
            <a:pPr>
              <a:buFont typeface="Wingdings" panose="05000000000000000000" pitchFamily="2" charset="2"/>
              <a:buChar char="§"/>
            </a:pPr>
            <a:r>
              <a:rPr lang="es-ES" sz="2800" dirty="0">
                <a:latin typeface="Arial Narrow" panose="020B0606020202030204" pitchFamily="34" charset="0"/>
              </a:rPr>
              <a:t>Desde luego, las muestras seleccionadas por decisiones subjetivas tienden a estar sesgadas.</a:t>
            </a:r>
          </a:p>
          <a:p>
            <a:pPr marL="0" indent="0" algn="just">
              <a:buNone/>
            </a:pPr>
            <a:endParaRPr lang="es-ES" dirty="0">
              <a:latin typeface="Arial Narrow" panose="020B0606020202030204" pitchFamily="34" charset="0"/>
            </a:endParaRPr>
          </a:p>
        </p:txBody>
      </p:sp>
    </p:spTree>
    <p:extLst>
      <p:ext uri="{BB962C8B-B14F-4D97-AF65-F5344CB8AC3E}">
        <p14:creationId xmlns:p14="http://schemas.microsoft.com/office/powerpoint/2010/main" val="22289031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S" sz="3600" b="1" dirty="0">
                <a:latin typeface="Arial Narrow" panose="020B0606020202030204" pitchFamily="34" charset="0"/>
              </a:rPr>
              <a:t>MUESTREOS NO PROBABILÍSTICOS</a:t>
            </a:r>
            <a:r>
              <a:rPr lang="es-EC" sz="3600" b="1" dirty="0">
                <a:solidFill>
                  <a:schemeClr val="bg1"/>
                </a:solidFill>
                <a:latin typeface="Arial Narrow" panose="020B0606020202030204" pitchFamily="34" charset="0"/>
              </a:rPr>
              <a:t>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
        <p:nvSpPr>
          <p:cNvPr id="5" name="2 Marcador de contenido"/>
          <p:cNvSpPr>
            <a:spLocks noGrp="1"/>
          </p:cNvSpPr>
          <p:nvPr>
            <p:ph idx="1"/>
          </p:nvPr>
        </p:nvSpPr>
        <p:spPr>
          <a:xfrm>
            <a:off x="457200" y="1340768"/>
            <a:ext cx="8229600" cy="4968552"/>
          </a:xfrm>
        </p:spPr>
        <p:txBody>
          <a:bodyPr>
            <a:normAutofit fontScale="92500" lnSpcReduction="10000"/>
          </a:bodyPr>
          <a:lstStyle/>
          <a:p>
            <a:pPr algn="just">
              <a:buFont typeface="Wingdings" panose="05000000000000000000" pitchFamily="2" charset="2"/>
              <a:buChar char="§"/>
            </a:pPr>
            <a:r>
              <a:rPr lang="es-ES" sz="2800" dirty="0">
                <a:latin typeface="Arial Narrow" panose="020B0606020202030204" pitchFamily="34" charset="0"/>
              </a:rPr>
              <a:t>Las muestras no probabilísticas tienen la ventaja de tener gran utilidad para un determinado diseño de estudio, que requiere no tanto de una “representatividad de elementos de una población, sino de una cuidadosa y controlada elección de sujetos con ciertas características especificadas, previamente, en el planteamiento del problema”. </a:t>
            </a:r>
          </a:p>
          <a:p>
            <a:pPr algn="just">
              <a:buFont typeface="Wingdings" panose="05000000000000000000" pitchFamily="2" charset="2"/>
              <a:buChar char="§"/>
            </a:pPr>
            <a:endParaRPr lang="es-ES" sz="2800" dirty="0">
              <a:latin typeface="Arial Narrow" panose="020B0606020202030204" pitchFamily="34" charset="0"/>
            </a:endParaRPr>
          </a:p>
          <a:p>
            <a:pPr algn="just">
              <a:buFont typeface="Wingdings" panose="05000000000000000000" pitchFamily="2" charset="2"/>
              <a:buChar char="§"/>
            </a:pPr>
            <a:r>
              <a:rPr lang="es-ES" sz="2800" dirty="0">
                <a:latin typeface="Arial Narrow" panose="020B0606020202030204" pitchFamily="34" charset="0"/>
              </a:rPr>
              <a:t>Al ser comparadas con las muestras probabilísticas sus mayores desventajas están dadas por la imposibilidad de calcular con precisión el error estándar, es decir, no se pueden calcular con qué nivel de confianza se hace una estimación.  Los datos no pueden generalizar la población que le dio origen a la muestra.</a:t>
            </a:r>
            <a:endParaRPr lang="es-ES" dirty="0">
              <a:latin typeface="Arial Narrow" panose="020B0606020202030204" pitchFamily="34" charset="0"/>
            </a:endParaRPr>
          </a:p>
        </p:txBody>
      </p:sp>
    </p:spTree>
    <p:extLst>
      <p:ext uri="{BB962C8B-B14F-4D97-AF65-F5344CB8AC3E}">
        <p14:creationId xmlns:p14="http://schemas.microsoft.com/office/powerpoint/2010/main" val="2730909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2376264"/>
          </a:xfrm>
        </p:spPr>
        <p:txBody>
          <a:bodyPr>
            <a:normAutofit/>
          </a:bodyPr>
          <a:lstStyle/>
          <a:p>
            <a:pPr algn="just">
              <a:spcBef>
                <a:spcPts val="0"/>
              </a:spcBef>
              <a:buFont typeface="Wingdings" panose="05000000000000000000" pitchFamily="2" charset="2"/>
              <a:buChar char="§"/>
            </a:pPr>
            <a:r>
              <a:rPr lang="es-ES" sz="2800" dirty="0">
                <a:latin typeface="Arial Narrow" panose="020B0606020202030204" pitchFamily="34" charset="0"/>
              </a:rPr>
              <a:t>Muestras fortuitas o de voluntarios</a:t>
            </a:r>
          </a:p>
          <a:p>
            <a:pPr algn="just">
              <a:spcBef>
                <a:spcPts val="0"/>
              </a:spcBef>
              <a:buFont typeface="Wingdings" panose="05000000000000000000" pitchFamily="2" charset="2"/>
              <a:buChar char="§"/>
            </a:pPr>
            <a:r>
              <a:rPr lang="es-ES" sz="2800" dirty="0">
                <a:latin typeface="Arial Narrow" panose="020B0606020202030204" pitchFamily="34" charset="0"/>
              </a:rPr>
              <a:t>Muestreo por selección de expertos</a:t>
            </a:r>
          </a:p>
          <a:p>
            <a:pPr algn="just">
              <a:spcBef>
                <a:spcPts val="0"/>
              </a:spcBef>
              <a:buFont typeface="Wingdings" panose="05000000000000000000" pitchFamily="2" charset="2"/>
              <a:buChar char="§"/>
            </a:pPr>
            <a:r>
              <a:rPr lang="es-ES" sz="2800" dirty="0">
                <a:latin typeface="Arial Narrow" panose="020B0606020202030204" pitchFamily="34" charset="0"/>
              </a:rPr>
              <a:t>Muestreo por cuotas</a:t>
            </a:r>
          </a:p>
          <a:p>
            <a:pPr algn="just">
              <a:spcBef>
                <a:spcPts val="0"/>
              </a:spcBef>
              <a:buFont typeface="Wingdings" panose="05000000000000000000" pitchFamily="2" charset="2"/>
              <a:buChar char="§"/>
            </a:pPr>
            <a:r>
              <a:rPr lang="es-ES" sz="2800" dirty="0">
                <a:latin typeface="Arial Narrow" panose="020B0606020202030204" pitchFamily="34" charset="0"/>
              </a:rPr>
              <a:t>Muestreo de poblaciones móviles</a:t>
            </a:r>
          </a:p>
          <a:p>
            <a:pPr algn="just">
              <a:spcBef>
                <a:spcPts val="0"/>
              </a:spcBef>
              <a:buFont typeface="Wingdings" panose="05000000000000000000" pitchFamily="2" charset="2"/>
              <a:buChar char="§"/>
            </a:pPr>
            <a:r>
              <a:rPr lang="es-ES" sz="2800" dirty="0">
                <a:latin typeface="Arial Narrow" panose="020B0606020202030204" pitchFamily="34" charset="0"/>
              </a:rPr>
              <a:t>Muestreo accidental o deliberado.</a:t>
            </a:r>
          </a:p>
          <a:p>
            <a:pPr marL="0" indent="0" algn="just">
              <a:buNone/>
            </a:pPr>
            <a:endParaRPr lang="es-ES" sz="2800" dirty="0">
              <a:latin typeface="Arial Narrow" panose="020B0606020202030204" pitchFamily="34" charset="0"/>
            </a:endParaRPr>
          </a:p>
          <a:p>
            <a:pPr marL="0" indent="0" algn="just">
              <a:buNone/>
            </a:pPr>
            <a:endParaRPr lang="es-ES" sz="2800" dirty="0">
              <a:latin typeface="Arial Narrow" panose="020B0606020202030204" pitchFamily="34" charset="0"/>
            </a:endParaRPr>
          </a:p>
          <a:p>
            <a:pPr marL="0" indent="0" algn="just">
              <a:buNone/>
            </a:pPr>
            <a:endParaRPr lang="es-ES" sz="2800" dirty="0">
              <a:latin typeface="Arial Narrow" panose="020B0606020202030204" pitchFamily="34" charset="0"/>
            </a:endParaRPr>
          </a:p>
          <a:p>
            <a:pPr marL="0" indent="0" algn="just">
              <a:buNone/>
            </a:pPr>
            <a:endParaRPr lang="es-ES" dirty="0">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S" sz="3200" b="1" dirty="0">
                <a:latin typeface="Arial Narrow" panose="020B0606020202030204" pitchFamily="34" charset="0"/>
              </a:rPr>
              <a:t>TIPOS DE MUESTREOS NO PROBABILÍSTICO</a:t>
            </a:r>
            <a:r>
              <a:rPr lang="es-EC" sz="3200" b="1" dirty="0">
                <a:solidFill>
                  <a:schemeClr val="bg1"/>
                </a:solidFill>
                <a:latin typeface="Arial Narrow" panose="020B0606020202030204" pitchFamily="34" charset="0"/>
              </a:rPr>
              <a:t>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9175818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400600"/>
          </a:xfrm>
        </p:spPr>
        <p:txBody>
          <a:bodyPr>
            <a:normAutofit fontScale="92500" lnSpcReduction="20000"/>
          </a:bodyPr>
          <a:lstStyle/>
          <a:p>
            <a:pPr marL="0" indent="0" algn="ctr">
              <a:buNone/>
            </a:pPr>
            <a:r>
              <a:rPr lang="es-ES" sz="2600" b="1" dirty="0">
                <a:latin typeface="Arial Narrow" panose="020B0606020202030204" pitchFamily="34" charset="0"/>
              </a:rPr>
              <a:t>MUESTREO NO PROBABILÍSTICO:</a:t>
            </a:r>
          </a:p>
          <a:p>
            <a:pPr marL="0" indent="0" algn="ctr">
              <a:buNone/>
            </a:pPr>
            <a:endParaRPr lang="es-ES" sz="2800" b="1" u="sng" dirty="0">
              <a:latin typeface="Arial Narrow" panose="020B0606020202030204" pitchFamily="34" charset="0"/>
            </a:endParaRPr>
          </a:p>
          <a:p>
            <a:pPr marL="514350" indent="-514350" algn="just">
              <a:buAutoNum type="arabicPeriod"/>
            </a:pPr>
            <a:r>
              <a:rPr lang="es-ES" sz="2800" b="1" dirty="0">
                <a:latin typeface="Arial Narrow" panose="020B0606020202030204" pitchFamily="34" charset="0"/>
              </a:rPr>
              <a:t>Muestras fortuitas o de voluntarios: </a:t>
            </a:r>
            <a:r>
              <a:rPr lang="es-ES" sz="2800" dirty="0">
                <a:latin typeface="Arial Narrow" panose="020B0606020202030204" pitchFamily="34" charset="0"/>
              </a:rPr>
              <a:t>Consiste en estudiar los casos que de manera fortuita llegan al investigador o en usar sujetos que se presten para realizar el estudio.</a:t>
            </a:r>
          </a:p>
          <a:p>
            <a:pPr marL="514350" indent="-514350" algn="just">
              <a:buAutoNum type="arabicPeriod"/>
            </a:pPr>
            <a:endParaRPr lang="es-ES" sz="2800" dirty="0">
              <a:latin typeface="Arial Narrow" panose="020B0606020202030204" pitchFamily="34" charset="0"/>
            </a:endParaRPr>
          </a:p>
          <a:p>
            <a:pPr marL="0" indent="0" algn="just">
              <a:buNone/>
            </a:pPr>
            <a:r>
              <a:rPr lang="es-ES" sz="2800" dirty="0">
                <a:latin typeface="Arial Narrow" panose="020B0606020202030204" pitchFamily="34" charset="0"/>
              </a:rPr>
              <a:t>Ej. 1: Es acaso posible obtener una muestra de un tamaño adecuado de enfermos cuyo padecimiento tiene una prevalencia de 1 por cada 10000 habitantes?</a:t>
            </a:r>
          </a:p>
          <a:p>
            <a:pPr marL="0" indent="0" algn="just">
              <a:buNone/>
            </a:pPr>
            <a:endParaRPr lang="es-ES" sz="2800" dirty="0">
              <a:latin typeface="Arial Narrow" panose="020B0606020202030204" pitchFamily="34" charset="0"/>
            </a:endParaRPr>
          </a:p>
          <a:p>
            <a:pPr marL="0" indent="0" algn="just">
              <a:buNone/>
            </a:pPr>
            <a:r>
              <a:rPr lang="es-ES" sz="2800" dirty="0">
                <a:latin typeface="Arial Narrow" panose="020B0606020202030204" pitchFamily="34" charset="0"/>
              </a:rPr>
              <a:t>Ej. 2: Cualquier persona se prestaría a ser observada mientras se entrega a actividades sexuales, aunque conozca que el objetivo de la observación sea estudiar el comportamiento o respuesta de su organismo?</a:t>
            </a:r>
          </a:p>
          <a:p>
            <a:pPr marL="0" indent="0" algn="just">
              <a:buNone/>
            </a:pPr>
            <a:endParaRPr lang="es-ES" sz="2800" dirty="0">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236493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F11157-30F5-424D-B62A-6F9916AD59C0}"/>
              </a:ext>
            </a:extLst>
          </p:cNvPr>
          <p:cNvSpPr>
            <a:spLocks noGrp="1"/>
          </p:cNvSpPr>
          <p:nvPr>
            <p:ph type="title"/>
          </p:nvPr>
        </p:nvSpPr>
        <p:spPr/>
        <p:txBody>
          <a:bodyPr/>
          <a:lstStyle/>
          <a:p>
            <a:r>
              <a:rPr lang="es-ES_tradnl" dirty="0"/>
              <a:t>ESTADISTICA INFERENCIAL</a:t>
            </a:r>
          </a:p>
        </p:txBody>
      </p:sp>
      <p:sp>
        <p:nvSpPr>
          <p:cNvPr id="3" name="Marcador de contenido 2">
            <a:extLst>
              <a:ext uri="{FF2B5EF4-FFF2-40B4-BE49-F238E27FC236}">
                <a16:creationId xmlns:a16="http://schemas.microsoft.com/office/drawing/2014/main" id="{1FAA647D-3A07-5041-8383-F7DC20117D48}"/>
              </a:ext>
            </a:extLst>
          </p:cNvPr>
          <p:cNvSpPr>
            <a:spLocks noGrp="1"/>
          </p:cNvSpPr>
          <p:nvPr>
            <p:ph idx="1"/>
          </p:nvPr>
        </p:nvSpPr>
        <p:spPr/>
        <p:txBody>
          <a:bodyPr>
            <a:normAutofit fontScale="85000" lnSpcReduction="20000"/>
          </a:bodyPr>
          <a:lstStyle/>
          <a:p>
            <a:pPr algn="just"/>
            <a:r>
              <a:rPr lang="es-EC" dirty="0"/>
              <a:t>La estadística inferencial es una parte de la estadística que comprende los métodos y procedimientos que por medio de la </a:t>
            </a:r>
            <a:r>
              <a:rPr lang="es-EC" dirty="0">
                <a:highlight>
                  <a:srgbClr val="FFFF00"/>
                </a:highlight>
              </a:rPr>
              <a:t>inducción</a:t>
            </a:r>
            <a:r>
              <a:rPr lang="es-EC" dirty="0"/>
              <a:t> determina propiedades de una población estadística, a partir de </a:t>
            </a:r>
            <a:r>
              <a:rPr lang="es-EC" dirty="0">
                <a:highlight>
                  <a:srgbClr val="FFFF00"/>
                </a:highlight>
              </a:rPr>
              <a:t>una pequeña parte de la misma.</a:t>
            </a:r>
          </a:p>
          <a:p>
            <a:pPr algn="just"/>
            <a:r>
              <a:rPr lang="es-EC" dirty="0"/>
              <a:t>Hacer afirmaciones o inferencias acerca de una población a partir de los resultados obtenidos en una muestra extraída.</a:t>
            </a:r>
          </a:p>
          <a:p>
            <a:pPr algn="just"/>
            <a:endParaRPr lang="es-EC" dirty="0"/>
          </a:p>
          <a:p>
            <a:pPr algn="just"/>
            <a:r>
              <a:rPr lang="es-EC" b="1" dirty="0"/>
              <a:t>Conjunto de métodos probabilísticos y estadísticos utilizados para saber algo acerca de un todo, basándose en una pequeña parte de este </a:t>
            </a:r>
          </a:p>
          <a:p>
            <a:pPr algn="just"/>
            <a:endParaRPr lang="es-ES_tradnl" dirty="0"/>
          </a:p>
        </p:txBody>
      </p:sp>
    </p:spTree>
    <p:extLst>
      <p:ext uri="{BB962C8B-B14F-4D97-AF65-F5344CB8AC3E}">
        <p14:creationId xmlns:p14="http://schemas.microsoft.com/office/powerpoint/2010/main" val="2165949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400600"/>
          </a:xfrm>
        </p:spPr>
        <p:txBody>
          <a:bodyPr>
            <a:normAutofit fontScale="92500" lnSpcReduction="20000"/>
          </a:bodyPr>
          <a:lstStyle/>
          <a:p>
            <a:pPr marL="0" indent="0" algn="ctr">
              <a:buNone/>
            </a:pPr>
            <a:r>
              <a:rPr lang="es-ES" sz="2600" b="1" dirty="0">
                <a:latin typeface="Arial Narrow" panose="020B0606020202030204" pitchFamily="34" charset="0"/>
              </a:rPr>
              <a:t>MUESTREO NO PROBABILÍSTICO:</a:t>
            </a:r>
          </a:p>
          <a:p>
            <a:pPr marL="0" indent="0" algn="ctr">
              <a:buNone/>
            </a:pPr>
            <a:endParaRPr lang="es-ES" sz="1700" b="1" dirty="0">
              <a:latin typeface="Arial Narrow" panose="020B0606020202030204" pitchFamily="34" charset="0"/>
            </a:endParaRPr>
          </a:p>
          <a:p>
            <a:pPr marL="0" indent="0" algn="just">
              <a:buNone/>
            </a:pPr>
            <a:r>
              <a:rPr lang="es-ES" sz="2600" b="1" dirty="0">
                <a:latin typeface="Arial Narrow" panose="020B0606020202030204" pitchFamily="34" charset="0"/>
              </a:rPr>
              <a:t>2. Muestreo por selección de expertos (muestreo </a:t>
            </a:r>
            <a:r>
              <a:rPr lang="es-ES" sz="2600" b="1" dirty="0" err="1">
                <a:latin typeface="Arial Narrow" panose="020B0606020202030204" pitchFamily="34" charset="0"/>
              </a:rPr>
              <a:t>opinático</a:t>
            </a:r>
            <a:r>
              <a:rPr lang="es-ES" sz="2600" b="1" dirty="0">
                <a:latin typeface="Arial Narrow" panose="020B0606020202030204" pitchFamily="34" charset="0"/>
              </a:rPr>
              <a:t> o al juicio): </a:t>
            </a:r>
            <a:r>
              <a:rPr lang="es-ES" sz="2600" dirty="0">
                <a:latin typeface="Arial Narrow" panose="020B0606020202030204" pitchFamily="34" charset="0"/>
              </a:rPr>
              <a:t>Es una técnica usada por expertos con la intención de seleccionar especímenes típicos o representativos de un fenómeno en particular con fines fundamentalmente experimentales. </a:t>
            </a:r>
            <a:r>
              <a:rPr lang="es-ES" sz="2600" dirty="0" err="1">
                <a:latin typeface="Arial Narrow" panose="020B0606020202030204" pitchFamily="34" charset="0"/>
              </a:rPr>
              <a:t>Ej</a:t>
            </a:r>
            <a:r>
              <a:rPr lang="es-ES" sz="2600" dirty="0">
                <a:latin typeface="Arial Narrow" panose="020B0606020202030204" pitchFamily="34" charset="0"/>
              </a:rPr>
              <a:t>: Aparición de un nuevo microorganismo que cause enfermedad.</a:t>
            </a:r>
          </a:p>
          <a:p>
            <a:pPr marL="0" indent="0" algn="just">
              <a:buNone/>
            </a:pPr>
            <a:endParaRPr lang="es-ES" sz="1700" dirty="0">
              <a:latin typeface="Arial Narrow" panose="020B0606020202030204" pitchFamily="34" charset="0"/>
            </a:endParaRPr>
          </a:p>
          <a:p>
            <a:pPr marL="0" indent="0" algn="just">
              <a:buNone/>
            </a:pPr>
            <a:r>
              <a:rPr lang="es-ES" sz="2600" b="1" dirty="0">
                <a:latin typeface="Arial Narrow" panose="020B0606020202030204" pitchFamily="34" charset="0"/>
              </a:rPr>
              <a:t>3. Muestreo por cuotas: </a:t>
            </a:r>
            <a:r>
              <a:rPr lang="es-ES" sz="2600" dirty="0">
                <a:latin typeface="Arial Narrow" panose="020B0606020202030204" pitchFamily="34" charset="0"/>
              </a:rPr>
              <a:t>Consiste en la selección de cantidades específicas de sujetos, proporcionales al tamaño de la población, sobre la base de algunas características demográficas. </a:t>
            </a:r>
            <a:r>
              <a:rPr lang="es-ES" sz="2600" dirty="0" err="1">
                <a:latin typeface="Arial Narrow" panose="020B0606020202030204" pitchFamily="34" charset="0"/>
              </a:rPr>
              <a:t>Ej</a:t>
            </a:r>
            <a:r>
              <a:rPr lang="es-ES" sz="2600" dirty="0">
                <a:latin typeface="Arial Narrow" panose="020B0606020202030204" pitchFamily="34" charset="0"/>
              </a:rPr>
              <a:t>: Estudio de mercado, opiniones, gustos.</a:t>
            </a:r>
          </a:p>
          <a:p>
            <a:pPr marL="0" indent="0" algn="ctr">
              <a:buNone/>
            </a:pPr>
            <a:r>
              <a:rPr lang="es-ES" sz="1700" dirty="0">
                <a:latin typeface="Arial Narrow" panose="020B0606020202030204" pitchFamily="34" charset="0"/>
              </a:rPr>
              <a:t>https://www.encuesta.com/blog/muestreo-por-cuotas/</a:t>
            </a:r>
          </a:p>
          <a:p>
            <a:pPr marL="0" indent="0" algn="just">
              <a:buNone/>
            </a:pPr>
            <a:endParaRPr lang="es-ES" sz="1700" dirty="0">
              <a:latin typeface="Arial Narrow" panose="020B0606020202030204" pitchFamily="34" charset="0"/>
            </a:endParaRPr>
          </a:p>
          <a:p>
            <a:pPr marL="0" indent="0" algn="just">
              <a:buNone/>
            </a:pPr>
            <a:r>
              <a:rPr lang="es-ES" sz="2600" b="1" dirty="0">
                <a:latin typeface="Arial Narrow" panose="020B0606020202030204" pitchFamily="34" charset="0"/>
              </a:rPr>
              <a:t>4. Muestreo de poblaciones móviles </a:t>
            </a:r>
            <a:r>
              <a:rPr lang="es-ES" sz="2600" dirty="0">
                <a:latin typeface="Arial Narrow" panose="020B0606020202030204" pitchFamily="34" charset="0"/>
              </a:rPr>
              <a:t>(Método de captura – marcaje – recaptura de insectos, peces, aves, etc.): Utilizado en la rama de la zoología, sobre todo para estudiar el comportamiento migratorio de los animales y la estimación del tamaño poblacional.</a:t>
            </a:r>
          </a:p>
          <a:p>
            <a:pPr marL="0" indent="0" algn="just">
              <a:buNone/>
            </a:pPr>
            <a:endParaRPr lang="es-ES" sz="2000" dirty="0">
              <a:latin typeface="Arial Narrow" panose="020B0606020202030204" pitchFamily="34" charset="0"/>
            </a:endParaRPr>
          </a:p>
          <a:p>
            <a:pPr marL="514350" indent="-514350" algn="just">
              <a:buAutoNum type="arabicPeriod"/>
            </a:pPr>
            <a:endParaRPr lang="es-ES" sz="2000" dirty="0">
              <a:latin typeface="Arial Narrow" panose="020B0606020202030204" pitchFamily="34" charset="0"/>
            </a:endParaRPr>
          </a:p>
          <a:p>
            <a:pPr marL="0" indent="0" algn="just">
              <a:buNone/>
            </a:pPr>
            <a:endParaRPr lang="es-ES" sz="2800" dirty="0">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3538312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3600400"/>
          </a:xfrm>
        </p:spPr>
        <p:txBody>
          <a:bodyPr>
            <a:normAutofit fontScale="85000" lnSpcReduction="20000"/>
          </a:bodyPr>
          <a:lstStyle/>
          <a:p>
            <a:pPr marL="514350" indent="-514350" algn="just">
              <a:spcBef>
                <a:spcPts val="0"/>
              </a:spcBef>
              <a:buFont typeface="+mj-lt"/>
              <a:buAutoNum type="arabicPeriod" startAt="5"/>
            </a:pPr>
            <a:r>
              <a:rPr lang="es-ES" sz="3000" b="1" dirty="0">
                <a:latin typeface="Arial Narrow" panose="020B0606020202030204" pitchFamily="34" charset="0"/>
              </a:rPr>
              <a:t>Muestreo accidental o deliberado:</a:t>
            </a:r>
          </a:p>
          <a:p>
            <a:pPr marL="0" indent="0" algn="just">
              <a:spcBef>
                <a:spcPts val="0"/>
              </a:spcBef>
              <a:buNone/>
            </a:pPr>
            <a:endParaRPr lang="es-ES" sz="3000" b="1" dirty="0">
              <a:latin typeface="Arial Narrow" panose="020B0606020202030204" pitchFamily="34" charset="0"/>
            </a:endParaRPr>
          </a:p>
          <a:p>
            <a:pPr algn="just">
              <a:spcBef>
                <a:spcPts val="0"/>
              </a:spcBef>
              <a:buFont typeface="Wingdings" panose="05000000000000000000" pitchFamily="2" charset="2"/>
              <a:buChar char="§"/>
            </a:pPr>
            <a:r>
              <a:rPr lang="es-ES" sz="3300" dirty="0">
                <a:latin typeface="Arial Narrow" panose="020B0606020202030204" pitchFamily="34" charset="0"/>
              </a:rPr>
              <a:t>Se incluyen, en la muestra, todos los elementos o casos disponibles, seleccionados, arbitrariamente, hasta alcanzar el número fijado por el investigador. </a:t>
            </a:r>
          </a:p>
          <a:p>
            <a:pPr algn="just">
              <a:spcBef>
                <a:spcPts val="0"/>
              </a:spcBef>
              <a:buFont typeface="Wingdings" panose="05000000000000000000" pitchFamily="2" charset="2"/>
              <a:buChar char="§"/>
            </a:pPr>
            <a:endParaRPr lang="es-ES" sz="3300" dirty="0">
              <a:latin typeface="Arial Narrow" panose="020B0606020202030204" pitchFamily="34" charset="0"/>
            </a:endParaRPr>
          </a:p>
          <a:p>
            <a:pPr algn="just">
              <a:spcBef>
                <a:spcPts val="0"/>
              </a:spcBef>
              <a:buFont typeface="Wingdings" panose="05000000000000000000" pitchFamily="2" charset="2"/>
              <a:buChar char="§"/>
            </a:pPr>
            <a:r>
              <a:rPr lang="es-ES" sz="3300" dirty="0">
                <a:latin typeface="Arial Narrow" panose="020B0606020202030204" pitchFamily="34" charset="0"/>
              </a:rPr>
              <a:t>Permite seleccionar, explícitamente, cierto tipo de elementos o casos que el investigador considera más representativos, típicos o con posibilidades de ofrecer mayor cantidad de información.</a:t>
            </a:r>
          </a:p>
          <a:p>
            <a:pPr marL="0" indent="0" algn="just">
              <a:buNone/>
            </a:pPr>
            <a:endParaRPr lang="es-ES" sz="2800" dirty="0">
              <a:latin typeface="Arial Narrow" panose="020B0606020202030204" pitchFamily="34" charset="0"/>
            </a:endParaRPr>
          </a:p>
          <a:p>
            <a:pPr marL="0" indent="0" algn="just">
              <a:buNone/>
            </a:pPr>
            <a:endParaRPr lang="es-ES" sz="2800" dirty="0">
              <a:latin typeface="Arial Narrow" panose="020B0606020202030204" pitchFamily="34" charset="0"/>
            </a:endParaRPr>
          </a:p>
          <a:p>
            <a:pPr marL="0" indent="0" algn="just">
              <a:buNone/>
            </a:pPr>
            <a:endParaRPr lang="es-ES" dirty="0">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S" sz="3600" b="1" dirty="0">
                <a:latin typeface="Arial Narrow" panose="020B0606020202030204" pitchFamily="34" charset="0"/>
              </a:rPr>
              <a:t>MUESTREOS NO PROBABILÍSTICO</a:t>
            </a:r>
            <a:r>
              <a:rPr lang="es-EC" sz="3600" b="1" dirty="0">
                <a:solidFill>
                  <a:schemeClr val="bg1"/>
                </a:solidFill>
                <a:latin typeface="Arial Narrow" panose="020B0606020202030204" pitchFamily="34" charset="0"/>
              </a:rPr>
              <a:t>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
        <p:nvSpPr>
          <p:cNvPr id="5" name="CuadroTexto 4">
            <a:extLst>
              <a:ext uri="{FF2B5EF4-FFF2-40B4-BE49-F238E27FC236}">
                <a16:creationId xmlns:a16="http://schemas.microsoft.com/office/drawing/2014/main" id="{0086F0E6-6B20-4271-8E94-8AB38E20132C}"/>
              </a:ext>
            </a:extLst>
          </p:cNvPr>
          <p:cNvSpPr txBox="1"/>
          <p:nvPr/>
        </p:nvSpPr>
        <p:spPr>
          <a:xfrm>
            <a:off x="611560" y="5517232"/>
            <a:ext cx="8532440" cy="369332"/>
          </a:xfrm>
          <a:prstGeom prst="rect">
            <a:avLst/>
          </a:prstGeom>
          <a:noFill/>
        </p:spPr>
        <p:txBody>
          <a:bodyPr wrap="square">
            <a:spAutoFit/>
          </a:bodyPr>
          <a:lstStyle/>
          <a:p>
            <a:r>
              <a:rPr lang="es-ES" dirty="0"/>
              <a:t>https://</a:t>
            </a:r>
            <a:r>
              <a:rPr lang="es-ES" dirty="0" err="1"/>
              <a:t>es.educaplay.com</a:t>
            </a:r>
            <a:r>
              <a:rPr lang="es-ES" dirty="0"/>
              <a:t>/recursos-educativos/669281-muestreo_accidental.html</a:t>
            </a:r>
          </a:p>
        </p:txBody>
      </p:sp>
    </p:spTree>
    <p:extLst>
      <p:ext uri="{BB962C8B-B14F-4D97-AF65-F5344CB8AC3E}">
        <p14:creationId xmlns:p14="http://schemas.microsoft.com/office/powerpoint/2010/main" val="16157473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400600"/>
          </a:xfrm>
        </p:spPr>
        <p:txBody>
          <a:bodyPr>
            <a:normAutofit fontScale="92500" lnSpcReduction="10000"/>
          </a:bodyPr>
          <a:lstStyle/>
          <a:p>
            <a:pPr marL="0" indent="0" algn="ctr">
              <a:buNone/>
            </a:pPr>
            <a:r>
              <a:rPr lang="es-ES" sz="2600" b="1" dirty="0">
                <a:latin typeface="Arial Narrow" panose="020B0606020202030204" pitchFamily="34" charset="0"/>
              </a:rPr>
              <a:t>MUESTREO NO PROBABILÍSTICO</a:t>
            </a:r>
          </a:p>
          <a:p>
            <a:pPr marL="0" indent="0" algn="ctr">
              <a:buNone/>
            </a:pPr>
            <a:endParaRPr lang="es-ES" sz="1700" b="1" dirty="0">
              <a:latin typeface="Arial Narrow" panose="020B0606020202030204" pitchFamily="34" charset="0"/>
            </a:endParaRPr>
          </a:p>
          <a:p>
            <a:pPr marL="0" indent="0" algn="ctr">
              <a:buNone/>
            </a:pPr>
            <a:r>
              <a:rPr lang="es-ES" sz="2600" b="1" u="sng" dirty="0">
                <a:latin typeface="Arial Narrow" panose="020B0606020202030204" pitchFamily="34" charset="0"/>
              </a:rPr>
              <a:t>IMPORTANTE:</a:t>
            </a:r>
          </a:p>
          <a:p>
            <a:pPr marL="0" indent="0" algn="just">
              <a:buNone/>
            </a:pPr>
            <a:r>
              <a:rPr lang="es-ES" sz="2600" b="1" dirty="0">
                <a:latin typeface="Arial Narrow" panose="020B0606020202030204" pitchFamily="34" charset="0"/>
              </a:rPr>
              <a:t>Los métodos no probabilísticos presentan varios defectos, fundamentalmente el de no estimar el error de muestreo, pero siguen siendo de gran utilidad en caso de la existencia de problemas cuyo estudio solo es posible realizarlo con muestras de este tipo.</a:t>
            </a:r>
          </a:p>
          <a:p>
            <a:pPr marL="0" indent="0" algn="ctr">
              <a:buNone/>
            </a:pPr>
            <a:endParaRPr lang="es-ES" sz="2600" b="1" dirty="0">
              <a:latin typeface="Arial Narrow" panose="020B0606020202030204" pitchFamily="34" charset="0"/>
            </a:endParaRPr>
          </a:p>
          <a:p>
            <a:pPr marL="0" indent="0" algn="ctr">
              <a:buNone/>
            </a:pPr>
            <a:r>
              <a:rPr lang="es-ES" sz="2600" b="1" dirty="0">
                <a:latin typeface="Arial Narrow" panose="020B0606020202030204" pitchFamily="34" charset="0"/>
              </a:rPr>
              <a:t>Si la selección </a:t>
            </a:r>
            <a:r>
              <a:rPr lang="es-ES" sz="2600" b="1" dirty="0" err="1">
                <a:latin typeface="Arial Narrow" panose="020B0606020202030204" pitchFamily="34" charset="0"/>
              </a:rPr>
              <a:t>muestral</a:t>
            </a:r>
            <a:r>
              <a:rPr lang="es-ES" sz="2600" b="1" dirty="0">
                <a:latin typeface="Arial Narrow" panose="020B0606020202030204" pitchFamily="34" charset="0"/>
              </a:rPr>
              <a:t> se organiza y realiza con rigor y sobre una base teórica bien justificada, los resultados son válidos.</a:t>
            </a:r>
          </a:p>
          <a:p>
            <a:pPr marL="0" indent="0" algn="ctr">
              <a:buNone/>
            </a:pPr>
            <a:endParaRPr lang="es-ES" sz="2600" b="1" dirty="0">
              <a:latin typeface="Arial Narrow" panose="020B0606020202030204" pitchFamily="34" charset="0"/>
            </a:endParaRPr>
          </a:p>
          <a:p>
            <a:pPr marL="0" indent="0" algn="ctr">
              <a:buNone/>
            </a:pPr>
            <a:r>
              <a:rPr lang="es-ES" sz="2600" b="1" dirty="0">
                <a:solidFill>
                  <a:srgbClr val="FF0000"/>
                </a:solidFill>
                <a:latin typeface="Arial Narrow" panose="020B0606020202030204" pitchFamily="34" charset="0"/>
              </a:rPr>
              <a:t>Muestra no probabilística NO es equivalente a muestra no representativa.</a:t>
            </a:r>
            <a:endParaRPr lang="es-ES" sz="2600" dirty="0">
              <a:solidFill>
                <a:srgbClr val="FF0000"/>
              </a:solidFill>
              <a:latin typeface="Arial Narrow" panose="020B0606020202030204" pitchFamily="34" charset="0"/>
            </a:endParaRPr>
          </a:p>
          <a:p>
            <a:pPr marL="0" indent="0" algn="just">
              <a:buNone/>
            </a:pPr>
            <a:endParaRPr lang="es-ES" sz="2000" dirty="0">
              <a:latin typeface="Arial Narrow" panose="020B0606020202030204" pitchFamily="34" charset="0"/>
            </a:endParaRPr>
          </a:p>
          <a:p>
            <a:pPr marL="514350" indent="-514350" algn="just">
              <a:buAutoNum type="arabicPeriod"/>
            </a:pPr>
            <a:endParaRPr lang="es-ES" sz="2000" dirty="0">
              <a:latin typeface="Arial Narrow" panose="020B0606020202030204" pitchFamily="34" charset="0"/>
            </a:endParaRPr>
          </a:p>
          <a:p>
            <a:pPr marL="0" indent="0" algn="just">
              <a:buNone/>
            </a:pPr>
            <a:endParaRPr lang="es-ES" sz="2800" dirty="0">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
        <p:nvSpPr>
          <p:cNvPr id="5" name="CuadroTexto 4">
            <a:extLst>
              <a:ext uri="{FF2B5EF4-FFF2-40B4-BE49-F238E27FC236}">
                <a16:creationId xmlns:a16="http://schemas.microsoft.com/office/drawing/2014/main" id="{9453DCC9-7C5C-443A-A5E3-F10DDFF57B51}"/>
              </a:ext>
            </a:extLst>
          </p:cNvPr>
          <p:cNvSpPr txBox="1"/>
          <p:nvPr/>
        </p:nvSpPr>
        <p:spPr>
          <a:xfrm>
            <a:off x="692054" y="6340678"/>
            <a:ext cx="8435280" cy="369332"/>
          </a:xfrm>
          <a:prstGeom prst="rect">
            <a:avLst/>
          </a:prstGeom>
          <a:noFill/>
        </p:spPr>
        <p:txBody>
          <a:bodyPr wrap="square">
            <a:spAutoFit/>
          </a:bodyPr>
          <a:lstStyle/>
          <a:p>
            <a:r>
              <a:rPr lang="es-ES" dirty="0"/>
              <a:t>https://es.educaplay.com/recursos-educativos/666583-muestreo.html</a:t>
            </a:r>
          </a:p>
        </p:txBody>
      </p:sp>
    </p:spTree>
    <p:extLst>
      <p:ext uri="{BB962C8B-B14F-4D97-AF65-F5344CB8AC3E}">
        <p14:creationId xmlns:p14="http://schemas.microsoft.com/office/powerpoint/2010/main" val="9256982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400600"/>
          </a:xfrm>
        </p:spPr>
        <p:txBody>
          <a:bodyPr>
            <a:normAutofit/>
          </a:bodyPr>
          <a:lstStyle/>
          <a:p>
            <a:pPr marL="0" indent="0" algn="ctr">
              <a:buNone/>
            </a:pPr>
            <a:r>
              <a:rPr lang="es-ES" sz="2600" b="1" dirty="0">
                <a:latin typeface="Arial Narrow" panose="020B0606020202030204" pitchFamily="34" charset="0"/>
              </a:rPr>
              <a:t>MUESTREO PROBABILÍSTICO:</a:t>
            </a:r>
          </a:p>
          <a:p>
            <a:pPr marL="0" indent="0" algn="ctr">
              <a:buNone/>
            </a:pPr>
            <a:endParaRPr lang="es-ES" sz="1700" b="1" dirty="0">
              <a:latin typeface="Arial Narrow" panose="020B0606020202030204" pitchFamily="34" charset="0"/>
            </a:endParaRPr>
          </a:p>
          <a:p>
            <a:pPr marL="0" indent="0" algn="just">
              <a:buNone/>
            </a:pPr>
            <a:r>
              <a:rPr lang="es-ES" sz="2400" dirty="0">
                <a:latin typeface="Arial Narrow" panose="020B0606020202030204" pitchFamily="34" charset="0"/>
              </a:rPr>
              <a:t>En este tipo de esquema se hace uso de la teoría de la probabilidad, razón por la que son más usados en los trabajos de carácter investigativo o científico.</a:t>
            </a:r>
          </a:p>
          <a:p>
            <a:pPr marL="0" indent="0" algn="just">
              <a:buNone/>
            </a:pPr>
            <a:endParaRPr lang="es-ES" sz="2400" dirty="0">
              <a:latin typeface="Arial Narrow" panose="020B0606020202030204" pitchFamily="34" charset="0"/>
            </a:endParaRPr>
          </a:p>
          <a:p>
            <a:pPr marL="0" indent="0" algn="just">
              <a:buNone/>
            </a:pPr>
            <a:r>
              <a:rPr lang="es-ES" sz="2400" dirty="0">
                <a:latin typeface="Arial Narrow" panose="020B0606020202030204" pitchFamily="34" charset="0"/>
              </a:rPr>
              <a:t>Analizaremos solo los siguientes cuatro esquemas básicos:</a:t>
            </a:r>
          </a:p>
          <a:p>
            <a:pPr marL="0" indent="0" algn="just">
              <a:buNone/>
            </a:pPr>
            <a:endParaRPr lang="es-ES" sz="2400" dirty="0">
              <a:latin typeface="Arial Narrow" panose="020B0606020202030204" pitchFamily="34" charset="0"/>
            </a:endParaRPr>
          </a:p>
          <a:p>
            <a:pPr marL="457200" indent="-457200" algn="just">
              <a:buAutoNum type="arabicPeriod"/>
            </a:pPr>
            <a:r>
              <a:rPr lang="es-ES" sz="2400" dirty="0">
                <a:latin typeface="Arial Narrow" panose="020B0606020202030204" pitchFamily="34" charset="0"/>
              </a:rPr>
              <a:t>Muestreo aleatorio simple (MAS).</a:t>
            </a:r>
          </a:p>
          <a:p>
            <a:pPr marL="457200" indent="-457200" algn="just">
              <a:buAutoNum type="arabicPeriod"/>
            </a:pPr>
            <a:r>
              <a:rPr lang="es-ES" sz="2400" dirty="0">
                <a:latin typeface="Arial Narrow" panose="020B0606020202030204" pitchFamily="34" charset="0"/>
              </a:rPr>
              <a:t>Muestreo sistemático (MS).</a:t>
            </a:r>
          </a:p>
          <a:p>
            <a:pPr marL="457200" indent="-457200" algn="just">
              <a:buAutoNum type="arabicPeriod"/>
            </a:pPr>
            <a:r>
              <a:rPr lang="es-ES" sz="2400" dirty="0">
                <a:latin typeface="Arial Narrow" panose="020B0606020202030204" pitchFamily="34" charset="0"/>
              </a:rPr>
              <a:t>Muestreo aleatorio estratificado (MAE).</a:t>
            </a:r>
          </a:p>
          <a:p>
            <a:pPr marL="457200" indent="-457200" algn="just">
              <a:buAutoNum type="arabicPeriod"/>
            </a:pPr>
            <a:r>
              <a:rPr lang="es-ES" sz="2400" dirty="0">
                <a:latin typeface="Arial Narrow" panose="020B0606020202030204" pitchFamily="34" charset="0"/>
              </a:rPr>
              <a:t>Muestreo por conglomerados (MC).</a:t>
            </a:r>
          </a:p>
          <a:p>
            <a:pPr marL="514350" indent="-514350" algn="just">
              <a:buAutoNum type="arabicPeriod"/>
            </a:pPr>
            <a:endParaRPr lang="es-ES" sz="2000" dirty="0">
              <a:latin typeface="Arial Narrow" panose="020B0606020202030204" pitchFamily="34" charset="0"/>
            </a:endParaRPr>
          </a:p>
          <a:p>
            <a:pPr marL="0" indent="0" algn="just">
              <a:buNone/>
            </a:pPr>
            <a:endParaRPr lang="es-ES" sz="2800" dirty="0">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2410559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400600"/>
          </a:xfrm>
        </p:spPr>
        <p:txBody>
          <a:bodyPr>
            <a:normAutofit lnSpcReduction="10000"/>
          </a:bodyPr>
          <a:lstStyle/>
          <a:p>
            <a:pPr marL="514350" indent="-514350" algn="ctr">
              <a:buAutoNum type="arabicPeriod"/>
            </a:pPr>
            <a:r>
              <a:rPr lang="es-ES" sz="2600" b="1" dirty="0">
                <a:latin typeface="Arial Narrow" panose="020B0606020202030204" pitchFamily="34" charset="0"/>
              </a:rPr>
              <a:t>MUESTREO ALEATORIO SIMPLE:</a:t>
            </a:r>
          </a:p>
          <a:p>
            <a:pPr marL="0" indent="0" algn="ctr">
              <a:buNone/>
            </a:pPr>
            <a:endParaRPr lang="es-ES" sz="1600" b="1" dirty="0">
              <a:latin typeface="Arial Narrow" panose="020B0606020202030204" pitchFamily="34" charset="0"/>
            </a:endParaRPr>
          </a:p>
          <a:p>
            <a:pPr marL="0" indent="0" algn="just">
              <a:buNone/>
            </a:pPr>
            <a:r>
              <a:rPr lang="es-ES" sz="2600" dirty="0">
                <a:latin typeface="Arial Narrow" panose="020B0606020202030204" pitchFamily="34" charset="0"/>
              </a:rPr>
              <a:t>La esencia de este diseño </a:t>
            </a:r>
            <a:r>
              <a:rPr lang="es-ES" sz="2600" dirty="0" err="1">
                <a:latin typeface="Arial Narrow" panose="020B0606020202030204" pitchFamily="34" charset="0"/>
              </a:rPr>
              <a:t>muestral</a:t>
            </a:r>
            <a:r>
              <a:rPr lang="es-ES" sz="2600" dirty="0">
                <a:latin typeface="Arial Narrow" panose="020B0606020202030204" pitchFamily="34" charset="0"/>
              </a:rPr>
              <a:t> radica en que todos los sujetos de la población en estudio deben tener la misma probabilidad de ser seleccionados, siempre que no existan diferencias marcadas, para la característica en estudio, entre subgrupos poblacionales.</a:t>
            </a:r>
          </a:p>
          <a:p>
            <a:pPr marL="0" indent="0" algn="just">
              <a:buNone/>
            </a:pPr>
            <a:endParaRPr lang="es-ES" sz="2600" dirty="0">
              <a:latin typeface="Arial Narrow" panose="020B0606020202030204" pitchFamily="34" charset="0"/>
            </a:endParaRPr>
          </a:p>
          <a:p>
            <a:pPr marL="0" indent="0" algn="just">
              <a:buNone/>
            </a:pPr>
            <a:r>
              <a:rPr lang="es-ES" sz="2600" dirty="0">
                <a:latin typeface="Arial Narrow" panose="020B0606020202030204" pitchFamily="34" charset="0"/>
              </a:rPr>
              <a:t>Los pasos para llevar a cabo este esquema son los siguientes:</a:t>
            </a:r>
          </a:p>
          <a:p>
            <a:pPr marL="514350" indent="-514350" algn="just">
              <a:buAutoNum type="arabicPeriod"/>
            </a:pPr>
            <a:r>
              <a:rPr lang="es-ES" sz="2600" dirty="0">
                <a:latin typeface="Arial Narrow" panose="020B0606020202030204" pitchFamily="34" charset="0"/>
              </a:rPr>
              <a:t>Enumerar consecutivamente todos los elementos de la población a muestrear.</a:t>
            </a:r>
          </a:p>
          <a:p>
            <a:pPr marL="514350" indent="-514350" algn="just">
              <a:buAutoNum type="arabicPeriod"/>
            </a:pPr>
            <a:r>
              <a:rPr lang="es-ES" sz="2600" dirty="0">
                <a:latin typeface="Arial Narrow" panose="020B0606020202030204" pitchFamily="34" charset="0"/>
              </a:rPr>
              <a:t>Seleccionar los elementos que componen la muestra empleando algún mecanismo aleatorio.</a:t>
            </a: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7826115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5400600"/>
          </a:xfrm>
        </p:spPr>
        <p:txBody>
          <a:bodyPr>
            <a:normAutofit fontScale="85000" lnSpcReduction="20000"/>
          </a:bodyPr>
          <a:lstStyle/>
          <a:p>
            <a:pPr marL="514350" indent="-514350" algn="ctr">
              <a:buAutoNum type="arabicPeriod"/>
            </a:pPr>
            <a:r>
              <a:rPr lang="es-ES" sz="2600" b="1" dirty="0">
                <a:latin typeface="Arial Narrow" panose="020B0606020202030204" pitchFamily="34" charset="0"/>
              </a:rPr>
              <a:t>MUESTREO ALEATORIO SIMPLE:</a:t>
            </a:r>
          </a:p>
          <a:p>
            <a:pPr marL="0" indent="0" algn="just">
              <a:buNone/>
            </a:pPr>
            <a:r>
              <a:rPr lang="es-ES" sz="2600" dirty="0">
                <a:latin typeface="Arial Narrow" panose="020B0606020202030204" pitchFamily="34" charset="0"/>
              </a:rPr>
              <a:t>Ejemplo:</a:t>
            </a:r>
          </a:p>
          <a:p>
            <a:pPr marL="0" indent="0" algn="just">
              <a:buNone/>
            </a:pPr>
            <a:r>
              <a:rPr lang="es-ES" sz="2600" dirty="0">
                <a:latin typeface="Arial Narrow" panose="020B0606020202030204" pitchFamily="34" charset="0"/>
              </a:rPr>
              <a:t>Supongamos que se desea conocer la estatura media de una población compuesta por 149 adultos mayores de la provincia de Chimborazo.</a:t>
            </a:r>
          </a:p>
          <a:p>
            <a:pPr algn="just"/>
            <a:r>
              <a:rPr lang="es-ES" sz="2600" dirty="0">
                <a:latin typeface="Arial Narrow" panose="020B0606020202030204" pitchFamily="34" charset="0"/>
              </a:rPr>
              <a:t>En primer lugar necesitamos una relación con los nombres de todos los adultos mayores de la provincia Chimborazo y a cada uno de ellos se le asigna un número de orden. </a:t>
            </a:r>
          </a:p>
          <a:p>
            <a:pPr algn="just"/>
            <a:r>
              <a:rPr lang="es-ES" sz="2600" dirty="0">
                <a:latin typeface="Arial Narrow" panose="020B0606020202030204" pitchFamily="34" charset="0"/>
              </a:rPr>
              <a:t>Si el tamaño de muestra (calculado por la formulación correspondiente a este tipo de muestreo) resulta ser de 15.</a:t>
            </a:r>
          </a:p>
          <a:p>
            <a:pPr algn="just"/>
            <a:r>
              <a:rPr lang="es-ES" sz="2600" dirty="0">
                <a:latin typeface="Arial Narrow" panose="020B0606020202030204" pitchFamily="34" charset="0"/>
              </a:rPr>
              <a:t>Se realiza un sorteo a partir del cual se obtienen 15 nuevos números entre 1 y 149 o entre 0 y 148.</a:t>
            </a:r>
          </a:p>
          <a:p>
            <a:pPr algn="just"/>
            <a:r>
              <a:rPr lang="es-ES" sz="2600" dirty="0">
                <a:latin typeface="Arial Narrow" panose="020B0606020202030204" pitchFamily="34" charset="0"/>
              </a:rPr>
              <a:t>Los individuos cuyos números hayan salido en el sorteo serán los que integrarán la muestra. </a:t>
            </a:r>
          </a:p>
          <a:p>
            <a:pPr algn="just"/>
            <a:endParaRPr lang="es-ES" sz="2600" dirty="0">
              <a:latin typeface="Arial Narrow" panose="020B0606020202030204" pitchFamily="34" charset="0"/>
            </a:endParaRPr>
          </a:p>
          <a:p>
            <a:pPr marL="0" indent="0" algn="ctr">
              <a:buNone/>
            </a:pPr>
            <a:r>
              <a:rPr lang="es-ES" sz="2600" b="1" dirty="0">
                <a:solidFill>
                  <a:srgbClr val="FF0000"/>
                </a:solidFill>
                <a:latin typeface="Arial Narrow" panose="020B0606020202030204" pitchFamily="34" charset="0"/>
              </a:rPr>
              <a:t>Este muestreo tiene el inconveniente que necesita tener como marco </a:t>
            </a:r>
            <a:r>
              <a:rPr lang="es-ES" sz="2600" b="1" dirty="0" err="1">
                <a:solidFill>
                  <a:srgbClr val="FF0000"/>
                </a:solidFill>
                <a:latin typeface="Arial Narrow" panose="020B0606020202030204" pitchFamily="34" charset="0"/>
              </a:rPr>
              <a:t>muestral</a:t>
            </a:r>
            <a:r>
              <a:rPr lang="es-ES" sz="2600" b="1" dirty="0">
                <a:solidFill>
                  <a:srgbClr val="FF0000"/>
                </a:solidFill>
                <a:latin typeface="Arial Narrow" panose="020B0606020202030204" pitchFamily="34" charset="0"/>
              </a:rPr>
              <a:t> la lista de los adultos mayores en Chimborazo.</a:t>
            </a:r>
          </a:p>
          <a:p>
            <a:pPr marL="0" indent="0" algn="ctr">
              <a:buNone/>
            </a:pPr>
            <a:r>
              <a:rPr lang="es-ES" sz="2600" b="1" dirty="0">
                <a:solidFill>
                  <a:srgbClr val="FF0000"/>
                </a:solidFill>
                <a:latin typeface="Arial Narrow" panose="020B0606020202030204" pitchFamily="34" charset="0"/>
              </a:rPr>
              <a:t>Para realizar el sorteo se utilizan las tablas de números aleatorios.</a:t>
            </a:r>
          </a:p>
          <a:p>
            <a:pPr marL="0" indent="0" algn="ctr">
              <a:buNone/>
            </a:pPr>
            <a:endParaRPr lang="es-ES" sz="2600" b="1" dirty="0">
              <a:solidFill>
                <a:srgbClr val="FF0000"/>
              </a:solidFill>
              <a:latin typeface="Arial Narrow" panose="020B0606020202030204" pitchFamily="34" charset="0"/>
            </a:endParaRPr>
          </a:p>
          <a:p>
            <a:pPr algn="just"/>
            <a:endParaRPr lang="es-ES" sz="2600" dirty="0">
              <a:latin typeface="Arial Narrow" panose="020B0606020202030204" pitchFamily="34" charset="0"/>
            </a:endParaRPr>
          </a:p>
          <a:p>
            <a:pPr marL="0" indent="0" algn="just">
              <a:buNone/>
            </a:pPr>
            <a:endParaRPr lang="es-ES" sz="2600" dirty="0">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618825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
        <p:nvSpPr>
          <p:cNvPr id="5" name="AutoShape 2" descr="Mostrando la foto.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C"/>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412776"/>
            <a:ext cx="8004406" cy="5256584"/>
          </a:xfrm>
          <a:prstGeom prst="rect">
            <a:avLst/>
          </a:prstGeom>
        </p:spPr>
      </p:pic>
    </p:spTree>
    <p:extLst>
      <p:ext uri="{BB962C8B-B14F-4D97-AF65-F5344CB8AC3E}">
        <p14:creationId xmlns:p14="http://schemas.microsoft.com/office/powerpoint/2010/main" val="11227814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400600"/>
          </a:xfrm>
        </p:spPr>
        <p:txBody>
          <a:bodyPr>
            <a:normAutofit/>
          </a:bodyPr>
          <a:lstStyle/>
          <a:p>
            <a:pPr marL="0" indent="0" algn="ctr">
              <a:buNone/>
            </a:pPr>
            <a:r>
              <a:rPr lang="es-ES" sz="2600" b="1" dirty="0">
                <a:latin typeface="Arial Narrow" panose="020B0606020202030204" pitchFamily="34" charset="0"/>
              </a:rPr>
              <a:t>2.  MUESTREO SISTEMÁTICO:</a:t>
            </a:r>
          </a:p>
          <a:p>
            <a:pPr marL="0" indent="0" algn="ctr">
              <a:buNone/>
            </a:pPr>
            <a:endParaRPr lang="es-ES" sz="1600" b="1" dirty="0">
              <a:latin typeface="Arial Narrow" panose="020B0606020202030204" pitchFamily="34" charset="0"/>
            </a:endParaRPr>
          </a:p>
          <a:p>
            <a:pPr marL="0" indent="0" algn="just">
              <a:buNone/>
            </a:pPr>
            <a:r>
              <a:rPr lang="es-ES" sz="2600" dirty="0">
                <a:latin typeface="Arial Narrow" panose="020B0606020202030204" pitchFamily="34" charset="0"/>
              </a:rPr>
              <a:t>Este muestreo es una variante del anterior, se parte de que, además de conocer a todos los individuos que integran la población, se puede obtener una lista o marco </a:t>
            </a:r>
            <a:r>
              <a:rPr lang="es-ES" sz="2600" dirty="0" err="1">
                <a:latin typeface="Arial Narrow" panose="020B0606020202030204" pitchFamily="34" charset="0"/>
              </a:rPr>
              <a:t>muestral</a:t>
            </a:r>
            <a:r>
              <a:rPr lang="es-ES" sz="2600" dirty="0">
                <a:latin typeface="Arial Narrow" panose="020B0606020202030204" pitchFamily="34" charset="0"/>
              </a:rPr>
              <a:t> en el cual el ordenamiento de estos guarde cierta relación con la característica en estudio o que exista un desorden total en relación con dicha característica.</a:t>
            </a:r>
          </a:p>
          <a:p>
            <a:pPr marL="0" indent="0" algn="just">
              <a:buNone/>
            </a:pPr>
            <a:endParaRPr lang="es-ES" sz="2600" dirty="0">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8646607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88831"/>
            <a:ext cx="8229600" cy="5652537"/>
          </a:xfrm>
        </p:spPr>
        <p:txBody>
          <a:bodyPr>
            <a:normAutofit fontScale="85000" lnSpcReduction="20000"/>
          </a:bodyPr>
          <a:lstStyle/>
          <a:p>
            <a:pPr marL="0" indent="0" algn="ctr">
              <a:buNone/>
            </a:pPr>
            <a:r>
              <a:rPr lang="es-ES" sz="2600" b="1" dirty="0">
                <a:latin typeface="Arial Narrow" panose="020B0606020202030204" pitchFamily="34" charset="0"/>
              </a:rPr>
              <a:t>2.  MUESTREO SISTEMÁTICO:</a:t>
            </a:r>
          </a:p>
          <a:p>
            <a:pPr marL="0" indent="0" algn="ctr">
              <a:buNone/>
            </a:pPr>
            <a:endParaRPr lang="es-ES" sz="1100" b="1" dirty="0">
              <a:latin typeface="Arial Narrow" panose="020B0606020202030204" pitchFamily="34" charset="0"/>
            </a:endParaRPr>
          </a:p>
          <a:p>
            <a:pPr marL="0" indent="0" algn="just">
              <a:buNone/>
            </a:pPr>
            <a:r>
              <a:rPr lang="es-ES" sz="2600" dirty="0">
                <a:latin typeface="Arial Narrow" panose="020B0606020202030204" pitchFamily="34" charset="0"/>
              </a:rPr>
              <a:t>Ejemplo:</a:t>
            </a:r>
          </a:p>
          <a:p>
            <a:pPr marL="0" indent="0" algn="just">
              <a:buNone/>
            </a:pPr>
            <a:r>
              <a:rPr lang="es-ES" sz="2600" dirty="0">
                <a:latin typeface="Arial Narrow" panose="020B0606020202030204" pitchFamily="34" charset="0"/>
              </a:rPr>
              <a:t>Si nos interesaría estudiar el salario medio de los trabajadores de salud del cantón Riobamba, el ordenamiento podría ser una lista de los trabajadores por categorías ocupacionales (relacionadas con el salario).</a:t>
            </a:r>
          </a:p>
          <a:p>
            <a:pPr marL="0" indent="0" algn="just">
              <a:buNone/>
            </a:pPr>
            <a:r>
              <a:rPr lang="es-ES" sz="2600" dirty="0">
                <a:latin typeface="Arial Narrow" panose="020B0606020202030204" pitchFamily="34" charset="0"/>
              </a:rPr>
              <a:t>Aparecerían primero los grupos de menor salario y por último los grupos de salarios mayores, así garantizaríamos tener en la muestra todos los salarios si seleccionamos los sujetos de la forma siguiente:</a:t>
            </a:r>
          </a:p>
          <a:p>
            <a:pPr marL="0" indent="0" algn="just">
              <a:buNone/>
            </a:pPr>
            <a:endParaRPr lang="es-ES" sz="2600" dirty="0">
              <a:latin typeface="Arial Narrow" panose="020B0606020202030204" pitchFamily="34" charset="0"/>
            </a:endParaRPr>
          </a:p>
          <a:p>
            <a:pPr algn="just"/>
            <a:r>
              <a:rPr lang="es-ES" sz="2600" dirty="0">
                <a:latin typeface="Arial Narrow" panose="020B0606020202030204" pitchFamily="34" charset="0"/>
              </a:rPr>
              <a:t>Si el tamaño de la población de estudio (universo) es de 280 y el tamaño de la muestra calculado es de 35.</a:t>
            </a:r>
          </a:p>
          <a:p>
            <a:pPr algn="just"/>
            <a:r>
              <a:rPr lang="es-ES" sz="2600" dirty="0">
                <a:latin typeface="Arial Narrow" panose="020B0606020202030204" pitchFamily="34" charset="0"/>
              </a:rPr>
              <a:t>Se calcula el cociente del tamaño de la población entre el tamaño </a:t>
            </a:r>
            <a:r>
              <a:rPr lang="es-ES" sz="2600" dirty="0" err="1">
                <a:latin typeface="Arial Narrow" panose="020B0606020202030204" pitchFamily="34" charset="0"/>
              </a:rPr>
              <a:t>muestral</a:t>
            </a:r>
            <a:r>
              <a:rPr lang="es-ES" sz="2600" dirty="0">
                <a:latin typeface="Arial Narrow" panose="020B0606020202030204" pitchFamily="34" charset="0"/>
              </a:rPr>
              <a:t> 280/35 = 8.</a:t>
            </a:r>
          </a:p>
          <a:p>
            <a:pPr algn="just"/>
            <a:r>
              <a:rPr lang="es-ES" sz="2600" dirty="0">
                <a:latin typeface="Arial Narrow" panose="020B0606020202030204" pitchFamily="34" charset="0"/>
              </a:rPr>
              <a:t>Se selecciona de forma aleatoria un número entre 1 y 8 el cual será el primer individuo escogido.</a:t>
            </a:r>
          </a:p>
          <a:p>
            <a:pPr algn="just"/>
            <a:r>
              <a:rPr lang="es-ES" sz="2600" dirty="0">
                <a:latin typeface="Arial Narrow" panose="020B0606020202030204" pitchFamily="34" charset="0"/>
              </a:rPr>
              <a:t>Si el primer número escogido sería 4 entonces los restantes serían 4+8 = 12; 12+8 = 20, </a:t>
            </a:r>
            <a:r>
              <a:rPr lang="es-ES" sz="2600" dirty="0" err="1">
                <a:latin typeface="Arial Narrow" panose="020B0606020202030204" pitchFamily="34" charset="0"/>
              </a:rPr>
              <a:t>etc</a:t>
            </a:r>
            <a:r>
              <a:rPr lang="es-ES" sz="2600" dirty="0">
                <a:latin typeface="Arial Narrow" panose="020B0606020202030204" pitchFamily="34" charset="0"/>
              </a:rPr>
              <a:t>, el último seleccionado sería 276.</a:t>
            </a:r>
          </a:p>
          <a:p>
            <a:pPr marL="0" indent="0" algn="just">
              <a:buNone/>
            </a:pPr>
            <a:endParaRPr lang="es-ES" sz="2600" dirty="0">
              <a:latin typeface="Arial Narrow" panose="020B0606020202030204" pitchFamily="34" charset="0"/>
            </a:endParaRPr>
          </a:p>
          <a:p>
            <a:pPr marL="0" indent="0" algn="just">
              <a:buNone/>
            </a:pPr>
            <a:endParaRPr lang="es-ES" sz="2600" dirty="0">
              <a:latin typeface="Arial Narrow" panose="020B0606020202030204" pitchFamily="34" charset="0"/>
            </a:endParaRPr>
          </a:p>
        </p:txBody>
      </p:sp>
      <p:sp>
        <p:nvSpPr>
          <p:cNvPr id="4" name="4 Rectángulo"/>
          <p:cNvSpPr/>
          <p:nvPr/>
        </p:nvSpPr>
        <p:spPr>
          <a:xfrm>
            <a:off x="434709" y="188640"/>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602056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Rectángulo"/>
          <p:cNvSpPr/>
          <p:nvPr/>
        </p:nvSpPr>
        <p:spPr>
          <a:xfrm>
            <a:off x="434709" y="188640"/>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147" y="1268760"/>
            <a:ext cx="8137217" cy="5328592"/>
          </a:xfrm>
          <a:prstGeom prst="rect">
            <a:avLst/>
          </a:prstGeom>
        </p:spPr>
      </p:pic>
    </p:spTree>
    <p:extLst>
      <p:ext uri="{BB962C8B-B14F-4D97-AF65-F5344CB8AC3E}">
        <p14:creationId xmlns:p14="http://schemas.microsoft.com/office/powerpoint/2010/main" val="3369274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01A18B-45B2-EE91-AD66-FD8BEF4FC01D}"/>
              </a:ext>
            </a:extLst>
          </p:cNvPr>
          <p:cNvSpPr>
            <a:spLocks noGrp="1"/>
          </p:cNvSpPr>
          <p:nvPr>
            <p:ph type="title"/>
          </p:nvPr>
        </p:nvSpPr>
        <p:spPr/>
        <p:txBody>
          <a:bodyPr>
            <a:normAutofit fontScale="90000"/>
          </a:bodyPr>
          <a:lstStyle/>
          <a:p>
            <a:r>
              <a:rPr lang="es-EC" dirty="0"/>
              <a:t>Estadística inferencial </a:t>
            </a:r>
            <a:br>
              <a:rPr lang="es-EC" dirty="0"/>
            </a:br>
            <a:endParaRPr lang="es-ES_tradnl" dirty="0"/>
          </a:p>
        </p:txBody>
      </p:sp>
      <p:sp>
        <p:nvSpPr>
          <p:cNvPr id="3" name="Marcador de contenido 2">
            <a:extLst>
              <a:ext uri="{FF2B5EF4-FFF2-40B4-BE49-F238E27FC236}">
                <a16:creationId xmlns:a16="http://schemas.microsoft.com/office/drawing/2014/main" id="{F689D584-1269-C170-7F96-D71246BCC0C7}"/>
              </a:ext>
            </a:extLst>
          </p:cNvPr>
          <p:cNvSpPr>
            <a:spLocks noGrp="1"/>
          </p:cNvSpPr>
          <p:nvPr>
            <p:ph idx="1"/>
          </p:nvPr>
        </p:nvSpPr>
        <p:spPr/>
        <p:txBody>
          <a:bodyPr>
            <a:normAutofit/>
          </a:bodyPr>
          <a:lstStyle/>
          <a:p>
            <a:pPr algn="just"/>
            <a:r>
              <a:rPr lang="es-EC" sz="2400" dirty="0"/>
              <a:t>Ejemplo 1: La empresa de consulta YYY  concluyó que el partido político X es el preferido por los Ecuatorianos después de realizar una encuesta con algunos votantes. </a:t>
            </a:r>
          </a:p>
          <a:p>
            <a:pPr algn="just"/>
            <a:endParaRPr lang="es-EC" sz="2400" dirty="0"/>
          </a:p>
          <a:p>
            <a:pPr algn="just"/>
            <a:r>
              <a:rPr lang="es-EC" sz="2400" dirty="0"/>
              <a:t>Ejemplo 2: La empresa Nissan decidió rechazar toda la producción de motores del día de hoy al encontrar que un determinado número de ellos se encontraba defectuoso. </a:t>
            </a:r>
          </a:p>
          <a:p>
            <a:endParaRPr lang="es-ES_tradnl" dirty="0"/>
          </a:p>
        </p:txBody>
      </p:sp>
    </p:spTree>
    <p:extLst>
      <p:ext uri="{BB962C8B-B14F-4D97-AF65-F5344CB8AC3E}">
        <p14:creationId xmlns:p14="http://schemas.microsoft.com/office/powerpoint/2010/main" val="26945097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40768"/>
            <a:ext cx="8229600" cy="5400600"/>
          </a:xfrm>
        </p:spPr>
        <p:txBody>
          <a:bodyPr>
            <a:normAutofit/>
          </a:bodyPr>
          <a:lstStyle/>
          <a:p>
            <a:pPr marL="0" indent="0" algn="ctr">
              <a:buNone/>
            </a:pPr>
            <a:r>
              <a:rPr lang="es-ES" sz="2600" b="1" dirty="0">
                <a:latin typeface="Arial Narrow" panose="020B0606020202030204" pitchFamily="34" charset="0"/>
              </a:rPr>
              <a:t>3. MUESTREO ALEATORIO ESTRATIFICADO:</a:t>
            </a:r>
          </a:p>
          <a:p>
            <a:pPr marL="0" indent="0" algn="ctr">
              <a:buNone/>
            </a:pPr>
            <a:endParaRPr lang="es-ES" sz="1400" b="1" dirty="0">
              <a:latin typeface="Arial Narrow" panose="020B0606020202030204" pitchFamily="34" charset="0"/>
            </a:endParaRPr>
          </a:p>
          <a:p>
            <a:pPr marL="0" indent="0" algn="just">
              <a:buNone/>
            </a:pPr>
            <a:r>
              <a:rPr lang="es-ES" sz="2600" dirty="0">
                <a:latin typeface="Arial Narrow" panose="020B0606020202030204" pitchFamily="34" charset="0"/>
              </a:rPr>
              <a:t>Este tipo de diseño de muestras se creó para casos en los que se conoce o se sospecha la existencia de diferencias significativas entre subgrupos poblacionales para la característica de estudio.</a:t>
            </a:r>
          </a:p>
          <a:p>
            <a:pPr marL="0" indent="0" algn="just">
              <a:buNone/>
            </a:pPr>
            <a:endParaRPr lang="es-ES" sz="2600" dirty="0">
              <a:latin typeface="Arial Narrow" panose="020B0606020202030204" pitchFamily="34" charset="0"/>
            </a:endParaRPr>
          </a:p>
          <a:p>
            <a:pPr marL="0" indent="0" algn="just">
              <a:buNone/>
            </a:pPr>
            <a:r>
              <a:rPr lang="es-ES" sz="2600" dirty="0">
                <a:latin typeface="Arial Narrow" panose="020B0606020202030204" pitchFamily="34" charset="0"/>
              </a:rPr>
              <a:t>La idea básica es la posibilidad de dividir la población en subgrupos tales que, dentro de cada uno, los elementos que lo integran sean similares entre sí, mientras que de un subgrupo a otro hay diferencias notables en cuanto a la características en estudio. A estos subgrupos se les llama </a:t>
            </a:r>
            <a:r>
              <a:rPr lang="es-ES" sz="2600" b="1" dirty="0">
                <a:solidFill>
                  <a:srgbClr val="FF0000"/>
                </a:solidFill>
                <a:latin typeface="Arial Narrow" panose="020B0606020202030204" pitchFamily="34" charset="0"/>
              </a:rPr>
              <a:t>estratos.</a:t>
            </a:r>
          </a:p>
          <a:p>
            <a:pPr marL="0" indent="0" algn="just">
              <a:buNone/>
            </a:pPr>
            <a:endParaRPr lang="es-ES" sz="2600" dirty="0">
              <a:latin typeface="Arial Narrow" panose="020B0606020202030204" pitchFamily="34" charset="0"/>
            </a:endParaRPr>
          </a:p>
          <a:p>
            <a:pPr marL="0" indent="0" algn="just">
              <a:buNone/>
            </a:pPr>
            <a:endParaRPr lang="es-ES" sz="2600" dirty="0">
              <a:latin typeface="Arial Narrow" panose="020B0606020202030204" pitchFamily="34" charset="0"/>
            </a:endParaRPr>
          </a:p>
          <a:p>
            <a:pPr marL="0" indent="0" algn="just">
              <a:buNone/>
            </a:pPr>
            <a:endParaRPr lang="es-ES" sz="1600" dirty="0">
              <a:latin typeface="Arial Narrow" panose="020B0606020202030204" pitchFamily="34" charset="0"/>
            </a:endParaRPr>
          </a:p>
          <a:p>
            <a:pPr marL="0" indent="0" algn="just">
              <a:buNone/>
            </a:pPr>
            <a:endParaRPr lang="es-ES" sz="2600" dirty="0">
              <a:latin typeface="Arial Narrow" panose="020B0606020202030204" pitchFamily="34" charset="0"/>
            </a:endParaRPr>
          </a:p>
        </p:txBody>
      </p:sp>
      <p:sp>
        <p:nvSpPr>
          <p:cNvPr id="4" name="4 Rectángulo"/>
          <p:cNvSpPr/>
          <p:nvPr/>
        </p:nvSpPr>
        <p:spPr>
          <a:xfrm>
            <a:off x="457200" y="332656"/>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3127159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88831"/>
            <a:ext cx="8229600" cy="5652537"/>
          </a:xfrm>
        </p:spPr>
        <p:txBody>
          <a:bodyPr>
            <a:noAutofit/>
          </a:bodyPr>
          <a:lstStyle/>
          <a:p>
            <a:pPr marL="0" indent="0" algn="ctr">
              <a:buNone/>
            </a:pPr>
            <a:r>
              <a:rPr lang="es-ES" sz="2000" b="1" dirty="0">
                <a:latin typeface="Arial Narrow" panose="020B0606020202030204" pitchFamily="34" charset="0"/>
              </a:rPr>
              <a:t>3.  MUESTREO ALEATORIO ESTRATIFICADO:</a:t>
            </a:r>
          </a:p>
          <a:p>
            <a:pPr marL="0" indent="0" algn="just">
              <a:buNone/>
            </a:pPr>
            <a:r>
              <a:rPr lang="es-ES" sz="2000" dirty="0">
                <a:latin typeface="Arial Narrow" panose="020B0606020202030204" pitchFamily="34" charset="0"/>
              </a:rPr>
              <a:t>Ejemplo:</a:t>
            </a:r>
          </a:p>
          <a:p>
            <a:pPr marL="0" indent="0" algn="just">
              <a:buNone/>
            </a:pPr>
            <a:r>
              <a:rPr lang="es-ES" sz="2000" dirty="0">
                <a:latin typeface="Arial Narrow" panose="020B0606020202030204" pitchFamily="34" charset="0"/>
              </a:rPr>
              <a:t>Un ejemplo de esta forma de división de la población es el siguiente:</a:t>
            </a:r>
          </a:p>
          <a:p>
            <a:pPr marL="0" indent="0" algn="just">
              <a:buNone/>
            </a:pPr>
            <a:r>
              <a:rPr lang="es-ES" sz="2000" dirty="0">
                <a:latin typeface="Arial Narrow" panose="020B0606020202030204" pitchFamily="34" charset="0"/>
              </a:rPr>
              <a:t>Se conoce que el nivel de conocimiento de los TAPS de la provincia Chimborazo está relacionado estrechamente con el estudio sistemático, luego la población que se desea estudiar se podría calificar en dos grandes grupos: </a:t>
            </a:r>
            <a:r>
              <a:rPr lang="es-ES" sz="2000" b="1" dirty="0">
                <a:solidFill>
                  <a:srgbClr val="FF0000"/>
                </a:solidFill>
                <a:latin typeface="Arial Narrow" panose="020B0606020202030204" pitchFamily="34" charset="0"/>
              </a:rPr>
              <a:t>Estrato de TAPS urbanos y TAPS rurales, o TAPS masculinos y TAPS femeninos</a:t>
            </a:r>
            <a:r>
              <a:rPr lang="es-ES" sz="2000" b="1" dirty="0">
                <a:latin typeface="Arial Narrow" panose="020B0606020202030204" pitchFamily="34" charset="0"/>
              </a:rPr>
              <a:t>.</a:t>
            </a:r>
          </a:p>
          <a:p>
            <a:pPr marL="0" indent="0" algn="just">
              <a:buNone/>
            </a:pPr>
            <a:endParaRPr lang="es-ES" sz="2000" dirty="0">
              <a:latin typeface="Arial Narrow" panose="020B0606020202030204" pitchFamily="34" charset="0"/>
            </a:endParaRPr>
          </a:p>
          <a:p>
            <a:pPr marL="0" indent="0" algn="just">
              <a:buNone/>
            </a:pPr>
            <a:r>
              <a:rPr lang="es-ES" sz="2000" dirty="0">
                <a:latin typeface="Arial Narrow" panose="020B0606020202030204" pitchFamily="34" charset="0"/>
              </a:rPr>
              <a:t>Se procede de esta manera:</a:t>
            </a:r>
          </a:p>
          <a:p>
            <a:pPr marL="514350" indent="-514350" algn="just">
              <a:buAutoNum type="arabicPeriod"/>
            </a:pPr>
            <a:r>
              <a:rPr lang="es-ES" sz="2000" dirty="0">
                <a:latin typeface="Arial Narrow" panose="020B0606020202030204" pitchFamily="34" charset="0"/>
              </a:rPr>
              <a:t>Se divide la población en estratos y para esto se hace una lista de todos los elementos (Marco </a:t>
            </a:r>
            <a:r>
              <a:rPr lang="es-ES" sz="2000" dirty="0" err="1">
                <a:latin typeface="Arial Narrow" panose="020B0606020202030204" pitchFamily="34" charset="0"/>
              </a:rPr>
              <a:t>muestral</a:t>
            </a:r>
            <a:r>
              <a:rPr lang="es-ES" sz="2000" dirty="0">
                <a:latin typeface="Arial Narrow" panose="020B0606020202030204" pitchFamily="34" charset="0"/>
              </a:rPr>
              <a:t> por estratos).</a:t>
            </a:r>
          </a:p>
          <a:p>
            <a:pPr marL="514350" indent="-514350" algn="just">
              <a:buAutoNum type="arabicPeriod"/>
            </a:pPr>
            <a:r>
              <a:rPr lang="es-ES" sz="2000" dirty="0">
                <a:latin typeface="Arial Narrow" panose="020B0606020202030204" pitchFamily="34" charset="0"/>
              </a:rPr>
              <a:t>El tamaño de muestra calculado se divide entre los estratos formados, según algún criterio de asignación, de modo tal que todos lo estratos aporten sujetos a la muestra.</a:t>
            </a:r>
          </a:p>
          <a:p>
            <a:pPr marL="514350" indent="-514350" algn="just">
              <a:buAutoNum type="arabicPeriod"/>
            </a:pPr>
            <a:r>
              <a:rPr lang="es-ES" sz="2000" dirty="0">
                <a:latin typeface="Arial Narrow" panose="020B0606020202030204" pitchFamily="34" charset="0"/>
              </a:rPr>
              <a:t>Se aplica el MAS en cada uno de los estratos son sus fórmula básica y la muestra sería el promedio de esta.</a:t>
            </a:r>
          </a:p>
        </p:txBody>
      </p:sp>
      <p:sp>
        <p:nvSpPr>
          <p:cNvPr id="4" name="4 Rectángulo"/>
          <p:cNvSpPr/>
          <p:nvPr/>
        </p:nvSpPr>
        <p:spPr>
          <a:xfrm>
            <a:off x="434709" y="188640"/>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2179277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Rectángulo"/>
          <p:cNvSpPr/>
          <p:nvPr/>
        </p:nvSpPr>
        <p:spPr>
          <a:xfrm>
            <a:off x="434709" y="188640"/>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709" y="1268760"/>
            <a:ext cx="8190656" cy="5400600"/>
          </a:xfrm>
          <a:prstGeom prst="rect">
            <a:avLst/>
          </a:prstGeom>
        </p:spPr>
      </p:pic>
    </p:spTree>
    <p:extLst>
      <p:ext uri="{BB962C8B-B14F-4D97-AF65-F5344CB8AC3E}">
        <p14:creationId xmlns:p14="http://schemas.microsoft.com/office/powerpoint/2010/main" val="2839897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88831"/>
            <a:ext cx="8229600" cy="5652537"/>
          </a:xfrm>
        </p:spPr>
        <p:txBody>
          <a:bodyPr>
            <a:normAutofit lnSpcReduction="10000"/>
          </a:bodyPr>
          <a:lstStyle/>
          <a:p>
            <a:pPr marL="0" indent="0" algn="ctr">
              <a:buNone/>
            </a:pPr>
            <a:r>
              <a:rPr lang="es-ES" sz="2600" b="1" dirty="0">
                <a:latin typeface="Arial Narrow" panose="020B0606020202030204" pitchFamily="34" charset="0"/>
              </a:rPr>
              <a:t>4.  MUESTREO POR CONGLOMERADOS:</a:t>
            </a:r>
          </a:p>
          <a:p>
            <a:pPr marL="0" indent="0" algn="ctr">
              <a:buNone/>
            </a:pPr>
            <a:endParaRPr lang="es-ES" sz="1600" b="1" dirty="0">
              <a:latin typeface="Arial Narrow" panose="020B0606020202030204" pitchFamily="34" charset="0"/>
            </a:endParaRPr>
          </a:p>
          <a:p>
            <a:pPr marL="0" indent="0" algn="just">
              <a:buNone/>
            </a:pPr>
            <a:r>
              <a:rPr lang="es-ES" sz="2800" dirty="0">
                <a:latin typeface="Arial Narrow" panose="020B0606020202030204" pitchFamily="34" charset="0"/>
              </a:rPr>
              <a:t>Este diseño es el que viene a solucionar en cierta medida que se necesite un censo o listado de la población ambas cosas que resultan difíciles de obtener en muchos casos.</a:t>
            </a:r>
          </a:p>
          <a:p>
            <a:pPr marL="0" indent="0" algn="just">
              <a:buNone/>
            </a:pPr>
            <a:endParaRPr lang="es-ES" sz="2800" dirty="0">
              <a:latin typeface="Arial Narrow" panose="020B0606020202030204" pitchFamily="34" charset="0"/>
            </a:endParaRPr>
          </a:p>
          <a:p>
            <a:pPr marL="0" indent="0" algn="just">
              <a:buNone/>
            </a:pPr>
            <a:r>
              <a:rPr lang="es-ES" sz="2800" dirty="0">
                <a:latin typeface="Arial Narrow" panose="020B0606020202030204" pitchFamily="34" charset="0"/>
              </a:rPr>
              <a:t>Para utilizar este esquema también se parte de una división de la población, pero en este caso en lugar de buscar homogeneidad dentro de esos subgrupos lo que se pretende es todo lo contrario, que todos y cada uno de los subgrupos muestren la misma variabilidad de la característica en estudio de la población, es decir, que cada uno </a:t>
            </a:r>
            <a:r>
              <a:rPr lang="es-ES" sz="2800" b="1" dirty="0">
                <a:latin typeface="Arial Narrow" panose="020B0606020202030204" pitchFamily="34" charset="0"/>
              </a:rPr>
              <a:t>sea representativo </a:t>
            </a:r>
            <a:r>
              <a:rPr lang="es-ES" sz="2800" dirty="0">
                <a:latin typeface="Arial Narrow" panose="020B0606020202030204" pitchFamily="34" charset="0"/>
              </a:rPr>
              <a:t>de la población original, en relación con esa característica. A estos subgrupos se les da el nombre de </a:t>
            </a:r>
            <a:r>
              <a:rPr lang="es-ES" sz="2800" b="1" dirty="0">
                <a:latin typeface="Arial Narrow" panose="020B0606020202030204" pitchFamily="34" charset="0"/>
              </a:rPr>
              <a:t>conglomerados.</a:t>
            </a:r>
          </a:p>
          <a:p>
            <a:pPr marL="0" indent="0" algn="ctr">
              <a:buNone/>
            </a:pPr>
            <a:endParaRPr lang="es-ES" sz="1600" b="1" dirty="0">
              <a:latin typeface="Arial Narrow" panose="020B0606020202030204" pitchFamily="34" charset="0"/>
            </a:endParaRPr>
          </a:p>
        </p:txBody>
      </p:sp>
      <p:sp>
        <p:nvSpPr>
          <p:cNvPr id="4" name="4 Rectángulo"/>
          <p:cNvSpPr/>
          <p:nvPr/>
        </p:nvSpPr>
        <p:spPr>
          <a:xfrm>
            <a:off x="434709" y="188640"/>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1820297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88831"/>
            <a:ext cx="8229600" cy="5652537"/>
          </a:xfrm>
        </p:spPr>
        <p:txBody>
          <a:bodyPr>
            <a:normAutofit lnSpcReduction="10000"/>
          </a:bodyPr>
          <a:lstStyle/>
          <a:p>
            <a:pPr marL="0" indent="0" algn="ctr">
              <a:buNone/>
            </a:pPr>
            <a:r>
              <a:rPr lang="es-ES" sz="2600" b="1" dirty="0">
                <a:latin typeface="Arial Narrow" panose="020B0606020202030204" pitchFamily="34" charset="0"/>
              </a:rPr>
              <a:t>4.  MUESTREO POR CONGLOMERADOS:</a:t>
            </a:r>
          </a:p>
          <a:p>
            <a:pPr marL="0" indent="0" algn="ctr">
              <a:buNone/>
            </a:pPr>
            <a:endParaRPr lang="es-ES" sz="1600" b="1" dirty="0">
              <a:latin typeface="Arial Narrow" panose="020B0606020202030204" pitchFamily="34" charset="0"/>
            </a:endParaRPr>
          </a:p>
          <a:p>
            <a:pPr marL="0" indent="0" algn="just">
              <a:buNone/>
            </a:pPr>
            <a:r>
              <a:rPr lang="es-ES" sz="2400" dirty="0">
                <a:latin typeface="Arial Narrow" panose="020B0606020202030204" pitchFamily="34" charset="0"/>
              </a:rPr>
              <a:t>El tamaño de muestra total se divide entre los conglomerados que se seleccionen para la muestra, según criterio de asignación similares a los que son utilizados en el MAE.</a:t>
            </a:r>
          </a:p>
          <a:p>
            <a:pPr marL="0" indent="0" algn="just">
              <a:buNone/>
            </a:pPr>
            <a:endParaRPr lang="es-ES" sz="1200" dirty="0">
              <a:latin typeface="Arial Narrow" panose="020B0606020202030204" pitchFamily="34" charset="0"/>
            </a:endParaRPr>
          </a:p>
          <a:p>
            <a:pPr marL="0" indent="0" algn="just">
              <a:buNone/>
            </a:pPr>
            <a:r>
              <a:rPr lang="es-ES" sz="2400" dirty="0">
                <a:latin typeface="Arial Narrow" panose="020B0606020202030204" pitchFamily="34" charset="0"/>
              </a:rPr>
              <a:t>Para este diseño el procedimiento a seguir sería:</a:t>
            </a:r>
          </a:p>
          <a:p>
            <a:pPr marL="0" indent="0" algn="just">
              <a:buNone/>
            </a:pPr>
            <a:endParaRPr lang="es-ES" sz="1100" dirty="0">
              <a:latin typeface="Arial Narrow" panose="020B0606020202030204" pitchFamily="34" charset="0"/>
            </a:endParaRPr>
          </a:p>
          <a:p>
            <a:pPr algn="just"/>
            <a:r>
              <a:rPr lang="es-ES" sz="2400" dirty="0">
                <a:latin typeface="Arial Narrow" panose="020B0606020202030204" pitchFamily="34" charset="0"/>
              </a:rPr>
              <a:t>Dividir una población por conglomerados (generalmente zonas geográficas).</a:t>
            </a:r>
          </a:p>
          <a:p>
            <a:pPr algn="just"/>
            <a:r>
              <a:rPr lang="es-ES" sz="2400" dirty="0">
                <a:latin typeface="Arial Narrow" panose="020B0606020202030204" pitchFamily="34" charset="0"/>
              </a:rPr>
              <a:t>Seleccionar un cierto número de conglomerados, por algún procedimiento aleatorio.</a:t>
            </a:r>
          </a:p>
          <a:p>
            <a:pPr algn="just"/>
            <a:r>
              <a:rPr lang="es-ES" sz="2400" dirty="0">
                <a:latin typeface="Arial Narrow" panose="020B0606020202030204" pitchFamily="34" charset="0"/>
              </a:rPr>
              <a:t>Seleccionar los sujetos, dentro de los conglomerados escogidos, según los tamaños de muestra asignados a cada uno de ellos, empleando el Muestreo Aleatorio Simple (MAS) o el Muestreo sistemático (MS).</a:t>
            </a:r>
          </a:p>
          <a:p>
            <a:pPr marL="0" indent="0" algn="just">
              <a:buNone/>
            </a:pPr>
            <a:endParaRPr lang="es-ES" sz="2400" dirty="0">
              <a:latin typeface="Arial Narrow" panose="020B0606020202030204" pitchFamily="34" charset="0"/>
            </a:endParaRPr>
          </a:p>
          <a:p>
            <a:pPr marL="0" indent="0" algn="ctr">
              <a:buNone/>
            </a:pPr>
            <a:endParaRPr lang="es-ES" sz="1600" b="1" dirty="0">
              <a:latin typeface="Arial Narrow" panose="020B0606020202030204" pitchFamily="34" charset="0"/>
            </a:endParaRPr>
          </a:p>
          <a:p>
            <a:pPr marL="0" indent="0" algn="ctr">
              <a:buNone/>
            </a:pPr>
            <a:endParaRPr lang="es-ES" sz="1600" b="1" dirty="0">
              <a:latin typeface="Arial Narrow" panose="020B0606020202030204" pitchFamily="34" charset="0"/>
            </a:endParaRPr>
          </a:p>
        </p:txBody>
      </p:sp>
      <p:sp>
        <p:nvSpPr>
          <p:cNvPr id="4" name="4 Rectángulo"/>
          <p:cNvSpPr/>
          <p:nvPr/>
        </p:nvSpPr>
        <p:spPr>
          <a:xfrm>
            <a:off x="434709" y="188640"/>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39262538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Rectángulo"/>
          <p:cNvSpPr/>
          <p:nvPr/>
        </p:nvSpPr>
        <p:spPr>
          <a:xfrm>
            <a:off x="434709" y="188640"/>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340768"/>
            <a:ext cx="8168165" cy="5184576"/>
          </a:xfrm>
          <a:prstGeom prst="rect">
            <a:avLst/>
          </a:prstGeom>
        </p:spPr>
      </p:pic>
      <p:sp>
        <p:nvSpPr>
          <p:cNvPr id="5" name="CuadroTexto 4">
            <a:extLst>
              <a:ext uri="{FF2B5EF4-FFF2-40B4-BE49-F238E27FC236}">
                <a16:creationId xmlns:a16="http://schemas.microsoft.com/office/drawing/2014/main" id="{D2B60786-8AE2-4EA5-9615-C445E3AAA921}"/>
              </a:ext>
            </a:extLst>
          </p:cNvPr>
          <p:cNvSpPr txBox="1"/>
          <p:nvPr/>
        </p:nvSpPr>
        <p:spPr>
          <a:xfrm>
            <a:off x="125760" y="975618"/>
            <a:ext cx="8892480" cy="369332"/>
          </a:xfrm>
          <a:prstGeom prst="rect">
            <a:avLst/>
          </a:prstGeom>
          <a:noFill/>
        </p:spPr>
        <p:txBody>
          <a:bodyPr wrap="square">
            <a:spAutoFit/>
          </a:bodyPr>
          <a:lstStyle/>
          <a:p>
            <a:r>
              <a:rPr lang="es-ES" dirty="0"/>
              <a:t>https://es.educaplay.com/recursos-educativos/4887833-tipos_de_muestreo_estadistico.html</a:t>
            </a:r>
          </a:p>
        </p:txBody>
      </p:sp>
    </p:spTree>
    <p:extLst>
      <p:ext uri="{BB962C8B-B14F-4D97-AF65-F5344CB8AC3E}">
        <p14:creationId xmlns:p14="http://schemas.microsoft.com/office/powerpoint/2010/main" val="12091556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88831"/>
            <a:ext cx="8229600" cy="900009"/>
          </a:xfrm>
        </p:spPr>
        <p:txBody>
          <a:bodyPr>
            <a:normAutofit/>
          </a:bodyPr>
          <a:lstStyle/>
          <a:p>
            <a:pPr marL="0" indent="0" algn="ctr">
              <a:buNone/>
            </a:pPr>
            <a:r>
              <a:rPr lang="es-ES" sz="2600" b="1" dirty="0">
                <a:latin typeface="Arial Narrow" panose="020B0606020202030204" pitchFamily="34" charset="0"/>
              </a:rPr>
              <a:t>DIFERENCIAS ENTRE MUESTREO NO PROBABILÍSTICO Y PROBABILÍSTICO</a:t>
            </a:r>
          </a:p>
          <a:p>
            <a:pPr marL="0" indent="0" algn="ctr">
              <a:buNone/>
            </a:pPr>
            <a:endParaRPr lang="es-ES" sz="1600" b="1" dirty="0">
              <a:latin typeface="Arial Narrow" panose="020B0606020202030204" pitchFamily="34" charset="0"/>
            </a:endParaRPr>
          </a:p>
          <a:p>
            <a:pPr marL="0" indent="0" algn="just">
              <a:buNone/>
            </a:pPr>
            <a:endParaRPr lang="es-ES" sz="2400" dirty="0">
              <a:latin typeface="Arial Narrow" panose="020B0606020202030204" pitchFamily="34" charset="0"/>
            </a:endParaRPr>
          </a:p>
          <a:p>
            <a:pPr marL="0" indent="0" algn="ctr">
              <a:buNone/>
            </a:pPr>
            <a:endParaRPr lang="es-ES" sz="1600" b="1" dirty="0">
              <a:latin typeface="Arial Narrow" panose="020B0606020202030204" pitchFamily="34" charset="0"/>
            </a:endParaRPr>
          </a:p>
          <a:p>
            <a:pPr marL="0" indent="0" algn="ctr">
              <a:buNone/>
            </a:pPr>
            <a:endParaRPr lang="es-ES" sz="1600" b="1" dirty="0">
              <a:latin typeface="Arial Narrow" panose="020B0606020202030204" pitchFamily="34" charset="0"/>
            </a:endParaRPr>
          </a:p>
        </p:txBody>
      </p:sp>
      <p:sp>
        <p:nvSpPr>
          <p:cNvPr id="4" name="4 Rectángulo"/>
          <p:cNvSpPr/>
          <p:nvPr/>
        </p:nvSpPr>
        <p:spPr>
          <a:xfrm>
            <a:off x="434709" y="188640"/>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DESARROLLO </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graphicFrame>
        <p:nvGraphicFramePr>
          <p:cNvPr id="2" name="Tabla 1"/>
          <p:cNvGraphicFramePr>
            <a:graphicFrameLocks noGrp="1"/>
          </p:cNvGraphicFramePr>
          <p:nvPr/>
        </p:nvGraphicFramePr>
        <p:xfrm>
          <a:off x="755576" y="2276872"/>
          <a:ext cx="7704856" cy="4117852"/>
        </p:xfrm>
        <a:graphic>
          <a:graphicData uri="http://schemas.openxmlformats.org/drawingml/2006/table">
            <a:tbl>
              <a:tblPr firstRow="1" bandRow="1">
                <a:tableStyleId>{85BE263C-DBD7-4A20-BB59-AAB30ACAA65A}</a:tableStyleId>
              </a:tblPr>
              <a:tblGrid>
                <a:gridCol w="3852428">
                  <a:extLst>
                    <a:ext uri="{9D8B030D-6E8A-4147-A177-3AD203B41FA5}">
                      <a16:colId xmlns:a16="http://schemas.microsoft.com/office/drawing/2014/main" val="20000"/>
                    </a:ext>
                  </a:extLst>
                </a:gridCol>
                <a:gridCol w="3852428">
                  <a:extLst>
                    <a:ext uri="{9D8B030D-6E8A-4147-A177-3AD203B41FA5}">
                      <a16:colId xmlns:a16="http://schemas.microsoft.com/office/drawing/2014/main" val="20001"/>
                    </a:ext>
                  </a:extLst>
                </a:gridCol>
              </a:tblGrid>
              <a:tr h="399292">
                <a:tc>
                  <a:txBody>
                    <a:bodyPr/>
                    <a:lstStyle/>
                    <a:p>
                      <a:pPr algn="ctr"/>
                      <a:r>
                        <a:rPr lang="es-EC" sz="2000" dirty="0">
                          <a:solidFill>
                            <a:schemeClr val="tx1"/>
                          </a:solidFill>
                          <a:latin typeface="Arial Narrow" panose="020B0606020202030204" pitchFamily="34" charset="0"/>
                        </a:rPr>
                        <a:t>NO</a:t>
                      </a:r>
                      <a:r>
                        <a:rPr lang="es-EC" sz="2000" baseline="0" dirty="0">
                          <a:solidFill>
                            <a:schemeClr val="tx1"/>
                          </a:solidFill>
                          <a:latin typeface="Arial Narrow" panose="020B0606020202030204" pitchFamily="34" charset="0"/>
                        </a:rPr>
                        <a:t> PROBABILÍSTICO</a:t>
                      </a:r>
                      <a:endParaRPr lang="es-EC" sz="2000" dirty="0">
                        <a:solidFill>
                          <a:schemeClr val="tx1"/>
                        </a:solidFill>
                        <a:latin typeface="Arial Narrow" panose="020B060602020203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2000" baseline="0" dirty="0">
                          <a:solidFill>
                            <a:schemeClr val="tx1"/>
                          </a:solidFill>
                          <a:latin typeface="Arial Narrow" panose="020B0606020202030204" pitchFamily="34" charset="0"/>
                        </a:rPr>
                        <a:t>PROBABILÍSTICO</a:t>
                      </a:r>
                      <a:endParaRPr lang="es-EC" sz="2000" dirty="0">
                        <a:solidFill>
                          <a:schemeClr val="tx1"/>
                        </a:solidFill>
                        <a:latin typeface="Arial Narrow" panose="020B0606020202030204" pitchFamily="34" charset="0"/>
                      </a:endParaRPr>
                    </a:p>
                  </a:txBody>
                  <a:tcPr/>
                </a:tc>
                <a:extLst>
                  <a:ext uri="{0D108BD9-81ED-4DB2-BD59-A6C34878D82A}">
                    <a16:rowId xmlns:a16="http://schemas.microsoft.com/office/drawing/2014/main" val="10000"/>
                  </a:ext>
                </a:extLst>
              </a:tr>
              <a:tr h="984557">
                <a:tc>
                  <a:txBody>
                    <a:bodyPr/>
                    <a:lstStyle/>
                    <a:p>
                      <a:pPr algn="ctr"/>
                      <a:r>
                        <a:rPr lang="es-EC" sz="2000" b="1" dirty="0">
                          <a:latin typeface="Arial Narrow" panose="020B0606020202030204" pitchFamily="34" charset="0"/>
                        </a:rPr>
                        <a:t>No </a:t>
                      </a:r>
                      <a:r>
                        <a:rPr lang="es-EC" sz="2000" dirty="0">
                          <a:latin typeface="Arial Narrow" panose="020B0606020202030204" pitchFamily="34" charset="0"/>
                        </a:rPr>
                        <a:t>hace uso de la teoría de la</a:t>
                      </a:r>
                      <a:r>
                        <a:rPr lang="es-EC" sz="2000" baseline="0" dirty="0">
                          <a:latin typeface="Arial Narrow" panose="020B0606020202030204" pitchFamily="34" charset="0"/>
                        </a:rPr>
                        <a:t> probabilidad.</a:t>
                      </a:r>
                      <a:endParaRPr lang="es-EC" sz="2000" dirty="0">
                        <a:latin typeface="Arial Narrow" panose="020B060602020203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2000" b="1" dirty="0">
                          <a:latin typeface="Arial Narrow" panose="020B0606020202030204" pitchFamily="34" charset="0"/>
                        </a:rPr>
                        <a:t>Sí </a:t>
                      </a:r>
                      <a:r>
                        <a:rPr lang="es-EC" sz="2000" dirty="0">
                          <a:latin typeface="Arial Narrow" panose="020B0606020202030204" pitchFamily="34" charset="0"/>
                        </a:rPr>
                        <a:t>hace uso de la teoría de la</a:t>
                      </a:r>
                      <a:r>
                        <a:rPr lang="es-EC" sz="2000" baseline="0" dirty="0">
                          <a:latin typeface="Arial Narrow" panose="020B0606020202030204" pitchFamily="34" charset="0"/>
                        </a:rPr>
                        <a:t> probabilidad.</a:t>
                      </a:r>
                    </a:p>
                    <a:p>
                      <a:pPr marL="0" marR="0" indent="0" algn="ctr" defTabSz="914400" rtl="0" eaLnBrk="1" fontAlgn="auto" latinLnBrk="0" hangingPunct="1">
                        <a:lnSpc>
                          <a:spcPct val="100000"/>
                        </a:lnSpc>
                        <a:spcBef>
                          <a:spcPts val="0"/>
                        </a:spcBef>
                        <a:spcAft>
                          <a:spcPts val="0"/>
                        </a:spcAft>
                        <a:buClrTx/>
                        <a:buSzTx/>
                        <a:buFontTx/>
                        <a:buNone/>
                        <a:tabLst/>
                        <a:defRPr/>
                      </a:pPr>
                      <a:endParaRPr lang="es-EC" sz="2000" dirty="0">
                        <a:latin typeface="Arial Narrow" panose="020B0606020202030204" pitchFamily="34" charset="0"/>
                      </a:endParaRPr>
                    </a:p>
                  </a:txBody>
                  <a:tcPr/>
                </a:tc>
                <a:extLst>
                  <a:ext uri="{0D108BD9-81ED-4DB2-BD59-A6C34878D82A}">
                    <a16:rowId xmlns:a16="http://schemas.microsoft.com/office/drawing/2014/main" val="10001"/>
                  </a:ext>
                </a:extLst>
              </a:tr>
              <a:tr h="689190">
                <a:tc>
                  <a:txBody>
                    <a:bodyPr/>
                    <a:lstStyle/>
                    <a:p>
                      <a:pPr algn="ctr"/>
                      <a:r>
                        <a:rPr lang="es-EC" sz="2000" b="1" dirty="0">
                          <a:latin typeface="Arial Narrow" panose="020B0606020202030204" pitchFamily="34" charset="0"/>
                        </a:rPr>
                        <a:t>No</a:t>
                      </a:r>
                      <a:r>
                        <a:rPr lang="es-EC" sz="2000" dirty="0">
                          <a:latin typeface="Arial Narrow" panose="020B0606020202030204" pitchFamily="34" charset="0"/>
                        </a:rPr>
                        <a:t> valora el error de muestreo</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2000" b="1" dirty="0">
                          <a:latin typeface="Arial Narrow" panose="020B0606020202030204" pitchFamily="34" charset="0"/>
                        </a:rPr>
                        <a:t>Sí </a:t>
                      </a:r>
                      <a:r>
                        <a:rPr lang="es-EC" sz="2000" dirty="0">
                          <a:latin typeface="Arial Narrow" panose="020B0606020202030204" pitchFamily="34" charset="0"/>
                        </a:rPr>
                        <a:t>valora el error de muestreo.</a:t>
                      </a:r>
                    </a:p>
                    <a:p>
                      <a:pPr marL="0" marR="0" indent="0" algn="ctr" defTabSz="914400" rtl="0" eaLnBrk="1" fontAlgn="auto" latinLnBrk="0" hangingPunct="1">
                        <a:lnSpc>
                          <a:spcPct val="100000"/>
                        </a:lnSpc>
                        <a:spcBef>
                          <a:spcPts val="0"/>
                        </a:spcBef>
                        <a:spcAft>
                          <a:spcPts val="0"/>
                        </a:spcAft>
                        <a:buClrTx/>
                        <a:buSzTx/>
                        <a:buFontTx/>
                        <a:buNone/>
                        <a:tabLst/>
                        <a:defRPr/>
                      </a:pPr>
                      <a:endParaRPr lang="es-EC" sz="2000" dirty="0">
                        <a:latin typeface="Arial Narrow" panose="020B0606020202030204" pitchFamily="34" charset="0"/>
                      </a:endParaRPr>
                    </a:p>
                  </a:txBody>
                  <a:tcPr/>
                </a:tc>
                <a:extLst>
                  <a:ext uri="{0D108BD9-81ED-4DB2-BD59-A6C34878D82A}">
                    <a16:rowId xmlns:a16="http://schemas.microsoft.com/office/drawing/2014/main" val="10002"/>
                  </a:ext>
                </a:extLst>
              </a:tr>
              <a:tr h="689190">
                <a:tc>
                  <a:txBody>
                    <a:bodyPr/>
                    <a:lstStyle/>
                    <a:p>
                      <a:pPr algn="ctr"/>
                      <a:r>
                        <a:rPr lang="es-EC" sz="2000" b="1" dirty="0">
                          <a:latin typeface="Arial Narrow" panose="020B0606020202030204" pitchFamily="34" charset="0"/>
                        </a:rPr>
                        <a:t>No</a:t>
                      </a:r>
                      <a:r>
                        <a:rPr lang="es-EC" sz="2000" dirty="0">
                          <a:latin typeface="Arial Narrow" panose="020B0606020202030204" pitchFamily="34" charset="0"/>
                        </a:rPr>
                        <a:t> se calcula el tamaño de la muestra</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2000" b="1" dirty="0">
                          <a:latin typeface="Arial Narrow" panose="020B0606020202030204" pitchFamily="34" charset="0"/>
                        </a:rPr>
                        <a:t>Sí </a:t>
                      </a:r>
                      <a:r>
                        <a:rPr lang="es-EC" sz="2000" dirty="0">
                          <a:latin typeface="Arial Narrow" panose="020B0606020202030204" pitchFamily="34" charset="0"/>
                        </a:rPr>
                        <a:t>se calcula el tamaño de la muestra</a:t>
                      </a:r>
                    </a:p>
                    <a:p>
                      <a:pPr algn="ctr"/>
                      <a:endParaRPr lang="es-EC" sz="2000" dirty="0">
                        <a:latin typeface="Arial Narrow" panose="020B0606020202030204" pitchFamily="34" charset="0"/>
                      </a:endParaRPr>
                    </a:p>
                  </a:txBody>
                  <a:tcPr/>
                </a:tc>
                <a:extLst>
                  <a:ext uri="{0D108BD9-81ED-4DB2-BD59-A6C34878D82A}">
                    <a16:rowId xmlns:a16="http://schemas.microsoft.com/office/drawing/2014/main" val="10003"/>
                  </a:ext>
                </a:extLst>
              </a:tr>
              <a:tr h="12799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C" sz="2000" dirty="0">
                          <a:latin typeface="Arial Narrow" panose="020B0606020202030204" pitchFamily="34" charset="0"/>
                        </a:rPr>
                        <a:t>Todas las Unidades de análisis </a:t>
                      </a:r>
                      <a:r>
                        <a:rPr lang="es-EC" sz="2000" b="1" dirty="0">
                          <a:latin typeface="Arial Narrow" panose="020B0606020202030204" pitchFamily="34" charset="0"/>
                        </a:rPr>
                        <a:t>no</a:t>
                      </a:r>
                      <a:r>
                        <a:rPr lang="es-EC" sz="2000" b="1" baseline="0" dirty="0">
                          <a:latin typeface="Arial Narrow" panose="020B0606020202030204" pitchFamily="34" charset="0"/>
                        </a:rPr>
                        <a:t> </a:t>
                      </a:r>
                      <a:r>
                        <a:rPr lang="es-EC" sz="2000" baseline="0" dirty="0">
                          <a:latin typeface="Arial Narrow" panose="020B0606020202030204" pitchFamily="34" charset="0"/>
                        </a:rPr>
                        <a:t>tienen la misma probabilidad de ser escogidos en la muestra. </a:t>
                      </a:r>
                      <a:r>
                        <a:rPr lang="es-EC" sz="2000" dirty="0">
                          <a:latin typeface="Arial Narrow" panose="020B0606020202030204" pitchFamily="34" charset="0"/>
                        </a:rPr>
                        <a:t>Los criterios de selección son específicos.</a:t>
                      </a:r>
                    </a:p>
                  </a:txBody>
                  <a:tcPr/>
                </a:tc>
                <a:tc>
                  <a:txBody>
                    <a:bodyPr/>
                    <a:lstStyle/>
                    <a:p>
                      <a:pPr algn="ctr"/>
                      <a:r>
                        <a:rPr lang="es-EC" sz="2000" dirty="0">
                          <a:latin typeface="Arial Narrow" panose="020B0606020202030204" pitchFamily="34" charset="0"/>
                        </a:rPr>
                        <a:t>Todas las Unidades de análisis</a:t>
                      </a:r>
                      <a:r>
                        <a:rPr lang="es-EC" sz="2000" baseline="0" dirty="0">
                          <a:latin typeface="Arial Narrow" panose="020B0606020202030204" pitchFamily="34" charset="0"/>
                        </a:rPr>
                        <a:t> tienen la misma probabilidad de ser escogidos en la muestra</a:t>
                      </a:r>
                      <a:endParaRPr lang="es-EC" sz="2000" dirty="0">
                        <a:latin typeface="Arial Narrow" panose="020B0606020202030204"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729318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sz="2400" dirty="0"/>
              <a:t>PREGUNTAS</a:t>
            </a:r>
          </a:p>
        </p:txBody>
      </p:sp>
      <p:sp>
        <p:nvSpPr>
          <p:cNvPr id="5" name="4 Marcador de número de diapositiva"/>
          <p:cNvSpPr>
            <a:spLocks noGrp="1"/>
          </p:cNvSpPr>
          <p:nvPr>
            <p:ph type="sldNum" sz="quarter" idx="12"/>
          </p:nvPr>
        </p:nvSpPr>
        <p:spPr/>
        <p:txBody>
          <a:bodyPr/>
          <a:lstStyle/>
          <a:p>
            <a:pPr>
              <a:defRPr/>
            </a:pPr>
            <a:r>
              <a:rPr lang="en-US"/>
              <a:t>1-</a:t>
            </a:r>
            <a:fld id="{EE3642EE-CD93-4A9A-921C-0450877FF524}" type="slidenum">
              <a:rPr lang="en-US" smtClean="0"/>
              <a:pPr>
                <a:defRPr/>
              </a:pPr>
              <a:t>47</a:t>
            </a:fld>
            <a:endParaRPr lang="en-US"/>
          </a:p>
        </p:txBody>
      </p:sp>
      <p:sp>
        <p:nvSpPr>
          <p:cNvPr id="6" name="CuadroTexto 5">
            <a:extLst>
              <a:ext uri="{FF2B5EF4-FFF2-40B4-BE49-F238E27FC236}">
                <a16:creationId xmlns:a16="http://schemas.microsoft.com/office/drawing/2014/main" id="{0A52A368-0303-4689-81AB-4D8AB3569F8E}"/>
              </a:ext>
            </a:extLst>
          </p:cNvPr>
          <p:cNvSpPr txBox="1"/>
          <p:nvPr/>
        </p:nvSpPr>
        <p:spPr>
          <a:xfrm>
            <a:off x="683568" y="5866649"/>
            <a:ext cx="8003232" cy="369332"/>
          </a:xfrm>
          <a:prstGeom prst="rect">
            <a:avLst/>
          </a:prstGeom>
          <a:noFill/>
        </p:spPr>
        <p:txBody>
          <a:bodyPr wrap="square">
            <a:spAutoFit/>
          </a:bodyPr>
          <a:lstStyle/>
          <a:p>
            <a:r>
              <a:rPr lang="es-ES" dirty="0"/>
              <a:t>http://asignatura.us.es/afunmet/guia_y_material/nacetiposmuestreo.htm</a:t>
            </a:r>
          </a:p>
        </p:txBody>
      </p:sp>
    </p:spTree>
    <p:extLst>
      <p:ext uri="{BB962C8B-B14F-4D97-AF65-F5344CB8AC3E}">
        <p14:creationId xmlns:p14="http://schemas.microsoft.com/office/powerpoint/2010/main" val="40747529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177ED4-B163-9121-F1E8-1399C646BD14}"/>
              </a:ext>
            </a:extLst>
          </p:cNvPr>
          <p:cNvSpPr>
            <a:spLocks noGrp="1"/>
          </p:cNvSpPr>
          <p:nvPr>
            <p:ph type="title"/>
          </p:nvPr>
        </p:nvSpPr>
        <p:spPr>
          <a:xfrm>
            <a:off x="251520" y="0"/>
            <a:ext cx="3610744" cy="731837"/>
          </a:xfrm>
        </p:spPr>
        <p:txBody>
          <a:bodyPr>
            <a:normAutofit fontScale="90000"/>
          </a:bodyPr>
          <a:lstStyle/>
          <a:p>
            <a:r>
              <a:rPr lang="es-ES_tradnl" dirty="0"/>
              <a:t>EJERCICIO</a:t>
            </a:r>
          </a:p>
        </p:txBody>
      </p:sp>
      <p:pic>
        <p:nvPicPr>
          <p:cNvPr id="5" name="Marcador de contenido 4">
            <a:extLst>
              <a:ext uri="{FF2B5EF4-FFF2-40B4-BE49-F238E27FC236}">
                <a16:creationId xmlns:a16="http://schemas.microsoft.com/office/drawing/2014/main" id="{B4EFC086-B1B8-1448-5AD9-9F3B7D6D8C6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2264" y="98537"/>
            <a:ext cx="3240360" cy="6759463"/>
          </a:xfrm>
        </p:spPr>
      </p:pic>
    </p:spTree>
    <p:extLst>
      <p:ext uri="{BB962C8B-B14F-4D97-AF65-F5344CB8AC3E}">
        <p14:creationId xmlns:p14="http://schemas.microsoft.com/office/powerpoint/2010/main" val="14245124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412776"/>
            <a:ext cx="9144000" cy="4320480"/>
          </a:xfrm>
        </p:spPr>
        <p:txBody>
          <a:bodyPr>
            <a:noAutofit/>
          </a:bodyPr>
          <a:lstStyle/>
          <a:p>
            <a:pPr lvl="0"/>
            <a:r>
              <a:rPr lang="es-EC" sz="2400" dirty="0">
                <a:latin typeface="Arial Narrow" panose="020B0606020202030204" pitchFamily="34" charset="0"/>
              </a:rPr>
              <a:t>Morales, J.E.  (2006). </a:t>
            </a:r>
            <a:r>
              <a:rPr lang="es-EC" sz="2400" i="1" dirty="0">
                <a:latin typeface="Arial Narrow" panose="020B0606020202030204" pitchFamily="34" charset="0"/>
              </a:rPr>
              <a:t>Nociones de Estadística para profesionales de la salud. </a:t>
            </a:r>
            <a:r>
              <a:rPr lang="es-EC" sz="2400" dirty="0">
                <a:latin typeface="Arial Narrow" panose="020B0606020202030204" pitchFamily="34" charset="0"/>
              </a:rPr>
              <a:t>La Habana: </a:t>
            </a:r>
            <a:r>
              <a:rPr lang="es-ES_tradnl" sz="2400" dirty="0" err="1">
                <a:latin typeface="Arial Narrow" panose="020B0606020202030204" pitchFamily="34" charset="0"/>
              </a:rPr>
              <a:t>Ecimed</a:t>
            </a:r>
            <a:r>
              <a:rPr lang="es-ES_tradnl" sz="2400" dirty="0">
                <a:latin typeface="Arial Narrow" panose="020B0606020202030204" pitchFamily="34" charset="0"/>
              </a:rPr>
              <a:t>.</a:t>
            </a:r>
          </a:p>
          <a:p>
            <a:pPr lvl="0"/>
            <a:r>
              <a:rPr lang="es-ES_tradnl" sz="2400" dirty="0">
                <a:latin typeface="Arial Narrow" panose="020B0606020202030204" pitchFamily="34" charset="0"/>
              </a:rPr>
              <a:t>Hernández, S. R., Fernández, C. C., Baptista, L. P. (2010). </a:t>
            </a:r>
            <a:r>
              <a:rPr lang="es-ES_tradnl" sz="2400" i="1" dirty="0">
                <a:latin typeface="Arial Narrow" panose="020B0606020202030204" pitchFamily="34" charset="0"/>
              </a:rPr>
              <a:t>Metodología de la Investigación</a:t>
            </a:r>
            <a:r>
              <a:rPr lang="es-ES_tradnl" sz="2400" dirty="0">
                <a:latin typeface="Arial Narrow" panose="020B0606020202030204" pitchFamily="34" charset="0"/>
              </a:rPr>
              <a:t> (5ta ed.). </a:t>
            </a:r>
            <a:r>
              <a:rPr lang="es-EC" sz="2400" dirty="0">
                <a:latin typeface="Arial Narrow" panose="020B0606020202030204" pitchFamily="34" charset="0"/>
              </a:rPr>
              <a:t>México: McGraw-Hill/Interamericana.</a:t>
            </a:r>
          </a:p>
          <a:p>
            <a:pPr lvl="0"/>
            <a:r>
              <a:rPr lang="es-EC" sz="2400" dirty="0">
                <a:latin typeface="Arial Narrow" panose="020B0606020202030204" pitchFamily="34" charset="0"/>
              </a:rPr>
              <a:t>Álvarez, C. R. (2007). </a:t>
            </a:r>
            <a:r>
              <a:rPr lang="es-EC" sz="2400" i="1" dirty="0">
                <a:latin typeface="Arial Narrow" panose="020B0606020202030204" pitchFamily="34" charset="0"/>
              </a:rPr>
              <a:t>Estadística aplicada a las ciencias de la salud </a:t>
            </a:r>
            <a:r>
              <a:rPr lang="es-EC" sz="2400" dirty="0">
                <a:latin typeface="Arial Narrow" panose="020B0606020202030204" pitchFamily="34" charset="0"/>
              </a:rPr>
              <a:t>(1ra ed.). Madrid: Díaz de Santos.</a:t>
            </a:r>
          </a:p>
          <a:p>
            <a:pPr lvl="0"/>
            <a:r>
              <a:rPr lang="es-EC" sz="2400" dirty="0">
                <a:latin typeface="Arial Narrow" panose="020B0606020202030204" pitchFamily="34" charset="0"/>
              </a:rPr>
              <a:t>Castillo, M. I., Guijarro, G. M. (2005). </a:t>
            </a:r>
            <a:r>
              <a:rPr lang="es-EC" sz="2400" i="1" dirty="0">
                <a:latin typeface="Arial Narrow" panose="020B0606020202030204" pitchFamily="34" charset="0"/>
              </a:rPr>
              <a:t>Estadística descriptiva y cálculo de probabilidades</a:t>
            </a:r>
            <a:r>
              <a:rPr lang="es-EC" sz="2400" dirty="0">
                <a:latin typeface="Arial Narrow" panose="020B0606020202030204" pitchFamily="34" charset="0"/>
              </a:rPr>
              <a:t>. Madrid: Pearson Educación.</a:t>
            </a:r>
          </a:p>
          <a:p>
            <a:r>
              <a:rPr lang="es-ES" sz="2400" u="sng" dirty="0">
                <a:latin typeface="Arial Narrow" panose="020B0606020202030204" pitchFamily="34" charset="0"/>
                <a:hlinkClick r:id="rId2"/>
              </a:rPr>
              <a:t>http://www.bioestadistica.uma.es/baron/apuntes/</a:t>
            </a:r>
            <a:endParaRPr lang="es-EC" sz="2400" dirty="0">
              <a:latin typeface="Arial Narrow" panose="020B0606020202030204" pitchFamily="34" charset="0"/>
            </a:endParaRPr>
          </a:p>
          <a:p>
            <a:pPr lvl="0"/>
            <a:endParaRPr lang="es-EC" sz="2400" dirty="0">
              <a:latin typeface="Arial Narrow" panose="020B0606020202030204" pitchFamily="34" charset="0"/>
            </a:endParaRPr>
          </a:p>
        </p:txBody>
      </p:sp>
      <p:sp>
        <p:nvSpPr>
          <p:cNvPr id="4" name="4 Rectángulo"/>
          <p:cNvSpPr/>
          <p:nvPr/>
        </p:nvSpPr>
        <p:spPr>
          <a:xfrm>
            <a:off x="476672" y="188640"/>
            <a:ext cx="8190656" cy="756175"/>
          </a:xfrm>
          <a:prstGeom prst="rect">
            <a:avLst/>
          </a:prstGeom>
          <a:solidFill>
            <a:srgbClr val="C00000"/>
          </a:solidFill>
          <a:ln>
            <a:solidFill>
              <a:srgbClr val="C00000"/>
            </a:solidFill>
          </a:ln>
          <a:scene3d>
            <a:camera prst="obliqueTopRigh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s-EC" sz="3600" b="1" dirty="0">
              <a:solidFill>
                <a:srgbClr val="FF0000"/>
              </a:solidFill>
              <a:latin typeface="Arial Narrow" panose="020B0606020202030204" pitchFamily="34" charset="0"/>
            </a:endParaRPr>
          </a:p>
          <a:p>
            <a:pPr algn="ctr"/>
            <a:r>
              <a:rPr lang="es-EC" sz="3600" b="1" dirty="0">
                <a:solidFill>
                  <a:schemeClr val="bg1"/>
                </a:solidFill>
                <a:latin typeface="Arial Narrow" panose="020B0606020202030204" pitchFamily="34" charset="0"/>
              </a:rPr>
              <a:t>BIBLIOGRAFÍA</a:t>
            </a:r>
            <a:br>
              <a:rPr lang="es-ES" sz="3600" dirty="0">
                <a:solidFill>
                  <a:schemeClr val="bg1"/>
                </a:solidFill>
                <a:latin typeface="Arial Narrow" panose="020B0606020202030204" pitchFamily="34" charset="0"/>
              </a:rPr>
            </a:br>
            <a:endParaRPr lang="es-ES" sz="3600" b="1" dirty="0">
              <a:solidFill>
                <a:schemeClr val="bg1"/>
              </a:solidFill>
              <a:latin typeface="Arial Narrow" panose="020B0606020202030204" pitchFamily="34" charset="0"/>
            </a:endParaRPr>
          </a:p>
        </p:txBody>
      </p:sp>
    </p:spTree>
    <p:extLst>
      <p:ext uri="{BB962C8B-B14F-4D97-AF65-F5344CB8AC3E}">
        <p14:creationId xmlns:p14="http://schemas.microsoft.com/office/powerpoint/2010/main" val="1599213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91CA67-9075-8644-96B7-57C35AD3D63A}"/>
              </a:ext>
            </a:extLst>
          </p:cNvPr>
          <p:cNvSpPr>
            <a:spLocks noGrp="1"/>
          </p:cNvSpPr>
          <p:nvPr>
            <p:ph type="title"/>
          </p:nvPr>
        </p:nvSpPr>
        <p:spPr/>
        <p:txBody>
          <a:bodyPr/>
          <a:lstStyle/>
          <a:p>
            <a:r>
              <a:rPr lang="es-ES_tradnl" dirty="0"/>
              <a:t>IMPORTANCIA</a:t>
            </a:r>
          </a:p>
        </p:txBody>
      </p:sp>
      <p:sp>
        <p:nvSpPr>
          <p:cNvPr id="3" name="Marcador de contenido 2">
            <a:extLst>
              <a:ext uri="{FF2B5EF4-FFF2-40B4-BE49-F238E27FC236}">
                <a16:creationId xmlns:a16="http://schemas.microsoft.com/office/drawing/2014/main" id="{D4848116-98CB-0F48-82C1-FE92CB973472}"/>
              </a:ext>
            </a:extLst>
          </p:cNvPr>
          <p:cNvSpPr>
            <a:spLocks noGrp="1"/>
          </p:cNvSpPr>
          <p:nvPr>
            <p:ph idx="1"/>
          </p:nvPr>
        </p:nvSpPr>
        <p:spPr/>
        <p:txBody>
          <a:bodyPr>
            <a:normAutofit fontScale="70000" lnSpcReduction="20000"/>
          </a:bodyPr>
          <a:lstStyle/>
          <a:p>
            <a:r>
              <a:rPr lang="es-EC" dirty="0"/>
              <a:t>En caso de que no sea factible realizar un estudio completo  por cuestiones de tiempo, recursos o costo, se puede calcular un tamaño de muestra </a:t>
            </a:r>
            <a:r>
              <a:rPr lang="es-EC" dirty="0">
                <a:solidFill>
                  <a:srgbClr val="FF0000"/>
                </a:solidFill>
              </a:rPr>
              <a:t>para medir elementos de la población, </a:t>
            </a:r>
            <a:r>
              <a:rPr lang="es-EC" dirty="0"/>
              <a:t>posteriormente se infiere que el resto de la población se comporta igual que la muestra tomada. </a:t>
            </a:r>
            <a:br>
              <a:rPr lang="es-EC" dirty="0"/>
            </a:br>
            <a:endParaRPr lang="es-EC" dirty="0"/>
          </a:p>
          <a:p>
            <a:r>
              <a:rPr lang="es-EC" dirty="0"/>
              <a:t>Es de gran importancia ya que con un muestreo de toda la población </a:t>
            </a:r>
            <a:r>
              <a:rPr lang="es-EC" dirty="0">
                <a:solidFill>
                  <a:srgbClr val="FF0000"/>
                </a:solidFill>
              </a:rPr>
              <a:t>se puede examinar y sacar conclusiones en base a una pequeña parte de la misma</a:t>
            </a:r>
            <a:r>
              <a:rPr lang="es-EC" dirty="0"/>
              <a:t>, dando por sentado que los resultados obtenidos en la muestra es de hecho representativa de toda la población, . </a:t>
            </a:r>
            <a:br>
              <a:rPr lang="es-EC" dirty="0"/>
            </a:br>
            <a:endParaRPr lang="es-EC" dirty="0"/>
          </a:p>
          <a:p>
            <a:r>
              <a:rPr lang="es-EC" dirty="0"/>
              <a:t>Una ventaja muy grande es que es </a:t>
            </a:r>
            <a:r>
              <a:rPr lang="es-EC" dirty="0">
                <a:solidFill>
                  <a:srgbClr val="FF0000"/>
                </a:solidFill>
              </a:rPr>
              <a:t>mucho más sencillo trabajar </a:t>
            </a:r>
            <a:r>
              <a:rPr lang="es-EC" dirty="0"/>
              <a:t>con una pequeña parte de un todo que con su totalidad.</a:t>
            </a:r>
          </a:p>
          <a:p>
            <a:endParaRPr lang="es-ES_tradnl" dirty="0"/>
          </a:p>
        </p:txBody>
      </p:sp>
    </p:spTree>
    <p:extLst>
      <p:ext uri="{BB962C8B-B14F-4D97-AF65-F5344CB8AC3E}">
        <p14:creationId xmlns:p14="http://schemas.microsoft.com/office/powerpoint/2010/main" val="1023304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CC8087-3012-CCCA-9337-3200C9BB4586}"/>
              </a:ext>
            </a:extLst>
          </p:cNvPr>
          <p:cNvSpPr>
            <a:spLocks noGrp="1"/>
          </p:cNvSpPr>
          <p:nvPr>
            <p:ph type="title"/>
          </p:nvPr>
        </p:nvSpPr>
        <p:spPr/>
        <p:txBody>
          <a:bodyPr/>
          <a:lstStyle/>
          <a:p>
            <a:r>
              <a:rPr lang="es-ES_tradnl" dirty="0"/>
              <a:t>Conceptos</a:t>
            </a:r>
          </a:p>
        </p:txBody>
      </p:sp>
      <p:sp>
        <p:nvSpPr>
          <p:cNvPr id="3" name="Marcador de contenido 2">
            <a:extLst>
              <a:ext uri="{FF2B5EF4-FFF2-40B4-BE49-F238E27FC236}">
                <a16:creationId xmlns:a16="http://schemas.microsoft.com/office/drawing/2014/main" id="{137F8DF6-D297-8E87-26C0-7DCB0255D705}"/>
              </a:ext>
            </a:extLst>
          </p:cNvPr>
          <p:cNvSpPr>
            <a:spLocks noGrp="1"/>
          </p:cNvSpPr>
          <p:nvPr>
            <p:ph idx="1"/>
          </p:nvPr>
        </p:nvSpPr>
        <p:spPr/>
        <p:txBody>
          <a:bodyPr>
            <a:normAutofit fontScale="92500" lnSpcReduction="20000"/>
          </a:bodyPr>
          <a:lstStyle/>
          <a:p>
            <a:pPr algn="just"/>
            <a:r>
              <a:rPr lang="es-EC" sz="2200" b="1" dirty="0"/>
              <a:t>Universo</a:t>
            </a:r>
            <a:r>
              <a:rPr lang="es-EC" sz="2200" dirty="0"/>
              <a:t> es la serie real o hipotética de elementos que comparten unas características definidas relacionadas con el problema de investigación (Fox, 1981).  </a:t>
            </a:r>
          </a:p>
          <a:p>
            <a:pPr algn="just"/>
            <a:endParaRPr lang="es-EC" sz="2200" dirty="0"/>
          </a:p>
          <a:p>
            <a:pPr algn="just"/>
            <a:r>
              <a:rPr lang="es-EC" sz="2200" b="1" dirty="0"/>
              <a:t>Población</a:t>
            </a:r>
            <a:r>
              <a:rPr lang="es-EC" sz="2200" dirty="0"/>
              <a:t> es un conjunto definido, limitado y accesible del universo que forma el referente para la elección de la muestra. Es el grupo al que se intenta  generalizar los resultados.</a:t>
            </a:r>
          </a:p>
          <a:p>
            <a:pPr algn="just"/>
            <a:endParaRPr lang="es-EC" sz="2200" dirty="0"/>
          </a:p>
          <a:p>
            <a:pPr algn="just"/>
            <a:r>
              <a:rPr lang="es-EC" sz="2200" b="1" dirty="0"/>
              <a:t>Muestra</a:t>
            </a:r>
            <a:r>
              <a:rPr lang="es-EC" sz="2200" dirty="0"/>
              <a:t>, conjunto de individuos extraído de la población a partir de algún  procedimiento específico. Los valores que obtenemos del análisis estadístico de la muestra se denominan estadígrafos o estadísticos.</a:t>
            </a:r>
          </a:p>
          <a:p>
            <a:pPr algn="just"/>
            <a:endParaRPr lang="es-EC" sz="2200" dirty="0"/>
          </a:p>
          <a:p>
            <a:pPr algn="just"/>
            <a:r>
              <a:rPr lang="es-EC" sz="2200" b="1" dirty="0"/>
              <a:t>Elemento o individuo </a:t>
            </a:r>
            <a:r>
              <a:rPr lang="es-EC" sz="2200" dirty="0"/>
              <a:t>(muestral) es la unidad más pequeña en la que podemos descomponer la muestra, la población o el universo. Esta unidad puede ser una persona, un grupo, un centro, etc. La identificación de este elemento está en función del problema de investigación. </a:t>
            </a:r>
            <a:endParaRPr lang="es-ES_tradnl" sz="2200" dirty="0"/>
          </a:p>
        </p:txBody>
      </p:sp>
    </p:spTree>
    <p:extLst>
      <p:ext uri="{BB962C8B-B14F-4D97-AF65-F5344CB8AC3E}">
        <p14:creationId xmlns:p14="http://schemas.microsoft.com/office/powerpoint/2010/main" val="3739566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2 Rectángulo"/>
          <p:cNvSpPr>
            <a:spLocks noChangeArrowheads="1"/>
          </p:cNvSpPr>
          <p:nvPr/>
        </p:nvSpPr>
        <p:spPr bwMode="auto">
          <a:xfrm>
            <a:off x="539750" y="1268413"/>
            <a:ext cx="811212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s-ES_tradnl" altLang="es-ES" sz="2400" b="1" dirty="0">
                <a:latin typeface="Arial Narrow" panose="020B0606020202030204" pitchFamily="34" charset="0"/>
              </a:rPr>
              <a:t>POBLACIÓN</a:t>
            </a:r>
          </a:p>
          <a:p>
            <a:pPr algn="just" eaLnBrk="1" hangingPunct="1">
              <a:spcBef>
                <a:spcPct val="0"/>
              </a:spcBef>
              <a:buFontTx/>
              <a:buNone/>
            </a:pPr>
            <a:endParaRPr lang="es-ES_tradnl" altLang="es-ES" sz="2400" b="1" dirty="0">
              <a:solidFill>
                <a:srgbClr val="FF0000"/>
              </a:solidFill>
              <a:latin typeface="Arial Narrow" panose="020B0606020202030204" pitchFamily="34" charset="0"/>
              <a:cs typeface="Times New Roman" panose="02020603050405020304" pitchFamily="18" charset="0"/>
            </a:endParaRPr>
          </a:p>
          <a:p>
            <a:pPr algn="just">
              <a:spcBef>
                <a:spcPct val="0"/>
              </a:spcBef>
              <a:buNone/>
            </a:pPr>
            <a:r>
              <a:rPr lang="es-ES_tradnl" altLang="es-ES" sz="2400" dirty="0">
                <a:latin typeface="Arial Narrow" panose="020B0606020202030204" pitchFamily="34" charset="0"/>
                <a:cs typeface="Times New Roman" panose="02020603050405020304" pitchFamily="18" charset="0"/>
              </a:rPr>
              <a:t>Conjunto de </a:t>
            </a:r>
            <a:r>
              <a:rPr lang="es-ES_tradnl" altLang="es-ES" sz="2400" dirty="0">
                <a:solidFill>
                  <a:srgbClr val="FF0000"/>
                </a:solidFill>
                <a:latin typeface="Arial Narrow" panose="020B0606020202030204" pitchFamily="34" charset="0"/>
                <a:cs typeface="Times New Roman" panose="02020603050405020304" pitchFamily="18" charset="0"/>
              </a:rPr>
              <a:t>elementos</a:t>
            </a:r>
            <a:r>
              <a:rPr lang="es-ES_tradnl" altLang="es-ES" sz="2400" dirty="0">
                <a:latin typeface="Arial Narrow" panose="020B0606020202030204" pitchFamily="34" charset="0"/>
                <a:cs typeface="Times New Roman" panose="02020603050405020304" pitchFamily="18" charset="0"/>
              </a:rPr>
              <a:t> que poseen al menos  una  característica  común  bien definida y susceptible de ser medida. </a:t>
            </a:r>
            <a:r>
              <a:rPr lang="es-EC" sz="2400" dirty="0"/>
              <a:t>Denotaremos al tamaño de la población por “N”. </a:t>
            </a:r>
            <a:endParaRPr lang="es-ES_tradnl" altLang="es-ES" sz="2400" dirty="0">
              <a:latin typeface="Arial Narrow" panose="020B0606020202030204" pitchFamily="34" charset="0"/>
              <a:cs typeface="Times New Roman" panose="02020603050405020304" pitchFamily="18" charset="0"/>
            </a:endParaRPr>
          </a:p>
          <a:p>
            <a:pPr algn="just" eaLnBrk="1" hangingPunct="1">
              <a:spcBef>
                <a:spcPct val="0"/>
              </a:spcBef>
              <a:buFontTx/>
              <a:buNone/>
            </a:pPr>
            <a:endParaRPr lang="es-ES_tradnl" altLang="es-ES" sz="2400" dirty="0">
              <a:latin typeface="Arial Narrow" panose="020B0606020202030204" pitchFamily="34" charset="0"/>
            </a:endParaRPr>
          </a:p>
        </p:txBody>
      </p:sp>
      <p:sp>
        <p:nvSpPr>
          <p:cNvPr id="4" name="Rectangle 4"/>
          <p:cNvSpPr txBox="1">
            <a:spLocks noChangeArrowheads="1"/>
          </p:cNvSpPr>
          <p:nvPr/>
        </p:nvSpPr>
        <p:spPr>
          <a:xfrm>
            <a:off x="468313" y="425450"/>
            <a:ext cx="8229600" cy="633413"/>
          </a:xfrm>
          <a:prstGeom prst="rect">
            <a:avLst/>
          </a:prstGeom>
        </p:spPr>
        <p:txBody>
          <a:bodyPr/>
          <a:lstStyle/>
          <a:p>
            <a:pPr algn="ctr" eaLnBrk="1" hangingPunct="1">
              <a:defRPr/>
            </a:pPr>
            <a:r>
              <a:rPr lang="es-ES" altLang="es-ES" sz="3200" b="1" dirty="0">
                <a:latin typeface="Arial Narrow" pitchFamily="34" charset="0"/>
                <a:ea typeface="+mj-ea"/>
                <a:cs typeface="Arial" charset="0"/>
              </a:rPr>
              <a:t>CONCEPTOS ELEMENTALES</a:t>
            </a:r>
            <a:endParaRPr lang="es-MX" altLang="es-ES" sz="3200" b="1" dirty="0">
              <a:latin typeface="Arial Narrow" pitchFamily="34" charset="0"/>
              <a:ea typeface="+mj-ea"/>
              <a:cs typeface="Arial" charset="0"/>
            </a:endParaRPr>
          </a:p>
        </p:txBody>
      </p:sp>
    </p:spTree>
    <p:extLst>
      <p:ext uri="{BB962C8B-B14F-4D97-AF65-F5344CB8AC3E}">
        <p14:creationId xmlns:p14="http://schemas.microsoft.com/office/powerpoint/2010/main" val="22322098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wipe(down)">
                                      <p:cBhvr>
                                        <p:cTn id="7"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2 Rectángulo"/>
          <p:cNvSpPr>
            <a:spLocks noChangeArrowheads="1"/>
          </p:cNvSpPr>
          <p:nvPr/>
        </p:nvSpPr>
        <p:spPr bwMode="auto">
          <a:xfrm>
            <a:off x="539750" y="1268413"/>
            <a:ext cx="8112125" cy="4598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s-ES_tradnl" altLang="es-ES" sz="2400" b="1" dirty="0">
                <a:latin typeface="Arial Narrow" panose="020B0606020202030204" pitchFamily="34" charset="0"/>
              </a:rPr>
              <a:t>MUESTRA</a:t>
            </a:r>
          </a:p>
          <a:p>
            <a:pPr algn="just" eaLnBrk="1" hangingPunct="1">
              <a:spcBef>
                <a:spcPct val="0"/>
              </a:spcBef>
              <a:buFontTx/>
              <a:buNone/>
            </a:pPr>
            <a:endParaRPr lang="es-ES_tradnl" altLang="es-ES" sz="2400" b="1" dirty="0">
              <a:solidFill>
                <a:srgbClr val="FF0000"/>
              </a:solidFill>
              <a:latin typeface="Arial Narrow" panose="020B0606020202030204" pitchFamily="34" charset="0"/>
            </a:endParaRPr>
          </a:p>
          <a:p>
            <a:pPr algn="just" eaLnBrk="1" hangingPunct="1">
              <a:spcBef>
                <a:spcPct val="0"/>
              </a:spcBef>
              <a:buFontTx/>
              <a:buNone/>
            </a:pPr>
            <a:r>
              <a:rPr lang="es-ES_tradnl" altLang="es-ES" sz="2400" dirty="0">
                <a:latin typeface="Arial Narrow" panose="020B0606020202030204" pitchFamily="34" charset="0"/>
              </a:rPr>
              <a:t>Es un subconjunto representativo de la población o universo.</a:t>
            </a:r>
          </a:p>
          <a:p>
            <a:pPr algn="just" eaLnBrk="1" hangingPunct="1">
              <a:spcBef>
                <a:spcPct val="0"/>
              </a:spcBef>
              <a:buFont typeface="Wingdings" panose="05000000000000000000" pitchFamily="2" charset="2"/>
              <a:buNone/>
            </a:pPr>
            <a:endParaRPr lang="es-ES_tradnl" altLang="es-ES" sz="2400" dirty="0">
              <a:latin typeface="Arial Narrow" panose="020B0606020202030204" pitchFamily="34" charset="0"/>
            </a:endParaRPr>
          </a:p>
          <a:p>
            <a:pPr algn="just" eaLnBrk="1" hangingPunct="1">
              <a:spcBef>
                <a:spcPct val="0"/>
              </a:spcBef>
              <a:buFontTx/>
              <a:buNone/>
            </a:pPr>
            <a:r>
              <a:rPr lang="es-ES_tradnl" altLang="es-ES" sz="2400" dirty="0">
                <a:latin typeface="Arial Narrow" panose="020B0606020202030204" pitchFamily="34" charset="0"/>
              </a:rPr>
              <a:t>Los conceptos de muestra y población son relativos. Lo que en un estudio puede ser una población, en otro puede ser una muestra.</a:t>
            </a:r>
          </a:p>
          <a:p>
            <a:pPr algn="just" eaLnBrk="1" hangingPunct="1">
              <a:spcBef>
                <a:spcPct val="0"/>
              </a:spcBef>
              <a:buFontTx/>
              <a:buNone/>
            </a:pPr>
            <a:endParaRPr lang="es-ES_tradnl" sz="2400" dirty="0">
              <a:latin typeface="Arial Narrow" panose="020B0606020202030204" pitchFamily="34" charset="0"/>
            </a:endParaRPr>
          </a:p>
          <a:p>
            <a:pPr algn="just" eaLnBrk="1" hangingPunct="1">
              <a:spcBef>
                <a:spcPct val="0"/>
              </a:spcBef>
              <a:buFontTx/>
              <a:buNone/>
            </a:pPr>
            <a:r>
              <a:rPr lang="es-EC" sz="2400" dirty="0">
                <a:latin typeface="Arial Narrow" panose="020B0606020202030204" pitchFamily="34" charset="0"/>
              </a:rPr>
              <a:t>El interès de la Estadistica es proporcionar mètodos que permitan elegir una muestra de datos representativos destinado a suministrar información acerca de una población, será fundamental que los elementos deben tener todas las caracteríticas de la población. </a:t>
            </a:r>
          </a:p>
          <a:p>
            <a:r>
              <a:rPr lang="es-EC" sz="2400" dirty="0">
                <a:latin typeface="Arial Narrow" panose="020B0606020202030204" pitchFamily="34" charset="0"/>
              </a:rPr>
              <a:t>Denotamos al tamaño de la muestra por “n”</a:t>
            </a:r>
            <a:endParaRPr lang="es-ES_tradnl" altLang="es-ES" sz="2400" dirty="0">
              <a:latin typeface="Arial Narrow" panose="020B0606020202030204" pitchFamily="34" charset="0"/>
            </a:endParaRPr>
          </a:p>
        </p:txBody>
      </p:sp>
      <p:sp>
        <p:nvSpPr>
          <p:cNvPr id="4" name="Rectangle 4"/>
          <p:cNvSpPr txBox="1">
            <a:spLocks noChangeArrowheads="1"/>
          </p:cNvSpPr>
          <p:nvPr/>
        </p:nvSpPr>
        <p:spPr>
          <a:xfrm>
            <a:off x="468313" y="425450"/>
            <a:ext cx="8229600" cy="633413"/>
          </a:xfrm>
          <a:prstGeom prst="rect">
            <a:avLst/>
          </a:prstGeom>
        </p:spPr>
        <p:txBody>
          <a:bodyPr/>
          <a:lstStyle/>
          <a:p>
            <a:pPr algn="ctr" eaLnBrk="1" hangingPunct="1">
              <a:defRPr/>
            </a:pPr>
            <a:r>
              <a:rPr lang="es-ES" altLang="es-ES" sz="3200" b="1" dirty="0">
                <a:latin typeface="Arial Narrow" pitchFamily="34" charset="0"/>
                <a:ea typeface="+mj-ea"/>
                <a:cs typeface="Arial" charset="0"/>
              </a:rPr>
              <a:t>CONCEPTOS ELEMENTALES</a:t>
            </a:r>
            <a:endParaRPr lang="es-MX" altLang="es-ES" sz="3200" b="1" dirty="0">
              <a:latin typeface="Arial Narrow" pitchFamily="34" charset="0"/>
              <a:ea typeface="+mj-ea"/>
              <a:cs typeface="Arial" charset="0"/>
            </a:endParaRPr>
          </a:p>
        </p:txBody>
      </p:sp>
    </p:spTree>
    <p:extLst>
      <p:ext uri="{BB962C8B-B14F-4D97-AF65-F5344CB8AC3E}">
        <p14:creationId xmlns:p14="http://schemas.microsoft.com/office/powerpoint/2010/main" val="30087797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wipe(down)">
                                      <p:cBhvr>
                                        <p:cTn id="7"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589A3EAD-0154-85B8-D53D-ECF110CB0F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198"/>
            <a:ext cx="9144000" cy="6831602"/>
          </a:xfrm>
          <a:prstGeom prst="rect">
            <a:avLst/>
          </a:prstGeom>
        </p:spPr>
      </p:pic>
    </p:spTree>
    <p:extLst>
      <p:ext uri="{BB962C8B-B14F-4D97-AF65-F5344CB8AC3E}">
        <p14:creationId xmlns:p14="http://schemas.microsoft.com/office/powerpoint/2010/main" val="42591290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2679263</TotalTime>
  <Words>3279</Words>
  <Application>Microsoft Macintosh PowerPoint</Application>
  <PresentationFormat>Presentación en pantalla (4:3)</PresentationFormat>
  <Paragraphs>307</Paragraphs>
  <Slides>49</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49</vt:i4>
      </vt:variant>
    </vt:vector>
  </HeadingPairs>
  <TitlesOfParts>
    <vt:vector size="57" baseType="lpstr">
      <vt:lpstr>AGaramondPro</vt:lpstr>
      <vt:lpstr>Arial</vt:lpstr>
      <vt:lpstr>Arial Narrow</vt:lpstr>
      <vt:lpstr>Calibri</vt:lpstr>
      <vt:lpstr>Tahoma</vt:lpstr>
      <vt:lpstr>Times New Roman</vt:lpstr>
      <vt:lpstr>Wingdings</vt:lpstr>
      <vt:lpstr>Tema de Office</vt:lpstr>
      <vt:lpstr>UNIDAD II</vt:lpstr>
      <vt:lpstr>Presentación de PowerPoint</vt:lpstr>
      <vt:lpstr>ESTADISTICA INFERENCIAL</vt:lpstr>
      <vt:lpstr>Estadística inferencial  </vt:lpstr>
      <vt:lpstr>IMPORTANCIA</vt:lpstr>
      <vt:lpstr>Conceptos</vt:lpstr>
      <vt:lpstr>Presentación de PowerPoint</vt:lpstr>
      <vt:lpstr>Presentación de PowerPoint</vt:lpstr>
      <vt:lpstr>Presentación de PowerPoint</vt:lpstr>
      <vt:lpstr>Unidades de muestreo</vt:lpstr>
      <vt:lpstr>Errores en la delimitación de la población</vt:lpstr>
      <vt:lpstr>Presentación de PowerPoint</vt:lpstr>
      <vt:lpstr>ESTADÍSTICA</vt:lpstr>
      <vt:lpstr>Presentación de PowerPoint</vt:lpstr>
      <vt:lpstr>Tamaño de la Muestra</vt:lpstr>
      <vt:lpstr>Tamaño de la Muestra</vt:lpstr>
      <vt:lpstr>Presentación de PowerPoint</vt:lpstr>
      <vt:lpstr>Ejercicio 1 :</vt:lpstr>
      <vt:lpstr>Tamaño de la Muestra</vt:lpstr>
      <vt:lpstr>Cálculo del Tamaño de la Muestra conociendo el Tamaño de la Población </vt:lpstr>
      <vt:lpstr>EJERCICIO 2</vt:lpstr>
      <vt:lpstr>EJERCICIO 3</vt:lpstr>
      <vt:lpstr>PROGRAMAS DE CALCULO MUESTRA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PREGUNTAS</vt:lpstr>
      <vt:lpstr>EJERCICIO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DE CAPACITACIÓN DIRIGIDO A TUTORES DISTRITALES TAPS</dc:title>
  <dc:creator>Usuario</dc:creator>
  <cp:lastModifiedBy>Fabiana Maria De Leon Nicaretta</cp:lastModifiedBy>
  <cp:revision>341</cp:revision>
  <cp:lastPrinted>2015-03-09T17:28:36Z</cp:lastPrinted>
  <dcterms:created xsi:type="dcterms:W3CDTF">2014-06-10T20:51:01Z</dcterms:created>
  <dcterms:modified xsi:type="dcterms:W3CDTF">2024-05-27T03:27:24Z</dcterms:modified>
</cp:coreProperties>
</file>