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</p:sldMasterIdLst>
  <p:notesMasterIdLst>
    <p:notesMasterId r:id="rId23"/>
  </p:notesMasterIdLst>
  <p:sldIdLst>
    <p:sldId id="256" r:id="rId2"/>
    <p:sldId id="257" r:id="rId3"/>
    <p:sldId id="269" r:id="rId4"/>
    <p:sldId id="258" r:id="rId5"/>
    <p:sldId id="263" r:id="rId6"/>
    <p:sldId id="264" r:id="rId7"/>
    <p:sldId id="270" r:id="rId8"/>
    <p:sldId id="265" r:id="rId9"/>
    <p:sldId id="276" r:id="rId10"/>
    <p:sldId id="277" r:id="rId11"/>
    <p:sldId id="278" r:id="rId12"/>
    <p:sldId id="279" r:id="rId13"/>
    <p:sldId id="280" r:id="rId14"/>
    <p:sldId id="266" r:id="rId15"/>
    <p:sldId id="267" r:id="rId16"/>
    <p:sldId id="268" r:id="rId17"/>
    <p:sldId id="271" r:id="rId18"/>
    <p:sldId id="272" r:id="rId19"/>
    <p:sldId id="275" r:id="rId20"/>
    <p:sldId id="273" r:id="rId21"/>
    <p:sldId id="274" r:id="rId22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5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A0E5C0-779C-4BEF-8AEB-359E0144D966}" type="doc">
      <dgm:prSet loTypeId="urn:microsoft.com/office/officeart/2005/8/layout/hList6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F6AC68-107D-44A4-8F42-7D06E7B958F2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3200" b="1" dirty="0" smtClean="0"/>
            <a:t>Dependiente</a:t>
          </a:r>
        </a:p>
        <a:p>
          <a:pPr algn="just"/>
          <a:r>
            <a:rPr lang="es-PE" sz="1800" dirty="0" smtClean="0"/>
            <a:t>La persona depende demasiado de otra para satisfacer sus necesidades físicas y emocionales.</a:t>
          </a:r>
          <a:r>
            <a:rPr lang="es-ES" sz="1800" b="0" dirty="0" smtClean="0"/>
            <a:t> </a:t>
          </a:r>
          <a:endParaRPr lang="es-ES" sz="1800" b="0" dirty="0"/>
        </a:p>
      </dgm:t>
    </dgm:pt>
    <dgm:pt modelId="{47B68AB1-01D8-40EC-B5F3-CD283EB957C2}" type="parTrans" cxnId="{8225622A-5369-4F96-AFCD-84EF90F80656}">
      <dgm:prSet/>
      <dgm:spPr/>
      <dgm:t>
        <a:bodyPr/>
        <a:lstStyle/>
        <a:p>
          <a:endParaRPr lang="es-ES"/>
        </a:p>
      </dgm:t>
    </dgm:pt>
    <dgm:pt modelId="{BDB06686-D5F8-4226-98BB-8EA3DE95E418}" type="sibTrans" cxnId="{8225622A-5369-4F96-AFCD-84EF90F80656}">
      <dgm:prSet/>
      <dgm:spPr/>
      <dgm:t>
        <a:bodyPr/>
        <a:lstStyle/>
        <a:p>
          <a:endParaRPr lang="es-ES"/>
        </a:p>
      </dgm:t>
    </dgm:pt>
    <dgm:pt modelId="{137BF605-7799-4E8F-93F2-DF8C3F99D4B0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3200" b="1" dirty="0" smtClean="0"/>
            <a:t>Antisocial</a:t>
          </a:r>
        </a:p>
        <a:p>
          <a:pPr algn="just"/>
          <a:r>
            <a:rPr lang="es-PE" sz="1800" dirty="0" smtClean="0"/>
            <a:t>Tiene un patrón prolongado de manipulación, explotación o violación de los derechos de otros. A menudo este comportamiento es delictivo.</a:t>
          </a:r>
          <a:endParaRPr lang="es-ES" sz="1800" b="1" dirty="0"/>
        </a:p>
      </dgm:t>
    </dgm:pt>
    <dgm:pt modelId="{347829CC-2894-4C9C-96EA-6DF37ACD4574}" type="parTrans" cxnId="{873FB2A0-7EDC-4496-8D6D-FF48720412D2}">
      <dgm:prSet/>
      <dgm:spPr/>
      <dgm:t>
        <a:bodyPr/>
        <a:lstStyle/>
        <a:p>
          <a:endParaRPr lang="es-ES"/>
        </a:p>
      </dgm:t>
    </dgm:pt>
    <dgm:pt modelId="{86D6BDB5-8DFA-47DE-BBC4-E23BE738B3B8}" type="sibTrans" cxnId="{873FB2A0-7EDC-4496-8D6D-FF48720412D2}">
      <dgm:prSet/>
      <dgm:spPr/>
      <dgm:t>
        <a:bodyPr/>
        <a:lstStyle/>
        <a:p>
          <a:endParaRPr lang="es-ES"/>
        </a:p>
      </dgm:t>
    </dgm:pt>
    <dgm:pt modelId="{CC1F4857-E23F-4154-8D62-F1C6B27B3670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3200" b="1" dirty="0" smtClean="0"/>
            <a:t>Narcisista</a:t>
          </a:r>
          <a:endParaRPr lang="es-ES" sz="1800" b="1" dirty="0" smtClean="0"/>
        </a:p>
        <a:p>
          <a:pPr algn="just"/>
          <a:r>
            <a:rPr lang="es-PE" sz="1800" dirty="0" smtClean="0"/>
            <a:t>Tiene un sentido exagerado de egocentrismo y una extrema preocupación por sí misma.</a:t>
          </a:r>
          <a:endParaRPr lang="es-ES" sz="1800" b="1" dirty="0"/>
        </a:p>
      </dgm:t>
    </dgm:pt>
    <dgm:pt modelId="{CA01222F-4C3D-49F2-A012-8A63B4031955}" type="parTrans" cxnId="{E72E986F-F4B0-4BF5-B4C5-6080483E0FDC}">
      <dgm:prSet/>
      <dgm:spPr/>
      <dgm:t>
        <a:bodyPr/>
        <a:lstStyle/>
        <a:p>
          <a:endParaRPr lang="es-ES"/>
        </a:p>
      </dgm:t>
    </dgm:pt>
    <dgm:pt modelId="{10F740F9-8E1A-42A2-AF78-8B85A43EE918}" type="sibTrans" cxnId="{E72E986F-F4B0-4BF5-B4C5-6080483E0FDC}">
      <dgm:prSet/>
      <dgm:spPr/>
      <dgm:t>
        <a:bodyPr/>
        <a:lstStyle/>
        <a:p>
          <a:endParaRPr lang="es-ES"/>
        </a:p>
      </dgm:t>
    </dgm:pt>
    <dgm:pt modelId="{0A9487B6-1582-41F7-BFB8-31AE60EC755D}" type="pres">
      <dgm:prSet presAssocID="{B2A0E5C0-779C-4BEF-8AEB-359E0144D96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1B2C40-FC3F-4BCA-AB8F-20F72739CF24}" type="pres">
      <dgm:prSet presAssocID="{6CF6AC68-107D-44A4-8F42-7D06E7B958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03697F-DF68-462C-833C-14F0B66DF35A}" type="pres">
      <dgm:prSet presAssocID="{BDB06686-D5F8-4226-98BB-8EA3DE95E418}" presName="sibTrans" presStyleCnt="0"/>
      <dgm:spPr/>
    </dgm:pt>
    <dgm:pt modelId="{F21409AE-3663-416E-83E2-A138BFC37C52}" type="pres">
      <dgm:prSet presAssocID="{137BF605-7799-4E8F-93F2-DF8C3F99D4B0}" presName="node" presStyleLbl="node1" presStyleIdx="1" presStyleCnt="3" custLinFactNeighborX="0" custLinFactNeighborY="1131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D162B-C8E3-46EE-903E-5F02775A1828}" type="pres">
      <dgm:prSet presAssocID="{86D6BDB5-8DFA-47DE-BBC4-E23BE738B3B8}" presName="sibTrans" presStyleCnt="0"/>
      <dgm:spPr/>
    </dgm:pt>
    <dgm:pt modelId="{EB829900-1D53-462A-A8DF-026B2385B9DD}" type="pres">
      <dgm:prSet presAssocID="{CC1F4857-E23F-4154-8D62-F1C6B27B3670}" presName="node" presStyleLbl="node1" presStyleIdx="2" presStyleCnt="3" custLinFactNeighborX="73980" custLinFactNeighborY="-66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25622A-5369-4F96-AFCD-84EF90F80656}" srcId="{B2A0E5C0-779C-4BEF-8AEB-359E0144D966}" destId="{6CF6AC68-107D-44A4-8F42-7D06E7B958F2}" srcOrd="0" destOrd="0" parTransId="{47B68AB1-01D8-40EC-B5F3-CD283EB957C2}" sibTransId="{BDB06686-D5F8-4226-98BB-8EA3DE95E418}"/>
    <dgm:cxn modelId="{42541090-4F3F-49F1-8B85-3543873769AA}" type="presOf" srcId="{137BF605-7799-4E8F-93F2-DF8C3F99D4B0}" destId="{F21409AE-3663-416E-83E2-A138BFC37C52}" srcOrd="0" destOrd="0" presId="urn:microsoft.com/office/officeart/2005/8/layout/hList6"/>
    <dgm:cxn modelId="{873FB2A0-7EDC-4496-8D6D-FF48720412D2}" srcId="{B2A0E5C0-779C-4BEF-8AEB-359E0144D966}" destId="{137BF605-7799-4E8F-93F2-DF8C3F99D4B0}" srcOrd="1" destOrd="0" parTransId="{347829CC-2894-4C9C-96EA-6DF37ACD4574}" sibTransId="{86D6BDB5-8DFA-47DE-BBC4-E23BE738B3B8}"/>
    <dgm:cxn modelId="{C0A9A2CF-2124-4FAD-A2E3-6AAB187B4C8C}" type="presOf" srcId="{B2A0E5C0-779C-4BEF-8AEB-359E0144D966}" destId="{0A9487B6-1582-41F7-BFB8-31AE60EC755D}" srcOrd="0" destOrd="0" presId="urn:microsoft.com/office/officeart/2005/8/layout/hList6"/>
    <dgm:cxn modelId="{DD7223AA-411B-4B75-A92F-AE46243DA743}" type="presOf" srcId="{CC1F4857-E23F-4154-8D62-F1C6B27B3670}" destId="{EB829900-1D53-462A-A8DF-026B2385B9DD}" srcOrd="0" destOrd="0" presId="urn:microsoft.com/office/officeart/2005/8/layout/hList6"/>
    <dgm:cxn modelId="{64BFB5ED-68AB-4BC8-B563-B4E0453D4842}" type="presOf" srcId="{6CF6AC68-107D-44A4-8F42-7D06E7B958F2}" destId="{E71B2C40-FC3F-4BCA-AB8F-20F72739CF24}" srcOrd="0" destOrd="0" presId="urn:microsoft.com/office/officeart/2005/8/layout/hList6"/>
    <dgm:cxn modelId="{E72E986F-F4B0-4BF5-B4C5-6080483E0FDC}" srcId="{B2A0E5C0-779C-4BEF-8AEB-359E0144D966}" destId="{CC1F4857-E23F-4154-8D62-F1C6B27B3670}" srcOrd="2" destOrd="0" parTransId="{CA01222F-4C3D-49F2-A012-8A63B4031955}" sibTransId="{10F740F9-8E1A-42A2-AF78-8B85A43EE918}"/>
    <dgm:cxn modelId="{BB75BC8D-B002-45C8-8112-EA1BE546310C}" type="presParOf" srcId="{0A9487B6-1582-41F7-BFB8-31AE60EC755D}" destId="{E71B2C40-FC3F-4BCA-AB8F-20F72739CF24}" srcOrd="0" destOrd="0" presId="urn:microsoft.com/office/officeart/2005/8/layout/hList6"/>
    <dgm:cxn modelId="{7C740CFF-C674-42C2-B51D-857469A1A887}" type="presParOf" srcId="{0A9487B6-1582-41F7-BFB8-31AE60EC755D}" destId="{CA03697F-DF68-462C-833C-14F0B66DF35A}" srcOrd="1" destOrd="0" presId="urn:microsoft.com/office/officeart/2005/8/layout/hList6"/>
    <dgm:cxn modelId="{9E3BEDE5-74B2-4634-90E3-D189D5CD6323}" type="presParOf" srcId="{0A9487B6-1582-41F7-BFB8-31AE60EC755D}" destId="{F21409AE-3663-416E-83E2-A138BFC37C52}" srcOrd="2" destOrd="0" presId="urn:microsoft.com/office/officeart/2005/8/layout/hList6"/>
    <dgm:cxn modelId="{95950F08-3020-43B5-B2E8-353097461E70}" type="presParOf" srcId="{0A9487B6-1582-41F7-BFB8-31AE60EC755D}" destId="{8BED162B-C8E3-46EE-903E-5F02775A1828}" srcOrd="3" destOrd="0" presId="urn:microsoft.com/office/officeart/2005/8/layout/hList6"/>
    <dgm:cxn modelId="{9BE5040F-AA07-4F34-BD18-59D3C42A277E}" type="presParOf" srcId="{0A9487B6-1582-41F7-BFB8-31AE60EC755D}" destId="{EB829900-1D53-462A-A8DF-026B2385B9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A0E5C0-779C-4BEF-8AEB-359E0144D966}" type="doc">
      <dgm:prSet loTypeId="urn:microsoft.com/office/officeart/2005/8/layout/hList6" loCatId="list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F6AC68-107D-44A4-8F42-7D06E7B958F2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3200" b="1" dirty="0" smtClean="0"/>
            <a:t>Evitación</a:t>
          </a:r>
        </a:p>
        <a:p>
          <a:pPr algn="just"/>
          <a:r>
            <a:rPr lang="es-ES" sz="1800" dirty="0" smtClean="0"/>
            <a:t>La persona se siente muy tímida, inadecuada y sensible al rechazo.</a:t>
          </a:r>
          <a:endParaRPr lang="es-ES" sz="1800" b="0" dirty="0"/>
        </a:p>
      </dgm:t>
    </dgm:pt>
    <dgm:pt modelId="{47B68AB1-01D8-40EC-B5F3-CD283EB957C2}" type="parTrans" cxnId="{8225622A-5369-4F96-AFCD-84EF90F80656}">
      <dgm:prSet/>
      <dgm:spPr/>
      <dgm:t>
        <a:bodyPr/>
        <a:lstStyle/>
        <a:p>
          <a:endParaRPr lang="es-ES"/>
        </a:p>
      </dgm:t>
    </dgm:pt>
    <dgm:pt modelId="{BDB06686-D5F8-4226-98BB-8EA3DE95E418}" type="sibTrans" cxnId="{8225622A-5369-4F96-AFCD-84EF90F80656}">
      <dgm:prSet/>
      <dgm:spPr/>
      <dgm:t>
        <a:bodyPr/>
        <a:lstStyle/>
        <a:p>
          <a:endParaRPr lang="es-ES"/>
        </a:p>
      </dgm:t>
    </dgm:pt>
    <dgm:pt modelId="{137BF605-7799-4E8F-93F2-DF8C3F99D4B0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3200" b="1" dirty="0" smtClean="0"/>
            <a:t>Paranoico</a:t>
          </a:r>
        </a:p>
        <a:p>
          <a:pPr algn="just"/>
          <a:r>
            <a:rPr lang="es-ES" sz="1800" dirty="0" smtClean="0"/>
            <a:t>La persona presenta desconfianza y recelos de los demás en forma prolongada.</a:t>
          </a:r>
          <a:endParaRPr lang="es-ES" sz="1800" b="1" dirty="0"/>
        </a:p>
      </dgm:t>
    </dgm:pt>
    <dgm:pt modelId="{347829CC-2894-4C9C-96EA-6DF37ACD4574}" type="parTrans" cxnId="{873FB2A0-7EDC-4496-8D6D-FF48720412D2}">
      <dgm:prSet/>
      <dgm:spPr/>
      <dgm:t>
        <a:bodyPr/>
        <a:lstStyle/>
        <a:p>
          <a:endParaRPr lang="es-ES"/>
        </a:p>
      </dgm:t>
    </dgm:pt>
    <dgm:pt modelId="{86D6BDB5-8DFA-47DE-BBC4-E23BE738B3B8}" type="sibTrans" cxnId="{873FB2A0-7EDC-4496-8D6D-FF48720412D2}">
      <dgm:prSet/>
      <dgm:spPr/>
      <dgm:t>
        <a:bodyPr/>
        <a:lstStyle/>
        <a:p>
          <a:endParaRPr lang="es-ES"/>
        </a:p>
      </dgm:t>
    </dgm:pt>
    <dgm:pt modelId="{CC1F4857-E23F-4154-8D62-F1C6B27B3670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es-ES" sz="3200" b="1" dirty="0" smtClean="0"/>
            <a:t>Histriónico</a:t>
          </a:r>
        </a:p>
        <a:p>
          <a:pPr algn="just"/>
          <a:r>
            <a:rPr lang="es-ES" sz="1800" dirty="0" smtClean="0"/>
            <a:t>La persona actúa de manera muy emocional y dramática que atrae la atención hacia ella.</a:t>
          </a:r>
          <a:endParaRPr lang="es-ES" sz="1800" b="1" dirty="0"/>
        </a:p>
      </dgm:t>
    </dgm:pt>
    <dgm:pt modelId="{CA01222F-4C3D-49F2-A012-8A63B4031955}" type="parTrans" cxnId="{E72E986F-F4B0-4BF5-B4C5-6080483E0FDC}">
      <dgm:prSet/>
      <dgm:spPr/>
      <dgm:t>
        <a:bodyPr/>
        <a:lstStyle/>
        <a:p>
          <a:endParaRPr lang="es-ES"/>
        </a:p>
      </dgm:t>
    </dgm:pt>
    <dgm:pt modelId="{10F740F9-8E1A-42A2-AF78-8B85A43EE918}" type="sibTrans" cxnId="{E72E986F-F4B0-4BF5-B4C5-6080483E0FDC}">
      <dgm:prSet/>
      <dgm:spPr/>
      <dgm:t>
        <a:bodyPr/>
        <a:lstStyle/>
        <a:p>
          <a:endParaRPr lang="es-ES"/>
        </a:p>
      </dgm:t>
    </dgm:pt>
    <dgm:pt modelId="{0A9487B6-1582-41F7-BFB8-31AE60EC755D}" type="pres">
      <dgm:prSet presAssocID="{B2A0E5C0-779C-4BEF-8AEB-359E0144D966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71B2C40-FC3F-4BCA-AB8F-20F72739CF24}" type="pres">
      <dgm:prSet presAssocID="{6CF6AC68-107D-44A4-8F42-7D06E7B958F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03697F-DF68-462C-833C-14F0B66DF35A}" type="pres">
      <dgm:prSet presAssocID="{BDB06686-D5F8-4226-98BB-8EA3DE95E418}" presName="sibTrans" presStyleCnt="0"/>
      <dgm:spPr/>
    </dgm:pt>
    <dgm:pt modelId="{F21409AE-3663-416E-83E2-A138BFC37C52}" type="pres">
      <dgm:prSet presAssocID="{137BF605-7799-4E8F-93F2-DF8C3F99D4B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D162B-C8E3-46EE-903E-5F02775A1828}" type="pres">
      <dgm:prSet presAssocID="{86D6BDB5-8DFA-47DE-BBC4-E23BE738B3B8}" presName="sibTrans" presStyleCnt="0"/>
      <dgm:spPr/>
    </dgm:pt>
    <dgm:pt modelId="{EB829900-1D53-462A-A8DF-026B2385B9DD}" type="pres">
      <dgm:prSet presAssocID="{CC1F4857-E23F-4154-8D62-F1C6B27B367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25622A-5369-4F96-AFCD-84EF90F80656}" srcId="{B2A0E5C0-779C-4BEF-8AEB-359E0144D966}" destId="{6CF6AC68-107D-44A4-8F42-7D06E7B958F2}" srcOrd="0" destOrd="0" parTransId="{47B68AB1-01D8-40EC-B5F3-CD283EB957C2}" sibTransId="{BDB06686-D5F8-4226-98BB-8EA3DE95E418}"/>
    <dgm:cxn modelId="{96E3E397-5005-49D2-88BA-627C354248E7}" type="presOf" srcId="{6CF6AC68-107D-44A4-8F42-7D06E7B958F2}" destId="{E71B2C40-FC3F-4BCA-AB8F-20F72739CF24}" srcOrd="0" destOrd="0" presId="urn:microsoft.com/office/officeart/2005/8/layout/hList6"/>
    <dgm:cxn modelId="{873FB2A0-7EDC-4496-8D6D-FF48720412D2}" srcId="{B2A0E5C0-779C-4BEF-8AEB-359E0144D966}" destId="{137BF605-7799-4E8F-93F2-DF8C3F99D4B0}" srcOrd="1" destOrd="0" parTransId="{347829CC-2894-4C9C-96EA-6DF37ACD4574}" sibTransId="{86D6BDB5-8DFA-47DE-BBC4-E23BE738B3B8}"/>
    <dgm:cxn modelId="{848DA69F-F9BE-40FC-B1D8-E2AB1BD6FE81}" type="presOf" srcId="{B2A0E5C0-779C-4BEF-8AEB-359E0144D966}" destId="{0A9487B6-1582-41F7-BFB8-31AE60EC755D}" srcOrd="0" destOrd="0" presId="urn:microsoft.com/office/officeart/2005/8/layout/hList6"/>
    <dgm:cxn modelId="{E72E986F-F4B0-4BF5-B4C5-6080483E0FDC}" srcId="{B2A0E5C0-779C-4BEF-8AEB-359E0144D966}" destId="{CC1F4857-E23F-4154-8D62-F1C6B27B3670}" srcOrd="2" destOrd="0" parTransId="{CA01222F-4C3D-49F2-A012-8A63B4031955}" sibTransId="{10F740F9-8E1A-42A2-AF78-8B85A43EE918}"/>
    <dgm:cxn modelId="{B3888197-6513-42BD-898A-5F5DCE927258}" type="presOf" srcId="{CC1F4857-E23F-4154-8D62-F1C6B27B3670}" destId="{EB829900-1D53-462A-A8DF-026B2385B9DD}" srcOrd="0" destOrd="0" presId="urn:microsoft.com/office/officeart/2005/8/layout/hList6"/>
    <dgm:cxn modelId="{3BDE8361-0157-45FF-A4A8-5FABA2996047}" type="presOf" srcId="{137BF605-7799-4E8F-93F2-DF8C3F99D4B0}" destId="{F21409AE-3663-416E-83E2-A138BFC37C52}" srcOrd="0" destOrd="0" presId="urn:microsoft.com/office/officeart/2005/8/layout/hList6"/>
    <dgm:cxn modelId="{A75C8E69-2F8A-4D94-AF8C-3FFD9CFFAA43}" type="presParOf" srcId="{0A9487B6-1582-41F7-BFB8-31AE60EC755D}" destId="{E71B2C40-FC3F-4BCA-AB8F-20F72739CF24}" srcOrd="0" destOrd="0" presId="urn:microsoft.com/office/officeart/2005/8/layout/hList6"/>
    <dgm:cxn modelId="{802E29E6-6B1B-43FA-AB36-567254BD6258}" type="presParOf" srcId="{0A9487B6-1582-41F7-BFB8-31AE60EC755D}" destId="{CA03697F-DF68-462C-833C-14F0B66DF35A}" srcOrd="1" destOrd="0" presId="urn:microsoft.com/office/officeart/2005/8/layout/hList6"/>
    <dgm:cxn modelId="{1DDF4991-191C-4651-A5A6-64A6281F40B0}" type="presParOf" srcId="{0A9487B6-1582-41F7-BFB8-31AE60EC755D}" destId="{F21409AE-3663-416E-83E2-A138BFC37C52}" srcOrd="2" destOrd="0" presId="urn:microsoft.com/office/officeart/2005/8/layout/hList6"/>
    <dgm:cxn modelId="{9ABB8757-3F14-4A87-A52A-BA18E671742E}" type="presParOf" srcId="{0A9487B6-1582-41F7-BFB8-31AE60EC755D}" destId="{8BED162B-C8E3-46EE-903E-5F02775A1828}" srcOrd="3" destOrd="0" presId="urn:microsoft.com/office/officeart/2005/8/layout/hList6"/>
    <dgm:cxn modelId="{4EF525ED-D077-472A-A499-BE16B6584DB3}" type="presParOf" srcId="{0A9487B6-1582-41F7-BFB8-31AE60EC755D}" destId="{EB829900-1D53-462A-A8DF-026B2385B9DD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788D09-E748-4B6B-8F36-3FD2DCC84D9B}" type="doc">
      <dgm:prSet loTypeId="urn:microsoft.com/office/officeart/2005/8/layout/pyramid1" loCatId="pyramid" qsTypeId="urn:microsoft.com/office/officeart/2005/8/quickstyle/3d2" qsCatId="3D" csTypeId="urn:microsoft.com/office/officeart/2005/8/colors/accent0_3" csCatId="mainScheme" phldr="1"/>
      <dgm:spPr/>
    </dgm:pt>
    <dgm:pt modelId="{E7543769-6457-40FB-8FFB-5EAEDF4AF6C0}">
      <dgm:prSet phldrT="[Texto]"/>
      <dgm:spPr/>
      <dgm:t>
        <a:bodyPr/>
        <a:lstStyle/>
        <a:p>
          <a:pPr algn="r"/>
          <a:r>
            <a:rPr lang="es-ES" dirty="0" smtClean="0"/>
            <a:t>Emociones</a:t>
          </a:r>
          <a:endParaRPr lang="es-ES" dirty="0"/>
        </a:p>
      </dgm:t>
    </dgm:pt>
    <dgm:pt modelId="{8AD0DD07-8579-4CDA-B837-513B3E4C9DCC}" type="parTrans" cxnId="{213DDD57-0745-436C-A6D0-A737E20E0250}">
      <dgm:prSet/>
      <dgm:spPr/>
      <dgm:t>
        <a:bodyPr/>
        <a:lstStyle/>
        <a:p>
          <a:endParaRPr lang="es-ES"/>
        </a:p>
      </dgm:t>
    </dgm:pt>
    <dgm:pt modelId="{BECC7534-512B-40B1-9E12-5E8673B46156}" type="sibTrans" cxnId="{213DDD57-0745-436C-A6D0-A737E20E0250}">
      <dgm:prSet/>
      <dgm:spPr/>
      <dgm:t>
        <a:bodyPr/>
        <a:lstStyle/>
        <a:p>
          <a:endParaRPr lang="es-ES"/>
        </a:p>
      </dgm:t>
    </dgm:pt>
    <dgm:pt modelId="{CF11F1BA-7290-43E4-8DB9-5BC0B2935B0C}">
      <dgm:prSet phldrT="[Texto]"/>
      <dgm:spPr>
        <a:solidFill>
          <a:srgbClr val="FF0000"/>
        </a:solidFill>
        <a:ln>
          <a:solidFill>
            <a:srgbClr val="FF0000"/>
          </a:solidFill>
        </a:ln>
      </dgm:spPr>
      <dgm:t>
        <a:bodyPr/>
        <a:lstStyle/>
        <a:p>
          <a:r>
            <a:rPr lang="es-ES" b="1" dirty="0" smtClean="0"/>
            <a:t>Conducta</a:t>
          </a:r>
          <a:endParaRPr lang="es-ES" b="1" dirty="0"/>
        </a:p>
      </dgm:t>
    </dgm:pt>
    <dgm:pt modelId="{7272A930-0A05-4809-AEE8-D9790F803408}" type="parTrans" cxnId="{02D1C782-631E-44EA-90AB-8C004E211FB0}">
      <dgm:prSet/>
      <dgm:spPr/>
      <dgm:t>
        <a:bodyPr/>
        <a:lstStyle/>
        <a:p>
          <a:endParaRPr lang="es-ES"/>
        </a:p>
      </dgm:t>
    </dgm:pt>
    <dgm:pt modelId="{6DA4A65F-7386-4991-9871-C93C1D679C15}" type="sibTrans" cxnId="{02D1C782-631E-44EA-90AB-8C004E211FB0}">
      <dgm:prSet/>
      <dgm:spPr/>
      <dgm:t>
        <a:bodyPr/>
        <a:lstStyle/>
        <a:p>
          <a:endParaRPr lang="es-ES"/>
        </a:p>
      </dgm:t>
    </dgm:pt>
    <dgm:pt modelId="{AE385080-5B5D-49AF-B1EE-633AC4B0BC03}">
      <dgm:prSet phldrT="[Texto]"/>
      <dgm:spPr/>
      <dgm:t>
        <a:bodyPr/>
        <a:lstStyle/>
        <a:p>
          <a:pPr algn="just"/>
          <a:r>
            <a:rPr lang="es-ES" dirty="0" smtClean="0"/>
            <a:t>Sentimientos</a:t>
          </a:r>
          <a:endParaRPr lang="es-ES" dirty="0"/>
        </a:p>
      </dgm:t>
    </dgm:pt>
    <dgm:pt modelId="{4DF6DF8B-8475-41ED-A1C8-08F773DAAD82}" type="parTrans" cxnId="{E729BD9B-6949-496E-B023-6ADBE96BE57C}">
      <dgm:prSet/>
      <dgm:spPr/>
      <dgm:t>
        <a:bodyPr/>
        <a:lstStyle/>
        <a:p>
          <a:endParaRPr lang="es-ES"/>
        </a:p>
      </dgm:t>
    </dgm:pt>
    <dgm:pt modelId="{D9F7A9D1-603F-4C31-8A43-2486BE9F604F}" type="sibTrans" cxnId="{E729BD9B-6949-496E-B023-6ADBE96BE57C}">
      <dgm:prSet/>
      <dgm:spPr/>
      <dgm:t>
        <a:bodyPr/>
        <a:lstStyle/>
        <a:p>
          <a:endParaRPr lang="es-ES"/>
        </a:p>
      </dgm:t>
    </dgm:pt>
    <dgm:pt modelId="{80AB6D28-4951-41D3-9431-8A455462CF0F}">
      <dgm:prSet/>
      <dgm:spPr/>
      <dgm:t>
        <a:bodyPr/>
        <a:lstStyle/>
        <a:p>
          <a:pPr algn="just"/>
          <a:r>
            <a:rPr lang="es-ES" dirty="0" smtClean="0"/>
            <a:t>Pensamientos</a:t>
          </a:r>
          <a:endParaRPr lang="es-ES" dirty="0"/>
        </a:p>
      </dgm:t>
    </dgm:pt>
    <dgm:pt modelId="{D426D872-D1EB-4EF0-8516-9EDF4840B949}" type="parTrans" cxnId="{A0897779-D5AB-4FE4-8692-46C7545FC6A4}">
      <dgm:prSet/>
      <dgm:spPr/>
      <dgm:t>
        <a:bodyPr/>
        <a:lstStyle/>
        <a:p>
          <a:endParaRPr lang="es-ES"/>
        </a:p>
      </dgm:t>
    </dgm:pt>
    <dgm:pt modelId="{D29468B0-6AC3-47CB-8E34-A68C23C4A157}" type="sibTrans" cxnId="{A0897779-D5AB-4FE4-8692-46C7545FC6A4}">
      <dgm:prSet/>
      <dgm:spPr/>
      <dgm:t>
        <a:bodyPr/>
        <a:lstStyle/>
        <a:p>
          <a:endParaRPr lang="es-ES"/>
        </a:p>
      </dgm:t>
    </dgm:pt>
    <dgm:pt modelId="{8E5BE726-381B-4413-AEE0-BF5BBBB5E945}">
      <dgm:prSet/>
      <dgm:spPr/>
      <dgm:t>
        <a:bodyPr/>
        <a:lstStyle/>
        <a:p>
          <a:pPr algn="r"/>
          <a:r>
            <a:rPr lang="es-ES" dirty="0" smtClean="0"/>
            <a:t>Valores</a:t>
          </a:r>
          <a:endParaRPr lang="es-ES" dirty="0"/>
        </a:p>
      </dgm:t>
    </dgm:pt>
    <dgm:pt modelId="{DE01F340-9657-475F-93B5-7A289603A884}" type="parTrans" cxnId="{1775E778-DA38-4034-8746-6EC4EF6CD27F}">
      <dgm:prSet/>
      <dgm:spPr/>
      <dgm:t>
        <a:bodyPr/>
        <a:lstStyle/>
        <a:p>
          <a:endParaRPr lang="es-ES"/>
        </a:p>
      </dgm:t>
    </dgm:pt>
    <dgm:pt modelId="{90212176-1AD3-4E3C-B68B-5A576C4707AE}" type="sibTrans" cxnId="{1775E778-DA38-4034-8746-6EC4EF6CD27F}">
      <dgm:prSet/>
      <dgm:spPr/>
      <dgm:t>
        <a:bodyPr/>
        <a:lstStyle/>
        <a:p>
          <a:endParaRPr lang="es-ES"/>
        </a:p>
      </dgm:t>
    </dgm:pt>
    <dgm:pt modelId="{CEF0F90E-488B-4874-A23B-50DD79A06A53}">
      <dgm:prSet/>
      <dgm:spPr/>
      <dgm:t>
        <a:bodyPr/>
        <a:lstStyle/>
        <a:p>
          <a:pPr algn="l"/>
          <a:r>
            <a:rPr lang="es-ES" dirty="0" smtClean="0"/>
            <a:t>Creencias</a:t>
          </a:r>
          <a:endParaRPr lang="es-ES" dirty="0"/>
        </a:p>
      </dgm:t>
    </dgm:pt>
    <dgm:pt modelId="{46332A88-F68F-4E5A-AE57-0564AFF6BD1C}" type="parTrans" cxnId="{48CF8D44-2DDF-4410-899E-70742A150CE3}">
      <dgm:prSet/>
      <dgm:spPr/>
      <dgm:t>
        <a:bodyPr/>
        <a:lstStyle/>
        <a:p>
          <a:endParaRPr lang="es-ES"/>
        </a:p>
      </dgm:t>
    </dgm:pt>
    <dgm:pt modelId="{BC2709F1-AEAD-4B70-B91D-0A5054EDC06B}" type="sibTrans" cxnId="{48CF8D44-2DDF-4410-899E-70742A150CE3}">
      <dgm:prSet/>
      <dgm:spPr/>
      <dgm:t>
        <a:bodyPr/>
        <a:lstStyle/>
        <a:p>
          <a:endParaRPr lang="es-ES"/>
        </a:p>
      </dgm:t>
    </dgm:pt>
    <dgm:pt modelId="{5BDC8ED2-3149-4A99-99B6-6821E3F9D4C9}">
      <dgm:prSet/>
      <dgm:spPr/>
      <dgm:t>
        <a:bodyPr/>
        <a:lstStyle/>
        <a:p>
          <a:pPr algn="r"/>
          <a:r>
            <a:rPr lang="es-ES" dirty="0" smtClean="0"/>
            <a:t>Espiritualidad</a:t>
          </a:r>
          <a:endParaRPr lang="es-ES" dirty="0"/>
        </a:p>
      </dgm:t>
    </dgm:pt>
    <dgm:pt modelId="{7182FEEF-0545-40DF-A808-AFA7DE5369D2}" type="parTrans" cxnId="{636C9D02-4167-449C-B272-062BFDBDA987}">
      <dgm:prSet/>
      <dgm:spPr/>
      <dgm:t>
        <a:bodyPr/>
        <a:lstStyle/>
        <a:p>
          <a:endParaRPr lang="es-ES"/>
        </a:p>
      </dgm:t>
    </dgm:pt>
    <dgm:pt modelId="{54E52047-1CAE-45F9-B731-155BEA398468}" type="sibTrans" cxnId="{636C9D02-4167-449C-B272-062BFDBDA987}">
      <dgm:prSet/>
      <dgm:spPr/>
      <dgm:t>
        <a:bodyPr/>
        <a:lstStyle/>
        <a:p>
          <a:endParaRPr lang="es-ES"/>
        </a:p>
      </dgm:t>
    </dgm:pt>
    <dgm:pt modelId="{F966AB2A-2A6C-4B06-99A5-487D1BB13A2D}" type="pres">
      <dgm:prSet presAssocID="{BA788D09-E748-4B6B-8F36-3FD2DCC84D9B}" presName="Name0" presStyleCnt="0">
        <dgm:presLayoutVars>
          <dgm:dir/>
          <dgm:animLvl val="lvl"/>
          <dgm:resizeHandles val="exact"/>
        </dgm:presLayoutVars>
      </dgm:prSet>
      <dgm:spPr/>
    </dgm:pt>
    <dgm:pt modelId="{6440099B-32B1-4BEA-A947-7F1F9F98FD0C}" type="pres">
      <dgm:prSet presAssocID="{CF11F1BA-7290-43E4-8DB9-5BC0B2935B0C}" presName="Name8" presStyleCnt="0"/>
      <dgm:spPr/>
    </dgm:pt>
    <dgm:pt modelId="{3BA08BCA-BE09-47C3-9852-75D16D3C1E98}" type="pres">
      <dgm:prSet presAssocID="{CF11F1BA-7290-43E4-8DB9-5BC0B2935B0C}" presName="level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16F8BA-D2BA-4DB8-ACEC-BF97F82E8568}" type="pres">
      <dgm:prSet presAssocID="{CF11F1BA-7290-43E4-8DB9-5BC0B2935B0C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27B0AE-3B97-4BCB-96C5-3E1A43EB7D92}" type="pres">
      <dgm:prSet presAssocID="{AE385080-5B5D-49AF-B1EE-633AC4B0BC03}" presName="Name8" presStyleCnt="0"/>
      <dgm:spPr/>
    </dgm:pt>
    <dgm:pt modelId="{86A7C306-55FA-4E4A-8B9E-C3A5ADBE2BDC}" type="pres">
      <dgm:prSet presAssocID="{AE385080-5B5D-49AF-B1EE-633AC4B0BC03}" presName="level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CCD5A8-326C-4EB5-812C-BDFBCE6C7A20}" type="pres">
      <dgm:prSet presAssocID="{AE385080-5B5D-49AF-B1EE-633AC4B0BC0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952A4-6721-4A1B-912F-98971B91F010}" type="pres">
      <dgm:prSet presAssocID="{E7543769-6457-40FB-8FFB-5EAEDF4AF6C0}" presName="Name8" presStyleCnt="0"/>
      <dgm:spPr/>
    </dgm:pt>
    <dgm:pt modelId="{4E02553E-1F4B-4AEB-B18A-9B71536C4B56}" type="pres">
      <dgm:prSet presAssocID="{E7543769-6457-40FB-8FFB-5EAEDF4AF6C0}" presName="level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1DB084-F720-4692-91D2-82C761B0E34F}" type="pres">
      <dgm:prSet presAssocID="{E7543769-6457-40FB-8FFB-5EAEDF4AF6C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31179-420D-4B47-8764-3003164C0C31}" type="pres">
      <dgm:prSet presAssocID="{80AB6D28-4951-41D3-9431-8A455462CF0F}" presName="Name8" presStyleCnt="0"/>
      <dgm:spPr/>
    </dgm:pt>
    <dgm:pt modelId="{3051E9BC-E89D-445D-AA2B-2F23F4B5F4CD}" type="pres">
      <dgm:prSet presAssocID="{80AB6D28-4951-41D3-9431-8A455462CF0F}" presName="level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F032CB-DBC9-4EA8-AC98-8141C61B1B4E}" type="pres">
      <dgm:prSet presAssocID="{80AB6D28-4951-41D3-9431-8A455462CF0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3C465E-ECCC-4068-96F5-70F491A0A8BD}" type="pres">
      <dgm:prSet presAssocID="{8E5BE726-381B-4413-AEE0-BF5BBBB5E945}" presName="Name8" presStyleCnt="0"/>
      <dgm:spPr/>
    </dgm:pt>
    <dgm:pt modelId="{4A7D71D9-8D50-4FEB-8399-57CDAB7732BF}" type="pres">
      <dgm:prSet presAssocID="{8E5BE726-381B-4413-AEE0-BF5BBBB5E945}" presName="level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3E3190-1934-487C-8854-DEFC35ABD424}" type="pres">
      <dgm:prSet presAssocID="{8E5BE726-381B-4413-AEE0-BF5BBBB5E9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854B49-AFA8-4B75-BC0E-A9F44CBC4851}" type="pres">
      <dgm:prSet presAssocID="{CEF0F90E-488B-4874-A23B-50DD79A06A53}" presName="Name8" presStyleCnt="0"/>
      <dgm:spPr/>
    </dgm:pt>
    <dgm:pt modelId="{79069C73-477B-4D84-AA62-1A998A73EAE2}" type="pres">
      <dgm:prSet presAssocID="{CEF0F90E-488B-4874-A23B-50DD79A06A53}" presName="level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AB595C-47F0-4A42-A3EF-BBBA0E268902}" type="pres">
      <dgm:prSet presAssocID="{CEF0F90E-488B-4874-A23B-50DD79A06A5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E873E17-DFD2-4D06-992E-6EAA50B80513}" type="pres">
      <dgm:prSet presAssocID="{5BDC8ED2-3149-4A99-99B6-6821E3F9D4C9}" presName="Name8" presStyleCnt="0"/>
      <dgm:spPr/>
    </dgm:pt>
    <dgm:pt modelId="{1E77680D-729C-4D9B-835E-2E28F6A39A33}" type="pres">
      <dgm:prSet presAssocID="{5BDC8ED2-3149-4A99-99B6-6821E3F9D4C9}" presName="level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DE4C47-BFEF-4111-8FDB-667EDF911C31}" type="pres">
      <dgm:prSet presAssocID="{5BDC8ED2-3149-4A99-99B6-6821E3F9D4C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D0C4E1-8EBC-461F-91A9-3CA0AA0A6432}" type="presOf" srcId="{E7543769-6457-40FB-8FFB-5EAEDF4AF6C0}" destId="{4E02553E-1F4B-4AEB-B18A-9B71536C4B56}" srcOrd="0" destOrd="0" presId="urn:microsoft.com/office/officeart/2005/8/layout/pyramid1"/>
    <dgm:cxn modelId="{C24DA6F4-A4D1-4851-86B7-381562BAA3C7}" type="presOf" srcId="{AE385080-5B5D-49AF-B1EE-633AC4B0BC03}" destId="{86A7C306-55FA-4E4A-8B9E-C3A5ADBE2BDC}" srcOrd="0" destOrd="0" presId="urn:microsoft.com/office/officeart/2005/8/layout/pyramid1"/>
    <dgm:cxn modelId="{6D65182E-5FBF-4996-8026-90642DDC0843}" type="presOf" srcId="{BA788D09-E748-4B6B-8F36-3FD2DCC84D9B}" destId="{F966AB2A-2A6C-4B06-99A5-487D1BB13A2D}" srcOrd="0" destOrd="0" presId="urn:microsoft.com/office/officeart/2005/8/layout/pyramid1"/>
    <dgm:cxn modelId="{B68ABA4D-3251-4DD9-8D35-D03DA4739B57}" type="presOf" srcId="{CEF0F90E-488B-4874-A23B-50DD79A06A53}" destId="{79069C73-477B-4D84-AA62-1A998A73EAE2}" srcOrd="0" destOrd="0" presId="urn:microsoft.com/office/officeart/2005/8/layout/pyramid1"/>
    <dgm:cxn modelId="{A0897779-D5AB-4FE4-8692-46C7545FC6A4}" srcId="{BA788D09-E748-4B6B-8F36-3FD2DCC84D9B}" destId="{80AB6D28-4951-41D3-9431-8A455462CF0F}" srcOrd="3" destOrd="0" parTransId="{D426D872-D1EB-4EF0-8516-9EDF4840B949}" sibTransId="{D29468B0-6AC3-47CB-8E34-A68C23C4A157}"/>
    <dgm:cxn modelId="{213DDD57-0745-436C-A6D0-A737E20E0250}" srcId="{BA788D09-E748-4B6B-8F36-3FD2DCC84D9B}" destId="{E7543769-6457-40FB-8FFB-5EAEDF4AF6C0}" srcOrd="2" destOrd="0" parTransId="{8AD0DD07-8579-4CDA-B837-513B3E4C9DCC}" sibTransId="{BECC7534-512B-40B1-9E12-5E8673B46156}"/>
    <dgm:cxn modelId="{B7ED2E69-56A2-48F1-B0E4-325AA4CBAD99}" type="presOf" srcId="{E7543769-6457-40FB-8FFB-5EAEDF4AF6C0}" destId="{231DB084-F720-4692-91D2-82C761B0E34F}" srcOrd="1" destOrd="0" presId="urn:microsoft.com/office/officeart/2005/8/layout/pyramid1"/>
    <dgm:cxn modelId="{636C9D02-4167-449C-B272-062BFDBDA987}" srcId="{BA788D09-E748-4B6B-8F36-3FD2DCC84D9B}" destId="{5BDC8ED2-3149-4A99-99B6-6821E3F9D4C9}" srcOrd="6" destOrd="0" parTransId="{7182FEEF-0545-40DF-A808-AFA7DE5369D2}" sibTransId="{54E52047-1CAE-45F9-B731-155BEA398468}"/>
    <dgm:cxn modelId="{428ABE73-13BB-49F9-85BB-A589F102961C}" type="presOf" srcId="{5BDC8ED2-3149-4A99-99B6-6821E3F9D4C9}" destId="{1E77680D-729C-4D9B-835E-2E28F6A39A33}" srcOrd="0" destOrd="0" presId="urn:microsoft.com/office/officeart/2005/8/layout/pyramid1"/>
    <dgm:cxn modelId="{50FCC7DD-6443-400A-B64F-96A8779DBE22}" type="presOf" srcId="{CEF0F90E-488B-4874-A23B-50DD79A06A53}" destId="{07AB595C-47F0-4A42-A3EF-BBBA0E268902}" srcOrd="1" destOrd="0" presId="urn:microsoft.com/office/officeart/2005/8/layout/pyramid1"/>
    <dgm:cxn modelId="{34967472-A5F5-48BD-B918-116B77A3A756}" type="presOf" srcId="{CF11F1BA-7290-43E4-8DB9-5BC0B2935B0C}" destId="{3BA08BCA-BE09-47C3-9852-75D16D3C1E98}" srcOrd="0" destOrd="0" presId="urn:microsoft.com/office/officeart/2005/8/layout/pyramid1"/>
    <dgm:cxn modelId="{F4442ECE-2DCF-492F-A199-FC883682B482}" type="presOf" srcId="{8E5BE726-381B-4413-AEE0-BF5BBBB5E945}" destId="{9C3E3190-1934-487C-8854-DEFC35ABD424}" srcOrd="1" destOrd="0" presId="urn:microsoft.com/office/officeart/2005/8/layout/pyramid1"/>
    <dgm:cxn modelId="{1775E778-DA38-4034-8746-6EC4EF6CD27F}" srcId="{BA788D09-E748-4B6B-8F36-3FD2DCC84D9B}" destId="{8E5BE726-381B-4413-AEE0-BF5BBBB5E945}" srcOrd="4" destOrd="0" parTransId="{DE01F340-9657-475F-93B5-7A289603A884}" sibTransId="{90212176-1AD3-4E3C-B68B-5A576C4707AE}"/>
    <dgm:cxn modelId="{E729BD9B-6949-496E-B023-6ADBE96BE57C}" srcId="{BA788D09-E748-4B6B-8F36-3FD2DCC84D9B}" destId="{AE385080-5B5D-49AF-B1EE-633AC4B0BC03}" srcOrd="1" destOrd="0" parTransId="{4DF6DF8B-8475-41ED-A1C8-08F773DAAD82}" sibTransId="{D9F7A9D1-603F-4C31-8A43-2486BE9F604F}"/>
    <dgm:cxn modelId="{51D343B7-A452-4FB8-9AD2-3089497F9F00}" type="presOf" srcId="{5BDC8ED2-3149-4A99-99B6-6821E3F9D4C9}" destId="{32DE4C47-BFEF-4111-8FDB-667EDF911C31}" srcOrd="1" destOrd="0" presId="urn:microsoft.com/office/officeart/2005/8/layout/pyramid1"/>
    <dgm:cxn modelId="{B7EC9C04-315A-4938-A22C-75CE0ACB014F}" type="presOf" srcId="{AE385080-5B5D-49AF-B1EE-633AC4B0BC03}" destId="{DACCD5A8-326C-4EB5-812C-BDFBCE6C7A20}" srcOrd="1" destOrd="0" presId="urn:microsoft.com/office/officeart/2005/8/layout/pyramid1"/>
    <dgm:cxn modelId="{02D1C782-631E-44EA-90AB-8C004E211FB0}" srcId="{BA788D09-E748-4B6B-8F36-3FD2DCC84D9B}" destId="{CF11F1BA-7290-43E4-8DB9-5BC0B2935B0C}" srcOrd="0" destOrd="0" parTransId="{7272A930-0A05-4809-AEE8-D9790F803408}" sibTransId="{6DA4A65F-7386-4991-9871-C93C1D679C15}"/>
    <dgm:cxn modelId="{25EC7C98-CDFB-432A-9D5E-2ECD42FB7364}" type="presOf" srcId="{80AB6D28-4951-41D3-9431-8A455462CF0F}" destId="{32F032CB-DBC9-4EA8-AC98-8141C61B1B4E}" srcOrd="1" destOrd="0" presId="urn:microsoft.com/office/officeart/2005/8/layout/pyramid1"/>
    <dgm:cxn modelId="{E299184E-2D03-4FEE-9CB4-5A12C268F96E}" type="presOf" srcId="{80AB6D28-4951-41D3-9431-8A455462CF0F}" destId="{3051E9BC-E89D-445D-AA2B-2F23F4B5F4CD}" srcOrd="0" destOrd="0" presId="urn:microsoft.com/office/officeart/2005/8/layout/pyramid1"/>
    <dgm:cxn modelId="{48CF8D44-2DDF-4410-899E-70742A150CE3}" srcId="{BA788D09-E748-4B6B-8F36-3FD2DCC84D9B}" destId="{CEF0F90E-488B-4874-A23B-50DD79A06A53}" srcOrd="5" destOrd="0" parTransId="{46332A88-F68F-4E5A-AE57-0564AFF6BD1C}" sibTransId="{BC2709F1-AEAD-4B70-B91D-0A5054EDC06B}"/>
    <dgm:cxn modelId="{40C85636-C590-4ADD-89CD-78B7A494C00B}" type="presOf" srcId="{CF11F1BA-7290-43E4-8DB9-5BC0B2935B0C}" destId="{4B16F8BA-D2BA-4DB8-ACEC-BF97F82E8568}" srcOrd="1" destOrd="0" presId="urn:microsoft.com/office/officeart/2005/8/layout/pyramid1"/>
    <dgm:cxn modelId="{FB1AECB5-76CC-4324-B654-2BA576406736}" type="presOf" srcId="{8E5BE726-381B-4413-AEE0-BF5BBBB5E945}" destId="{4A7D71D9-8D50-4FEB-8399-57CDAB7732BF}" srcOrd="0" destOrd="0" presId="urn:microsoft.com/office/officeart/2005/8/layout/pyramid1"/>
    <dgm:cxn modelId="{21233439-2C36-449A-8BE8-FA15A2BE03E3}" type="presParOf" srcId="{F966AB2A-2A6C-4B06-99A5-487D1BB13A2D}" destId="{6440099B-32B1-4BEA-A947-7F1F9F98FD0C}" srcOrd="0" destOrd="0" presId="urn:microsoft.com/office/officeart/2005/8/layout/pyramid1"/>
    <dgm:cxn modelId="{6632C3F0-E497-4DAB-8546-F14CC5578310}" type="presParOf" srcId="{6440099B-32B1-4BEA-A947-7F1F9F98FD0C}" destId="{3BA08BCA-BE09-47C3-9852-75D16D3C1E98}" srcOrd="0" destOrd="0" presId="urn:microsoft.com/office/officeart/2005/8/layout/pyramid1"/>
    <dgm:cxn modelId="{762B00B1-AE1F-46E1-8914-C05D3D57F79E}" type="presParOf" srcId="{6440099B-32B1-4BEA-A947-7F1F9F98FD0C}" destId="{4B16F8BA-D2BA-4DB8-ACEC-BF97F82E8568}" srcOrd="1" destOrd="0" presId="urn:microsoft.com/office/officeart/2005/8/layout/pyramid1"/>
    <dgm:cxn modelId="{830000A6-EC62-4D75-B3BF-68F42B2958C6}" type="presParOf" srcId="{F966AB2A-2A6C-4B06-99A5-487D1BB13A2D}" destId="{0927B0AE-3B97-4BCB-96C5-3E1A43EB7D92}" srcOrd="1" destOrd="0" presId="urn:microsoft.com/office/officeart/2005/8/layout/pyramid1"/>
    <dgm:cxn modelId="{43D6388D-B190-4A02-B7A4-712506BD35A0}" type="presParOf" srcId="{0927B0AE-3B97-4BCB-96C5-3E1A43EB7D92}" destId="{86A7C306-55FA-4E4A-8B9E-C3A5ADBE2BDC}" srcOrd="0" destOrd="0" presId="urn:microsoft.com/office/officeart/2005/8/layout/pyramid1"/>
    <dgm:cxn modelId="{B7814850-D03C-4F97-8F53-603234F3BCBE}" type="presParOf" srcId="{0927B0AE-3B97-4BCB-96C5-3E1A43EB7D92}" destId="{DACCD5A8-326C-4EB5-812C-BDFBCE6C7A20}" srcOrd="1" destOrd="0" presId="urn:microsoft.com/office/officeart/2005/8/layout/pyramid1"/>
    <dgm:cxn modelId="{923950D5-8EA3-42C8-BA4C-15259BE11334}" type="presParOf" srcId="{F966AB2A-2A6C-4B06-99A5-487D1BB13A2D}" destId="{C74952A4-6721-4A1B-912F-98971B91F010}" srcOrd="2" destOrd="0" presId="urn:microsoft.com/office/officeart/2005/8/layout/pyramid1"/>
    <dgm:cxn modelId="{9796CB94-9454-4BB4-BC30-8DECAD3939DB}" type="presParOf" srcId="{C74952A4-6721-4A1B-912F-98971B91F010}" destId="{4E02553E-1F4B-4AEB-B18A-9B71536C4B56}" srcOrd="0" destOrd="0" presId="urn:microsoft.com/office/officeart/2005/8/layout/pyramid1"/>
    <dgm:cxn modelId="{AA58E0E6-21DF-44C0-84BF-F4B58BC068C0}" type="presParOf" srcId="{C74952A4-6721-4A1B-912F-98971B91F010}" destId="{231DB084-F720-4692-91D2-82C761B0E34F}" srcOrd="1" destOrd="0" presId="urn:microsoft.com/office/officeart/2005/8/layout/pyramid1"/>
    <dgm:cxn modelId="{B04FF5CD-1BE3-4946-BB1B-9A46579536EE}" type="presParOf" srcId="{F966AB2A-2A6C-4B06-99A5-487D1BB13A2D}" destId="{3A031179-420D-4B47-8764-3003164C0C31}" srcOrd="3" destOrd="0" presId="urn:microsoft.com/office/officeart/2005/8/layout/pyramid1"/>
    <dgm:cxn modelId="{A1BE6B8F-56F3-47B2-A3B0-D022A5C8EC94}" type="presParOf" srcId="{3A031179-420D-4B47-8764-3003164C0C31}" destId="{3051E9BC-E89D-445D-AA2B-2F23F4B5F4CD}" srcOrd="0" destOrd="0" presId="urn:microsoft.com/office/officeart/2005/8/layout/pyramid1"/>
    <dgm:cxn modelId="{FC226BED-8C67-4547-8989-04CDDBCFC2A7}" type="presParOf" srcId="{3A031179-420D-4B47-8764-3003164C0C31}" destId="{32F032CB-DBC9-4EA8-AC98-8141C61B1B4E}" srcOrd="1" destOrd="0" presId="urn:microsoft.com/office/officeart/2005/8/layout/pyramid1"/>
    <dgm:cxn modelId="{9E8F760A-31D4-4B7D-914D-8819EF1305FC}" type="presParOf" srcId="{F966AB2A-2A6C-4B06-99A5-487D1BB13A2D}" destId="{4E3C465E-ECCC-4068-96F5-70F491A0A8BD}" srcOrd="4" destOrd="0" presId="urn:microsoft.com/office/officeart/2005/8/layout/pyramid1"/>
    <dgm:cxn modelId="{BE961D0A-8449-4DA9-BEDD-1F5B043B1C31}" type="presParOf" srcId="{4E3C465E-ECCC-4068-96F5-70F491A0A8BD}" destId="{4A7D71D9-8D50-4FEB-8399-57CDAB7732BF}" srcOrd="0" destOrd="0" presId="urn:microsoft.com/office/officeart/2005/8/layout/pyramid1"/>
    <dgm:cxn modelId="{11463EFF-56D3-43C1-BDE8-7CDC20A23271}" type="presParOf" srcId="{4E3C465E-ECCC-4068-96F5-70F491A0A8BD}" destId="{9C3E3190-1934-487C-8854-DEFC35ABD424}" srcOrd="1" destOrd="0" presId="urn:microsoft.com/office/officeart/2005/8/layout/pyramid1"/>
    <dgm:cxn modelId="{4E2FDFDC-04AE-41BB-BC53-D8BDE1657A72}" type="presParOf" srcId="{F966AB2A-2A6C-4B06-99A5-487D1BB13A2D}" destId="{93854B49-AFA8-4B75-BC0E-A9F44CBC4851}" srcOrd="5" destOrd="0" presId="urn:microsoft.com/office/officeart/2005/8/layout/pyramid1"/>
    <dgm:cxn modelId="{4610F3DE-8418-4943-BA25-22F77C98E24C}" type="presParOf" srcId="{93854B49-AFA8-4B75-BC0E-A9F44CBC4851}" destId="{79069C73-477B-4D84-AA62-1A998A73EAE2}" srcOrd="0" destOrd="0" presId="urn:microsoft.com/office/officeart/2005/8/layout/pyramid1"/>
    <dgm:cxn modelId="{7E076175-7DD1-453E-9EA0-52B907C437EC}" type="presParOf" srcId="{93854B49-AFA8-4B75-BC0E-A9F44CBC4851}" destId="{07AB595C-47F0-4A42-A3EF-BBBA0E268902}" srcOrd="1" destOrd="0" presId="urn:microsoft.com/office/officeart/2005/8/layout/pyramid1"/>
    <dgm:cxn modelId="{8E1D2EE7-0C5F-45F0-9A5A-007630EE1734}" type="presParOf" srcId="{F966AB2A-2A6C-4B06-99A5-487D1BB13A2D}" destId="{EE873E17-DFD2-4D06-992E-6EAA50B80513}" srcOrd="6" destOrd="0" presId="urn:microsoft.com/office/officeart/2005/8/layout/pyramid1"/>
    <dgm:cxn modelId="{5B7E12C0-2177-4D25-9147-D863F818F6EE}" type="presParOf" srcId="{EE873E17-DFD2-4D06-992E-6EAA50B80513}" destId="{1E77680D-729C-4D9B-835E-2E28F6A39A33}" srcOrd="0" destOrd="0" presId="urn:microsoft.com/office/officeart/2005/8/layout/pyramid1"/>
    <dgm:cxn modelId="{1E06B175-28CD-486F-85F4-6A868141EC10}" type="presParOf" srcId="{EE873E17-DFD2-4D06-992E-6EAA50B80513}" destId="{32DE4C47-BFEF-4111-8FDB-667EDF911C31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B2C40-FC3F-4BCA-AB8F-20F72739CF24}">
      <dsp:nvSpPr>
        <dsp:cNvPr id="0" name=""/>
        <dsp:cNvSpPr/>
      </dsp:nvSpPr>
      <dsp:spPr>
        <a:xfrm rot="16200000">
          <a:off x="-1391827" y="1392987"/>
          <a:ext cx="5803482" cy="3017507"/>
        </a:xfrm>
        <a:prstGeom prst="flowChartManualOperation">
          <a:avLst/>
        </a:prstGeom>
        <a:gradFill rotWithShape="1">
          <a:gsLst>
            <a:gs pos="0">
              <a:schemeClr val="dk1">
                <a:tint val="98000"/>
                <a:lumMod val="100000"/>
              </a:schemeClr>
            </a:gs>
            <a:gs pos="100000">
              <a:schemeClr val="dk1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 extrusionH="190500">
          <a:bevelT w="38100" h="127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Dependiente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La persona depende demasiado de otra para satisfacer sus necesidades físicas y emocionales.</a:t>
          </a:r>
          <a:r>
            <a:rPr lang="es-ES" sz="1800" b="0" kern="1200" dirty="0" smtClean="0"/>
            <a:t> </a:t>
          </a:r>
          <a:endParaRPr lang="es-ES" sz="1800" b="0" kern="1200" dirty="0"/>
        </a:p>
      </dsp:txBody>
      <dsp:txXfrm rot="5400000">
        <a:off x="1160" y="1160696"/>
        <a:ext cx="3017507" cy="3482090"/>
      </dsp:txXfrm>
    </dsp:sp>
    <dsp:sp modelId="{F21409AE-3663-416E-83E2-A138BFC37C52}">
      <dsp:nvSpPr>
        <dsp:cNvPr id="0" name=""/>
        <dsp:cNvSpPr/>
      </dsp:nvSpPr>
      <dsp:spPr>
        <a:xfrm rot="16200000">
          <a:off x="1851993" y="1392987"/>
          <a:ext cx="5803482" cy="3017507"/>
        </a:xfrm>
        <a:prstGeom prst="flowChartManualOperation">
          <a:avLst/>
        </a:prstGeom>
        <a:gradFill rotWithShape="1">
          <a:gsLst>
            <a:gs pos="0">
              <a:schemeClr val="dk1">
                <a:tint val="98000"/>
                <a:lumMod val="100000"/>
              </a:schemeClr>
            </a:gs>
            <a:gs pos="100000">
              <a:schemeClr val="dk1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 extrusionH="190500">
          <a:bevelT w="38100" h="127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Antisocial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Tiene un patrón prolongado de manipulación, explotación o violación de los derechos de otros. A menudo este comportamiento es delictivo.</a:t>
          </a:r>
          <a:endParaRPr lang="es-ES" sz="1800" b="1" kern="1200" dirty="0"/>
        </a:p>
      </dsp:txBody>
      <dsp:txXfrm rot="5400000">
        <a:off x="3244980" y="1160696"/>
        <a:ext cx="3017507" cy="3482090"/>
      </dsp:txXfrm>
    </dsp:sp>
    <dsp:sp modelId="{EB829900-1D53-462A-A8DF-026B2385B9DD}">
      <dsp:nvSpPr>
        <dsp:cNvPr id="0" name=""/>
        <dsp:cNvSpPr/>
      </dsp:nvSpPr>
      <dsp:spPr>
        <a:xfrm rot="16200000">
          <a:off x="5096974" y="1392987"/>
          <a:ext cx="5803482" cy="3017507"/>
        </a:xfrm>
        <a:prstGeom prst="flowChartManualOperation">
          <a:avLst/>
        </a:prstGeom>
        <a:gradFill rotWithShape="1">
          <a:gsLst>
            <a:gs pos="0">
              <a:schemeClr val="dk1">
                <a:tint val="98000"/>
                <a:lumMod val="100000"/>
              </a:schemeClr>
            </a:gs>
            <a:gs pos="100000">
              <a:schemeClr val="dk1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 extrusionH="190500">
          <a:bevelT w="38100" h="127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Narcisista</a:t>
          </a:r>
          <a:endParaRPr lang="es-ES" sz="1800" b="1" kern="1200" dirty="0" smtClean="0"/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kern="1200" dirty="0" smtClean="0"/>
            <a:t>Tiene un sentido exagerado de egocentrismo y una extrema preocupación por sí misma.</a:t>
          </a:r>
          <a:endParaRPr lang="es-ES" sz="1800" b="1" kern="1200" dirty="0"/>
        </a:p>
      </dsp:txBody>
      <dsp:txXfrm rot="5400000">
        <a:off x="6489961" y="1160696"/>
        <a:ext cx="3017507" cy="34820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B2C40-FC3F-4BCA-AB8F-20F72739CF24}">
      <dsp:nvSpPr>
        <dsp:cNvPr id="0" name=""/>
        <dsp:cNvSpPr/>
      </dsp:nvSpPr>
      <dsp:spPr>
        <a:xfrm rot="5400000">
          <a:off x="5095814" y="1392987"/>
          <a:ext cx="5803482" cy="3017507"/>
        </a:xfrm>
        <a:prstGeom prst="flowChartManualOperation">
          <a:avLst/>
        </a:prstGeom>
        <a:gradFill rotWithShape="1">
          <a:gsLst>
            <a:gs pos="0">
              <a:schemeClr val="dk1">
                <a:tint val="98000"/>
                <a:lumMod val="100000"/>
              </a:schemeClr>
            </a:gs>
            <a:gs pos="100000">
              <a:schemeClr val="dk1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 extrusionH="190500">
          <a:bevelT w="38100" h="127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Evitación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persona se siente muy tímida, inadecuada y sensible al rechazo.</a:t>
          </a:r>
          <a:endParaRPr lang="es-ES" sz="1800" b="0" kern="1200" dirty="0"/>
        </a:p>
      </dsp:txBody>
      <dsp:txXfrm rot="-5400000">
        <a:off x="6488801" y="1160696"/>
        <a:ext cx="3017507" cy="3482090"/>
      </dsp:txXfrm>
    </dsp:sp>
    <dsp:sp modelId="{F21409AE-3663-416E-83E2-A138BFC37C52}">
      <dsp:nvSpPr>
        <dsp:cNvPr id="0" name=""/>
        <dsp:cNvSpPr/>
      </dsp:nvSpPr>
      <dsp:spPr>
        <a:xfrm rot="5400000">
          <a:off x="1851993" y="1392987"/>
          <a:ext cx="5803482" cy="3017507"/>
        </a:xfrm>
        <a:prstGeom prst="flowChartManualOperation">
          <a:avLst/>
        </a:prstGeom>
        <a:gradFill rotWithShape="1">
          <a:gsLst>
            <a:gs pos="0">
              <a:schemeClr val="dk1">
                <a:tint val="98000"/>
                <a:lumMod val="100000"/>
              </a:schemeClr>
            </a:gs>
            <a:gs pos="100000">
              <a:schemeClr val="dk1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 extrusionH="190500">
          <a:bevelT w="38100" h="127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Paranoico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persona presenta desconfianza y recelos de los demás en forma prolongada.</a:t>
          </a:r>
          <a:endParaRPr lang="es-ES" sz="1800" b="1" kern="1200" dirty="0"/>
        </a:p>
      </dsp:txBody>
      <dsp:txXfrm rot="-5400000">
        <a:off x="3244980" y="1160696"/>
        <a:ext cx="3017507" cy="3482090"/>
      </dsp:txXfrm>
    </dsp:sp>
    <dsp:sp modelId="{EB829900-1D53-462A-A8DF-026B2385B9DD}">
      <dsp:nvSpPr>
        <dsp:cNvPr id="0" name=""/>
        <dsp:cNvSpPr/>
      </dsp:nvSpPr>
      <dsp:spPr>
        <a:xfrm rot="5400000">
          <a:off x="-1391827" y="1392987"/>
          <a:ext cx="5803482" cy="3017507"/>
        </a:xfrm>
        <a:prstGeom prst="flowChartManualOperation">
          <a:avLst/>
        </a:prstGeom>
        <a:gradFill rotWithShape="1">
          <a:gsLst>
            <a:gs pos="0">
              <a:schemeClr val="dk1">
                <a:tint val="98000"/>
                <a:lumMod val="100000"/>
              </a:schemeClr>
            </a:gs>
            <a:gs pos="100000">
              <a:schemeClr val="dk1"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 extrusionH="190500">
          <a:bevelT w="38100" h="12700"/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b="1" kern="1200" dirty="0" smtClean="0"/>
            <a:t>Histriónico</a:t>
          </a:r>
        </a:p>
        <a:p>
          <a:pPr lvl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La persona actúa de manera muy emocional y dramática que atrae la atención hacia ella.</a:t>
          </a:r>
          <a:endParaRPr lang="es-ES" sz="1800" b="1" kern="1200" dirty="0"/>
        </a:p>
      </dsp:txBody>
      <dsp:txXfrm rot="-5400000">
        <a:off x="1160" y="1160696"/>
        <a:ext cx="3017507" cy="3482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08BCA-BE09-47C3-9852-75D16D3C1E98}">
      <dsp:nvSpPr>
        <dsp:cNvPr id="0" name=""/>
        <dsp:cNvSpPr/>
      </dsp:nvSpPr>
      <dsp:spPr>
        <a:xfrm>
          <a:off x="3679065" y="0"/>
          <a:ext cx="1226354" cy="774095"/>
        </a:xfrm>
        <a:prstGeom prst="trapezoid">
          <a:avLst>
            <a:gd name="adj" fmla="val 79212"/>
          </a:avLst>
        </a:prstGeom>
        <a:solidFill>
          <a:srgbClr val="FF0000"/>
        </a:solidFill>
        <a:ln>
          <a:solidFill>
            <a:srgbClr val="FF0000"/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b="1" kern="1200" dirty="0" smtClean="0"/>
            <a:t>Conducta</a:t>
          </a:r>
          <a:endParaRPr lang="es-ES" sz="2200" b="1" kern="1200" dirty="0"/>
        </a:p>
      </dsp:txBody>
      <dsp:txXfrm>
        <a:off x="3679065" y="0"/>
        <a:ext cx="1226354" cy="774095"/>
      </dsp:txXfrm>
    </dsp:sp>
    <dsp:sp modelId="{86A7C306-55FA-4E4A-8B9E-C3A5ADBE2BDC}">
      <dsp:nvSpPr>
        <dsp:cNvPr id="0" name=""/>
        <dsp:cNvSpPr/>
      </dsp:nvSpPr>
      <dsp:spPr>
        <a:xfrm>
          <a:off x="3065887" y="774095"/>
          <a:ext cx="2452709" cy="774095"/>
        </a:xfrm>
        <a:prstGeom prst="trapezoid">
          <a:avLst>
            <a:gd name="adj" fmla="val 79212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Sentimientos</a:t>
          </a:r>
          <a:endParaRPr lang="es-ES" sz="2200" kern="1200" dirty="0"/>
        </a:p>
      </dsp:txBody>
      <dsp:txXfrm>
        <a:off x="3495111" y="774095"/>
        <a:ext cx="1594261" cy="774095"/>
      </dsp:txXfrm>
    </dsp:sp>
    <dsp:sp modelId="{4E02553E-1F4B-4AEB-B18A-9B71536C4B56}">
      <dsp:nvSpPr>
        <dsp:cNvPr id="0" name=""/>
        <dsp:cNvSpPr/>
      </dsp:nvSpPr>
      <dsp:spPr>
        <a:xfrm>
          <a:off x="2452709" y="1548190"/>
          <a:ext cx="3679065" cy="774095"/>
        </a:xfrm>
        <a:prstGeom prst="trapezoid">
          <a:avLst>
            <a:gd name="adj" fmla="val 79212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Emociones</a:t>
          </a:r>
          <a:endParaRPr lang="es-ES" sz="2200" kern="1200" dirty="0"/>
        </a:p>
      </dsp:txBody>
      <dsp:txXfrm>
        <a:off x="3096546" y="1548190"/>
        <a:ext cx="2391392" cy="774095"/>
      </dsp:txXfrm>
    </dsp:sp>
    <dsp:sp modelId="{3051E9BC-E89D-445D-AA2B-2F23F4B5F4CD}">
      <dsp:nvSpPr>
        <dsp:cNvPr id="0" name=""/>
        <dsp:cNvSpPr/>
      </dsp:nvSpPr>
      <dsp:spPr>
        <a:xfrm>
          <a:off x="1839532" y="2322285"/>
          <a:ext cx="4905419" cy="774095"/>
        </a:xfrm>
        <a:prstGeom prst="trapezoid">
          <a:avLst>
            <a:gd name="adj" fmla="val 79212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just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Pensamientos</a:t>
          </a:r>
          <a:endParaRPr lang="es-ES" sz="2200" kern="1200" dirty="0"/>
        </a:p>
      </dsp:txBody>
      <dsp:txXfrm>
        <a:off x="2697981" y="2322285"/>
        <a:ext cx="3188523" cy="774095"/>
      </dsp:txXfrm>
    </dsp:sp>
    <dsp:sp modelId="{4A7D71D9-8D50-4FEB-8399-57CDAB7732BF}">
      <dsp:nvSpPr>
        <dsp:cNvPr id="0" name=""/>
        <dsp:cNvSpPr/>
      </dsp:nvSpPr>
      <dsp:spPr>
        <a:xfrm>
          <a:off x="1226355" y="3096381"/>
          <a:ext cx="6131774" cy="774095"/>
        </a:xfrm>
        <a:prstGeom prst="trapezoid">
          <a:avLst>
            <a:gd name="adj" fmla="val 79212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Valores</a:t>
          </a:r>
          <a:endParaRPr lang="es-ES" sz="2200" kern="1200" dirty="0"/>
        </a:p>
      </dsp:txBody>
      <dsp:txXfrm>
        <a:off x="2299415" y="3096381"/>
        <a:ext cx="3985653" cy="774095"/>
      </dsp:txXfrm>
    </dsp:sp>
    <dsp:sp modelId="{79069C73-477B-4D84-AA62-1A998A73EAE2}">
      <dsp:nvSpPr>
        <dsp:cNvPr id="0" name=""/>
        <dsp:cNvSpPr/>
      </dsp:nvSpPr>
      <dsp:spPr>
        <a:xfrm>
          <a:off x="613177" y="3870476"/>
          <a:ext cx="7358130" cy="774095"/>
        </a:xfrm>
        <a:prstGeom prst="trapezoid">
          <a:avLst>
            <a:gd name="adj" fmla="val 79212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Creencias</a:t>
          </a:r>
          <a:endParaRPr lang="es-ES" sz="2200" kern="1200" dirty="0"/>
        </a:p>
      </dsp:txBody>
      <dsp:txXfrm>
        <a:off x="1900850" y="3870476"/>
        <a:ext cx="4782784" cy="774095"/>
      </dsp:txXfrm>
    </dsp:sp>
    <dsp:sp modelId="{1E77680D-729C-4D9B-835E-2E28F6A39A33}">
      <dsp:nvSpPr>
        <dsp:cNvPr id="0" name=""/>
        <dsp:cNvSpPr/>
      </dsp:nvSpPr>
      <dsp:spPr>
        <a:xfrm>
          <a:off x="0" y="4644571"/>
          <a:ext cx="8584485" cy="774095"/>
        </a:xfrm>
        <a:prstGeom prst="trapezoid">
          <a:avLst>
            <a:gd name="adj" fmla="val 79212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Espiritualidad</a:t>
          </a:r>
          <a:endParaRPr lang="es-ES" sz="2200" kern="1200" dirty="0"/>
        </a:p>
      </dsp:txBody>
      <dsp:txXfrm>
        <a:off x="1502284" y="4644571"/>
        <a:ext cx="5579915" cy="7740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6375D-33A6-4170-B2E4-F6EED40E141A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88A6B-2F39-4EB9-A567-C69616E5C5C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2526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88A6B-2F39-4EB9-A567-C69616E5C5C5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85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088A6B-2F39-4EB9-A567-C69616E5C5C5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306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77041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78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2655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76031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311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9818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3320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044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7755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02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182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5866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306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5270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993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368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806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797C609-8534-43D3-AAD8-9B157CF8B60D}" type="datetimeFigureOut">
              <a:rPr lang="es-ES" smtClean="0"/>
              <a:t>08/04/2014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2145754-EDC5-4C67-8199-4C53C8B0FFD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65557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  <p:sldLayoutId id="2147483887" r:id="rId12"/>
    <p:sldLayoutId id="2147483888" r:id="rId13"/>
    <p:sldLayoutId id="2147483889" r:id="rId14"/>
    <p:sldLayoutId id="2147483890" r:id="rId15"/>
    <p:sldLayoutId id="2147483891" r:id="rId16"/>
    <p:sldLayoutId id="21474838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/>
          <p:cNvSpPr/>
          <p:nvPr/>
        </p:nvSpPr>
        <p:spPr>
          <a:xfrm>
            <a:off x="501263" y="281360"/>
            <a:ext cx="11269014" cy="222938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678539" y="449421"/>
            <a:ext cx="109144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Fundamentos Socio Culturales de la </a:t>
            </a:r>
          </a:p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Conducta Humana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026" name="Picture 2" descr="http://academic.uprm.edu/~morengo/fotos/PPTAproximacionespsicodinmicasalapersona_C521/personality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297" y="2817744"/>
            <a:ext cx="60960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385353" y="3541690"/>
            <a:ext cx="4054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Integrantes… </a:t>
            </a:r>
          </a:p>
          <a:p>
            <a:endParaRPr lang="es-ES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N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M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 smtClean="0"/>
              <a:t>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s-ES" dirty="0"/>
              <a:t>S</a:t>
            </a:r>
          </a:p>
        </p:txBody>
      </p:sp>
      <p:sp>
        <p:nvSpPr>
          <p:cNvPr id="26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46560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256870" y="616508"/>
            <a:ext cx="5448471" cy="13007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redondeado 5"/>
          <p:cNvSpPr/>
          <p:nvPr/>
        </p:nvSpPr>
        <p:spPr>
          <a:xfrm>
            <a:off x="5293217" y="3275699"/>
            <a:ext cx="6752590" cy="287188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>
            <a:off x="428803" y="805226"/>
            <a:ext cx="51046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Fase de </a:t>
            </a:r>
            <a:r>
              <a:rPr lang="es-MX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3-7 </a:t>
            </a:r>
            <a:r>
              <a:rPr lang="es-MX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años:</a:t>
            </a:r>
            <a:endParaRPr lang="es-E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705341" y="3695979"/>
            <a:ext cx="6084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	En </a:t>
            </a:r>
            <a:r>
              <a:rPr lang="es-MX" b="1" dirty="0"/>
              <a:t>esta etapa el niño idealmente debe saber hablar, caminar, controlar sus esfínteres, interrelacionarse y tener las habilidades </a:t>
            </a:r>
            <a:r>
              <a:rPr lang="es-MX" b="1" dirty="0" smtClean="0"/>
              <a:t>mínimas.</a:t>
            </a:r>
          </a:p>
          <a:p>
            <a:pPr algn="just"/>
            <a:endParaRPr lang="es-MX" b="1" dirty="0" smtClean="0"/>
          </a:p>
          <a:p>
            <a:pPr algn="just"/>
            <a:r>
              <a:rPr lang="es-MX" b="1" dirty="0" smtClean="0"/>
              <a:t>	Es </a:t>
            </a:r>
            <a:r>
              <a:rPr lang="es-MX" b="1" dirty="0"/>
              <a:t>una edad de grandes retos que si es superada, permitirá ingresar a una nueva fase, en la que la socialización es mayor, la etapa escolar de nivel primaria.</a:t>
            </a:r>
            <a:endParaRPr lang="es-PE" b="1" dirty="0"/>
          </a:p>
        </p:txBody>
      </p:sp>
      <p:sp>
        <p:nvSpPr>
          <p:cNvPr id="9" name="Flecha doblada hacia arriba 8"/>
          <p:cNvSpPr/>
          <p:nvPr/>
        </p:nvSpPr>
        <p:spPr>
          <a:xfrm rot="5400000">
            <a:off x="2057548" y="2442214"/>
            <a:ext cx="3316014" cy="2643569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://www.elbebe.com/sites/default/files/imagecache/thumb_311x226/articulos/desarrollo-social-ninos-3-5-anos-3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533" y="190566"/>
            <a:ext cx="2962275" cy="21526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56870" y="616508"/>
            <a:ext cx="5448471" cy="130076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5293217" y="3275699"/>
            <a:ext cx="6752590" cy="287188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253275" y="805226"/>
            <a:ext cx="5455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Fase de </a:t>
            </a:r>
            <a:r>
              <a:rPr lang="es-MX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8</a:t>
            </a:r>
            <a:r>
              <a:rPr lang="es-MX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-12 años</a:t>
            </a:r>
            <a:r>
              <a:rPr lang="es-MX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lang="es-E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05341" y="3418980"/>
            <a:ext cx="6084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	En </a:t>
            </a:r>
            <a:r>
              <a:rPr lang="es-MX" b="1" dirty="0"/>
              <a:t>la fase escolar, los niños deben idealmente distinguir la fantasía de la realidad. En este periodo habrá de adquirir la capacidad para concentrarse en tareas específicas, e iniciará su interés por la naturaleza y el cuidado del ambiente. </a:t>
            </a:r>
            <a:endParaRPr lang="es-PE" b="1" dirty="0"/>
          </a:p>
          <a:p>
            <a:r>
              <a:rPr lang="es-MX" b="1" dirty="0" smtClean="0"/>
              <a:t>	El </a:t>
            </a:r>
            <a:r>
              <a:rPr lang="es-MX" b="1" dirty="0"/>
              <a:t>trabajo en equipo y la distribución de responsabilidades con tareas asignadas en las que se deberán respetar los roles de participación, fomentan la importancia de convivir y respetar las diferencias entre los seres humanos. </a:t>
            </a:r>
            <a:endParaRPr lang="es-PE" b="1" dirty="0"/>
          </a:p>
        </p:txBody>
      </p:sp>
      <p:sp>
        <p:nvSpPr>
          <p:cNvPr id="6" name="Flecha doblada hacia arriba 5"/>
          <p:cNvSpPr/>
          <p:nvPr/>
        </p:nvSpPr>
        <p:spPr>
          <a:xfrm rot="5400000">
            <a:off x="2057548" y="2442214"/>
            <a:ext cx="3316014" cy="2643569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 descr="http://2.bp.blogspot.com/-3FTFd0zRFLg/T6Nz-9khSzI/AAAAAAAAAB8/T6RAKnvZqGo/s1600/GRUPO+NI%C3%91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487" y="166251"/>
            <a:ext cx="2956642" cy="22163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2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56870" y="616508"/>
            <a:ext cx="5448471" cy="130076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5293217" y="3275699"/>
            <a:ext cx="6752590" cy="287188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7747" y="805226"/>
            <a:ext cx="58067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Fase de </a:t>
            </a:r>
            <a:r>
              <a:rPr lang="es-MX" sz="52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13-19 años</a:t>
            </a:r>
            <a:r>
              <a:rPr lang="es-MX" sz="5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lang="es-ES" sz="5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05341" y="3418980"/>
            <a:ext cx="6084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	Ya </a:t>
            </a:r>
            <a:r>
              <a:rPr lang="es-MX" b="1" dirty="0"/>
              <a:t>no es niño para jugar con los video-juegos y no es adulto para asistir y participar de actividades de adultos. Sus hormonas no guardan respeto y muestra una labilidad emocional impactante. Los adultos que eran héroes ahora están totalmente fuera de su expectativa. </a:t>
            </a:r>
            <a:endParaRPr lang="es-MX" b="1" dirty="0" smtClean="0"/>
          </a:p>
          <a:p>
            <a:r>
              <a:rPr lang="es-MX" b="1" dirty="0"/>
              <a:t>	</a:t>
            </a:r>
            <a:r>
              <a:rPr lang="es-MX" b="1" dirty="0" smtClean="0"/>
              <a:t>Su </a:t>
            </a:r>
            <a:r>
              <a:rPr lang="es-MX" b="1" dirty="0"/>
              <a:t>sexualidad, se convierte en una indefinición y algunos sienten incluso temor de expresarla. De ahí, que muchos jóvenes prefieran emigrar, bien temporalmente con la pandilla o la banda.</a:t>
            </a:r>
            <a:endParaRPr lang="es-PE" b="1" dirty="0"/>
          </a:p>
        </p:txBody>
      </p:sp>
      <p:sp>
        <p:nvSpPr>
          <p:cNvPr id="6" name="Flecha doblada hacia arriba 5"/>
          <p:cNvSpPr/>
          <p:nvPr/>
        </p:nvSpPr>
        <p:spPr>
          <a:xfrm rot="5400000">
            <a:off x="2057548" y="2442214"/>
            <a:ext cx="3316014" cy="2643569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http://2.bp.blogspot.com/_qezy_P970Qg/TTybM88Hi4I/AAAAAAAAAAQ/FUyC2eiLJEA/s320/adolescentes-coleg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512" y="123890"/>
            <a:ext cx="3048000" cy="2286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05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256870" y="616508"/>
            <a:ext cx="5448471" cy="130076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redondeado 2"/>
          <p:cNvSpPr/>
          <p:nvPr/>
        </p:nvSpPr>
        <p:spPr>
          <a:xfrm>
            <a:off x="5293217" y="3275699"/>
            <a:ext cx="6752590" cy="287188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81590" y="805226"/>
            <a:ext cx="5599033" cy="8925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Fase de </a:t>
            </a:r>
            <a:r>
              <a:rPr lang="es-MX" sz="5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19-30 años</a:t>
            </a:r>
            <a:r>
              <a:rPr lang="es-MX" sz="5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lang="es-ES" sz="5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05341" y="3418980"/>
            <a:ext cx="6084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	Es </a:t>
            </a:r>
            <a:r>
              <a:rPr lang="es-MX" b="1" dirty="0"/>
              <a:t>la fase de la integración y del inicio de la realización personal. Idealmente se deberá asumir un criterio de vida, un espacio laboral y una pareja para compartir.</a:t>
            </a:r>
            <a:endParaRPr lang="es-PE" b="1" dirty="0"/>
          </a:p>
          <a:p>
            <a:r>
              <a:rPr lang="es-MX" b="1" dirty="0" smtClean="0"/>
              <a:t>	Algunos</a:t>
            </a:r>
            <a:r>
              <a:rPr lang="es-MX" b="1" dirty="0"/>
              <a:t>, tendrán ya un trabajo fijo y una meta </a:t>
            </a:r>
            <a:r>
              <a:rPr lang="es-MX" b="1" dirty="0" smtClean="0"/>
              <a:t>clara; otros</a:t>
            </a:r>
            <a:r>
              <a:rPr lang="es-MX" b="1" dirty="0"/>
              <a:t>, </a:t>
            </a:r>
            <a:r>
              <a:rPr lang="es-MX" b="1" dirty="0" smtClean="0"/>
              <a:t>estarán </a:t>
            </a:r>
            <a:r>
              <a:rPr lang="es-MX" b="1" dirty="0"/>
              <a:t>en vías de egreso de su formación. En esta etapa se cuestiona fuertemente la autoridad paterna, se asumen criterios contradictorios con referencia a las sugerencias u opiniones sobre las expectativas de desarrollo y aquí, se ve con mayor claridad... </a:t>
            </a:r>
            <a:endParaRPr lang="es-PE" b="1" dirty="0"/>
          </a:p>
        </p:txBody>
      </p:sp>
      <p:sp>
        <p:nvSpPr>
          <p:cNvPr id="6" name="Flecha doblada hacia arriba 5"/>
          <p:cNvSpPr/>
          <p:nvPr/>
        </p:nvSpPr>
        <p:spPr>
          <a:xfrm rot="5400000">
            <a:off x="2057548" y="2442214"/>
            <a:ext cx="3316014" cy="2643569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http://www.upc.edu.pe/bolsongei/bol/10/744/reencuentro%20de%20egresa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622" y="47691"/>
            <a:ext cx="3248025" cy="2438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lamada ovalada 5"/>
          <p:cNvSpPr/>
          <p:nvPr/>
        </p:nvSpPr>
        <p:spPr>
          <a:xfrm>
            <a:off x="4838163" y="1121706"/>
            <a:ext cx="7353837" cy="3966693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511830" y="5088399"/>
            <a:ext cx="64031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Rasgos de Conducta…</a:t>
            </a:r>
            <a:endParaRPr lang="es-E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494985" y="2135556"/>
            <a:ext cx="60401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b="1" dirty="0" smtClean="0"/>
              <a:t>	</a:t>
            </a:r>
            <a:r>
              <a:rPr lang="es-PE" sz="2000" b="1" i="1" dirty="0" smtClean="0"/>
              <a:t>Rasgo</a:t>
            </a:r>
            <a:r>
              <a:rPr lang="es-PE" sz="2000" b="1" dirty="0"/>
              <a:t> es un concepto científico que resume las conductas que las personas realizan en distintas situaciones y ocasiones. </a:t>
            </a:r>
            <a:endParaRPr lang="es-PE" sz="2000" b="1" dirty="0" smtClean="0"/>
          </a:p>
          <a:p>
            <a:pPr algn="just"/>
            <a:endParaRPr lang="es-PE" sz="2000" b="1" dirty="0"/>
          </a:p>
          <a:p>
            <a:pPr algn="just"/>
            <a:r>
              <a:rPr lang="es-PE" sz="2000" b="1" dirty="0" smtClean="0"/>
              <a:t>Los </a:t>
            </a:r>
            <a:r>
              <a:rPr lang="es-PE" sz="2000" b="1" dirty="0"/>
              <a:t>rasgos son constructos que permiten describir las diferencias individuales. </a:t>
            </a:r>
            <a:endParaRPr lang="es-ES" sz="2000" b="1" dirty="0"/>
          </a:p>
        </p:txBody>
      </p:sp>
      <p:pic>
        <p:nvPicPr>
          <p:cNvPr id="5122" name="Picture 2" descr="http://www.solopsicologia.com/wp-content/uploads/la-teoria-del-rasgo-de-allport-y-catt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8" y="691220"/>
            <a:ext cx="3646671" cy="23095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769319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088708543"/>
              </p:ext>
            </p:extLst>
          </p:nvPr>
        </p:nvGraphicFramePr>
        <p:xfrm>
          <a:off x="1890333" y="373487"/>
          <a:ext cx="9507470" cy="580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419645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71B2C40-FC3F-4BCA-AB8F-20F72739C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E71B2C40-FC3F-4BCA-AB8F-20F72739C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E71B2C40-FC3F-4BCA-AB8F-20F72739C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graphicEl>
                                              <a:dgm id="{E71B2C40-FC3F-4BCA-AB8F-20F72739C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1409AE-3663-416E-83E2-A138BFC37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21409AE-3663-416E-83E2-A138BFC37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graphicEl>
                                              <a:dgm id="{F21409AE-3663-416E-83E2-A138BFC37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graphicEl>
                                              <a:dgm id="{F21409AE-3663-416E-83E2-A138BFC37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B829900-1D53-462A-A8DF-026B2385B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EB829900-1D53-462A-A8DF-026B2385B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graphicEl>
                                              <a:dgm id="{EB829900-1D53-462A-A8DF-026B2385B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B829900-1D53-462A-A8DF-026B2385B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a 14"/>
          <p:cNvGraphicFramePr/>
          <p:nvPr>
            <p:extLst>
              <p:ext uri="{D42A27DB-BD31-4B8C-83A1-F6EECF244321}">
                <p14:modId xmlns:p14="http://schemas.microsoft.com/office/powerpoint/2010/main" val="1772666311"/>
              </p:ext>
            </p:extLst>
          </p:nvPr>
        </p:nvGraphicFramePr>
        <p:xfrm>
          <a:off x="1890333" y="373487"/>
          <a:ext cx="9507470" cy="58034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2364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71B2C40-FC3F-4BCA-AB8F-20F72739C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>
                                            <p:graphicEl>
                                              <a:dgm id="{E71B2C40-FC3F-4BCA-AB8F-20F72739C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>
                                            <p:graphicEl>
                                              <a:dgm id="{E71B2C40-FC3F-4BCA-AB8F-20F72739CF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>
                                            <p:graphicEl>
                                              <a:dgm id="{E71B2C40-FC3F-4BCA-AB8F-20F72739CF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21409AE-3663-416E-83E2-A138BFC37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>
                                            <p:graphicEl>
                                              <a:dgm id="{F21409AE-3663-416E-83E2-A138BFC37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>
                                            <p:graphicEl>
                                              <a:dgm id="{F21409AE-3663-416E-83E2-A138BFC37C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graphicEl>
                                              <a:dgm id="{F21409AE-3663-416E-83E2-A138BFC37C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B829900-1D53-462A-A8DF-026B2385B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>
                                            <p:graphicEl>
                                              <a:dgm id="{EB829900-1D53-462A-A8DF-026B2385B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>
                                            <p:graphicEl>
                                              <a:dgm id="{EB829900-1D53-462A-A8DF-026B2385B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graphicEl>
                                              <a:dgm id="{EB829900-1D53-462A-A8DF-026B2385B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ortar rectángulo de esquina del mismo lado 4"/>
          <p:cNvSpPr/>
          <p:nvPr/>
        </p:nvSpPr>
        <p:spPr>
          <a:xfrm>
            <a:off x="3000777" y="218941"/>
            <a:ext cx="5847009" cy="1313645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3483003" y="414098"/>
            <a:ext cx="48825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Motivación…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01521" y="1944710"/>
            <a:ext cx="978794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b="1" dirty="0"/>
              <a:t>Algunas definiciones de motivación</a:t>
            </a:r>
            <a:r>
              <a:rPr lang="es-PE" sz="2000" b="1" dirty="0" smtClean="0"/>
              <a:t>:</a:t>
            </a:r>
          </a:p>
          <a:p>
            <a:endParaRPr lang="es-PE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 smtClean="0"/>
              <a:t>Se </a:t>
            </a:r>
            <a:r>
              <a:rPr lang="es-PE" dirty="0"/>
              <a:t>define como "todas aquellas condiciones internas descritas como anhelos, deseos, impulsos, etc</a:t>
            </a:r>
            <a:r>
              <a:rPr lang="es-PE" dirty="0" smtClean="0"/>
              <a:t>.“</a:t>
            </a:r>
          </a:p>
          <a:p>
            <a:pPr algn="just"/>
            <a:endParaRPr lang="es-PE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/>
              <a:t>Es un estado interno que activa o induce a algo. Debido a esto en la motivación participan el esfuerzo, la perseverancia y los objetivos y, además, incluye el deseo que tiene una persona para lograr el éxito</a:t>
            </a:r>
            <a:r>
              <a:rPr lang="es-PE" dirty="0" smtClean="0"/>
              <a:t>.</a:t>
            </a:r>
          </a:p>
          <a:p>
            <a:pPr algn="just"/>
            <a:endParaRPr lang="es-PE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PE" dirty="0"/>
              <a:t>La motivación puede definirse como el señalamiento o énfasis que se descubre en una persona hacia un determinado medio de satisfacer una necesidad, creando o aumentando con ello el impulso necesario para que ponga en obra ese medio o esa acción, o bien para que deje de hacerlo.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ES" dirty="0"/>
          </a:p>
        </p:txBody>
      </p:sp>
      <p:sp>
        <p:nvSpPr>
          <p:cNvPr id="7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933122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190" y="257578"/>
            <a:ext cx="6173810" cy="643943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81" y="57751"/>
            <a:ext cx="5316908" cy="680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2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133" y="384533"/>
            <a:ext cx="6461520" cy="59268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Rectángulo 8"/>
          <p:cNvSpPr/>
          <p:nvPr/>
        </p:nvSpPr>
        <p:spPr>
          <a:xfrm rot="18579747">
            <a:off x="63707" y="947244"/>
            <a:ext cx="2894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Feedback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0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673323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redondeado 16"/>
          <p:cNvSpPr/>
          <p:nvPr/>
        </p:nvSpPr>
        <p:spPr>
          <a:xfrm>
            <a:off x="160504" y="1398744"/>
            <a:ext cx="5061398" cy="11010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5368129" y="537921"/>
            <a:ext cx="6458223" cy="28227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747562" y="1366914"/>
            <a:ext cx="38872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Conducta: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619920" y="783445"/>
            <a:ext cx="54731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	La </a:t>
            </a:r>
            <a:r>
              <a:rPr lang="es-ES" b="1" dirty="0"/>
              <a:t>conducta es el acto realizado como reacción ante el estímulo. Este acto incluye el pensamiento, movimientos físicos, expresión oral y facial, respuestas emocionales</a:t>
            </a:r>
            <a:r>
              <a:rPr lang="es-ES" b="1" dirty="0" smtClean="0"/>
              <a:t>.</a:t>
            </a:r>
          </a:p>
          <a:p>
            <a:pPr algn="just"/>
            <a:endParaRPr lang="es-ES" b="1" dirty="0" smtClean="0"/>
          </a:p>
          <a:p>
            <a:pPr algn="just"/>
            <a:r>
              <a:rPr lang="es-PE" b="1" dirty="0" smtClean="0"/>
              <a:t>	Es </a:t>
            </a:r>
            <a:r>
              <a:rPr lang="es-PE" b="1" dirty="0"/>
              <a:t>un conjunto de comportamientos </a:t>
            </a:r>
            <a:r>
              <a:rPr lang="es-PE" b="1" dirty="0" smtClean="0"/>
              <a:t>o </a:t>
            </a:r>
            <a:r>
              <a:rPr lang="es-PE" b="1" dirty="0"/>
              <a:t>actos realizados </a:t>
            </a:r>
            <a:r>
              <a:rPr lang="es-PE" b="1" dirty="0" smtClean="0"/>
              <a:t>por </a:t>
            </a:r>
            <a:r>
              <a:rPr lang="es-PE" b="1" dirty="0"/>
              <a:t>un hombre </a:t>
            </a:r>
            <a:r>
              <a:rPr lang="es-PE" b="1" dirty="0" smtClean="0"/>
              <a:t>o </a:t>
            </a:r>
            <a:r>
              <a:rPr lang="es-PE" b="1" dirty="0"/>
              <a:t>un animal como reacción ante el </a:t>
            </a:r>
            <a:r>
              <a:rPr lang="es-PE" b="1" dirty="0" smtClean="0"/>
              <a:t>estímulo</a:t>
            </a:r>
            <a:r>
              <a:rPr lang="es-PE" b="1" dirty="0"/>
              <a:t>.</a:t>
            </a:r>
            <a:endParaRPr lang="es-PE" b="1" dirty="0" smtClean="0"/>
          </a:p>
        </p:txBody>
      </p:sp>
      <p:pic>
        <p:nvPicPr>
          <p:cNvPr id="18" name="Imagen 17" descr="http://www.larevista.ec/sites/default/files/conduct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47" y="3806254"/>
            <a:ext cx="3893463" cy="27490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7402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316298926"/>
              </p:ext>
            </p:extLst>
          </p:nvPr>
        </p:nvGraphicFramePr>
        <p:xfrm>
          <a:off x="1864574" y="772732"/>
          <a:ext cx="858448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ángulo 6"/>
          <p:cNvSpPr/>
          <p:nvPr/>
        </p:nvSpPr>
        <p:spPr>
          <a:xfrm rot="18579747">
            <a:off x="63707" y="947244"/>
            <a:ext cx="2894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Feedback</a:t>
            </a:r>
            <a:endParaRPr lang="es-E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141807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BA08BCA-BE09-47C3-9852-75D16D3C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graphicEl>
                                              <a:dgm id="{3BA08BCA-BE09-47C3-9852-75D16D3C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graphicEl>
                                              <a:dgm id="{3BA08BCA-BE09-47C3-9852-75D16D3C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graphicEl>
                                              <a:dgm id="{3BA08BCA-BE09-47C3-9852-75D16D3C1E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graphicEl>
                                              <a:dgm id="{3BA08BCA-BE09-47C3-9852-75D16D3C1E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A7C306-55FA-4E4A-8B9E-C3A5ADBE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graphicEl>
                                              <a:dgm id="{86A7C306-55FA-4E4A-8B9E-C3A5ADBE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graphicEl>
                                              <a:dgm id="{86A7C306-55FA-4E4A-8B9E-C3A5ADBE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graphicEl>
                                              <a:dgm id="{86A7C306-55FA-4E4A-8B9E-C3A5ADBE2B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graphicEl>
                                              <a:dgm id="{86A7C306-55FA-4E4A-8B9E-C3A5ADBE2B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02553E-1F4B-4AEB-B18A-9B71536C4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graphicEl>
                                              <a:dgm id="{4E02553E-1F4B-4AEB-B18A-9B71536C4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graphicEl>
                                              <a:dgm id="{4E02553E-1F4B-4AEB-B18A-9B71536C4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graphicEl>
                                              <a:dgm id="{4E02553E-1F4B-4AEB-B18A-9B71536C4B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graphicEl>
                                              <a:dgm id="{4E02553E-1F4B-4AEB-B18A-9B71536C4B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51E9BC-E89D-445D-AA2B-2F23F4B5F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graphicEl>
                                              <a:dgm id="{3051E9BC-E89D-445D-AA2B-2F23F4B5F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graphicEl>
                                              <a:dgm id="{3051E9BC-E89D-445D-AA2B-2F23F4B5F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graphicEl>
                                              <a:dgm id="{3051E9BC-E89D-445D-AA2B-2F23F4B5F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graphicEl>
                                              <a:dgm id="{3051E9BC-E89D-445D-AA2B-2F23F4B5F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7D71D9-8D50-4FEB-8399-57CDAB77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graphicEl>
                                              <a:dgm id="{4A7D71D9-8D50-4FEB-8399-57CDAB77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graphicEl>
                                              <a:dgm id="{4A7D71D9-8D50-4FEB-8399-57CDAB77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graphicEl>
                                              <a:dgm id="{4A7D71D9-8D50-4FEB-8399-57CDAB7732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graphicEl>
                                              <a:dgm id="{4A7D71D9-8D50-4FEB-8399-57CDAB7732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069C73-477B-4D84-AA62-1A998A73E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graphicEl>
                                              <a:dgm id="{79069C73-477B-4D84-AA62-1A998A73E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graphicEl>
                                              <a:dgm id="{79069C73-477B-4D84-AA62-1A998A73E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graphicEl>
                                              <a:dgm id="{79069C73-477B-4D84-AA62-1A998A73E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graphicEl>
                                              <a:dgm id="{79069C73-477B-4D84-AA62-1A998A73EA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E77680D-729C-4D9B-835E-2E28F6A3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graphicEl>
                                              <a:dgm id="{1E77680D-729C-4D9B-835E-2E28F6A3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graphicEl>
                                              <a:dgm id="{1E77680D-729C-4D9B-835E-2E28F6A3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graphicEl>
                                              <a:dgm id="{1E77680D-729C-4D9B-835E-2E28F6A3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graphicEl>
                                              <a:dgm id="{1E77680D-729C-4D9B-835E-2E28F6A39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plausos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55" y="2946287"/>
            <a:ext cx="2602866" cy="338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3219379" y="1290935"/>
            <a:ext cx="507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¡G  R  A  C  I  A  S!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57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335383" y="805010"/>
            <a:ext cx="5061398" cy="1101065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463947" y="805010"/>
            <a:ext cx="48197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La Socialización:</a:t>
            </a:r>
            <a:endParaRPr lang="es-ES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522676" y="236020"/>
            <a:ext cx="6458223" cy="282271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774467" y="481544"/>
            <a:ext cx="54731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	</a:t>
            </a:r>
            <a:r>
              <a:rPr lang="es-ES" b="1" dirty="0"/>
              <a:t>Es un proceso mediante el cual se adquieren normas,  valores   , costumbres y creencias impuestas por el medio social y cultural</a:t>
            </a:r>
            <a:r>
              <a:rPr lang="es-ES" b="1" dirty="0" smtClean="0"/>
              <a:t>.</a:t>
            </a:r>
          </a:p>
          <a:p>
            <a:pPr algn="just"/>
            <a:endParaRPr lang="es-ES" b="1" dirty="0" smtClean="0"/>
          </a:p>
          <a:p>
            <a:pPr algn="just"/>
            <a:r>
              <a:rPr lang="es-PE" b="1" dirty="0" smtClean="0"/>
              <a:t>	Quiere decir que, el individuo </a:t>
            </a:r>
            <a:r>
              <a:rPr lang="es-PE" b="1" dirty="0"/>
              <a:t>acoge los elementos socioculturales de su ambiente y los integra a su personalidad para adaptarse en la sociedad</a:t>
            </a:r>
            <a:endParaRPr lang="es-PE" b="1" dirty="0" smtClean="0"/>
          </a:p>
        </p:txBody>
      </p:sp>
      <p:pic>
        <p:nvPicPr>
          <p:cNvPr id="2050" name="Picture 2" descr="http://psidesarrollo2equipo2.wikispaces.com/file/view/1920232-ni-os-en-todo-mundo-unidos-togather-de-diferentes-nacionalidades-y-lugares.jpg/188643979/312x320/1920232-ni-os-en-todo-mundo-unidos-togather-de-diferentes-nacionalidades-y-lugar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8567" y="3471682"/>
            <a:ext cx="2971800" cy="304800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250818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ondear rectángulo de esquina del mismo lado 6"/>
          <p:cNvSpPr/>
          <p:nvPr/>
        </p:nvSpPr>
        <p:spPr>
          <a:xfrm>
            <a:off x="821635" y="225287"/>
            <a:ext cx="10323443" cy="2345635"/>
          </a:xfrm>
          <a:prstGeom prst="round2Same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1518556" y="356657"/>
            <a:ext cx="899586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Factores que intervienen en la </a:t>
            </a:r>
            <a:endParaRPr lang="es-PE" sz="54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s-PE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</a:t>
            </a:r>
            <a:r>
              <a:rPr lang="es-PE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onducta Humana</a:t>
            </a:r>
            <a:endParaRPr lang="es-E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Flecha derecha 7"/>
          <p:cNvSpPr/>
          <p:nvPr/>
        </p:nvSpPr>
        <p:spPr>
          <a:xfrm>
            <a:off x="1179443" y="3485322"/>
            <a:ext cx="2517914" cy="96740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Flecha derecha 8"/>
          <p:cNvSpPr/>
          <p:nvPr/>
        </p:nvSpPr>
        <p:spPr>
          <a:xfrm>
            <a:off x="1179443" y="5055705"/>
            <a:ext cx="2517914" cy="967408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4174871" y="5055705"/>
            <a:ext cx="5644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Factores Biológicos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74871" y="2936150"/>
            <a:ext cx="698934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Factores Ambientales y </a:t>
            </a:r>
          </a:p>
          <a:p>
            <a:pPr algn="just"/>
            <a:r>
              <a:rPr lang="es-E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de Socialización</a:t>
            </a:r>
            <a:endParaRPr lang="es-E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988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95303" y="458510"/>
            <a:ext cx="583201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Factores Ambientales </a:t>
            </a:r>
          </a:p>
          <a:p>
            <a:pPr algn="ctr"/>
            <a:r>
              <a:rPr lang="es-E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y de Socialización</a:t>
            </a:r>
            <a:endParaRPr lang="es-E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342371" y="3657601"/>
            <a:ext cx="6622102" cy="258865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626887" y="3832854"/>
            <a:ext cx="6053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/>
              <a:t>	El </a:t>
            </a:r>
            <a:r>
              <a:rPr lang="es-ES" b="1" dirty="0"/>
              <a:t>entorno ambiental afecta la conducta de varias </a:t>
            </a:r>
            <a:r>
              <a:rPr lang="es-ES" b="1" dirty="0" smtClean="0"/>
              <a:t>maneras, </a:t>
            </a:r>
            <a:r>
              <a:rPr lang="es-ES" b="1" dirty="0"/>
              <a:t>e</a:t>
            </a:r>
            <a:r>
              <a:rPr lang="es-ES" b="1" dirty="0" smtClean="0"/>
              <a:t>l </a:t>
            </a:r>
            <a:r>
              <a:rPr lang="es-ES" b="1" dirty="0"/>
              <a:t>estrés y los cambios importantes de la vida como mudarse o la muerte de un familiar impactan el </a:t>
            </a:r>
            <a:r>
              <a:rPr lang="es-ES" b="1" dirty="0" smtClean="0"/>
              <a:t>comportamiento</a:t>
            </a:r>
            <a:r>
              <a:rPr lang="es-PE" b="1" dirty="0" smtClean="0"/>
              <a:t>. </a:t>
            </a:r>
            <a:r>
              <a:rPr lang="es-PE" b="1" dirty="0"/>
              <a:t>La socialización se refiere a los modelos de conducta que adoptamos en los grupos, como son: </a:t>
            </a:r>
            <a:endParaRPr lang="es-PE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L</a:t>
            </a:r>
            <a:r>
              <a:rPr lang="es-PE" b="1" dirty="0" smtClean="0"/>
              <a:t>a familia…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/>
              <a:t>L</a:t>
            </a:r>
            <a:r>
              <a:rPr lang="es-PE" b="1" dirty="0" smtClean="0"/>
              <a:t>a escuela…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b="1" dirty="0" smtClean="0"/>
              <a:t>Los amigos… </a:t>
            </a:r>
            <a:r>
              <a:rPr lang="es-PE" b="1" dirty="0"/>
              <a:t>etc.</a:t>
            </a:r>
            <a:endParaRPr lang="es-ES" b="1" dirty="0"/>
          </a:p>
        </p:txBody>
      </p:sp>
      <p:sp>
        <p:nvSpPr>
          <p:cNvPr id="6" name="Flecha doblada hacia arriba 5"/>
          <p:cNvSpPr/>
          <p:nvPr/>
        </p:nvSpPr>
        <p:spPr>
          <a:xfrm rot="5400000">
            <a:off x="2124308" y="2558218"/>
            <a:ext cx="3585484" cy="257202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856" y="458510"/>
            <a:ext cx="5305736" cy="288514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389965759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redondeado 7"/>
          <p:cNvSpPr/>
          <p:nvPr/>
        </p:nvSpPr>
        <p:spPr>
          <a:xfrm>
            <a:off x="5342371" y="3657601"/>
            <a:ext cx="6583466" cy="267880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/>
          <p:cNvSpPr/>
          <p:nvPr/>
        </p:nvSpPr>
        <p:spPr>
          <a:xfrm>
            <a:off x="195303" y="819119"/>
            <a:ext cx="58320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Factores Biológicos</a:t>
            </a:r>
            <a:endParaRPr lang="es-ES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94690" y="3858734"/>
            <a:ext cx="60530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b="1" dirty="0" smtClean="0"/>
              <a:t>	</a:t>
            </a:r>
            <a:r>
              <a:rPr lang="es-ES" b="1" dirty="0"/>
              <a:t>Las personas nacen con una predisposición genética para las enfermedades mentales o problemas de salud físicos que influyen en </a:t>
            </a:r>
            <a:r>
              <a:rPr lang="es-ES" b="1" dirty="0" smtClean="0"/>
              <a:t>la conducta de si mismo</a:t>
            </a:r>
            <a:r>
              <a:rPr lang="es-ES" dirty="0" smtClean="0"/>
              <a:t>.</a:t>
            </a:r>
          </a:p>
          <a:p>
            <a:pPr algn="just"/>
            <a:endParaRPr lang="es-PE" b="1" dirty="0"/>
          </a:p>
          <a:p>
            <a:pPr algn="just"/>
            <a:r>
              <a:rPr lang="es-PE" b="1" dirty="0" smtClean="0"/>
              <a:t>	</a:t>
            </a:r>
            <a:r>
              <a:rPr lang="es-ES" b="1" dirty="0"/>
              <a:t>Los rasgos de personalidad como la impulsividad, también tiene componentes genéticos. La predisposición para el abuso de sustancias tienen factores genéticos. La genética también juega un papel en la inteligencia</a:t>
            </a:r>
            <a:r>
              <a:rPr lang="es-ES" dirty="0"/>
              <a:t>.</a:t>
            </a:r>
            <a:endParaRPr lang="es-ES" b="1" dirty="0"/>
          </a:p>
        </p:txBody>
      </p:sp>
      <p:sp>
        <p:nvSpPr>
          <p:cNvPr id="6" name="Flecha doblada hacia arriba 5"/>
          <p:cNvSpPr/>
          <p:nvPr/>
        </p:nvSpPr>
        <p:spPr>
          <a:xfrm rot="5400000">
            <a:off x="2124308" y="2558218"/>
            <a:ext cx="3585484" cy="2572026"/>
          </a:xfrm>
          <a:prstGeom prst="bent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70" name="Picture 2" descr="http://ciencias-naturales-eso.wikispaces.com/file/view/genetica_general.jpg/214178330/550x330/genetica_gene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248" y="276895"/>
            <a:ext cx="4762500" cy="28575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62857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  <p:sp>
        <p:nvSpPr>
          <p:cNvPr id="4" name="Rectángulo redondeado 3"/>
          <p:cNvSpPr/>
          <p:nvPr/>
        </p:nvSpPr>
        <p:spPr>
          <a:xfrm>
            <a:off x="256870" y="616508"/>
            <a:ext cx="5448471" cy="13007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redondeado 6"/>
          <p:cNvSpPr/>
          <p:nvPr/>
        </p:nvSpPr>
        <p:spPr>
          <a:xfrm>
            <a:off x="5293217" y="3275699"/>
            <a:ext cx="6752590" cy="287188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/>
          <p:cNvSpPr/>
          <p:nvPr/>
        </p:nvSpPr>
        <p:spPr>
          <a:xfrm>
            <a:off x="405656" y="805226"/>
            <a:ext cx="5150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MX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Fase pre uterina:</a:t>
            </a:r>
            <a:endParaRPr lang="es-E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05341" y="3463307"/>
            <a:ext cx="60845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	Antes </a:t>
            </a:r>
            <a:r>
              <a:rPr lang="es-MX" b="1" dirty="0"/>
              <a:t>de nacer, todo sujeto tiene ya una historia. Un marco contextual al que habrá de responder, una cultura, incluso una religión y  un estilo de vida.</a:t>
            </a:r>
            <a:endParaRPr lang="es-PE" b="1" dirty="0"/>
          </a:p>
          <a:p>
            <a:pPr algn="just"/>
            <a:r>
              <a:rPr lang="es-MX" b="1" dirty="0" smtClean="0"/>
              <a:t>	Su </a:t>
            </a:r>
            <a:r>
              <a:rPr lang="es-MX" b="1" dirty="0"/>
              <a:t>presencia, deseada o no, promoverá en el organismo que lo albergará durante un tiempo promedio aproximado de 40 semanas un conjunto de influencias biológicas, físicas, químicas y metabólicas, que repercutirán en sus emociones, en su aprendizaje, en su desarrollo y en su potencial de acción.</a:t>
            </a:r>
            <a:endParaRPr lang="es-PE" b="1" dirty="0"/>
          </a:p>
          <a:p>
            <a:pPr algn="just"/>
            <a:endParaRPr lang="es-ES" b="1" dirty="0"/>
          </a:p>
        </p:txBody>
      </p:sp>
      <p:sp>
        <p:nvSpPr>
          <p:cNvPr id="8" name="Flecha doblada hacia arriba 7"/>
          <p:cNvSpPr/>
          <p:nvPr/>
        </p:nvSpPr>
        <p:spPr>
          <a:xfrm rot="5400000">
            <a:off x="2057548" y="2442214"/>
            <a:ext cx="3316014" cy="2643569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pequesworld.es/wp-content/uploads/2012/11/embaraz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28" y="151129"/>
            <a:ext cx="2093985" cy="279198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56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pie de página 25"/>
          <p:cNvSpPr>
            <a:spLocks noGrp="1"/>
          </p:cNvSpPr>
          <p:nvPr>
            <p:ph type="ftr" sz="quarter" idx="11"/>
          </p:nvPr>
        </p:nvSpPr>
        <p:spPr>
          <a:xfrm>
            <a:off x="9776653" y="6480175"/>
            <a:ext cx="2504661" cy="377825"/>
          </a:xfrm>
        </p:spPr>
        <p:txBody>
          <a:bodyPr/>
          <a:lstStyle/>
          <a:p>
            <a:r>
              <a:rPr lang="es-ES" sz="1200" dirty="0" smtClean="0"/>
              <a:t>Psicología General - Administración</a:t>
            </a:r>
            <a:endParaRPr lang="es-ES" sz="1200" dirty="0"/>
          </a:p>
        </p:txBody>
      </p:sp>
      <p:sp>
        <p:nvSpPr>
          <p:cNvPr id="3" name="Rectángulo redondeado 2"/>
          <p:cNvSpPr/>
          <p:nvPr/>
        </p:nvSpPr>
        <p:spPr>
          <a:xfrm>
            <a:off x="256870" y="616508"/>
            <a:ext cx="5448471" cy="130076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5293217" y="3275699"/>
            <a:ext cx="6752590" cy="287188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963629" y="805226"/>
            <a:ext cx="403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PE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s-MX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Fase </a:t>
            </a:r>
            <a:r>
              <a:rPr lang="es-MX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uterina</a:t>
            </a:r>
            <a:r>
              <a:rPr lang="es-MX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</a:t>
            </a:r>
            <a:endParaRPr lang="es-E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05341" y="3418980"/>
            <a:ext cx="608458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	Un </a:t>
            </a:r>
            <a:r>
              <a:rPr lang="es-MX" b="1" dirty="0"/>
              <a:t>recién nacido, puede reconocer la voz de su madre y una madre puede percibir el malestar o bienestar de su hijo, aun cuando esté separada de </a:t>
            </a:r>
            <a:r>
              <a:rPr lang="es-MX" b="1" dirty="0" smtClean="0"/>
              <a:t>él, hay </a:t>
            </a:r>
            <a:r>
              <a:rPr lang="es-MX" b="1" dirty="0"/>
              <a:t>un nexo muy fuerte entre la madre y el </a:t>
            </a:r>
            <a:r>
              <a:rPr lang="es-MX" b="1" dirty="0" smtClean="0"/>
              <a:t>hijo</a:t>
            </a:r>
            <a:r>
              <a:rPr lang="es-PE" b="1" dirty="0" smtClean="0"/>
              <a:t>. </a:t>
            </a:r>
            <a:r>
              <a:rPr lang="es-MX" b="1" dirty="0" smtClean="0"/>
              <a:t>No </a:t>
            </a:r>
            <a:r>
              <a:rPr lang="es-MX" b="1" dirty="0"/>
              <a:t>es algo mágico, es algo real.</a:t>
            </a:r>
            <a:endParaRPr lang="es-PE" b="1" dirty="0"/>
          </a:p>
          <a:p>
            <a:endParaRPr lang="es-MX" b="1" dirty="0" smtClean="0"/>
          </a:p>
          <a:p>
            <a:r>
              <a:rPr lang="es-MX" b="1" dirty="0"/>
              <a:t>	</a:t>
            </a:r>
            <a:r>
              <a:rPr lang="es-MX" b="1" dirty="0" smtClean="0"/>
              <a:t>Y </a:t>
            </a:r>
            <a:r>
              <a:rPr lang="es-MX" b="1" dirty="0"/>
              <a:t>lo más asombroso aún, que estás impresiones que el ser capta durante su formación, son grabadas y almacenadas... se expresan en su comportamiento a veces y en la mayoría de los casos sin que se percaten de su origen.</a:t>
            </a:r>
            <a:endParaRPr lang="es-PE" b="1" dirty="0"/>
          </a:p>
        </p:txBody>
      </p:sp>
      <p:sp>
        <p:nvSpPr>
          <p:cNvPr id="8" name="Flecha doblada hacia arriba 7"/>
          <p:cNvSpPr/>
          <p:nvPr/>
        </p:nvSpPr>
        <p:spPr>
          <a:xfrm rot="5400000">
            <a:off x="2057548" y="2442214"/>
            <a:ext cx="3316014" cy="2643569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facemama.com/images/stories/foto_articulos_interior/recien_nacido_mama_unid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379" y="259587"/>
            <a:ext cx="3411873" cy="23368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04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256870" y="616508"/>
            <a:ext cx="5448471" cy="130076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redondeado 4"/>
          <p:cNvSpPr/>
          <p:nvPr/>
        </p:nvSpPr>
        <p:spPr>
          <a:xfrm>
            <a:off x="5293217" y="3275699"/>
            <a:ext cx="6752590" cy="287188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369652" y="805226"/>
            <a:ext cx="522290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Fase de lactancia:</a:t>
            </a:r>
            <a:br>
              <a:rPr lang="es-MX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</a:br>
            <a:endParaRPr lang="es-ES" sz="54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05341" y="3695979"/>
            <a:ext cx="60845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	Esta </a:t>
            </a:r>
            <a:r>
              <a:rPr lang="es-MX" b="1" dirty="0"/>
              <a:t>etapa abarca de los 0 a los 2 años. Es una etapa de acercamiento entre el primer nexo entre el ser humano y el mundo exterior... su mamá</a:t>
            </a:r>
            <a:r>
              <a:rPr lang="es-MX" b="1" dirty="0" smtClean="0"/>
              <a:t>.</a:t>
            </a:r>
          </a:p>
          <a:p>
            <a:pPr algn="just"/>
            <a:endParaRPr lang="es-PE" b="1" dirty="0"/>
          </a:p>
          <a:p>
            <a:pPr algn="just"/>
            <a:r>
              <a:rPr lang="es-MX" b="1" dirty="0" smtClean="0"/>
              <a:t>	Y </a:t>
            </a:r>
            <a:r>
              <a:rPr lang="es-MX" b="1" dirty="0"/>
              <a:t>esta fase, al ser superada cabalmente da como resultados una inserción positiva a la fase social en la que el pequeño ingresará a la educación  maternal básica.</a:t>
            </a:r>
            <a:endParaRPr lang="es-PE" b="1" dirty="0"/>
          </a:p>
        </p:txBody>
      </p:sp>
      <p:sp>
        <p:nvSpPr>
          <p:cNvPr id="8" name="Flecha doblada hacia arriba 7"/>
          <p:cNvSpPr/>
          <p:nvPr/>
        </p:nvSpPr>
        <p:spPr>
          <a:xfrm rot="5400000">
            <a:off x="2057548" y="2442214"/>
            <a:ext cx="3316014" cy="2643569"/>
          </a:xfrm>
          <a:prstGeom prst="bentUpArrow">
            <a:avLst>
              <a:gd name="adj1" fmla="val 25000"/>
              <a:gd name="adj2" fmla="val 25000"/>
              <a:gd name="adj3" fmla="val 50000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074" name="Picture 2" descr="http://www.mexicotop.com/uploads/image_16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459" y="97061"/>
            <a:ext cx="1991209" cy="24994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794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TC103457452[[fn=Celestial]]</Template>
  <TotalTime>1158</TotalTime>
  <Words>281</Words>
  <Application>Microsoft Office PowerPoint</Application>
  <PresentationFormat>Panorámica</PresentationFormat>
  <Paragraphs>106</Paragraphs>
  <Slides>21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Celestial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Josep Cuisano Ruiz</dc:creator>
  <cp:lastModifiedBy>Josep Cuisano Ruiz</cp:lastModifiedBy>
  <cp:revision>25</cp:revision>
  <dcterms:created xsi:type="dcterms:W3CDTF">2014-04-06T17:07:11Z</dcterms:created>
  <dcterms:modified xsi:type="dcterms:W3CDTF">2014-04-09T02:05:28Z</dcterms:modified>
</cp:coreProperties>
</file>