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465" r:id="rId2"/>
    <p:sldId id="466" r:id="rId3"/>
    <p:sldId id="467" r:id="rId4"/>
    <p:sldId id="345" r:id="rId5"/>
    <p:sldId id="346" r:id="rId6"/>
    <p:sldId id="347" r:id="rId7"/>
    <p:sldId id="348" r:id="rId8"/>
    <p:sldId id="349" r:id="rId9"/>
    <p:sldId id="258" r:id="rId10"/>
    <p:sldId id="351" r:id="rId11"/>
    <p:sldId id="352" r:id="rId12"/>
    <p:sldId id="353" r:id="rId13"/>
    <p:sldId id="354" r:id="rId14"/>
    <p:sldId id="259" r:id="rId15"/>
    <p:sldId id="279" r:id="rId16"/>
    <p:sldId id="278" r:id="rId17"/>
    <p:sldId id="262" r:id="rId18"/>
    <p:sldId id="263" r:id="rId19"/>
    <p:sldId id="264" r:id="rId20"/>
    <p:sldId id="355" r:id="rId21"/>
    <p:sldId id="356" r:id="rId22"/>
    <p:sldId id="357" r:id="rId23"/>
    <p:sldId id="358" r:id="rId24"/>
    <p:sldId id="368" r:id="rId25"/>
    <p:sldId id="359" r:id="rId26"/>
    <p:sldId id="360" r:id="rId27"/>
    <p:sldId id="361" r:id="rId28"/>
    <p:sldId id="362" r:id="rId29"/>
    <p:sldId id="363" r:id="rId30"/>
    <p:sldId id="364" r:id="rId31"/>
    <p:sldId id="365" r:id="rId32"/>
    <p:sldId id="366" r:id="rId33"/>
    <p:sldId id="367" r:id="rId34"/>
    <p:sldId id="369" r:id="rId35"/>
    <p:sldId id="370" r:id="rId36"/>
    <p:sldId id="371" r:id="rId37"/>
    <p:sldId id="372" r:id="rId38"/>
    <p:sldId id="373" r:id="rId39"/>
    <p:sldId id="374" r:id="rId40"/>
    <p:sldId id="375" r:id="rId41"/>
    <p:sldId id="376" r:id="rId42"/>
    <p:sldId id="387" r:id="rId43"/>
    <p:sldId id="388" r:id="rId44"/>
    <p:sldId id="418" r:id="rId45"/>
    <p:sldId id="419" r:id="rId46"/>
    <p:sldId id="420" r:id="rId47"/>
    <p:sldId id="421" r:id="rId48"/>
    <p:sldId id="38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94" d="100"/>
          <a:sy n="94" d="100"/>
        </p:scale>
        <p:origin x="91"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4/11/2025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425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BC1C18-307B-4F68-A007-B5B542270E8D}" type="datetimeFigureOut">
              <a:rPr lang="en-US" smtClean="0"/>
              <a:t>4/11/2025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322981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BC1C18-307B-4F68-A007-B5B542270E8D}" type="datetimeFigureOut">
              <a:rPr lang="en-US" smtClean="0"/>
              <a:t>4/11/2025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49328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BC1C18-307B-4F68-A007-B5B542270E8D}" type="datetimeFigureOut">
              <a:rPr lang="en-US" smtClean="0"/>
              <a:t>4/11/2025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256720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BC1C18-307B-4F68-A007-B5B542270E8D}" type="datetimeFigureOut">
              <a:rPr lang="en-US" smtClean="0"/>
              <a:t>4/11/2025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06604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CBC1C18-307B-4F68-A007-B5B542270E8D}" type="datetimeFigureOut">
              <a:rPr lang="en-US" smtClean="0"/>
              <a:t>4/11/2025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2593870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4/11/2025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69736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4/11/2025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94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4/11/2025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6099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5059C3-6A89-4494-99FF-5A4D6FFD50EB}" type="datetimeFigureOut">
              <a:rPr lang="en-US" smtClean="0"/>
              <a:t>4/11/2025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607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4/11/2025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7385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4/11/2025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7846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4/11/2025</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9764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4/11/2025</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5939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D525BB-DA17-4BA0-B3C8-3AC3ABC827E6}" type="datetimeFigureOut">
              <a:rPr lang="en-US" smtClean="0"/>
              <a:t>4/11/2025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1697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6C4C9A-3960-41CF-A4E9-2A8FB932454B}" type="datetimeFigureOut">
              <a:rPr lang="en-US" smtClean="0"/>
              <a:t>4/11/2025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1201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4/11/2025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50698160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efinicion.de/acc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7A9220C-4135-F1C3-AA89-6A1C4A16AEC1}"/>
              </a:ext>
            </a:extLst>
          </p:cNvPr>
          <p:cNvPicPr>
            <a:picLocks noChangeAspect="1"/>
          </p:cNvPicPr>
          <p:nvPr/>
        </p:nvPicPr>
        <p:blipFill>
          <a:blip r:embed="rId2"/>
          <a:stretch>
            <a:fillRect/>
          </a:stretch>
        </p:blipFill>
        <p:spPr>
          <a:xfrm>
            <a:off x="988828" y="572668"/>
            <a:ext cx="9812446" cy="5487889"/>
          </a:xfrm>
          <a:prstGeom prst="rect">
            <a:avLst/>
          </a:prstGeom>
        </p:spPr>
      </p:pic>
    </p:spTree>
    <p:extLst>
      <p:ext uri="{BB962C8B-B14F-4D97-AF65-F5344CB8AC3E}">
        <p14:creationId xmlns:p14="http://schemas.microsoft.com/office/powerpoint/2010/main" val="2324203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3A9FD5-15D6-AEC6-5F29-7608769D1FC7}"/>
              </a:ext>
            </a:extLst>
          </p:cNvPr>
          <p:cNvSpPr>
            <a:spLocks noGrp="1"/>
          </p:cNvSpPr>
          <p:nvPr>
            <p:ph type="title"/>
          </p:nvPr>
        </p:nvSpPr>
        <p:spPr>
          <a:xfrm>
            <a:off x="677334" y="278524"/>
            <a:ext cx="8596668" cy="1320800"/>
          </a:xfrm>
        </p:spPr>
        <p:txBody>
          <a:bodyPr>
            <a:normAutofit/>
          </a:bodyPr>
          <a:lstStyle/>
          <a:p>
            <a:r>
              <a:rPr lang="es-ES" sz="6000" b="1" dirty="0">
                <a:solidFill>
                  <a:srgbClr val="FF0000"/>
                </a:solidFill>
                <a:latin typeface="Calibri" panose="020F0502020204030204" pitchFamily="34" charset="0"/>
                <a:cs typeface="Calibri" panose="020F0502020204030204" pitchFamily="34" charset="0"/>
              </a:rPr>
              <a:t>CONCIENCIA MORAL</a:t>
            </a:r>
            <a:endParaRPr lang="es-EC" sz="6000" b="1" dirty="0">
              <a:solidFill>
                <a:srgbClr val="FF0000"/>
              </a:solidFill>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5E0A66D6-6C52-6C37-971C-6C9EE2E95CB7}"/>
              </a:ext>
            </a:extLst>
          </p:cNvPr>
          <p:cNvSpPr>
            <a:spLocks noGrp="1"/>
          </p:cNvSpPr>
          <p:nvPr>
            <p:ph idx="1"/>
          </p:nvPr>
        </p:nvSpPr>
        <p:spPr>
          <a:xfrm>
            <a:off x="677334" y="1466193"/>
            <a:ext cx="3894666" cy="4575169"/>
          </a:xfrm>
        </p:spPr>
        <p:txBody>
          <a:bodyPr>
            <a:noAutofit/>
          </a:bodyPr>
          <a:lstStyle/>
          <a:p>
            <a:pPr marL="0" indent="0" algn="just">
              <a:buNone/>
            </a:pPr>
            <a:r>
              <a:rPr lang="es-ES" sz="3600" dirty="0">
                <a:latin typeface="Calibri" panose="020F0502020204030204" pitchFamily="34" charset="0"/>
                <a:cs typeface="Calibri" panose="020F0502020204030204" pitchFamily="34" charset="0"/>
              </a:rPr>
              <a:t>La conciencia moral es esa voz interior que nos obliga a actuar de una forma y también nos dice si son correctas o no nuestras acciones</a:t>
            </a:r>
            <a:endParaRPr lang="es-EC" sz="36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6D201224-7E02-ED70-4D28-8071E9EE8435}"/>
              </a:ext>
            </a:extLst>
          </p:cNvPr>
          <p:cNvPicPr>
            <a:picLocks noChangeAspect="1"/>
          </p:cNvPicPr>
          <p:nvPr/>
        </p:nvPicPr>
        <p:blipFill>
          <a:blip r:embed="rId2"/>
          <a:stretch>
            <a:fillRect/>
          </a:stretch>
        </p:blipFill>
        <p:spPr>
          <a:xfrm>
            <a:off x="5297214" y="1466193"/>
            <a:ext cx="6168634" cy="4918841"/>
          </a:xfrm>
          <a:prstGeom prst="rect">
            <a:avLst/>
          </a:prstGeom>
        </p:spPr>
      </p:pic>
    </p:spTree>
    <p:extLst>
      <p:ext uri="{BB962C8B-B14F-4D97-AF65-F5344CB8AC3E}">
        <p14:creationId xmlns:p14="http://schemas.microsoft.com/office/powerpoint/2010/main" val="3965320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25BD6-2816-9E91-1379-FDC4259BE785}"/>
              </a:ext>
            </a:extLst>
          </p:cNvPr>
          <p:cNvSpPr>
            <a:spLocks noGrp="1"/>
          </p:cNvSpPr>
          <p:nvPr>
            <p:ph type="title"/>
          </p:nvPr>
        </p:nvSpPr>
        <p:spPr/>
        <p:txBody>
          <a:bodyPr>
            <a:normAutofit/>
          </a:bodyPr>
          <a:lstStyle/>
          <a:p>
            <a:r>
              <a:rPr lang="es-ES" sz="6000" b="1" dirty="0">
                <a:solidFill>
                  <a:srgbClr val="FF0000"/>
                </a:solidFill>
                <a:latin typeface="Calibri" panose="020F0502020204030204" pitchFamily="34" charset="0"/>
                <a:cs typeface="Calibri" panose="020F0502020204030204" pitchFamily="34" charset="0"/>
              </a:rPr>
              <a:t>LA VIDA MORAL</a:t>
            </a:r>
            <a:endParaRPr lang="es-EC" sz="6000" b="1" dirty="0">
              <a:solidFill>
                <a:srgbClr val="FF0000"/>
              </a:solidFill>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7BF267E5-E3AF-5753-8FCF-590BA0375368}"/>
              </a:ext>
            </a:extLst>
          </p:cNvPr>
          <p:cNvSpPr>
            <a:spLocks noGrp="1"/>
          </p:cNvSpPr>
          <p:nvPr>
            <p:ph idx="1"/>
          </p:nvPr>
        </p:nvSpPr>
        <p:spPr>
          <a:xfrm>
            <a:off x="677334" y="2160589"/>
            <a:ext cx="3563590" cy="3880773"/>
          </a:xfrm>
        </p:spPr>
        <p:txBody>
          <a:bodyPr>
            <a:normAutofit lnSpcReduction="10000"/>
          </a:bodyPr>
          <a:lstStyle/>
          <a:p>
            <a:pPr marL="0" indent="0" algn="just">
              <a:buNone/>
            </a:pPr>
            <a:r>
              <a:rPr lang="es-ES" sz="3600" dirty="0">
                <a:latin typeface="Calibri" panose="020F0502020204030204" pitchFamily="34" charset="0"/>
                <a:cs typeface="Calibri" panose="020F0502020204030204" pitchFamily="34" charset="0"/>
              </a:rPr>
              <a:t>Conjunto de comportamientos socialmente bien vistos, los cuales dependen de la cultura de cada país y su religión</a:t>
            </a:r>
            <a:endParaRPr lang="es-EC" sz="3600" dirty="0">
              <a:latin typeface="Calibri" panose="020F0502020204030204" pitchFamily="34" charset="0"/>
              <a:cs typeface="Calibri" panose="020F0502020204030204" pitchFamily="34" charset="0"/>
            </a:endParaRPr>
          </a:p>
        </p:txBody>
      </p:sp>
      <p:pic>
        <p:nvPicPr>
          <p:cNvPr id="5" name="Imagen 4">
            <a:extLst>
              <a:ext uri="{FF2B5EF4-FFF2-40B4-BE49-F238E27FC236}">
                <a16:creationId xmlns:a16="http://schemas.microsoft.com/office/drawing/2014/main" id="{50694BEA-ABE9-3419-1BC4-8F6221127EC2}"/>
              </a:ext>
            </a:extLst>
          </p:cNvPr>
          <p:cNvPicPr>
            <a:picLocks noChangeAspect="1"/>
          </p:cNvPicPr>
          <p:nvPr/>
        </p:nvPicPr>
        <p:blipFill>
          <a:blip r:embed="rId2"/>
          <a:stretch>
            <a:fillRect/>
          </a:stretch>
        </p:blipFill>
        <p:spPr>
          <a:xfrm>
            <a:off x="6096000" y="1166648"/>
            <a:ext cx="5255172" cy="5081752"/>
          </a:xfrm>
          <a:prstGeom prst="rect">
            <a:avLst/>
          </a:prstGeom>
        </p:spPr>
      </p:pic>
    </p:spTree>
    <p:extLst>
      <p:ext uri="{BB962C8B-B14F-4D97-AF65-F5344CB8AC3E}">
        <p14:creationId xmlns:p14="http://schemas.microsoft.com/office/powerpoint/2010/main" val="73339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3961CFC-630C-50FC-A66E-1AE0113F044C}"/>
              </a:ext>
            </a:extLst>
          </p:cNvPr>
          <p:cNvPicPr>
            <a:picLocks noChangeAspect="1"/>
          </p:cNvPicPr>
          <p:nvPr/>
        </p:nvPicPr>
        <p:blipFill rotWithShape="1">
          <a:blip r:embed="rId2"/>
          <a:srcRect t="7443" r="12436"/>
          <a:stretch/>
        </p:blipFill>
        <p:spPr>
          <a:xfrm>
            <a:off x="4950372" y="335839"/>
            <a:ext cx="7057699" cy="6087902"/>
          </a:xfrm>
          <a:prstGeom prst="rect">
            <a:avLst/>
          </a:prstGeom>
        </p:spPr>
      </p:pic>
      <p:sp>
        <p:nvSpPr>
          <p:cNvPr id="2" name="Título 1">
            <a:extLst>
              <a:ext uri="{FF2B5EF4-FFF2-40B4-BE49-F238E27FC236}">
                <a16:creationId xmlns:a16="http://schemas.microsoft.com/office/drawing/2014/main" id="{83D95D47-7AFD-65A5-6BDF-6D820D1F5BDD}"/>
              </a:ext>
            </a:extLst>
          </p:cNvPr>
          <p:cNvSpPr>
            <a:spLocks noGrp="1"/>
          </p:cNvSpPr>
          <p:nvPr>
            <p:ph type="title"/>
          </p:nvPr>
        </p:nvSpPr>
        <p:spPr>
          <a:xfrm>
            <a:off x="677333" y="213219"/>
            <a:ext cx="4777539" cy="1662878"/>
          </a:xfrm>
        </p:spPr>
        <p:txBody>
          <a:bodyPr>
            <a:normAutofit fontScale="90000"/>
          </a:bodyPr>
          <a:lstStyle/>
          <a:p>
            <a:r>
              <a:rPr lang="es-ES" sz="6000" b="1" dirty="0">
                <a:solidFill>
                  <a:srgbClr val="FF0000"/>
                </a:solidFill>
                <a:latin typeface="Calibri" panose="020F0502020204030204" pitchFamily="34" charset="0"/>
                <a:cs typeface="Calibri" panose="020F0502020204030204" pitchFamily="34" charset="0"/>
              </a:rPr>
              <a:t>LIDERAZGO MORAL</a:t>
            </a:r>
            <a:endParaRPr lang="es-EC" sz="6000" b="1" dirty="0">
              <a:solidFill>
                <a:srgbClr val="FF0000"/>
              </a:solidFill>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25F14A72-30FC-FC30-9AF7-8E93F2EBD8E9}"/>
              </a:ext>
            </a:extLst>
          </p:cNvPr>
          <p:cNvSpPr>
            <a:spLocks noGrp="1"/>
          </p:cNvSpPr>
          <p:nvPr>
            <p:ph idx="1"/>
          </p:nvPr>
        </p:nvSpPr>
        <p:spPr>
          <a:xfrm>
            <a:off x="677333" y="2160589"/>
            <a:ext cx="3327107" cy="3880773"/>
          </a:xfrm>
        </p:spPr>
        <p:txBody>
          <a:bodyPr>
            <a:noAutofit/>
          </a:bodyPr>
          <a:lstStyle/>
          <a:p>
            <a:pPr marL="0" indent="0" algn="just">
              <a:buNone/>
            </a:pPr>
            <a:r>
              <a:rPr lang="es-ES" sz="3200" dirty="0">
                <a:latin typeface="Calibri" panose="020F0502020204030204" pitchFamily="34" charset="0"/>
                <a:cs typeface="Calibri" panose="020F0502020204030204" pitchFamily="34" charset="0"/>
              </a:rPr>
              <a:t>Hace referencia a la rama de la ética cuyo objeto de estudio son los fundamentos del deber ser y las normas morales que lo dirigen.</a:t>
            </a:r>
            <a:endParaRPr lang="es-EC"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23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365D780F-09E9-A826-FD8F-BF090584C4E7}"/>
              </a:ext>
            </a:extLst>
          </p:cNvPr>
          <p:cNvSpPr>
            <a:spLocks noGrp="1"/>
          </p:cNvSpPr>
          <p:nvPr>
            <p:ph type="title"/>
          </p:nvPr>
        </p:nvSpPr>
        <p:spPr>
          <a:xfrm>
            <a:off x="157655" y="609600"/>
            <a:ext cx="11556123" cy="903890"/>
          </a:xfrm>
        </p:spPr>
        <p:txBody>
          <a:bodyPr>
            <a:noAutofit/>
          </a:bodyPr>
          <a:lstStyle/>
          <a:p>
            <a:r>
              <a:rPr lang="es-ES" sz="6000" b="1" dirty="0">
                <a:solidFill>
                  <a:srgbClr val="FF0000"/>
                </a:solidFill>
                <a:latin typeface="Calibri" panose="020F0502020204030204" pitchFamily="34" charset="0"/>
                <a:cs typeface="Calibri" panose="020F0502020204030204" pitchFamily="34" charset="0"/>
              </a:rPr>
              <a:t>5 PILARES DE MORALIDAD EN SALUD</a:t>
            </a:r>
            <a:endParaRPr lang="es-EC" sz="6000" b="1" dirty="0">
              <a:solidFill>
                <a:srgbClr val="FF0000"/>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751DAD78-2277-99E6-4FE9-5EA01E4520FB}"/>
              </a:ext>
            </a:extLst>
          </p:cNvPr>
          <p:cNvSpPr txBox="1"/>
          <p:nvPr/>
        </p:nvSpPr>
        <p:spPr>
          <a:xfrm>
            <a:off x="425669" y="2590800"/>
            <a:ext cx="9006052" cy="3477875"/>
          </a:xfrm>
          <a:prstGeom prst="rect">
            <a:avLst/>
          </a:prstGeom>
          <a:noFill/>
        </p:spPr>
        <p:txBody>
          <a:bodyPr wrap="square">
            <a:spAutoFit/>
          </a:bodyPr>
          <a:lstStyle/>
          <a:p>
            <a:pPr marL="742950" indent="-742950" algn="just">
              <a:buFont typeface="+mj-lt"/>
              <a:buAutoNum type="arabicPeriod"/>
            </a:pPr>
            <a:r>
              <a:rPr lang="es-ES" sz="4400" dirty="0">
                <a:latin typeface="Calibri" panose="020F0502020204030204" pitchFamily="34" charset="0"/>
                <a:cs typeface="Calibri" panose="020F0502020204030204" pitchFamily="34" charset="0"/>
              </a:rPr>
              <a:t>Cuidado/Daño</a:t>
            </a:r>
          </a:p>
          <a:p>
            <a:pPr marL="742950" indent="-742950" algn="just">
              <a:buFont typeface="+mj-lt"/>
              <a:buAutoNum type="arabicPeriod"/>
            </a:pPr>
            <a:r>
              <a:rPr lang="es-ES" sz="4400" dirty="0">
                <a:latin typeface="Calibri" panose="020F0502020204030204" pitchFamily="34" charset="0"/>
                <a:cs typeface="Calibri" panose="020F0502020204030204" pitchFamily="34" charset="0"/>
              </a:rPr>
              <a:t>Equidad/Engaño</a:t>
            </a:r>
          </a:p>
          <a:p>
            <a:pPr marL="742950" indent="-742950" algn="just">
              <a:buFont typeface="+mj-lt"/>
              <a:buAutoNum type="arabicPeriod"/>
            </a:pPr>
            <a:r>
              <a:rPr lang="es-ES" sz="4400" dirty="0">
                <a:latin typeface="Calibri" panose="020F0502020204030204" pitchFamily="34" charset="0"/>
                <a:cs typeface="Calibri" panose="020F0502020204030204" pitchFamily="34" charset="0"/>
              </a:rPr>
              <a:t>Lealtad/Traición</a:t>
            </a:r>
          </a:p>
          <a:p>
            <a:pPr marL="742950" indent="-742950" algn="just">
              <a:buFont typeface="+mj-lt"/>
              <a:buAutoNum type="arabicPeriod"/>
            </a:pPr>
            <a:r>
              <a:rPr lang="es-ES" sz="4400" dirty="0">
                <a:latin typeface="Calibri" panose="020F0502020204030204" pitchFamily="34" charset="0"/>
                <a:cs typeface="Calibri" panose="020F0502020204030204" pitchFamily="34" charset="0"/>
              </a:rPr>
              <a:t>Autoridad/Subversión</a:t>
            </a:r>
          </a:p>
          <a:p>
            <a:pPr marL="742950" indent="-742950" algn="just">
              <a:buFont typeface="+mj-lt"/>
              <a:buAutoNum type="arabicPeriod"/>
            </a:pPr>
            <a:r>
              <a:rPr lang="es-ES" sz="4400" dirty="0">
                <a:latin typeface="Calibri" panose="020F0502020204030204" pitchFamily="34" charset="0"/>
                <a:cs typeface="Calibri" panose="020F0502020204030204" pitchFamily="34" charset="0"/>
              </a:rPr>
              <a:t>Santidad/Degradación</a:t>
            </a:r>
            <a:endParaRPr lang="es-EC"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025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79AC3-1992-C18C-2CBB-8CBAD6BA4389}"/>
              </a:ext>
            </a:extLst>
          </p:cNvPr>
          <p:cNvSpPr>
            <a:spLocks noGrp="1"/>
          </p:cNvSpPr>
          <p:nvPr>
            <p:ph type="title"/>
          </p:nvPr>
        </p:nvSpPr>
        <p:spPr/>
        <p:txBody>
          <a:bodyPr>
            <a:normAutofit/>
          </a:bodyPr>
          <a:lstStyle/>
          <a:p>
            <a:pPr algn="ctr"/>
            <a:r>
              <a:rPr lang="es-ES" sz="7200" b="1" dirty="0">
                <a:solidFill>
                  <a:srgbClr val="FF0000"/>
                </a:solidFill>
                <a:latin typeface="+mn-lt"/>
              </a:rPr>
              <a:t>DEONTOLOGÍA</a:t>
            </a:r>
            <a:endParaRPr lang="es-EC" sz="7200" b="1" dirty="0">
              <a:solidFill>
                <a:srgbClr val="FF0000"/>
              </a:solidFill>
              <a:latin typeface="+mn-lt"/>
            </a:endParaRPr>
          </a:p>
        </p:txBody>
      </p:sp>
      <p:sp>
        <p:nvSpPr>
          <p:cNvPr id="3" name="Marcador de contenido 2">
            <a:extLst>
              <a:ext uri="{FF2B5EF4-FFF2-40B4-BE49-F238E27FC236}">
                <a16:creationId xmlns:a16="http://schemas.microsoft.com/office/drawing/2014/main" id="{3635F198-F994-6919-FEC7-D70761FE52C6}"/>
              </a:ext>
            </a:extLst>
          </p:cNvPr>
          <p:cNvSpPr>
            <a:spLocks noGrp="1"/>
          </p:cNvSpPr>
          <p:nvPr>
            <p:ph idx="1"/>
          </p:nvPr>
        </p:nvSpPr>
        <p:spPr>
          <a:xfrm>
            <a:off x="110359" y="1825624"/>
            <a:ext cx="11493062" cy="5032375"/>
          </a:xfrm>
        </p:spPr>
        <p:txBody>
          <a:bodyPr>
            <a:normAutofit/>
          </a:bodyPr>
          <a:lstStyle/>
          <a:p>
            <a:pPr marL="0" indent="0" algn="just">
              <a:buNone/>
            </a:pPr>
            <a:r>
              <a:rPr lang="es-ES" sz="3600" b="0" i="0" dirty="0">
                <a:effectLst/>
                <a:latin typeface="Calibri" panose="020F0502020204030204" pitchFamily="34" charset="0"/>
                <a:cs typeface="Calibri" panose="020F0502020204030204" pitchFamily="34" charset="0"/>
              </a:rPr>
              <a:t>Emana del griego, es la suma de dos componentes de dicha lengua</a:t>
            </a:r>
          </a:p>
          <a:p>
            <a:pPr marL="0" indent="0" algn="just" fontAlgn="base">
              <a:buNone/>
            </a:pPr>
            <a:r>
              <a:rPr lang="es-ES" sz="3600" b="0" i="0" dirty="0">
                <a:effectLst/>
                <a:latin typeface="Calibri" panose="020F0502020204030204" pitchFamily="34" charset="0"/>
                <a:cs typeface="Calibri" panose="020F0502020204030204" pitchFamily="34" charset="0"/>
              </a:rPr>
              <a:t>• </a:t>
            </a:r>
            <a:r>
              <a:rPr lang="es-ES" sz="3600" b="1" i="0" dirty="0">
                <a:effectLst/>
                <a:latin typeface="Calibri" panose="020F0502020204030204" pitchFamily="34" charset="0"/>
                <a:cs typeface="Calibri" panose="020F0502020204030204" pitchFamily="34" charset="0"/>
              </a:rPr>
              <a:t>“</a:t>
            </a:r>
            <a:r>
              <a:rPr lang="es-ES" sz="3600" b="1" i="0" dirty="0" err="1">
                <a:effectLst/>
                <a:latin typeface="Calibri" panose="020F0502020204030204" pitchFamily="34" charset="0"/>
                <a:cs typeface="Calibri" panose="020F0502020204030204" pitchFamily="34" charset="0"/>
              </a:rPr>
              <a:t>Deontos</a:t>
            </a:r>
            <a:r>
              <a:rPr lang="es-ES" sz="3600" b="1" i="0" dirty="0">
                <a:effectLst/>
                <a:latin typeface="Calibri" panose="020F0502020204030204" pitchFamily="34" charset="0"/>
                <a:cs typeface="Calibri" panose="020F0502020204030204" pitchFamily="34" charset="0"/>
              </a:rPr>
              <a:t>”, </a:t>
            </a:r>
            <a:r>
              <a:rPr lang="es-ES" sz="3600" b="0" i="0" dirty="0">
                <a:effectLst/>
                <a:latin typeface="Calibri" panose="020F0502020204030204" pitchFamily="34" charset="0"/>
                <a:cs typeface="Calibri" panose="020F0502020204030204" pitchFamily="34" charset="0"/>
              </a:rPr>
              <a:t>que puede traducirse como “deber u obligación”.</a:t>
            </a:r>
          </a:p>
          <a:p>
            <a:pPr marL="0" indent="0" algn="just" fontAlgn="base">
              <a:buNone/>
            </a:pPr>
            <a:r>
              <a:rPr lang="es-ES" sz="3600" b="0" i="0" dirty="0">
                <a:effectLst/>
                <a:latin typeface="Calibri" panose="020F0502020204030204" pitchFamily="34" charset="0"/>
                <a:cs typeface="Calibri" panose="020F0502020204030204" pitchFamily="34" charset="0"/>
              </a:rPr>
              <a:t>• </a:t>
            </a:r>
            <a:r>
              <a:rPr lang="es-ES" sz="3600" b="1" i="0" dirty="0">
                <a:effectLst/>
                <a:latin typeface="Calibri" panose="020F0502020204030204" pitchFamily="34" charset="0"/>
                <a:cs typeface="Calibri" panose="020F0502020204030204" pitchFamily="34" charset="0"/>
              </a:rPr>
              <a:t>“</a:t>
            </a:r>
            <a:r>
              <a:rPr lang="es-ES" sz="3600" b="1" i="0" dirty="0" err="1">
                <a:effectLst/>
                <a:latin typeface="Calibri" panose="020F0502020204030204" pitchFamily="34" charset="0"/>
                <a:cs typeface="Calibri" panose="020F0502020204030204" pitchFamily="34" charset="0"/>
              </a:rPr>
              <a:t>Logía</a:t>
            </a:r>
            <a:r>
              <a:rPr lang="es-ES" sz="3600" b="1" i="0" dirty="0">
                <a:effectLst/>
                <a:latin typeface="Calibri" panose="020F0502020204030204" pitchFamily="34" charset="0"/>
                <a:cs typeface="Calibri" panose="020F0502020204030204" pitchFamily="34" charset="0"/>
              </a:rPr>
              <a:t>”, </a:t>
            </a:r>
            <a:r>
              <a:rPr lang="es-ES" sz="3600" b="0" i="0" dirty="0">
                <a:effectLst/>
                <a:latin typeface="Calibri" panose="020F0502020204030204" pitchFamily="34" charset="0"/>
                <a:cs typeface="Calibri" panose="020F0502020204030204" pitchFamily="34" charset="0"/>
              </a:rPr>
              <a:t>que es sinónimo de “estudio”</a:t>
            </a:r>
          </a:p>
          <a:p>
            <a:pPr marL="0" indent="0" algn="just">
              <a:buNone/>
            </a:pPr>
            <a:r>
              <a:rPr lang="es-ES" sz="3600" b="0" i="0" dirty="0">
                <a:effectLst/>
                <a:latin typeface="Calibri" panose="020F0502020204030204" pitchFamily="34" charset="0"/>
                <a:cs typeface="Calibri" panose="020F0502020204030204" pitchFamily="34" charset="0"/>
              </a:rPr>
              <a:t>concepto que se utiliza para nombrar a una clase de </a:t>
            </a:r>
            <a:r>
              <a:rPr lang="es-ES" sz="3600" i="0" dirty="0">
                <a:effectLst/>
                <a:latin typeface="Calibri" panose="020F0502020204030204" pitchFamily="34" charset="0"/>
                <a:cs typeface="Calibri" panose="020F0502020204030204" pitchFamily="34" charset="0"/>
              </a:rPr>
              <a:t>tratado</a:t>
            </a:r>
            <a:r>
              <a:rPr lang="es-ES" sz="3600" b="0" i="0" dirty="0">
                <a:effectLst/>
                <a:latin typeface="Calibri" panose="020F0502020204030204" pitchFamily="34" charset="0"/>
                <a:cs typeface="Calibri" panose="020F0502020204030204" pitchFamily="34" charset="0"/>
              </a:rPr>
              <a:t> o </a:t>
            </a:r>
            <a:r>
              <a:rPr lang="es-ES" sz="3600" dirty="0">
                <a:latin typeface="Calibri" panose="020F0502020204030204" pitchFamily="34" charset="0"/>
                <a:cs typeface="Calibri" panose="020F0502020204030204" pitchFamily="34" charset="0"/>
              </a:rPr>
              <a:t>disciplina </a:t>
            </a:r>
            <a:r>
              <a:rPr lang="es-ES" sz="3600" b="0" i="0" dirty="0">
                <a:effectLst/>
                <a:latin typeface="Calibri" panose="020F0502020204030204" pitchFamily="34" charset="0"/>
                <a:cs typeface="Calibri" panose="020F0502020204030204" pitchFamily="34" charset="0"/>
              </a:rPr>
              <a:t>que se centra en el análisis de los </a:t>
            </a:r>
            <a:r>
              <a:rPr lang="es-ES" sz="3600" i="0" dirty="0">
                <a:effectLst/>
                <a:latin typeface="Calibri" panose="020F0502020204030204" pitchFamily="34" charset="0"/>
                <a:cs typeface="Calibri" panose="020F0502020204030204" pitchFamily="34" charset="0"/>
              </a:rPr>
              <a:t>deberes</a:t>
            </a:r>
            <a:r>
              <a:rPr lang="es-ES" sz="3600" b="0" i="0" dirty="0">
                <a:effectLst/>
                <a:latin typeface="Calibri" panose="020F0502020204030204" pitchFamily="34" charset="0"/>
                <a:cs typeface="Calibri" panose="020F0502020204030204" pitchFamily="34" charset="0"/>
              </a:rPr>
              <a:t> y de los </a:t>
            </a:r>
            <a:r>
              <a:rPr lang="es-ES" sz="3600" i="0" dirty="0">
                <a:effectLst/>
                <a:latin typeface="Calibri" panose="020F0502020204030204" pitchFamily="34" charset="0"/>
                <a:cs typeface="Calibri" panose="020F0502020204030204" pitchFamily="34" charset="0"/>
              </a:rPr>
              <a:t>valores</a:t>
            </a:r>
            <a:r>
              <a:rPr lang="es-ES" sz="3600" b="0" i="0" dirty="0">
                <a:effectLst/>
                <a:latin typeface="Calibri" panose="020F0502020204030204" pitchFamily="34" charset="0"/>
                <a:cs typeface="Calibri" panose="020F0502020204030204" pitchFamily="34" charset="0"/>
              </a:rPr>
              <a:t> regidos por la </a:t>
            </a:r>
            <a:r>
              <a:rPr lang="es-ES" sz="3600" i="0" dirty="0">
                <a:effectLst/>
                <a:latin typeface="Calibri" panose="020F0502020204030204" pitchFamily="34" charset="0"/>
                <a:cs typeface="Calibri" panose="020F0502020204030204" pitchFamily="34" charset="0"/>
              </a:rPr>
              <a:t>moral.</a:t>
            </a:r>
          </a:p>
        </p:txBody>
      </p:sp>
      <p:pic>
        <p:nvPicPr>
          <p:cNvPr id="5" name="Imagen 4">
            <a:extLst>
              <a:ext uri="{FF2B5EF4-FFF2-40B4-BE49-F238E27FC236}">
                <a16:creationId xmlns:a16="http://schemas.microsoft.com/office/drawing/2014/main" id="{4661A7FA-0330-C478-43C6-16D634B83063}"/>
              </a:ext>
            </a:extLst>
          </p:cNvPr>
          <p:cNvPicPr>
            <a:picLocks noChangeAspect="1"/>
          </p:cNvPicPr>
          <p:nvPr/>
        </p:nvPicPr>
        <p:blipFill>
          <a:blip r:embed="rId2"/>
          <a:stretch>
            <a:fillRect/>
          </a:stretch>
        </p:blipFill>
        <p:spPr>
          <a:xfrm>
            <a:off x="9391724" y="227804"/>
            <a:ext cx="2400300" cy="1597820"/>
          </a:xfrm>
          <a:prstGeom prst="rect">
            <a:avLst/>
          </a:prstGeom>
        </p:spPr>
      </p:pic>
    </p:spTree>
    <p:extLst>
      <p:ext uri="{BB962C8B-B14F-4D97-AF65-F5344CB8AC3E}">
        <p14:creationId xmlns:p14="http://schemas.microsoft.com/office/powerpoint/2010/main" val="91786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6FCCCE0-7B25-584A-0DB7-AF88F08A05C6}"/>
              </a:ext>
            </a:extLst>
          </p:cNvPr>
          <p:cNvSpPr txBox="1"/>
          <p:nvPr/>
        </p:nvSpPr>
        <p:spPr>
          <a:xfrm>
            <a:off x="396765" y="612844"/>
            <a:ext cx="6382407" cy="6001643"/>
          </a:xfrm>
          <a:prstGeom prst="rect">
            <a:avLst/>
          </a:prstGeom>
          <a:noFill/>
        </p:spPr>
        <p:txBody>
          <a:bodyPr wrap="square">
            <a:spAutoFit/>
          </a:bodyPr>
          <a:lstStyle/>
          <a:p>
            <a:pPr algn="just"/>
            <a:r>
              <a:rPr lang="es-ES" sz="3200" dirty="0">
                <a:latin typeface="Calibri" panose="020F0502020204030204" pitchFamily="34" charset="0"/>
                <a:cs typeface="Calibri" panose="020F0502020204030204" pitchFamily="34" charset="0"/>
              </a:rPr>
              <a:t>El filósofo británico Jeremy Bentham fue el responsable de acuñar la noción. La deontología forma parte de lo que se conoce como ética normativa (la filosofía que indica qué debería considerarse como bueno y qué es lo que debería calificarse como malo). Esto quiere decir que cada profesión, oficio o ámbito determinado puede tener su propia deontología que indica cuál es el deber de cada persona.</a:t>
            </a:r>
          </a:p>
        </p:txBody>
      </p:sp>
      <p:pic>
        <p:nvPicPr>
          <p:cNvPr id="6" name="Imagen 5">
            <a:extLst>
              <a:ext uri="{FF2B5EF4-FFF2-40B4-BE49-F238E27FC236}">
                <a16:creationId xmlns:a16="http://schemas.microsoft.com/office/drawing/2014/main" id="{4856DB47-5A4C-4B1C-528A-FA5A1C736F41}"/>
              </a:ext>
            </a:extLst>
          </p:cNvPr>
          <p:cNvPicPr>
            <a:picLocks noChangeAspect="1"/>
          </p:cNvPicPr>
          <p:nvPr/>
        </p:nvPicPr>
        <p:blipFill>
          <a:blip r:embed="rId2"/>
          <a:stretch>
            <a:fillRect/>
          </a:stretch>
        </p:blipFill>
        <p:spPr>
          <a:xfrm>
            <a:off x="7708197" y="812614"/>
            <a:ext cx="3469556" cy="5232772"/>
          </a:xfrm>
          <a:prstGeom prst="rect">
            <a:avLst/>
          </a:prstGeom>
        </p:spPr>
      </p:pic>
    </p:spTree>
    <p:extLst>
      <p:ext uri="{BB962C8B-B14F-4D97-AF65-F5344CB8AC3E}">
        <p14:creationId xmlns:p14="http://schemas.microsoft.com/office/powerpoint/2010/main" val="746034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6DCAA9-BC1C-18E4-92ED-75C4B069F7A5}"/>
              </a:ext>
            </a:extLst>
          </p:cNvPr>
          <p:cNvSpPr>
            <a:spLocks noGrp="1"/>
          </p:cNvSpPr>
          <p:nvPr>
            <p:ph type="title"/>
          </p:nvPr>
        </p:nvSpPr>
        <p:spPr>
          <a:xfrm>
            <a:off x="632956" y="327907"/>
            <a:ext cx="10926087" cy="1320800"/>
          </a:xfrm>
        </p:spPr>
        <p:txBody>
          <a:bodyPr>
            <a:noAutofit/>
          </a:bodyPr>
          <a:lstStyle/>
          <a:p>
            <a:r>
              <a:rPr lang="es-ES" sz="6000" b="1" dirty="0">
                <a:solidFill>
                  <a:srgbClr val="FF0000"/>
                </a:solidFill>
                <a:latin typeface="Calibri" panose="020F0502020204030204" pitchFamily="34" charset="0"/>
                <a:cs typeface="Calibri" panose="020F0502020204030204" pitchFamily="34" charset="0"/>
              </a:rPr>
              <a:t>CÓDIGOS DEONTOLÓGICOS</a:t>
            </a:r>
            <a:endParaRPr lang="es-EC" sz="6000" b="1" dirty="0">
              <a:solidFill>
                <a:srgbClr val="FF0000"/>
              </a:solidFill>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86533888-F8D8-7055-D0F6-8C9E9DF7857B}"/>
              </a:ext>
            </a:extLst>
          </p:cNvPr>
          <p:cNvSpPr>
            <a:spLocks noGrp="1"/>
          </p:cNvSpPr>
          <p:nvPr>
            <p:ph idx="1"/>
          </p:nvPr>
        </p:nvSpPr>
        <p:spPr>
          <a:xfrm>
            <a:off x="333703" y="1325017"/>
            <a:ext cx="5184228" cy="5205076"/>
          </a:xfrm>
        </p:spPr>
        <p:txBody>
          <a:bodyPr>
            <a:noAutofit/>
          </a:bodyPr>
          <a:lstStyle/>
          <a:p>
            <a:pPr marL="0" indent="0" algn="just">
              <a:buNone/>
            </a:pPr>
            <a:r>
              <a:rPr lang="es-ES" sz="3600" dirty="0">
                <a:latin typeface="Calibri" panose="020F0502020204030204" pitchFamily="34" charset="0"/>
                <a:cs typeface="Calibri" panose="020F0502020204030204" pitchFamily="34" charset="0"/>
              </a:rPr>
              <a:t>El Código Deontológico es un documento que recoge un conjunto más o menos amplio de criterios, normas y valores que formulan y asumen quienes llevan a cabo correctamente una actividad profesional.</a:t>
            </a:r>
          </a:p>
          <a:p>
            <a:pPr marL="0" indent="0" algn="just">
              <a:buNone/>
            </a:pPr>
            <a:endParaRPr lang="es-EC" sz="3600" dirty="0">
              <a:latin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113DB771-1346-AE78-11E7-7B4CDAE6867F}"/>
              </a:ext>
            </a:extLst>
          </p:cNvPr>
          <p:cNvPicPr>
            <a:picLocks noChangeAspect="1"/>
          </p:cNvPicPr>
          <p:nvPr/>
        </p:nvPicPr>
        <p:blipFill>
          <a:blip r:embed="rId2"/>
          <a:stretch>
            <a:fillRect/>
          </a:stretch>
        </p:blipFill>
        <p:spPr>
          <a:xfrm>
            <a:off x="9568053" y="281653"/>
            <a:ext cx="2511252" cy="2734107"/>
          </a:xfrm>
          <a:prstGeom prst="rect">
            <a:avLst/>
          </a:prstGeom>
        </p:spPr>
      </p:pic>
      <p:pic>
        <p:nvPicPr>
          <p:cNvPr id="7" name="Imagen 6">
            <a:extLst>
              <a:ext uri="{FF2B5EF4-FFF2-40B4-BE49-F238E27FC236}">
                <a16:creationId xmlns:a16="http://schemas.microsoft.com/office/drawing/2014/main" id="{1B8150AB-BEA3-5431-4C1A-CAD7F411383B}"/>
              </a:ext>
            </a:extLst>
          </p:cNvPr>
          <p:cNvPicPr>
            <a:picLocks noChangeAspect="1"/>
          </p:cNvPicPr>
          <p:nvPr/>
        </p:nvPicPr>
        <p:blipFill>
          <a:blip r:embed="rId3"/>
          <a:stretch>
            <a:fillRect/>
          </a:stretch>
        </p:blipFill>
        <p:spPr>
          <a:xfrm>
            <a:off x="5838660" y="3015759"/>
            <a:ext cx="5339092" cy="3514333"/>
          </a:xfrm>
          <a:prstGeom prst="rect">
            <a:avLst/>
          </a:prstGeom>
        </p:spPr>
      </p:pic>
    </p:spTree>
    <p:extLst>
      <p:ext uri="{BB962C8B-B14F-4D97-AF65-F5344CB8AC3E}">
        <p14:creationId xmlns:p14="http://schemas.microsoft.com/office/powerpoint/2010/main" val="329570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3A4A654-BA05-C424-A7AB-387EDE8C2FC8}"/>
              </a:ext>
            </a:extLst>
          </p:cNvPr>
          <p:cNvPicPr>
            <a:picLocks noChangeAspect="1"/>
          </p:cNvPicPr>
          <p:nvPr/>
        </p:nvPicPr>
        <p:blipFill>
          <a:blip r:embed="rId2"/>
          <a:stretch>
            <a:fillRect/>
          </a:stretch>
        </p:blipFill>
        <p:spPr>
          <a:xfrm>
            <a:off x="725214" y="299545"/>
            <a:ext cx="10147738" cy="6164317"/>
          </a:xfrm>
          <a:prstGeom prst="rect">
            <a:avLst/>
          </a:prstGeom>
        </p:spPr>
      </p:pic>
    </p:spTree>
    <p:extLst>
      <p:ext uri="{BB962C8B-B14F-4D97-AF65-F5344CB8AC3E}">
        <p14:creationId xmlns:p14="http://schemas.microsoft.com/office/powerpoint/2010/main" val="376945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23B48-CF23-2225-7CC9-C25FDD6B0DC8}"/>
              </a:ext>
            </a:extLst>
          </p:cNvPr>
          <p:cNvSpPr>
            <a:spLocks noGrp="1"/>
          </p:cNvSpPr>
          <p:nvPr>
            <p:ph type="title"/>
          </p:nvPr>
        </p:nvSpPr>
        <p:spPr>
          <a:xfrm>
            <a:off x="283779" y="156238"/>
            <a:ext cx="11493062" cy="1320800"/>
          </a:xfrm>
        </p:spPr>
        <p:txBody>
          <a:bodyPr>
            <a:normAutofit/>
          </a:bodyPr>
          <a:lstStyle/>
          <a:p>
            <a:r>
              <a:rPr lang="es-ES" sz="6000" b="1" dirty="0">
                <a:solidFill>
                  <a:srgbClr val="FF0000"/>
                </a:solidFill>
                <a:latin typeface="Calibri" panose="020F0502020204030204" pitchFamily="34" charset="0"/>
                <a:cs typeface="Calibri" panose="020F0502020204030204" pitchFamily="34" charset="0"/>
              </a:rPr>
              <a:t>VIRTUDES, DEBERES Y PRINCIPIOS</a:t>
            </a:r>
            <a:endParaRPr lang="es-EC" sz="6000" b="1" dirty="0">
              <a:solidFill>
                <a:srgbClr val="FF0000"/>
              </a:solidFill>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DAF0CECE-A4FC-B7AD-3777-F7B523A2DE19}"/>
              </a:ext>
            </a:extLst>
          </p:cNvPr>
          <p:cNvSpPr>
            <a:spLocks noGrp="1"/>
          </p:cNvSpPr>
          <p:nvPr>
            <p:ph idx="1"/>
          </p:nvPr>
        </p:nvSpPr>
        <p:spPr>
          <a:xfrm>
            <a:off x="126124" y="1166649"/>
            <a:ext cx="12065876" cy="5535114"/>
          </a:xfrm>
        </p:spPr>
        <p:txBody>
          <a:bodyPr numCol="3">
            <a:normAutofit/>
          </a:bodyPr>
          <a:lstStyle/>
          <a:p>
            <a:pPr marL="0" indent="0">
              <a:buNone/>
            </a:pPr>
            <a:r>
              <a:rPr lang="es-ES" sz="3200" b="1" dirty="0">
                <a:solidFill>
                  <a:srgbClr val="FF0000"/>
                </a:solidFill>
                <a:latin typeface="Calibri" panose="020F0502020204030204" pitchFamily="34" charset="0"/>
                <a:cs typeface="Calibri" panose="020F0502020204030204" pitchFamily="34" charset="0"/>
              </a:rPr>
              <a:t>VIRTUDES</a:t>
            </a:r>
            <a:r>
              <a:rPr lang="es-ES" dirty="0"/>
              <a:t>					</a:t>
            </a:r>
          </a:p>
          <a:p>
            <a:pPr marL="0" indent="0">
              <a:buNone/>
            </a:pPr>
            <a:r>
              <a:rPr lang="es-ES" sz="2600" dirty="0">
                <a:latin typeface="Calibri" panose="020F0502020204030204" pitchFamily="34" charset="0"/>
                <a:cs typeface="Calibri" panose="020F0502020204030204" pitchFamily="34" charset="0"/>
              </a:rPr>
              <a:t>Es aquello que nos hace buenos, se adquiere a través del hábito (nos volvemos justos practicando la justicia), e implica dar en el punto medio tanto en nuestras acciones como en nuestras emociones</a:t>
            </a:r>
          </a:p>
          <a:p>
            <a:pPr marL="0" indent="0">
              <a:buNone/>
            </a:pPr>
            <a:endParaRPr lang="es-ES" sz="3200" b="1" dirty="0">
              <a:solidFill>
                <a:srgbClr val="FF0000"/>
              </a:solidFill>
              <a:latin typeface="Calibri" panose="020F0502020204030204" pitchFamily="34" charset="0"/>
              <a:cs typeface="Calibri" panose="020F0502020204030204" pitchFamily="34" charset="0"/>
            </a:endParaRPr>
          </a:p>
          <a:p>
            <a:pPr marL="0" indent="0">
              <a:buNone/>
            </a:pPr>
            <a:endParaRPr lang="es-ES" sz="3200" b="1" dirty="0">
              <a:solidFill>
                <a:srgbClr val="FF0000"/>
              </a:solidFill>
              <a:latin typeface="Calibri" panose="020F0502020204030204" pitchFamily="34" charset="0"/>
              <a:cs typeface="Calibri" panose="020F0502020204030204" pitchFamily="34" charset="0"/>
            </a:endParaRPr>
          </a:p>
          <a:p>
            <a:pPr marL="0" indent="0">
              <a:buNone/>
            </a:pPr>
            <a:r>
              <a:rPr lang="es-ES" sz="3200" b="1" dirty="0">
                <a:solidFill>
                  <a:srgbClr val="FF0000"/>
                </a:solidFill>
                <a:latin typeface="Calibri" panose="020F0502020204030204" pitchFamily="34" charset="0"/>
                <a:cs typeface="Calibri" panose="020F0502020204030204" pitchFamily="34" charset="0"/>
              </a:rPr>
              <a:t>DEBERES</a:t>
            </a:r>
            <a:endParaRPr lang="es-ES" sz="3200" dirty="0">
              <a:solidFill>
                <a:srgbClr val="FF0000"/>
              </a:solidFill>
              <a:latin typeface="Calibri" panose="020F0502020204030204" pitchFamily="34" charset="0"/>
              <a:cs typeface="Calibri" panose="020F0502020204030204" pitchFamily="34" charset="0"/>
            </a:endParaRPr>
          </a:p>
          <a:p>
            <a:pPr marL="0" indent="0">
              <a:buNone/>
            </a:pPr>
            <a:r>
              <a:rPr lang="es-ES" sz="2600" dirty="0">
                <a:solidFill>
                  <a:schemeClr val="tx1"/>
                </a:solidFill>
                <a:latin typeface="Calibri" panose="020F0502020204030204" pitchFamily="34" charset="0"/>
                <a:cs typeface="Calibri" panose="020F0502020204030204" pitchFamily="34" charset="0"/>
              </a:rPr>
              <a:t>Teoría ética que se ocupa de regular los deberes, traduciéndolos en preceptos, normas morales y reglas de conducta</a:t>
            </a:r>
          </a:p>
          <a:p>
            <a:pPr marL="0" indent="0">
              <a:buNone/>
            </a:pPr>
            <a:endParaRPr lang="es-ES" dirty="0">
              <a:solidFill>
                <a:srgbClr val="FF0000"/>
              </a:solidFill>
            </a:endParaRPr>
          </a:p>
          <a:p>
            <a:pPr marL="0" indent="0">
              <a:buNone/>
            </a:pPr>
            <a:endParaRPr lang="es-ES" dirty="0">
              <a:solidFill>
                <a:srgbClr val="FF0000"/>
              </a:solidFill>
            </a:endParaRPr>
          </a:p>
          <a:p>
            <a:pPr marL="0" indent="0">
              <a:buNone/>
            </a:pPr>
            <a:endParaRPr lang="es-ES" sz="3200" b="1" dirty="0">
              <a:solidFill>
                <a:srgbClr val="FF0000"/>
              </a:solidFill>
              <a:latin typeface="Calibri" panose="020F0502020204030204" pitchFamily="34" charset="0"/>
              <a:cs typeface="Calibri" panose="020F0502020204030204" pitchFamily="34" charset="0"/>
            </a:endParaRPr>
          </a:p>
          <a:p>
            <a:pPr marL="0" indent="0">
              <a:buNone/>
            </a:pPr>
            <a:endParaRPr lang="es-ES" sz="3200" b="1" dirty="0">
              <a:solidFill>
                <a:srgbClr val="FF0000"/>
              </a:solidFill>
              <a:latin typeface="Calibri" panose="020F0502020204030204" pitchFamily="34" charset="0"/>
              <a:cs typeface="Calibri" panose="020F0502020204030204" pitchFamily="34" charset="0"/>
            </a:endParaRPr>
          </a:p>
          <a:p>
            <a:pPr marL="0" indent="0">
              <a:buNone/>
            </a:pPr>
            <a:endParaRPr lang="es-ES" sz="3200" b="1" dirty="0">
              <a:solidFill>
                <a:srgbClr val="FF0000"/>
              </a:solidFill>
              <a:latin typeface="Calibri" panose="020F0502020204030204" pitchFamily="34" charset="0"/>
              <a:cs typeface="Calibri" panose="020F0502020204030204" pitchFamily="34" charset="0"/>
            </a:endParaRPr>
          </a:p>
          <a:p>
            <a:pPr marL="0" indent="0">
              <a:buNone/>
            </a:pPr>
            <a:r>
              <a:rPr lang="es-ES" sz="3200" b="1" dirty="0">
                <a:solidFill>
                  <a:srgbClr val="FF0000"/>
                </a:solidFill>
                <a:latin typeface="Calibri" panose="020F0502020204030204" pitchFamily="34" charset="0"/>
                <a:cs typeface="Calibri" panose="020F0502020204030204" pitchFamily="34" charset="0"/>
              </a:rPr>
              <a:t>PRINCIPIOS</a:t>
            </a:r>
          </a:p>
          <a:p>
            <a:pPr marL="514350" indent="-514350">
              <a:buFont typeface="+mj-lt"/>
              <a:buAutoNum type="arabicPeriod"/>
            </a:pPr>
            <a:r>
              <a:rPr lang="es-ES" sz="2800" dirty="0">
                <a:latin typeface="Calibri" panose="020F0502020204030204" pitchFamily="34" charset="0"/>
                <a:cs typeface="Calibri" panose="020F0502020204030204" pitchFamily="34" charset="0"/>
              </a:rPr>
              <a:t>Justicia</a:t>
            </a:r>
          </a:p>
          <a:p>
            <a:pPr marL="514350" indent="-514350">
              <a:buFont typeface="+mj-lt"/>
              <a:buAutoNum type="arabicPeriod"/>
            </a:pPr>
            <a:r>
              <a:rPr lang="es-ES" sz="2800" dirty="0">
                <a:latin typeface="Calibri" panose="020F0502020204030204" pitchFamily="34" charset="0"/>
                <a:cs typeface="Calibri" panose="020F0502020204030204" pitchFamily="34" charset="0"/>
              </a:rPr>
              <a:t>Independencia profesional</a:t>
            </a:r>
          </a:p>
          <a:p>
            <a:pPr marL="514350" indent="-514350">
              <a:buFont typeface="+mj-lt"/>
              <a:buAutoNum type="arabicPeriod"/>
            </a:pPr>
            <a:r>
              <a:rPr lang="es-ES" sz="2800" dirty="0">
                <a:latin typeface="Calibri" panose="020F0502020204030204" pitchFamily="34" charset="0"/>
                <a:cs typeface="Calibri" panose="020F0502020204030204" pitchFamily="34" charset="0"/>
              </a:rPr>
              <a:t>Libertad profesional</a:t>
            </a:r>
          </a:p>
          <a:p>
            <a:pPr marL="514350" indent="-514350">
              <a:buFont typeface="+mj-lt"/>
              <a:buAutoNum type="arabicPeriod"/>
            </a:pPr>
            <a:r>
              <a:rPr lang="es-ES" sz="2800" dirty="0">
                <a:latin typeface="Calibri" panose="020F0502020204030204" pitchFamily="34" charset="0"/>
                <a:cs typeface="Calibri" panose="020F0502020204030204" pitchFamily="34" charset="0"/>
              </a:rPr>
              <a:t>Ciencia</a:t>
            </a:r>
          </a:p>
          <a:p>
            <a:pPr marL="514350" indent="-514350">
              <a:buFont typeface="+mj-lt"/>
              <a:buAutoNum type="arabicPeriod"/>
            </a:pPr>
            <a:r>
              <a:rPr lang="es-ES" sz="2800" dirty="0">
                <a:latin typeface="Calibri" panose="020F0502020204030204" pitchFamily="34" charset="0"/>
                <a:cs typeface="Calibri" panose="020F0502020204030204" pitchFamily="34" charset="0"/>
              </a:rPr>
              <a:t>Conciencia</a:t>
            </a:r>
            <a:endParaRPr lang="es-EC"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990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36D73B9-B1C8-F868-6726-1A5A495683F5}"/>
              </a:ext>
            </a:extLst>
          </p:cNvPr>
          <p:cNvPicPr>
            <a:picLocks noChangeAspect="1"/>
          </p:cNvPicPr>
          <p:nvPr/>
        </p:nvPicPr>
        <p:blipFill rotWithShape="1">
          <a:blip r:embed="rId2"/>
          <a:srcRect l="11858" t="24275" r="790" b="9763"/>
          <a:stretch/>
        </p:blipFill>
        <p:spPr>
          <a:xfrm>
            <a:off x="1592317" y="756745"/>
            <a:ext cx="9335582" cy="5280305"/>
          </a:xfrm>
          <a:prstGeom prst="rect">
            <a:avLst/>
          </a:prstGeom>
        </p:spPr>
      </p:pic>
    </p:spTree>
    <p:extLst>
      <p:ext uri="{BB962C8B-B14F-4D97-AF65-F5344CB8AC3E}">
        <p14:creationId xmlns:p14="http://schemas.microsoft.com/office/powerpoint/2010/main" val="296273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E95B2B8-E901-8927-FFDB-C7F2FAA7AAE9}"/>
              </a:ext>
            </a:extLst>
          </p:cNvPr>
          <p:cNvPicPr>
            <a:picLocks noChangeAspect="1"/>
          </p:cNvPicPr>
          <p:nvPr/>
        </p:nvPicPr>
        <p:blipFill>
          <a:blip r:embed="rId2"/>
          <a:stretch>
            <a:fillRect/>
          </a:stretch>
        </p:blipFill>
        <p:spPr>
          <a:xfrm>
            <a:off x="616045" y="733647"/>
            <a:ext cx="10743742" cy="5284381"/>
          </a:xfrm>
          <a:prstGeom prst="rect">
            <a:avLst/>
          </a:prstGeom>
        </p:spPr>
      </p:pic>
    </p:spTree>
    <p:extLst>
      <p:ext uri="{BB962C8B-B14F-4D97-AF65-F5344CB8AC3E}">
        <p14:creationId xmlns:p14="http://schemas.microsoft.com/office/powerpoint/2010/main" val="3986721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25C5FA-9782-4652-6659-A2A77A1A3BCB}"/>
              </a:ext>
            </a:extLst>
          </p:cNvPr>
          <p:cNvSpPr>
            <a:spLocks noGrp="1"/>
          </p:cNvSpPr>
          <p:nvPr>
            <p:ph type="ctrTitle"/>
          </p:nvPr>
        </p:nvSpPr>
        <p:spPr>
          <a:xfrm>
            <a:off x="1365177" y="670327"/>
            <a:ext cx="7766936" cy="1646302"/>
          </a:xfrm>
        </p:spPr>
        <p:txBody>
          <a:bodyPr/>
          <a:lstStyle/>
          <a:p>
            <a:pPr algn="l"/>
            <a:br>
              <a:rPr lang="es-ES" dirty="0"/>
            </a:br>
            <a:r>
              <a:rPr lang="es-EC" sz="7200" b="1" dirty="0">
                <a:solidFill>
                  <a:srgbClr val="FF0000"/>
                </a:solidFill>
                <a:latin typeface="Arial" panose="020B0604020202020204" pitchFamily="34" charset="0"/>
                <a:cs typeface="Arial" panose="020B0604020202020204" pitchFamily="34" charset="0"/>
              </a:rPr>
              <a:t>UNIDAD 2</a:t>
            </a:r>
          </a:p>
        </p:txBody>
      </p:sp>
      <p:sp>
        <p:nvSpPr>
          <p:cNvPr id="4" name="Subtítulo 3">
            <a:extLst>
              <a:ext uri="{FF2B5EF4-FFF2-40B4-BE49-F238E27FC236}">
                <a16:creationId xmlns:a16="http://schemas.microsoft.com/office/drawing/2014/main" id="{398F60EC-4E4C-62C1-E044-46888FE2D5E2}"/>
              </a:ext>
            </a:extLst>
          </p:cNvPr>
          <p:cNvSpPr>
            <a:spLocks noGrp="1"/>
          </p:cNvSpPr>
          <p:nvPr>
            <p:ph type="subTitle" idx="1"/>
          </p:nvPr>
        </p:nvSpPr>
        <p:spPr>
          <a:xfrm>
            <a:off x="1538598" y="3215261"/>
            <a:ext cx="7766936" cy="1096899"/>
          </a:xfrm>
        </p:spPr>
        <p:txBody>
          <a:bodyPr>
            <a:normAutofit/>
          </a:bodyPr>
          <a:lstStyle/>
          <a:p>
            <a:pPr algn="l"/>
            <a:r>
              <a:rPr lang="es-ES" sz="6000" b="1" dirty="0">
                <a:solidFill>
                  <a:srgbClr val="92D050"/>
                </a:solidFill>
                <a:latin typeface="Arial" panose="020B0604020202020204" pitchFamily="34" charset="0"/>
                <a:cs typeface="Arial" panose="020B0604020202020204" pitchFamily="34" charset="0"/>
              </a:rPr>
              <a:t>BIOÉTICA</a:t>
            </a:r>
            <a:endParaRPr lang="es-EC" sz="6000" b="1"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53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279D0-9C1C-AB7D-CCFF-F6466AF1A32F}"/>
              </a:ext>
            </a:extLst>
          </p:cNvPr>
          <p:cNvSpPr>
            <a:spLocks noGrp="1"/>
          </p:cNvSpPr>
          <p:nvPr>
            <p:ph type="title"/>
          </p:nvPr>
        </p:nvSpPr>
        <p:spPr/>
        <p:txBody>
          <a:bodyPr>
            <a:normAutofit/>
          </a:bodyPr>
          <a:lstStyle/>
          <a:p>
            <a:r>
              <a:rPr lang="es-ES" sz="6000" b="1" dirty="0">
                <a:solidFill>
                  <a:srgbClr val="FF0000"/>
                </a:solidFill>
              </a:rPr>
              <a:t>QUE ES LA BIOÉTICA?</a:t>
            </a:r>
            <a:endParaRPr lang="es-EC" sz="6000" b="1" dirty="0">
              <a:solidFill>
                <a:srgbClr val="FF0000"/>
              </a:solidFill>
            </a:endParaRPr>
          </a:p>
        </p:txBody>
      </p:sp>
      <p:sp>
        <p:nvSpPr>
          <p:cNvPr id="3" name="Marcador de contenido 2">
            <a:extLst>
              <a:ext uri="{FF2B5EF4-FFF2-40B4-BE49-F238E27FC236}">
                <a16:creationId xmlns:a16="http://schemas.microsoft.com/office/drawing/2014/main" id="{74823E44-1356-245C-3F00-E84515D67F64}"/>
              </a:ext>
            </a:extLst>
          </p:cNvPr>
          <p:cNvSpPr>
            <a:spLocks noGrp="1"/>
          </p:cNvSpPr>
          <p:nvPr>
            <p:ph idx="1"/>
          </p:nvPr>
        </p:nvSpPr>
        <p:spPr>
          <a:xfrm>
            <a:off x="677334" y="1813747"/>
            <a:ext cx="5896887" cy="4713177"/>
          </a:xfrm>
        </p:spPr>
        <p:txBody>
          <a:bodyPr>
            <a:normAutofit/>
          </a:bodyPr>
          <a:lstStyle/>
          <a:p>
            <a:pPr marL="0" indent="0" algn="just">
              <a:buNone/>
            </a:pPr>
            <a:r>
              <a:rPr lang="es-ES" sz="4000" dirty="0"/>
              <a:t>Es el estudio sistemático de la conducta humana en el área de las ciencias de la vida y de la salud, examinadas a la luz de los valores y de los principios morales.</a:t>
            </a:r>
            <a:endParaRPr lang="es-EC" sz="4000" dirty="0"/>
          </a:p>
        </p:txBody>
      </p:sp>
      <p:pic>
        <p:nvPicPr>
          <p:cNvPr id="4" name="Imagen 3">
            <a:extLst>
              <a:ext uri="{FF2B5EF4-FFF2-40B4-BE49-F238E27FC236}">
                <a16:creationId xmlns:a16="http://schemas.microsoft.com/office/drawing/2014/main" id="{94256F4B-84B3-50FF-AE3C-FD4B3DA30D2A}"/>
              </a:ext>
            </a:extLst>
          </p:cNvPr>
          <p:cNvPicPr>
            <a:picLocks noChangeAspect="1"/>
          </p:cNvPicPr>
          <p:nvPr/>
        </p:nvPicPr>
        <p:blipFill>
          <a:blip r:embed="rId2"/>
          <a:stretch>
            <a:fillRect/>
          </a:stretch>
        </p:blipFill>
        <p:spPr>
          <a:xfrm>
            <a:off x="7858883" y="1930400"/>
            <a:ext cx="3872292" cy="3994944"/>
          </a:xfrm>
          <a:prstGeom prst="rect">
            <a:avLst/>
          </a:prstGeom>
        </p:spPr>
      </p:pic>
    </p:spTree>
    <p:extLst>
      <p:ext uri="{BB962C8B-B14F-4D97-AF65-F5344CB8AC3E}">
        <p14:creationId xmlns:p14="http://schemas.microsoft.com/office/powerpoint/2010/main" val="3906213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B9929E1-889D-36D6-76AC-4C007F181C0F}"/>
              </a:ext>
            </a:extLst>
          </p:cNvPr>
          <p:cNvSpPr>
            <a:spLocks noGrp="1"/>
          </p:cNvSpPr>
          <p:nvPr>
            <p:ph idx="1"/>
          </p:nvPr>
        </p:nvSpPr>
        <p:spPr>
          <a:xfrm>
            <a:off x="677334" y="441435"/>
            <a:ext cx="10673838" cy="5599928"/>
          </a:xfrm>
        </p:spPr>
        <p:txBody>
          <a:bodyPr>
            <a:noAutofit/>
          </a:bodyPr>
          <a:lstStyle/>
          <a:p>
            <a:pPr marL="0" indent="0" algn="just">
              <a:buNone/>
            </a:pPr>
            <a:r>
              <a:rPr lang="es-ES" sz="4800" dirty="0"/>
              <a:t>El estado ecuatoriano creó, en 2012, la Comisión Nacional de Bioética en Salud. Su función es concebir, diseñar y modelar la bioética de la salud y asesorar en aspectos relacionados con la dignidad, derechos, integridad, seguridad y bienestar de las personas</a:t>
            </a:r>
            <a:endParaRPr lang="es-EC" sz="4800" dirty="0"/>
          </a:p>
        </p:txBody>
      </p:sp>
    </p:spTree>
    <p:extLst>
      <p:ext uri="{BB962C8B-B14F-4D97-AF65-F5344CB8AC3E}">
        <p14:creationId xmlns:p14="http://schemas.microsoft.com/office/powerpoint/2010/main" val="1061567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7887D-9F9A-FD03-ABD3-2FBFB9284591}"/>
              </a:ext>
            </a:extLst>
          </p:cNvPr>
          <p:cNvSpPr>
            <a:spLocks noGrp="1"/>
          </p:cNvSpPr>
          <p:nvPr>
            <p:ph type="title"/>
          </p:nvPr>
        </p:nvSpPr>
        <p:spPr>
          <a:xfrm>
            <a:off x="677334" y="609600"/>
            <a:ext cx="10500418" cy="1320800"/>
          </a:xfrm>
        </p:spPr>
        <p:txBody>
          <a:bodyPr>
            <a:noAutofit/>
          </a:bodyPr>
          <a:lstStyle/>
          <a:p>
            <a:r>
              <a:rPr lang="es-ES" sz="6000" b="1" dirty="0">
                <a:solidFill>
                  <a:srgbClr val="FF0000"/>
                </a:solidFill>
              </a:rPr>
              <a:t>BIOÉTICA Y FISIOTERAPIA</a:t>
            </a:r>
            <a:endParaRPr lang="es-EC" sz="6000" b="1" dirty="0">
              <a:solidFill>
                <a:srgbClr val="FF0000"/>
              </a:solidFill>
            </a:endParaRPr>
          </a:p>
        </p:txBody>
      </p:sp>
      <p:sp>
        <p:nvSpPr>
          <p:cNvPr id="3" name="Marcador de contenido 2">
            <a:extLst>
              <a:ext uri="{FF2B5EF4-FFF2-40B4-BE49-F238E27FC236}">
                <a16:creationId xmlns:a16="http://schemas.microsoft.com/office/drawing/2014/main" id="{24DAC01D-0495-FED8-47A4-263D0EA62352}"/>
              </a:ext>
            </a:extLst>
          </p:cNvPr>
          <p:cNvSpPr>
            <a:spLocks noGrp="1"/>
          </p:cNvSpPr>
          <p:nvPr>
            <p:ph idx="1"/>
          </p:nvPr>
        </p:nvSpPr>
        <p:spPr>
          <a:xfrm>
            <a:off x="677334" y="2160589"/>
            <a:ext cx="11399052" cy="4539756"/>
          </a:xfrm>
        </p:spPr>
        <p:txBody>
          <a:bodyPr>
            <a:normAutofit/>
          </a:bodyPr>
          <a:lstStyle/>
          <a:p>
            <a:r>
              <a:rPr lang="es-ES" sz="2800" dirty="0"/>
              <a:t>reflexiona sobre los actos técnico-científicos aplicados al paciente, en la atención prestada por el profesional en Fisioterapia, guiada siempre por los principios y las normas asociados a la profesión.</a:t>
            </a:r>
          </a:p>
          <a:p>
            <a:r>
              <a:rPr lang="es-ES" sz="2800" dirty="0"/>
              <a:t>la bioética lleva a la fisioterapia a ser una disciplina más completa, más integral, que le proporciona una mirada más global a su rol y que le ayuda a ofrecer no solo técnicos expertos en las distintas patologías y tratamientos, sino también a actuar con profesionalismo en su quehacer clínico diario.</a:t>
            </a:r>
            <a:endParaRPr lang="es-EC" sz="2800" dirty="0"/>
          </a:p>
        </p:txBody>
      </p:sp>
    </p:spTree>
    <p:extLst>
      <p:ext uri="{BB962C8B-B14F-4D97-AF65-F5344CB8AC3E}">
        <p14:creationId xmlns:p14="http://schemas.microsoft.com/office/powerpoint/2010/main" val="3391062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9D9540A-63E7-7149-8F2C-E91BEB9013E0}"/>
              </a:ext>
            </a:extLst>
          </p:cNvPr>
          <p:cNvSpPr txBox="1"/>
          <p:nvPr/>
        </p:nvSpPr>
        <p:spPr>
          <a:xfrm>
            <a:off x="252248" y="336781"/>
            <a:ext cx="11020097" cy="2246769"/>
          </a:xfrm>
          <a:prstGeom prst="rect">
            <a:avLst/>
          </a:prstGeom>
          <a:noFill/>
        </p:spPr>
        <p:txBody>
          <a:bodyPr wrap="square">
            <a:spAutoFit/>
          </a:bodyPr>
          <a:lstStyle/>
          <a:p>
            <a:pPr algn="just"/>
            <a:r>
              <a:rPr lang="es-ES" sz="2800" b="1" dirty="0">
                <a:solidFill>
                  <a:srgbClr val="FFFF00"/>
                </a:solidFill>
              </a:rPr>
              <a:t>EL FISIOTERAPEUTA </a:t>
            </a:r>
            <a:r>
              <a:rPr lang="es-ES" sz="2800" dirty="0"/>
              <a:t>nunca perjudicará intencionadamente al paciente ni le atenderá de manera negligente, y evitará cualquier demora injustificada en su asistencia. El fisioterapeuta asume la responsabilidad de todas las decisiones que a nivel individual debe tomar en el ejercicio de su profesión</a:t>
            </a:r>
            <a:endParaRPr lang="es-EC" sz="2800" dirty="0"/>
          </a:p>
        </p:txBody>
      </p:sp>
      <p:pic>
        <p:nvPicPr>
          <p:cNvPr id="6" name="Imagen 5">
            <a:extLst>
              <a:ext uri="{FF2B5EF4-FFF2-40B4-BE49-F238E27FC236}">
                <a16:creationId xmlns:a16="http://schemas.microsoft.com/office/drawing/2014/main" id="{CC595B5E-89AE-1026-3621-9D752B5DDBA7}"/>
              </a:ext>
            </a:extLst>
          </p:cNvPr>
          <p:cNvPicPr>
            <a:picLocks noChangeAspect="1"/>
          </p:cNvPicPr>
          <p:nvPr/>
        </p:nvPicPr>
        <p:blipFill>
          <a:blip r:embed="rId2"/>
          <a:stretch>
            <a:fillRect/>
          </a:stretch>
        </p:blipFill>
        <p:spPr>
          <a:xfrm>
            <a:off x="2711669" y="2574568"/>
            <a:ext cx="5470634" cy="4133169"/>
          </a:xfrm>
          <a:prstGeom prst="rect">
            <a:avLst/>
          </a:prstGeom>
        </p:spPr>
      </p:pic>
    </p:spTree>
    <p:extLst>
      <p:ext uri="{BB962C8B-B14F-4D97-AF65-F5344CB8AC3E}">
        <p14:creationId xmlns:p14="http://schemas.microsoft.com/office/powerpoint/2010/main" val="3934056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66418-B75F-DEDB-9B64-6ABE601E1AB1}"/>
              </a:ext>
            </a:extLst>
          </p:cNvPr>
          <p:cNvSpPr>
            <a:spLocks noGrp="1"/>
          </p:cNvSpPr>
          <p:nvPr>
            <p:ph type="title"/>
          </p:nvPr>
        </p:nvSpPr>
        <p:spPr>
          <a:xfrm>
            <a:off x="677333" y="609600"/>
            <a:ext cx="11178335" cy="1320800"/>
          </a:xfrm>
        </p:spPr>
        <p:txBody>
          <a:bodyPr>
            <a:noAutofit/>
          </a:bodyPr>
          <a:lstStyle/>
          <a:p>
            <a:r>
              <a:rPr lang="es-ES" sz="4800" dirty="0">
                <a:solidFill>
                  <a:srgbClr val="FF0000"/>
                </a:solidFill>
              </a:rPr>
              <a:t>VALORES BIOÉTICOS EN FISIOTERAPIA</a:t>
            </a:r>
            <a:endParaRPr lang="es-EC" sz="4800" dirty="0">
              <a:solidFill>
                <a:srgbClr val="FF0000"/>
              </a:solidFill>
            </a:endParaRPr>
          </a:p>
        </p:txBody>
      </p:sp>
      <p:sp>
        <p:nvSpPr>
          <p:cNvPr id="3" name="Marcador de contenido 2">
            <a:extLst>
              <a:ext uri="{FF2B5EF4-FFF2-40B4-BE49-F238E27FC236}">
                <a16:creationId xmlns:a16="http://schemas.microsoft.com/office/drawing/2014/main" id="{AFFE7B6D-F069-F34E-9ADA-51EA86531AC4}"/>
              </a:ext>
            </a:extLst>
          </p:cNvPr>
          <p:cNvSpPr>
            <a:spLocks noGrp="1"/>
          </p:cNvSpPr>
          <p:nvPr>
            <p:ph idx="1"/>
          </p:nvPr>
        </p:nvSpPr>
        <p:spPr>
          <a:xfrm>
            <a:off x="677334" y="2160589"/>
            <a:ext cx="8596668" cy="4382101"/>
          </a:xfrm>
        </p:spPr>
        <p:txBody>
          <a:bodyPr>
            <a:noAutofit/>
          </a:bodyPr>
          <a:lstStyle/>
          <a:p>
            <a:r>
              <a:rPr lang="es-ES" sz="3200" dirty="0"/>
              <a:t>Libertad</a:t>
            </a:r>
          </a:p>
          <a:p>
            <a:r>
              <a:rPr lang="es-ES" sz="3200" dirty="0"/>
              <a:t>Igualdad</a:t>
            </a:r>
          </a:p>
          <a:p>
            <a:r>
              <a:rPr lang="es-ES" sz="3200" dirty="0"/>
              <a:t>Solidaridad</a:t>
            </a:r>
          </a:p>
          <a:p>
            <a:r>
              <a:rPr lang="es-ES" sz="3200" dirty="0"/>
              <a:t>Tolerancia</a:t>
            </a:r>
          </a:p>
          <a:p>
            <a:r>
              <a:rPr lang="es-ES" sz="3200" dirty="0"/>
              <a:t>Paz</a:t>
            </a:r>
          </a:p>
          <a:p>
            <a:r>
              <a:rPr lang="es-ES" sz="3200" dirty="0"/>
              <a:t>Responsabilidad</a:t>
            </a:r>
          </a:p>
          <a:p>
            <a:r>
              <a:rPr lang="es-ES" sz="3200" dirty="0"/>
              <a:t>Justicia</a:t>
            </a:r>
            <a:endParaRPr lang="es-EC" sz="3200" dirty="0"/>
          </a:p>
        </p:txBody>
      </p:sp>
    </p:spTree>
    <p:extLst>
      <p:ext uri="{BB962C8B-B14F-4D97-AF65-F5344CB8AC3E}">
        <p14:creationId xmlns:p14="http://schemas.microsoft.com/office/powerpoint/2010/main" val="2684650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579A9-ABC5-1D84-7D55-3C23D62906AD}"/>
              </a:ext>
            </a:extLst>
          </p:cNvPr>
          <p:cNvSpPr>
            <a:spLocks noGrp="1"/>
          </p:cNvSpPr>
          <p:nvPr>
            <p:ph type="title"/>
          </p:nvPr>
        </p:nvSpPr>
        <p:spPr>
          <a:xfrm>
            <a:off x="677334" y="609600"/>
            <a:ext cx="11194100" cy="1320800"/>
          </a:xfrm>
        </p:spPr>
        <p:txBody>
          <a:bodyPr>
            <a:noAutofit/>
          </a:bodyPr>
          <a:lstStyle/>
          <a:p>
            <a:r>
              <a:rPr lang="es-ES" sz="4800" b="1" dirty="0">
                <a:solidFill>
                  <a:srgbClr val="FF0000"/>
                </a:solidFill>
              </a:rPr>
              <a:t>PRICIPIOS BIOÉTICOS EN FISIOTERAPIA</a:t>
            </a:r>
            <a:endParaRPr lang="es-EC" sz="4800" b="1" dirty="0">
              <a:solidFill>
                <a:srgbClr val="FF0000"/>
              </a:solidFill>
            </a:endParaRPr>
          </a:p>
        </p:txBody>
      </p:sp>
      <p:sp>
        <p:nvSpPr>
          <p:cNvPr id="3" name="Marcador de contenido 2">
            <a:extLst>
              <a:ext uri="{FF2B5EF4-FFF2-40B4-BE49-F238E27FC236}">
                <a16:creationId xmlns:a16="http://schemas.microsoft.com/office/drawing/2014/main" id="{C8A65EC2-843C-A32B-A266-62DEE41687FC}"/>
              </a:ext>
            </a:extLst>
          </p:cNvPr>
          <p:cNvSpPr>
            <a:spLocks noGrp="1"/>
          </p:cNvSpPr>
          <p:nvPr>
            <p:ph idx="1"/>
          </p:nvPr>
        </p:nvSpPr>
        <p:spPr>
          <a:xfrm>
            <a:off x="677333" y="2160589"/>
            <a:ext cx="10200873" cy="4382101"/>
          </a:xfrm>
        </p:spPr>
        <p:txBody>
          <a:bodyPr>
            <a:normAutofit/>
          </a:bodyPr>
          <a:lstStyle/>
          <a:p>
            <a:r>
              <a:rPr lang="es-ES" sz="2400" b="1" dirty="0"/>
              <a:t>Respeto a la persona</a:t>
            </a:r>
          </a:p>
          <a:p>
            <a:r>
              <a:rPr lang="es-ES" sz="2400" b="1" dirty="0"/>
              <a:t>Protección de los derechos humanos</a:t>
            </a:r>
          </a:p>
          <a:p>
            <a:r>
              <a:rPr lang="es-ES" sz="2400" b="1" dirty="0"/>
              <a:t>Sentido de responsabilidad</a:t>
            </a:r>
          </a:p>
          <a:p>
            <a:r>
              <a:rPr lang="es-ES" sz="2400" b="1" dirty="0"/>
              <a:t>Honestidad</a:t>
            </a:r>
          </a:p>
          <a:p>
            <a:r>
              <a:rPr lang="es-ES" sz="2400" b="1" dirty="0"/>
              <a:t>Sinceridad</a:t>
            </a:r>
          </a:p>
          <a:p>
            <a:r>
              <a:rPr lang="es-ES" sz="2400" b="1" dirty="0"/>
              <a:t>Prudencia en la aplicación de instrumentos y técnicas</a:t>
            </a:r>
          </a:p>
          <a:p>
            <a:r>
              <a:rPr lang="es-ES" sz="2400" b="1" dirty="0"/>
              <a:t>Competencia profesional</a:t>
            </a:r>
          </a:p>
          <a:p>
            <a:r>
              <a:rPr lang="es-ES" sz="2400" b="1" dirty="0"/>
              <a:t>Solidez de la fundamentación objetiva</a:t>
            </a:r>
            <a:endParaRPr lang="es-EC" sz="2400" b="1" dirty="0"/>
          </a:p>
        </p:txBody>
      </p:sp>
    </p:spTree>
    <p:extLst>
      <p:ext uri="{BB962C8B-B14F-4D97-AF65-F5344CB8AC3E}">
        <p14:creationId xmlns:p14="http://schemas.microsoft.com/office/powerpoint/2010/main" val="1591150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BCC0C-4734-CEA4-85DF-07CD8B862868}"/>
              </a:ext>
            </a:extLst>
          </p:cNvPr>
          <p:cNvSpPr>
            <a:spLocks noGrp="1"/>
          </p:cNvSpPr>
          <p:nvPr>
            <p:ph type="title"/>
          </p:nvPr>
        </p:nvSpPr>
        <p:spPr>
          <a:xfrm>
            <a:off x="677333" y="609600"/>
            <a:ext cx="11320226" cy="1320800"/>
          </a:xfrm>
        </p:spPr>
        <p:txBody>
          <a:bodyPr>
            <a:normAutofit/>
          </a:bodyPr>
          <a:lstStyle/>
          <a:p>
            <a:r>
              <a:rPr lang="es-ES" sz="4000" b="1" dirty="0">
                <a:solidFill>
                  <a:srgbClr val="FF0000"/>
                </a:solidFill>
              </a:rPr>
              <a:t>DERECHOS DE LA BIOÉTICA EN FISIOTERAPIA</a:t>
            </a:r>
            <a:endParaRPr lang="es-EC" sz="4000" b="1" dirty="0">
              <a:solidFill>
                <a:srgbClr val="FF0000"/>
              </a:solidFill>
            </a:endParaRPr>
          </a:p>
        </p:txBody>
      </p:sp>
      <p:sp>
        <p:nvSpPr>
          <p:cNvPr id="3" name="Marcador de contenido 2">
            <a:extLst>
              <a:ext uri="{FF2B5EF4-FFF2-40B4-BE49-F238E27FC236}">
                <a16:creationId xmlns:a16="http://schemas.microsoft.com/office/drawing/2014/main" id="{AF71C34B-5B20-92B8-5079-6D5A8E75390A}"/>
              </a:ext>
            </a:extLst>
          </p:cNvPr>
          <p:cNvSpPr>
            <a:spLocks noGrp="1"/>
          </p:cNvSpPr>
          <p:nvPr>
            <p:ph idx="1"/>
          </p:nvPr>
        </p:nvSpPr>
        <p:spPr>
          <a:xfrm>
            <a:off x="677334" y="2160589"/>
            <a:ext cx="4146914" cy="3880773"/>
          </a:xfrm>
        </p:spPr>
        <p:txBody>
          <a:bodyPr>
            <a:normAutofit lnSpcReduction="10000"/>
          </a:bodyPr>
          <a:lstStyle/>
          <a:p>
            <a:pPr marL="0" indent="0" algn="just">
              <a:buNone/>
            </a:pPr>
            <a:r>
              <a:rPr lang="es-ES" sz="2800" dirty="0"/>
              <a:t>El Derecho deberá establecer los límites de lo permitido; de ahí deriva la estrecha relación entre Bioética y Derecho, entendido como norma de conducta que emana de la voluntad de todos.</a:t>
            </a:r>
          </a:p>
          <a:p>
            <a:endParaRPr lang="es-EC" dirty="0"/>
          </a:p>
        </p:txBody>
      </p:sp>
      <p:pic>
        <p:nvPicPr>
          <p:cNvPr id="4" name="Imagen 3">
            <a:extLst>
              <a:ext uri="{FF2B5EF4-FFF2-40B4-BE49-F238E27FC236}">
                <a16:creationId xmlns:a16="http://schemas.microsoft.com/office/drawing/2014/main" id="{03502C91-D839-0507-5FFD-83E1C69F02F7}"/>
              </a:ext>
            </a:extLst>
          </p:cNvPr>
          <p:cNvPicPr>
            <a:picLocks noChangeAspect="1"/>
          </p:cNvPicPr>
          <p:nvPr/>
        </p:nvPicPr>
        <p:blipFill>
          <a:blip r:embed="rId2"/>
          <a:stretch>
            <a:fillRect/>
          </a:stretch>
        </p:blipFill>
        <p:spPr>
          <a:xfrm>
            <a:off x="5959366" y="1658007"/>
            <a:ext cx="4682358" cy="4682358"/>
          </a:xfrm>
          <a:prstGeom prst="rect">
            <a:avLst/>
          </a:prstGeom>
        </p:spPr>
      </p:pic>
    </p:spTree>
    <p:extLst>
      <p:ext uri="{BB962C8B-B14F-4D97-AF65-F5344CB8AC3E}">
        <p14:creationId xmlns:p14="http://schemas.microsoft.com/office/powerpoint/2010/main" val="1571395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9DEE679-B9A5-0EB4-E011-30C0DC4606E6}"/>
              </a:ext>
            </a:extLst>
          </p:cNvPr>
          <p:cNvPicPr>
            <a:picLocks noChangeAspect="1"/>
          </p:cNvPicPr>
          <p:nvPr/>
        </p:nvPicPr>
        <p:blipFill>
          <a:blip r:embed="rId2"/>
          <a:stretch>
            <a:fillRect/>
          </a:stretch>
        </p:blipFill>
        <p:spPr>
          <a:xfrm>
            <a:off x="1524000" y="346840"/>
            <a:ext cx="9144000" cy="6511159"/>
          </a:xfrm>
          <a:prstGeom prst="rect">
            <a:avLst/>
          </a:prstGeom>
        </p:spPr>
      </p:pic>
    </p:spTree>
    <p:extLst>
      <p:ext uri="{BB962C8B-B14F-4D97-AF65-F5344CB8AC3E}">
        <p14:creationId xmlns:p14="http://schemas.microsoft.com/office/powerpoint/2010/main" val="2289513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3B2955-5904-97B6-1A8B-100E512FAA3C}"/>
              </a:ext>
            </a:extLst>
          </p:cNvPr>
          <p:cNvSpPr>
            <a:spLocks noGrp="1"/>
          </p:cNvSpPr>
          <p:nvPr>
            <p:ph type="title"/>
          </p:nvPr>
        </p:nvSpPr>
        <p:spPr>
          <a:xfrm>
            <a:off x="677334" y="609600"/>
            <a:ext cx="11514666" cy="1320800"/>
          </a:xfrm>
        </p:spPr>
        <p:txBody>
          <a:bodyPr>
            <a:noAutofit/>
          </a:bodyPr>
          <a:lstStyle/>
          <a:p>
            <a:r>
              <a:rPr lang="es-ES" sz="6000" b="1" dirty="0">
                <a:solidFill>
                  <a:srgbClr val="FF0000"/>
                </a:solidFill>
              </a:rPr>
              <a:t>PRINCIPIOS ÉTICOS LEGALES</a:t>
            </a:r>
            <a:endParaRPr lang="es-EC" sz="6000" b="1" dirty="0">
              <a:solidFill>
                <a:srgbClr val="FF0000"/>
              </a:solidFill>
            </a:endParaRPr>
          </a:p>
        </p:txBody>
      </p:sp>
      <p:sp>
        <p:nvSpPr>
          <p:cNvPr id="3" name="Marcador de contenido 2">
            <a:extLst>
              <a:ext uri="{FF2B5EF4-FFF2-40B4-BE49-F238E27FC236}">
                <a16:creationId xmlns:a16="http://schemas.microsoft.com/office/drawing/2014/main" id="{605752F5-E835-5FBE-DB29-299637E2BADE}"/>
              </a:ext>
            </a:extLst>
          </p:cNvPr>
          <p:cNvSpPr>
            <a:spLocks noGrp="1"/>
          </p:cNvSpPr>
          <p:nvPr>
            <p:ph idx="1"/>
          </p:nvPr>
        </p:nvSpPr>
        <p:spPr>
          <a:xfrm>
            <a:off x="338667" y="2176355"/>
            <a:ext cx="11514666" cy="3880773"/>
          </a:xfrm>
        </p:spPr>
        <p:txBody>
          <a:bodyPr>
            <a:normAutofit/>
          </a:bodyPr>
          <a:lstStyle/>
          <a:p>
            <a:pPr algn="just"/>
            <a:r>
              <a:rPr lang="es-ES" sz="4400" b="1" dirty="0"/>
              <a:t>consiste en abordar los aspectos éticos y los problemas morales propios de la profesión, desde la perspectiva de lo que la profesión es y la función que le corresponde en la sociedad</a:t>
            </a:r>
            <a:endParaRPr lang="es-EC" sz="4400" b="1" dirty="0"/>
          </a:p>
        </p:txBody>
      </p:sp>
    </p:spTree>
    <p:extLst>
      <p:ext uri="{BB962C8B-B14F-4D97-AF65-F5344CB8AC3E}">
        <p14:creationId xmlns:p14="http://schemas.microsoft.com/office/powerpoint/2010/main" val="376093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1B1A5AF-5DC8-4F70-6016-CCF4354C8FD4}"/>
              </a:ext>
            </a:extLst>
          </p:cNvPr>
          <p:cNvPicPr>
            <a:picLocks noChangeAspect="1"/>
          </p:cNvPicPr>
          <p:nvPr/>
        </p:nvPicPr>
        <p:blipFill>
          <a:blip r:embed="rId2"/>
          <a:stretch>
            <a:fillRect/>
          </a:stretch>
        </p:blipFill>
        <p:spPr>
          <a:xfrm>
            <a:off x="752961" y="850606"/>
            <a:ext cx="10642012" cy="5135524"/>
          </a:xfrm>
          <a:prstGeom prst="rect">
            <a:avLst/>
          </a:prstGeom>
        </p:spPr>
      </p:pic>
    </p:spTree>
    <p:extLst>
      <p:ext uri="{BB962C8B-B14F-4D97-AF65-F5344CB8AC3E}">
        <p14:creationId xmlns:p14="http://schemas.microsoft.com/office/powerpoint/2010/main" val="2235500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35A78A-9ABA-198E-7B67-94BFE4398F6D}"/>
              </a:ext>
            </a:extLst>
          </p:cNvPr>
          <p:cNvSpPr>
            <a:spLocks noGrp="1"/>
          </p:cNvSpPr>
          <p:nvPr>
            <p:ph type="title"/>
          </p:nvPr>
        </p:nvSpPr>
        <p:spPr>
          <a:xfrm rot="1008063">
            <a:off x="892479" y="1789163"/>
            <a:ext cx="11225632" cy="2918537"/>
          </a:xfrm>
        </p:spPr>
        <p:txBody>
          <a:bodyPr>
            <a:noAutofit/>
          </a:bodyPr>
          <a:lstStyle/>
          <a:p>
            <a:r>
              <a:rPr lang="es-ES" sz="8000" b="1" dirty="0">
                <a:solidFill>
                  <a:srgbClr val="FF0000"/>
                </a:solidFill>
                <a:latin typeface="Arial Black" panose="020B0A04020102020204" pitchFamily="34" charset="0"/>
              </a:rPr>
              <a:t>EL SER HUMANO Y LA DIGNIDAD DE LAS PERSONAS</a:t>
            </a:r>
            <a:endParaRPr lang="es-EC" sz="80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11948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4CE43-F491-D014-874A-E1AFEF4A3E2D}"/>
              </a:ext>
            </a:extLst>
          </p:cNvPr>
          <p:cNvSpPr>
            <a:spLocks noGrp="1"/>
          </p:cNvSpPr>
          <p:nvPr>
            <p:ph type="title"/>
          </p:nvPr>
        </p:nvSpPr>
        <p:spPr>
          <a:xfrm>
            <a:off x="661569" y="183931"/>
            <a:ext cx="8596668" cy="872359"/>
          </a:xfrm>
        </p:spPr>
        <p:txBody>
          <a:bodyPr/>
          <a:lstStyle/>
          <a:p>
            <a:r>
              <a:rPr lang="es-ES" b="1" dirty="0">
                <a:solidFill>
                  <a:srgbClr val="FF0000"/>
                </a:solidFill>
                <a:latin typeface="Arial Black" panose="020B0A04020102020204" pitchFamily="34" charset="0"/>
              </a:rPr>
              <a:t>CONCEPTO</a:t>
            </a:r>
            <a:endParaRPr lang="es-EC" b="1" dirty="0">
              <a:solidFill>
                <a:srgbClr val="FF0000"/>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01786CFD-5119-4D41-08F7-B913B52671A2}"/>
              </a:ext>
            </a:extLst>
          </p:cNvPr>
          <p:cNvSpPr>
            <a:spLocks noGrp="1"/>
          </p:cNvSpPr>
          <p:nvPr>
            <p:ph idx="1"/>
          </p:nvPr>
        </p:nvSpPr>
        <p:spPr>
          <a:xfrm>
            <a:off x="519678" y="788276"/>
            <a:ext cx="6811287" cy="4362497"/>
          </a:xfrm>
        </p:spPr>
        <p:txBody>
          <a:bodyPr>
            <a:noAutofit/>
          </a:bodyPr>
          <a:lstStyle/>
          <a:p>
            <a:pPr marL="0" indent="0" algn="just">
              <a:buNone/>
            </a:pPr>
            <a:r>
              <a:rPr lang="es-ES" sz="3600" dirty="0"/>
              <a:t>Homo sapiens, primate caracterizado por el desarrollo de su capacidad intelectual, abstracción, introspección y comunicación de gran complejidad. Son seres eminentemente sociales, formando complejas redes asociativas, incluyendo sofisticados sistemas de parentesco.</a:t>
            </a:r>
            <a:endParaRPr lang="es-EC" sz="3600" dirty="0"/>
          </a:p>
        </p:txBody>
      </p:sp>
      <p:pic>
        <p:nvPicPr>
          <p:cNvPr id="4" name="Imagen 3">
            <a:extLst>
              <a:ext uri="{FF2B5EF4-FFF2-40B4-BE49-F238E27FC236}">
                <a16:creationId xmlns:a16="http://schemas.microsoft.com/office/drawing/2014/main" id="{719F2384-9DBB-28A4-05D1-472BAFC1A2F2}"/>
              </a:ext>
            </a:extLst>
          </p:cNvPr>
          <p:cNvPicPr>
            <a:picLocks noChangeAspect="1"/>
          </p:cNvPicPr>
          <p:nvPr/>
        </p:nvPicPr>
        <p:blipFill>
          <a:blip r:embed="rId2"/>
          <a:stretch>
            <a:fillRect/>
          </a:stretch>
        </p:blipFill>
        <p:spPr>
          <a:xfrm>
            <a:off x="7365679" y="1434662"/>
            <a:ext cx="4663411" cy="4035972"/>
          </a:xfrm>
          <a:prstGeom prst="rect">
            <a:avLst/>
          </a:prstGeom>
        </p:spPr>
      </p:pic>
    </p:spTree>
    <p:extLst>
      <p:ext uri="{BB962C8B-B14F-4D97-AF65-F5344CB8AC3E}">
        <p14:creationId xmlns:p14="http://schemas.microsoft.com/office/powerpoint/2010/main" val="2706758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49644-C7AE-54D1-A90D-27A2527267DE}"/>
              </a:ext>
            </a:extLst>
          </p:cNvPr>
          <p:cNvSpPr>
            <a:spLocks noGrp="1"/>
          </p:cNvSpPr>
          <p:nvPr>
            <p:ph type="title"/>
          </p:nvPr>
        </p:nvSpPr>
        <p:spPr>
          <a:xfrm>
            <a:off x="677334" y="609600"/>
            <a:ext cx="8596668" cy="557048"/>
          </a:xfrm>
        </p:spPr>
        <p:txBody>
          <a:bodyPr>
            <a:normAutofit fontScale="90000"/>
          </a:bodyPr>
          <a:lstStyle/>
          <a:p>
            <a:r>
              <a:rPr lang="es-ES" b="1" dirty="0">
                <a:solidFill>
                  <a:srgbClr val="FF0000"/>
                </a:solidFill>
                <a:latin typeface="Arial Black" panose="020B0A04020102020204" pitchFamily="34" charset="0"/>
              </a:rPr>
              <a:t>PERSONA DIGNA</a:t>
            </a:r>
            <a:endParaRPr lang="es-EC" b="1" dirty="0">
              <a:solidFill>
                <a:srgbClr val="FF0000"/>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0A672C4E-9E7F-36DB-4D17-6677AC5C2103}"/>
              </a:ext>
            </a:extLst>
          </p:cNvPr>
          <p:cNvSpPr>
            <a:spLocks noGrp="1"/>
          </p:cNvSpPr>
          <p:nvPr>
            <p:ph idx="1"/>
          </p:nvPr>
        </p:nvSpPr>
        <p:spPr>
          <a:xfrm>
            <a:off x="677334" y="2160589"/>
            <a:ext cx="4793300" cy="3880773"/>
          </a:xfrm>
        </p:spPr>
        <p:txBody>
          <a:bodyPr>
            <a:normAutofit fontScale="92500"/>
          </a:bodyPr>
          <a:lstStyle/>
          <a:p>
            <a:pPr marL="0" indent="0" algn="just">
              <a:buNone/>
            </a:pPr>
            <a:r>
              <a:rPr lang="es-ES" sz="4000" dirty="0"/>
              <a:t>Significa que un individuo siente respeto por sí mismo y se valora al mismo tiempo que es respetado y valorado</a:t>
            </a:r>
            <a:endParaRPr lang="es-EC" sz="4000" dirty="0"/>
          </a:p>
        </p:txBody>
      </p:sp>
      <p:pic>
        <p:nvPicPr>
          <p:cNvPr id="4" name="Imagen 3">
            <a:extLst>
              <a:ext uri="{FF2B5EF4-FFF2-40B4-BE49-F238E27FC236}">
                <a16:creationId xmlns:a16="http://schemas.microsoft.com/office/drawing/2014/main" id="{FB7CF5FF-5DA0-3230-ACD6-29F777B1C8D1}"/>
              </a:ext>
            </a:extLst>
          </p:cNvPr>
          <p:cNvPicPr>
            <a:picLocks noChangeAspect="1"/>
          </p:cNvPicPr>
          <p:nvPr/>
        </p:nvPicPr>
        <p:blipFill>
          <a:blip r:embed="rId2"/>
          <a:stretch>
            <a:fillRect/>
          </a:stretch>
        </p:blipFill>
        <p:spPr>
          <a:xfrm>
            <a:off x="5927835" y="527175"/>
            <a:ext cx="5803649" cy="5803649"/>
          </a:xfrm>
          <a:prstGeom prst="rect">
            <a:avLst/>
          </a:prstGeom>
        </p:spPr>
      </p:pic>
    </p:spTree>
    <p:extLst>
      <p:ext uri="{BB962C8B-B14F-4D97-AF65-F5344CB8AC3E}">
        <p14:creationId xmlns:p14="http://schemas.microsoft.com/office/powerpoint/2010/main" val="3406174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FA05E11-B7F9-F082-595D-38724D5F7F33}"/>
              </a:ext>
            </a:extLst>
          </p:cNvPr>
          <p:cNvPicPr>
            <a:picLocks noChangeAspect="1"/>
          </p:cNvPicPr>
          <p:nvPr/>
        </p:nvPicPr>
        <p:blipFill>
          <a:blip r:embed="rId2"/>
          <a:stretch>
            <a:fillRect/>
          </a:stretch>
        </p:blipFill>
        <p:spPr>
          <a:xfrm>
            <a:off x="425670" y="354724"/>
            <a:ext cx="10642272" cy="6148552"/>
          </a:xfrm>
          <a:prstGeom prst="rect">
            <a:avLst/>
          </a:prstGeom>
        </p:spPr>
      </p:pic>
    </p:spTree>
    <p:extLst>
      <p:ext uri="{BB962C8B-B14F-4D97-AF65-F5344CB8AC3E}">
        <p14:creationId xmlns:p14="http://schemas.microsoft.com/office/powerpoint/2010/main" val="2904773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136B02-4735-75D1-1740-DF0028D2150B}"/>
              </a:ext>
            </a:extLst>
          </p:cNvPr>
          <p:cNvSpPr txBox="1"/>
          <p:nvPr/>
        </p:nvSpPr>
        <p:spPr>
          <a:xfrm>
            <a:off x="141891" y="117693"/>
            <a:ext cx="11398468" cy="5632311"/>
          </a:xfrm>
          <a:prstGeom prst="rect">
            <a:avLst/>
          </a:prstGeom>
          <a:noFill/>
        </p:spPr>
        <p:txBody>
          <a:bodyPr wrap="square">
            <a:spAutoFit/>
          </a:bodyPr>
          <a:lstStyle/>
          <a:p>
            <a:pPr algn="just"/>
            <a:r>
              <a:rPr lang="es-ES" sz="3600" b="1" dirty="0">
                <a:solidFill>
                  <a:srgbClr val="FF0000"/>
                </a:solidFill>
                <a:latin typeface="Arial Black" panose="020B0A04020102020204" pitchFamily="34" charset="0"/>
              </a:rPr>
              <a:t>Como ser una persona digna de respeto</a:t>
            </a:r>
          </a:p>
          <a:p>
            <a:pPr marL="742950" indent="-742950" algn="just">
              <a:buFont typeface="+mj-lt"/>
              <a:buAutoNum type="arabicPeriod"/>
            </a:pPr>
            <a:r>
              <a:rPr lang="es-ES" sz="3600" dirty="0"/>
              <a:t>Muestra amabilidad y cortesía</a:t>
            </a:r>
          </a:p>
          <a:p>
            <a:pPr marL="742950" indent="-742950" algn="just">
              <a:buFont typeface="+mj-lt"/>
              <a:buAutoNum type="arabicPeriod"/>
            </a:pPr>
            <a:r>
              <a:rPr lang="es-ES" sz="3600" dirty="0"/>
              <a:t>Se Cortés</a:t>
            </a:r>
          </a:p>
          <a:p>
            <a:pPr marL="742950" indent="-742950" algn="just">
              <a:buFont typeface="+mj-lt"/>
              <a:buAutoNum type="arabicPeriod"/>
            </a:pPr>
            <a:r>
              <a:rPr lang="es-ES" sz="3600" dirty="0"/>
              <a:t>No discrimines</a:t>
            </a:r>
          </a:p>
          <a:p>
            <a:pPr marL="742950" indent="-742950" algn="just">
              <a:buFont typeface="+mj-lt"/>
              <a:buAutoNum type="arabicPeriod"/>
            </a:pPr>
            <a:r>
              <a:rPr lang="es-ES" sz="3600" dirty="0"/>
              <a:t>Respeta las diferencias</a:t>
            </a:r>
          </a:p>
          <a:p>
            <a:pPr marL="742950" indent="-742950" algn="just">
              <a:buFont typeface="+mj-lt"/>
              <a:buAutoNum type="arabicPeriod"/>
            </a:pPr>
            <a:r>
              <a:rPr lang="es-ES" sz="3600" dirty="0"/>
              <a:t>Respeta los espacios</a:t>
            </a:r>
          </a:p>
          <a:p>
            <a:pPr marL="742950" indent="-742950" algn="just">
              <a:buFont typeface="+mj-lt"/>
              <a:buAutoNum type="arabicPeriod"/>
            </a:pPr>
            <a:r>
              <a:rPr lang="es-ES" sz="3600" dirty="0"/>
              <a:t>Respeta a la tierra y a todos los que vivimos en ella</a:t>
            </a:r>
          </a:p>
          <a:p>
            <a:pPr marL="742950" indent="-742950" algn="just">
              <a:buFont typeface="+mj-lt"/>
              <a:buAutoNum type="arabicPeriod"/>
            </a:pPr>
            <a:r>
              <a:rPr lang="es-ES" sz="3600" dirty="0"/>
              <a:t>Respeta las posiciones de otras personas</a:t>
            </a:r>
          </a:p>
          <a:p>
            <a:pPr marL="742950" indent="-742950" algn="just">
              <a:buFont typeface="+mj-lt"/>
              <a:buAutoNum type="arabicPeriod"/>
            </a:pPr>
            <a:r>
              <a:rPr lang="es-ES" sz="3600" dirty="0"/>
              <a:t>Escucha cuando alguien te este hablando</a:t>
            </a:r>
            <a:endParaRPr lang="es-EC" sz="3600" dirty="0"/>
          </a:p>
        </p:txBody>
      </p:sp>
    </p:spTree>
    <p:extLst>
      <p:ext uri="{BB962C8B-B14F-4D97-AF65-F5344CB8AC3E}">
        <p14:creationId xmlns:p14="http://schemas.microsoft.com/office/powerpoint/2010/main" val="2461619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99E7B9F-D974-FD61-CA99-37E91400F83C}"/>
              </a:ext>
            </a:extLst>
          </p:cNvPr>
          <p:cNvSpPr>
            <a:spLocks noGrp="1"/>
          </p:cNvSpPr>
          <p:nvPr>
            <p:ph type="title"/>
          </p:nvPr>
        </p:nvSpPr>
        <p:spPr>
          <a:xfrm>
            <a:off x="850756" y="503971"/>
            <a:ext cx="8596668" cy="966181"/>
          </a:xfrm>
        </p:spPr>
        <p:txBody>
          <a:bodyPr>
            <a:normAutofit fontScale="90000"/>
          </a:bodyPr>
          <a:lstStyle/>
          <a:p>
            <a:r>
              <a:rPr lang="es-ES" sz="6000" dirty="0">
                <a:solidFill>
                  <a:srgbClr val="FF0000"/>
                </a:solidFill>
              </a:rPr>
              <a:t>TIPOS DE DIGNIDAD</a:t>
            </a:r>
            <a:endParaRPr lang="es-EC" sz="6000" dirty="0">
              <a:solidFill>
                <a:srgbClr val="FF0000"/>
              </a:solidFill>
            </a:endParaRPr>
          </a:p>
        </p:txBody>
      </p:sp>
      <p:sp>
        <p:nvSpPr>
          <p:cNvPr id="5" name="Marcador de texto 4">
            <a:extLst>
              <a:ext uri="{FF2B5EF4-FFF2-40B4-BE49-F238E27FC236}">
                <a16:creationId xmlns:a16="http://schemas.microsoft.com/office/drawing/2014/main" id="{43D12314-30E2-45EF-3949-3B311D885F4B}"/>
              </a:ext>
            </a:extLst>
          </p:cNvPr>
          <p:cNvSpPr>
            <a:spLocks noGrp="1"/>
          </p:cNvSpPr>
          <p:nvPr>
            <p:ph type="body" idx="1"/>
          </p:nvPr>
        </p:nvSpPr>
        <p:spPr>
          <a:xfrm>
            <a:off x="850755" y="2430633"/>
            <a:ext cx="10941851" cy="3923396"/>
          </a:xfrm>
        </p:spPr>
        <p:txBody>
          <a:bodyPr>
            <a:noAutofit/>
          </a:bodyPr>
          <a:lstStyle/>
          <a:p>
            <a:r>
              <a:rPr lang="es-EC" sz="4000" dirty="0"/>
              <a:t>Dignidad ontológica o dignidad humana</a:t>
            </a:r>
          </a:p>
          <a:p>
            <a:endParaRPr lang="es-EC" sz="4000" dirty="0"/>
          </a:p>
          <a:p>
            <a:r>
              <a:rPr lang="es-EC" sz="4000" dirty="0"/>
              <a:t>Dignidad moral</a:t>
            </a:r>
          </a:p>
          <a:p>
            <a:endParaRPr lang="es-EC" sz="4000" dirty="0"/>
          </a:p>
          <a:p>
            <a:r>
              <a:rPr lang="es-EC" sz="4000" dirty="0"/>
              <a:t>Dignidad real</a:t>
            </a:r>
          </a:p>
        </p:txBody>
      </p:sp>
    </p:spTree>
    <p:extLst>
      <p:ext uri="{BB962C8B-B14F-4D97-AF65-F5344CB8AC3E}">
        <p14:creationId xmlns:p14="http://schemas.microsoft.com/office/powerpoint/2010/main" val="3454568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3286D8C-1091-502E-94C9-3A93CFBBF366}"/>
              </a:ext>
            </a:extLst>
          </p:cNvPr>
          <p:cNvSpPr>
            <a:spLocks noGrp="1"/>
          </p:cNvSpPr>
          <p:nvPr>
            <p:ph type="title"/>
          </p:nvPr>
        </p:nvSpPr>
        <p:spPr>
          <a:xfrm>
            <a:off x="677333" y="609600"/>
            <a:ext cx="11178335" cy="5460124"/>
          </a:xfrm>
        </p:spPr>
        <p:txBody>
          <a:bodyPr>
            <a:noAutofit/>
          </a:bodyPr>
          <a:lstStyle/>
          <a:p>
            <a:r>
              <a:rPr lang="es-ES" sz="8000" b="1" dirty="0">
                <a:solidFill>
                  <a:srgbClr val="FF0000"/>
                </a:solidFill>
              </a:rPr>
              <a:t>Dignidad ontológica o dignidad humana</a:t>
            </a:r>
            <a:r>
              <a:rPr lang="es-ES" sz="8000" dirty="0">
                <a:solidFill>
                  <a:srgbClr val="FF0000"/>
                </a:solidFill>
              </a:rPr>
              <a:t>:</a:t>
            </a:r>
            <a:br>
              <a:rPr lang="es-ES" sz="8000" dirty="0">
                <a:solidFill>
                  <a:srgbClr val="FF0000"/>
                </a:solidFill>
              </a:rPr>
            </a:br>
            <a:r>
              <a:rPr lang="es-ES" sz="8000" dirty="0">
                <a:solidFill>
                  <a:schemeClr val="bg2">
                    <a:lumMod val="40000"/>
                    <a:lumOff val="60000"/>
                  </a:schemeClr>
                </a:solidFill>
              </a:rPr>
              <a:t>es con la cual todos los humanos nacen</a:t>
            </a:r>
            <a:endParaRPr lang="es-EC" sz="8000" dirty="0">
              <a:solidFill>
                <a:schemeClr val="bg2">
                  <a:lumMod val="40000"/>
                  <a:lumOff val="60000"/>
                </a:schemeClr>
              </a:solidFill>
            </a:endParaRPr>
          </a:p>
        </p:txBody>
      </p:sp>
    </p:spTree>
    <p:extLst>
      <p:ext uri="{BB962C8B-B14F-4D97-AF65-F5344CB8AC3E}">
        <p14:creationId xmlns:p14="http://schemas.microsoft.com/office/powerpoint/2010/main" val="1920220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3DBA65-B25A-C939-713A-D6C0327E749B}"/>
              </a:ext>
            </a:extLst>
          </p:cNvPr>
          <p:cNvSpPr txBox="1"/>
          <p:nvPr/>
        </p:nvSpPr>
        <p:spPr>
          <a:xfrm>
            <a:off x="57807" y="101600"/>
            <a:ext cx="12076386" cy="6247864"/>
          </a:xfrm>
          <a:prstGeom prst="rect">
            <a:avLst/>
          </a:prstGeom>
          <a:noFill/>
        </p:spPr>
        <p:txBody>
          <a:bodyPr wrap="square">
            <a:spAutoFit/>
          </a:bodyPr>
          <a:lstStyle/>
          <a:p>
            <a:r>
              <a:rPr lang="es-ES" sz="8000" b="1" dirty="0">
                <a:solidFill>
                  <a:srgbClr val="FF0000"/>
                </a:solidFill>
              </a:rPr>
              <a:t>Dignidad moral:</a:t>
            </a:r>
          </a:p>
          <a:p>
            <a:pPr algn="just"/>
            <a:r>
              <a:rPr lang="es-ES" sz="8000" b="1" dirty="0">
                <a:solidFill>
                  <a:schemeClr val="bg2">
                    <a:lumMod val="60000"/>
                    <a:lumOff val="40000"/>
                  </a:schemeClr>
                </a:solidFill>
              </a:rPr>
              <a:t>S</a:t>
            </a:r>
            <a:r>
              <a:rPr lang="es-ES" sz="8000" dirty="0">
                <a:solidFill>
                  <a:schemeClr val="bg2">
                    <a:lumMod val="60000"/>
                    <a:lumOff val="40000"/>
                  </a:schemeClr>
                </a:solidFill>
              </a:rPr>
              <a:t>e relaciona con la moral de las personas y su comportamiento en sociedad</a:t>
            </a:r>
            <a:endParaRPr lang="es-EC" sz="8000" dirty="0">
              <a:solidFill>
                <a:schemeClr val="bg2">
                  <a:lumMod val="60000"/>
                  <a:lumOff val="40000"/>
                </a:schemeClr>
              </a:solidFill>
            </a:endParaRPr>
          </a:p>
        </p:txBody>
      </p:sp>
      <p:sp>
        <p:nvSpPr>
          <p:cNvPr id="7" name="Título 6">
            <a:extLst>
              <a:ext uri="{FF2B5EF4-FFF2-40B4-BE49-F238E27FC236}">
                <a16:creationId xmlns:a16="http://schemas.microsoft.com/office/drawing/2014/main" id="{605057C4-D8A3-9DB7-D0BB-1113A7B8BE11}"/>
              </a:ext>
            </a:extLst>
          </p:cNvPr>
          <p:cNvSpPr>
            <a:spLocks noGrp="1"/>
          </p:cNvSpPr>
          <p:nvPr>
            <p:ph type="title"/>
          </p:nvPr>
        </p:nvSpPr>
        <p:spPr>
          <a:xfrm>
            <a:off x="57807" y="609600"/>
            <a:ext cx="12076386" cy="5739864"/>
          </a:xfrm>
        </p:spPr>
        <p:txBody>
          <a:bodyPr>
            <a:normAutofit/>
          </a:bodyPr>
          <a:lstStyle/>
          <a:p>
            <a:br>
              <a:rPr lang="es-ES" dirty="0"/>
            </a:br>
            <a:br>
              <a:rPr lang="es-EC" dirty="0"/>
            </a:br>
            <a:br>
              <a:rPr lang="es-EC" dirty="0"/>
            </a:br>
            <a:br>
              <a:rPr lang="es-EC" dirty="0"/>
            </a:br>
            <a:endParaRPr lang="es-EC" dirty="0"/>
          </a:p>
        </p:txBody>
      </p:sp>
    </p:spTree>
    <p:extLst>
      <p:ext uri="{BB962C8B-B14F-4D97-AF65-F5344CB8AC3E}">
        <p14:creationId xmlns:p14="http://schemas.microsoft.com/office/powerpoint/2010/main" val="1064057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4344E7F-B835-D024-10C4-18D2F37C6590}"/>
              </a:ext>
            </a:extLst>
          </p:cNvPr>
          <p:cNvSpPr txBox="1"/>
          <p:nvPr/>
        </p:nvSpPr>
        <p:spPr>
          <a:xfrm>
            <a:off x="1" y="1016903"/>
            <a:ext cx="12191999" cy="3785652"/>
          </a:xfrm>
          <a:prstGeom prst="rect">
            <a:avLst/>
          </a:prstGeom>
          <a:noFill/>
        </p:spPr>
        <p:txBody>
          <a:bodyPr wrap="square">
            <a:spAutoFit/>
          </a:bodyPr>
          <a:lstStyle/>
          <a:p>
            <a:r>
              <a:rPr lang="es-ES" dirty="0"/>
              <a:t> </a:t>
            </a:r>
            <a:r>
              <a:rPr lang="es-ES" sz="8000" b="1" dirty="0">
                <a:solidFill>
                  <a:srgbClr val="FF0000"/>
                </a:solidFill>
              </a:rPr>
              <a:t>Dignidad real: </a:t>
            </a:r>
          </a:p>
          <a:p>
            <a:r>
              <a:rPr lang="es-ES" sz="8000" dirty="0">
                <a:solidFill>
                  <a:schemeClr val="bg2">
                    <a:lumMod val="60000"/>
                    <a:lumOff val="40000"/>
                  </a:schemeClr>
                </a:solidFill>
              </a:rPr>
              <a:t>Es aquella que se recibe por parte de los otros.</a:t>
            </a:r>
          </a:p>
        </p:txBody>
      </p:sp>
    </p:spTree>
    <p:extLst>
      <p:ext uri="{BB962C8B-B14F-4D97-AF65-F5344CB8AC3E}">
        <p14:creationId xmlns:p14="http://schemas.microsoft.com/office/powerpoint/2010/main" val="2416888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47B696-64B1-3791-621F-FE59CEAE8F7A}"/>
              </a:ext>
            </a:extLst>
          </p:cNvPr>
          <p:cNvSpPr>
            <a:spLocks noGrp="1"/>
          </p:cNvSpPr>
          <p:nvPr>
            <p:ph type="title"/>
          </p:nvPr>
        </p:nvSpPr>
        <p:spPr>
          <a:xfrm>
            <a:off x="472967" y="609600"/>
            <a:ext cx="11461530" cy="1320800"/>
          </a:xfrm>
        </p:spPr>
        <p:txBody>
          <a:bodyPr>
            <a:noAutofit/>
          </a:bodyPr>
          <a:lstStyle/>
          <a:p>
            <a:r>
              <a:rPr lang="es-ES" sz="6000" b="1" dirty="0">
                <a:solidFill>
                  <a:srgbClr val="FF0000"/>
                </a:solidFill>
              </a:rPr>
              <a:t>DERECHOS HUMANOS Y BIOÉTICA</a:t>
            </a:r>
            <a:endParaRPr lang="es-EC" sz="6000" b="1" dirty="0">
              <a:solidFill>
                <a:srgbClr val="FF0000"/>
              </a:solidFill>
            </a:endParaRPr>
          </a:p>
        </p:txBody>
      </p:sp>
      <p:pic>
        <p:nvPicPr>
          <p:cNvPr id="3" name="Imagen 2">
            <a:extLst>
              <a:ext uri="{FF2B5EF4-FFF2-40B4-BE49-F238E27FC236}">
                <a16:creationId xmlns:a16="http://schemas.microsoft.com/office/drawing/2014/main" id="{B5C1E624-DFCD-DF2A-BB39-9D83CB403D12}"/>
              </a:ext>
            </a:extLst>
          </p:cNvPr>
          <p:cNvPicPr>
            <a:picLocks noChangeAspect="1"/>
          </p:cNvPicPr>
          <p:nvPr/>
        </p:nvPicPr>
        <p:blipFill>
          <a:blip r:embed="rId2"/>
          <a:stretch>
            <a:fillRect/>
          </a:stretch>
        </p:blipFill>
        <p:spPr>
          <a:xfrm>
            <a:off x="4177863" y="1497724"/>
            <a:ext cx="5360276" cy="5202621"/>
          </a:xfrm>
          <a:prstGeom prst="rect">
            <a:avLst/>
          </a:prstGeom>
        </p:spPr>
      </p:pic>
    </p:spTree>
    <p:extLst>
      <p:ext uri="{BB962C8B-B14F-4D97-AF65-F5344CB8AC3E}">
        <p14:creationId xmlns:p14="http://schemas.microsoft.com/office/powerpoint/2010/main" val="11961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BC8928-BB16-5E73-A08F-510656573E8F}"/>
              </a:ext>
            </a:extLst>
          </p:cNvPr>
          <p:cNvSpPr>
            <a:spLocks noGrp="1"/>
          </p:cNvSpPr>
          <p:nvPr>
            <p:ph type="title"/>
          </p:nvPr>
        </p:nvSpPr>
        <p:spPr>
          <a:xfrm>
            <a:off x="677333" y="609600"/>
            <a:ext cx="10863025" cy="1320800"/>
          </a:xfrm>
        </p:spPr>
        <p:txBody>
          <a:bodyPr>
            <a:noAutofit/>
          </a:bodyPr>
          <a:lstStyle/>
          <a:p>
            <a:r>
              <a:rPr lang="es-ES" sz="6000" b="1" dirty="0">
                <a:solidFill>
                  <a:srgbClr val="FF0000"/>
                </a:solidFill>
                <a:latin typeface="Calibri" panose="020F0502020204030204" pitchFamily="34" charset="0"/>
                <a:cs typeface="Calibri" panose="020F0502020204030204" pitchFamily="34" charset="0"/>
              </a:rPr>
              <a:t>OBSTINACIÓN TERAPÉUTICA</a:t>
            </a:r>
            <a:endParaRPr lang="es-EC" sz="6000" b="1" dirty="0">
              <a:solidFill>
                <a:srgbClr val="FF0000"/>
              </a:solidFill>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671EBD2E-A144-7688-1144-44B743D5C642}"/>
              </a:ext>
            </a:extLst>
          </p:cNvPr>
          <p:cNvSpPr>
            <a:spLocks noGrp="1"/>
          </p:cNvSpPr>
          <p:nvPr>
            <p:ph idx="1"/>
          </p:nvPr>
        </p:nvSpPr>
        <p:spPr>
          <a:xfrm>
            <a:off x="677333" y="1686910"/>
            <a:ext cx="3910433" cy="4785277"/>
          </a:xfrm>
        </p:spPr>
        <p:txBody>
          <a:bodyPr>
            <a:normAutofit/>
          </a:bodyPr>
          <a:lstStyle/>
          <a:p>
            <a:pPr marL="0" indent="0" algn="just">
              <a:buNone/>
            </a:pPr>
            <a:r>
              <a:rPr lang="es-ES" sz="3200" dirty="0">
                <a:latin typeface="Calibri" panose="020F0502020204030204" pitchFamily="34" charset="0"/>
                <a:cs typeface="Calibri" panose="020F0502020204030204" pitchFamily="34" charset="0"/>
              </a:rPr>
              <a:t>Es una práctica médica basada en la aplicación de métodos extraordinarios y desproporcionados de soporte vital en enfermos terminales o irrecuperables.</a:t>
            </a:r>
            <a:endParaRPr lang="es-EC" sz="32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6F7022F0-BA1C-611F-E881-2322F8A9A9EF}"/>
              </a:ext>
            </a:extLst>
          </p:cNvPr>
          <p:cNvPicPr>
            <a:picLocks noChangeAspect="1"/>
          </p:cNvPicPr>
          <p:nvPr/>
        </p:nvPicPr>
        <p:blipFill>
          <a:blip r:embed="rId2"/>
          <a:stretch>
            <a:fillRect/>
          </a:stretch>
        </p:blipFill>
        <p:spPr>
          <a:xfrm>
            <a:off x="5517931" y="1920508"/>
            <a:ext cx="4572000" cy="4551680"/>
          </a:xfrm>
          <a:prstGeom prst="rect">
            <a:avLst/>
          </a:prstGeom>
        </p:spPr>
      </p:pic>
    </p:spTree>
    <p:extLst>
      <p:ext uri="{BB962C8B-B14F-4D97-AF65-F5344CB8AC3E}">
        <p14:creationId xmlns:p14="http://schemas.microsoft.com/office/powerpoint/2010/main" val="112245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AFBF21-6CF0-E767-D61A-692D414A8C94}"/>
              </a:ext>
            </a:extLst>
          </p:cNvPr>
          <p:cNvSpPr txBox="1"/>
          <p:nvPr/>
        </p:nvSpPr>
        <p:spPr>
          <a:xfrm>
            <a:off x="157656" y="756745"/>
            <a:ext cx="11761076" cy="5078313"/>
          </a:xfrm>
          <a:prstGeom prst="rect">
            <a:avLst/>
          </a:prstGeom>
          <a:noFill/>
        </p:spPr>
        <p:txBody>
          <a:bodyPr wrap="square">
            <a:spAutoFit/>
          </a:bodyPr>
          <a:lstStyle/>
          <a:p>
            <a:pPr algn="just"/>
            <a:r>
              <a:rPr lang="es-ES" sz="5400" dirty="0"/>
              <a:t>El Derecho deberá establecer los límites de lo permitido; de ahí deriva la estrecha relación entre Bioética y Derecho, entendido como norma de conducta que emana de la voluntad de todos</a:t>
            </a:r>
            <a:endParaRPr lang="es-EC" sz="5400" dirty="0"/>
          </a:p>
        </p:txBody>
      </p:sp>
    </p:spTree>
    <p:extLst>
      <p:ext uri="{BB962C8B-B14F-4D97-AF65-F5344CB8AC3E}">
        <p14:creationId xmlns:p14="http://schemas.microsoft.com/office/powerpoint/2010/main" val="2365690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C9D23D-B7D7-7DDE-7CE7-E63ADE1EB8A6}"/>
              </a:ext>
            </a:extLst>
          </p:cNvPr>
          <p:cNvSpPr txBox="1"/>
          <p:nvPr/>
        </p:nvSpPr>
        <p:spPr>
          <a:xfrm>
            <a:off x="270641" y="595810"/>
            <a:ext cx="11650717" cy="5386090"/>
          </a:xfrm>
          <a:prstGeom prst="rect">
            <a:avLst/>
          </a:prstGeom>
          <a:noFill/>
        </p:spPr>
        <p:txBody>
          <a:bodyPr wrap="square">
            <a:spAutoFit/>
          </a:bodyPr>
          <a:lstStyle/>
          <a:p>
            <a:pPr algn="just"/>
            <a:r>
              <a:rPr lang="es-ES" sz="3200" b="1" dirty="0">
                <a:solidFill>
                  <a:srgbClr val="FF0000"/>
                </a:solidFill>
                <a:latin typeface="Arial Black" panose="020B0A04020102020204" pitchFamily="34" charset="0"/>
              </a:rPr>
              <a:t>¿Qué dice el artículo 12 de la Declaración Universal sobre Bioética y Derechos Humanos?</a:t>
            </a:r>
          </a:p>
          <a:p>
            <a:pPr algn="just"/>
            <a:r>
              <a:rPr lang="es-ES" sz="4000" dirty="0"/>
              <a:t>Ningún individuo o grupo debería ser sometido por ningún motivo, en violación de la dignidad humana, los derechos humanos y las libertades fundamentales, a discriminación o estigmatización alguna. Se debería tener debidamente en cuenta la importancia de la diversidad cultural y del pluralismo</a:t>
            </a:r>
            <a:endParaRPr lang="es-EC" sz="4000" dirty="0"/>
          </a:p>
        </p:txBody>
      </p:sp>
    </p:spTree>
    <p:extLst>
      <p:ext uri="{BB962C8B-B14F-4D97-AF65-F5344CB8AC3E}">
        <p14:creationId xmlns:p14="http://schemas.microsoft.com/office/powerpoint/2010/main" val="306732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E03F4C-A14C-45DE-859B-4594E5A90A2A}"/>
              </a:ext>
            </a:extLst>
          </p:cNvPr>
          <p:cNvSpPr txBox="1"/>
          <p:nvPr/>
        </p:nvSpPr>
        <p:spPr>
          <a:xfrm>
            <a:off x="640080" y="1293223"/>
            <a:ext cx="11064239" cy="3970318"/>
          </a:xfrm>
          <a:prstGeom prst="rect">
            <a:avLst/>
          </a:prstGeom>
          <a:noFill/>
        </p:spPr>
        <p:txBody>
          <a:bodyPr wrap="square">
            <a:spAutoFit/>
          </a:bodyPr>
          <a:lstStyle/>
          <a:p>
            <a:pPr algn="just"/>
            <a:r>
              <a:rPr lang="es-ES" sz="3600" dirty="0"/>
              <a:t>Así, mientras los DDHH se establecieron como una forma de generar obligaciones para los estados con el objetivo de proteger la dignidad de sus jurisdicciones, la Bioética surgió, dentro del propio campo científico, como un intento de proteger a la persona humana frente a los riesgos derivados del desarrollo científico.</a:t>
            </a:r>
            <a:endParaRPr lang="es-EC" sz="3600" dirty="0"/>
          </a:p>
        </p:txBody>
      </p:sp>
    </p:spTree>
    <p:extLst>
      <p:ext uri="{BB962C8B-B14F-4D97-AF65-F5344CB8AC3E}">
        <p14:creationId xmlns:p14="http://schemas.microsoft.com/office/powerpoint/2010/main" val="3151192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E518C25-8239-4910-A43C-36E92A8DB154}"/>
              </a:ext>
            </a:extLst>
          </p:cNvPr>
          <p:cNvPicPr>
            <a:picLocks noChangeAspect="1"/>
          </p:cNvPicPr>
          <p:nvPr/>
        </p:nvPicPr>
        <p:blipFill>
          <a:blip r:embed="rId2"/>
          <a:stretch>
            <a:fillRect/>
          </a:stretch>
        </p:blipFill>
        <p:spPr>
          <a:xfrm>
            <a:off x="2220686" y="95250"/>
            <a:ext cx="7406640" cy="6667500"/>
          </a:xfrm>
          <a:prstGeom prst="rect">
            <a:avLst/>
          </a:prstGeom>
        </p:spPr>
      </p:pic>
    </p:spTree>
    <p:extLst>
      <p:ext uri="{BB962C8B-B14F-4D97-AF65-F5344CB8AC3E}">
        <p14:creationId xmlns:p14="http://schemas.microsoft.com/office/powerpoint/2010/main" val="2522063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A160306-9CD3-47DB-A7DE-0C45011A4263}"/>
              </a:ext>
            </a:extLst>
          </p:cNvPr>
          <p:cNvPicPr>
            <a:picLocks noChangeAspect="1"/>
          </p:cNvPicPr>
          <p:nvPr/>
        </p:nvPicPr>
        <p:blipFill>
          <a:blip r:embed="rId2"/>
          <a:stretch>
            <a:fillRect/>
          </a:stretch>
        </p:blipFill>
        <p:spPr>
          <a:xfrm>
            <a:off x="640080" y="456792"/>
            <a:ext cx="10567851" cy="5944416"/>
          </a:xfrm>
          <a:prstGeom prst="rect">
            <a:avLst/>
          </a:prstGeom>
        </p:spPr>
      </p:pic>
    </p:spTree>
    <p:extLst>
      <p:ext uri="{BB962C8B-B14F-4D97-AF65-F5344CB8AC3E}">
        <p14:creationId xmlns:p14="http://schemas.microsoft.com/office/powerpoint/2010/main" val="2421431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36D6779-F055-406E-BF93-A9500C84AAB2}"/>
              </a:ext>
            </a:extLst>
          </p:cNvPr>
          <p:cNvPicPr>
            <a:picLocks noChangeAspect="1"/>
          </p:cNvPicPr>
          <p:nvPr/>
        </p:nvPicPr>
        <p:blipFill>
          <a:blip r:embed="rId2"/>
          <a:stretch>
            <a:fillRect/>
          </a:stretch>
        </p:blipFill>
        <p:spPr>
          <a:xfrm>
            <a:off x="2978331" y="677092"/>
            <a:ext cx="5762897" cy="5762897"/>
          </a:xfrm>
          <a:prstGeom prst="rect">
            <a:avLst/>
          </a:prstGeom>
        </p:spPr>
      </p:pic>
    </p:spTree>
    <p:extLst>
      <p:ext uri="{BB962C8B-B14F-4D97-AF65-F5344CB8AC3E}">
        <p14:creationId xmlns:p14="http://schemas.microsoft.com/office/powerpoint/2010/main" val="3397483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C50D587-149F-4B33-A787-8457A4A5F9FB}"/>
              </a:ext>
            </a:extLst>
          </p:cNvPr>
          <p:cNvPicPr>
            <a:picLocks noChangeAspect="1"/>
          </p:cNvPicPr>
          <p:nvPr/>
        </p:nvPicPr>
        <p:blipFill>
          <a:blip r:embed="rId2"/>
          <a:stretch>
            <a:fillRect/>
          </a:stretch>
        </p:blipFill>
        <p:spPr>
          <a:xfrm>
            <a:off x="522514" y="169817"/>
            <a:ext cx="11155680" cy="6374674"/>
          </a:xfrm>
          <a:prstGeom prst="rect">
            <a:avLst/>
          </a:prstGeom>
        </p:spPr>
      </p:pic>
    </p:spTree>
    <p:extLst>
      <p:ext uri="{BB962C8B-B14F-4D97-AF65-F5344CB8AC3E}">
        <p14:creationId xmlns:p14="http://schemas.microsoft.com/office/powerpoint/2010/main" val="3485489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A18965D-C10B-4084-BF35-F549367582E2}"/>
              </a:ext>
            </a:extLst>
          </p:cNvPr>
          <p:cNvPicPr>
            <a:picLocks noChangeAspect="1"/>
          </p:cNvPicPr>
          <p:nvPr/>
        </p:nvPicPr>
        <p:blipFill>
          <a:blip r:embed="rId2"/>
          <a:stretch>
            <a:fillRect/>
          </a:stretch>
        </p:blipFill>
        <p:spPr>
          <a:xfrm>
            <a:off x="5408023" y="117565"/>
            <a:ext cx="6622869" cy="6622869"/>
          </a:xfrm>
          <a:prstGeom prst="rect">
            <a:avLst/>
          </a:prstGeom>
        </p:spPr>
      </p:pic>
      <p:sp>
        <p:nvSpPr>
          <p:cNvPr id="3" name="Título 2">
            <a:extLst>
              <a:ext uri="{FF2B5EF4-FFF2-40B4-BE49-F238E27FC236}">
                <a16:creationId xmlns:a16="http://schemas.microsoft.com/office/drawing/2014/main" id="{1CB4E913-BEE5-4796-B090-521393929962}"/>
              </a:ext>
            </a:extLst>
          </p:cNvPr>
          <p:cNvSpPr>
            <a:spLocks noGrp="1"/>
          </p:cNvSpPr>
          <p:nvPr>
            <p:ph type="title"/>
          </p:nvPr>
        </p:nvSpPr>
        <p:spPr>
          <a:xfrm>
            <a:off x="677334" y="662581"/>
            <a:ext cx="4560872" cy="1278466"/>
          </a:xfrm>
        </p:spPr>
        <p:txBody>
          <a:bodyPr>
            <a:normAutofit/>
          </a:bodyPr>
          <a:lstStyle/>
          <a:p>
            <a:r>
              <a:rPr lang="es-ES" sz="3200" b="1" dirty="0">
                <a:solidFill>
                  <a:srgbClr val="FF0000"/>
                </a:solidFill>
              </a:rPr>
              <a:t>CUANTOS PAISES Y ASOCIADOS SON?</a:t>
            </a:r>
            <a:endParaRPr lang="es-EC" sz="3200" b="1" dirty="0">
              <a:solidFill>
                <a:srgbClr val="FF0000"/>
              </a:solidFill>
            </a:endParaRPr>
          </a:p>
        </p:txBody>
      </p:sp>
      <p:sp>
        <p:nvSpPr>
          <p:cNvPr id="5" name="Marcador de texto 4">
            <a:extLst>
              <a:ext uri="{FF2B5EF4-FFF2-40B4-BE49-F238E27FC236}">
                <a16:creationId xmlns:a16="http://schemas.microsoft.com/office/drawing/2014/main" id="{D2E7B775-7FCA-4A5B-8766-8141FF70A717}"/>
              </a:ext>
            </a:extLst>
          </p:cNvPr>
          <p:cNvSpPr>
            <a:spLocks noGrp="1"/>
          </p:cNvSpPr>
          <p:nvPr>
            <p:ph type="body" sz="half" idx="2"/>
          </p:nvPr>
        </p:nvSpPr>
        <p:spPr>
          <a:xfrm>
            <a:off x="677333" y="2777069"/>
            <a:ext cx="4456369" cy="2584449"/>
          </a:xfrm>
        </p:spPr>
        <p:txBody>
          <a:bodyPr>
            <a:normAutofit/>
          </a:bodyPr>
          <a:lstStyle/>
          <a:p>
            <a:r>
              <a:rPr lang="es-ES" sz="4800" dirty="0"/>
              <a:t>193 ESTADOS</a:t>
            </a:r>
          </a:p>
          <a:p>
            <a:r>
              <a:rPr lang="es-ES" sz="4800" dirty="0"/>
              <a:t>11 ASOCIADOS</a:t>
            </a:r>
            <a:endParaRPr lang="es-EC" sz="4800" dirty="0"/>
          </a:p>
        </p:txBody>
      </p:sp>
    </p:spTree>
    <p:extLst>
      <p:ext uri="{BB962C8B-B14F-4D97-AF65-F5344CB8AC3E}">
        <p14:creationId xmlns:p14="http://schemas.microsoft.com/office/powerpoint/2010/main" val="2550483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F99481-F290-4A89-A307-DE5428A830E1}"/>
              </a:ext>
            </a:extLst>
          </p:cNvPr>
          <p:cNvSpPr>
            <a:spLocks noGrp="1"/>
          </p:cNvSpPr>
          <p:nvPr>
            <p:ph type="title"/>
          </p:nvPr>
        </p:nvSpPr>
        <p:spPr>
          <a:xfrm>
            <a:off x="1382729" y="113211"/>
            <a:ext cx="8596668" cy="1320800"/>
          </a:xfrm>
        </p:spPr>
        <p:txBody>
          <a:bodyPr/>
          <a:lstStyle/>
          <a:p>
            <a:pPr algn="ctr"/>
            <a:r>
              <a:rPr lang="es-ES" b="1" dirty="0">
                <a:solidFill>
                  <a:srgbClr val="FF0000"/>
                </a:solidFill>
              </a:rPr>
              <a:t>DECLARACIÓN UNIVERSAL SOBRE BIOÉTICA Y DERECHOS HUMANOS</a:t>
            </a:r>
            <a:endParaRPr lang="es-EC" b="1" dirty="0">
              <a:solidFill>
                <a:srgbClr val="FF0000"/>
              </a:solidFill>
            </a:endParaRPr>
          </a:p>
        </p:txBody>
      </p:sp>
      <p:sp>
        <p:nvSpPr>
          <p:cNvPr id="4" name="CuadroTexto 3">
            <a:extLst>
              <a:ext uri="{FF2B5EF4-FFF2-40B4-BE49-F238E27FC236}">
                <a16:creationId xmlns:a16="http://schemas.microsoft.com/office/drawing/2014/main" id="{6829E3B9-CD02-49D9-BF32-F487C0A7841B}"/>
              </a:ext>
            </a:extLst>
          </p:cNvPr>
          <p:cNvSpPr txBox="1"/>
          <p:nvPr/>
        </p:nvSpPr>
        <p:spPr>
          <a:xfrm>
            <a:off x="202474" y="1434011"/>
            <a:ext cx="6100354" cy="4893647"/>
          </a:xfrm>
          <a:prstGeom prst="rect">
            <a:avLst/>
          </a:prstGeom>
          <a:noFill/>
        </p:spPr>
        <p:txBody>
          <a:bodyPr wrap="square">
            <a:spAutoFit/>
          </a:bodyPr>
          <a:lstStyle/>
          <a:p>
            <a:pPr algn="just"/>
            <a:r>
              <a:rPr lang="es-ES" sz="2400" dirty="0">
                <a:solidFill>
                  <a:srgbClr val="FF0000"/>
                </a:solidFill>
              </a:rPr>
              <a:t>Artículos Alcance</a:t>
            </a:r>
          </a:p>
          <a:p>
            <a:pPr algn="just"/>
            <a:r>
              <a:rPr lang="es-ES" sz="2400" dirty="0">
                <a:solidFill>
                  <a:srgbClr val="FF0000"/>
                </a:solidFill>
              </a:rPr>
              <a:t>1. </a:t>
            </a:r>
            <a:r>
              <a:rPr lang="es-ES" sz="2400" dirty="0"/>
              <a:t>La Declaración trata de las cuestiones éticas relacionadas con la medicina, las ciencias de la vida y las tecnologías conexas aplicadas a los seres humanos, teniendo en cuenta sus dimensiones sociales, jurídicas y ambientales.</a:t>
            </a:r>
          </a:p>
          <a:p>
            <a:pPr algn="just"/>
            <a:r>
              <a:rPr lang="es-ES" sz="2400" dirty="0">
                <a:solidFill>
                  <a:srgbClr val="FF0000"/>
                </a:solidFill>
              </a:rPr>
              <a:t>2. </a:t>
            </a:r>
            <a:r>
              <a:rPr lang="es-ES" sz="2400" dirty="0"/>
              <a:t>La Declaración va dirigida a los Estados. Imparte también orientación, cuando procede, para las decisiones o prácticas de individuos, grupos, comunidades, instituciones y empresas, públicas y privadas.</a:t>
            </a:r>
            <a:endParaRPr lang="es-EC" sz="2400" dirty="0"/>
          </a:p>
        </p:txBody>
      </p:sp>
      <p:pic>
        <p:nvPicPr>
          <p:cNvPr id="5" name="Imagen 4">
            <a:extLst>
              <a:ext uri="{FF2B5EF4-FFF2-40B4-BE49-F238E27FC236}">
                <a16:creationId xmlns:a16="http://schemas.microsoft.com/office/drawing/2014/main" id="{6ED6E14A-090A-413B-AF5C-7AFF58D05FC3}"/>
              </a:ext>
            </a:extLst>
          </p:cNvPr>
          <p:cNvPicPr>
            <a:picLocks noChangeAspect="1"/>
          </p:cNvPicPr>
          <p:nvPr/>
        </p:nvPicPr>
        <p:blipFill>
          <a:blip r:embed="rId2"/>
          <a:stretch>
            <a:fillRect/>
          </a:stretch>
        </p:blipFill>
        <p:spPr>
          <a:xfrm>
            <a:off x="6732270" y="1580606"/>
            <a:ext cx="5257256" cy="3971108"/>
          </a:xfrm>
          <a:prstGeom prst="rect">
            <a:avLst/>
          </a:prstGeom>
        </p:spPr>
      </p:pic>
    </p:spTree>
    <p:extLst>
      <p:ext uri="{BB962C8B-B14F-4D97-AF65-F5344CB8AC3E}">
        <p14:creationId xmlns:p14="http://schemas.microsoft.com/office/powerpoint/2010/main" val="310756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F6DE7B5-59EF-C7C2-1EA5-8733C20A4EC9}"/>
              </a:ext>
            </a:extLst>
          </p:cNvPr>
          <p:cNvPicPr>
            <a:picLocks noChangeAspect="1"/>
          </p:cNvPicPr>
          <p:nvPr/>
        </p:nvPicPr>
        <p:blipFill>
          <a:blip r:embed="rId2"/>
          <a:stretch>
            <a:fillRect/>
          </a:stretch>
        </p:blipFill>
        <p:spPr>
          <a:xfrm>
            <a:off x="1308539" y="748021"/>
            <a:ext cx="8292662" cy="5361958"/>
          </a:xfrm>
          <a:prstGeom prst="rect">
            <a:avLst/>
          </a:prstGeom>
        </p:spPr>
      </p:pic>
    </p:spTree>
    <p:extLst>
      <p:ext uri="{BB962C8B-B14F-4D97-AF65-F5344CB8AC3E}">
        <p14:creationId xmlns:p14="http://schemas.microsoft.com/office/powerpoint/2010/main" val="289319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E5DE7-73C4-7E99-6481-0E0BAA5E3F79}"/>
              </a:ext>
            </a:extLst>
          </p:cNvPr>
          <p:cNvSpPr>
            <a:spLocks noGrp="1"/>
          </p:cNvSpPr>
          <p:nvPr>
            <p:ph type="title"/>
          </p:nvPr>
        </p:nvSpPr>
        <p:spPr>
          <a:xfrm>
            <a:off x="677334" y="156238"/>
            <a:ext cx="11162569" cy="1105004"/>
          </a:xfrm>
        </p:spPr>
        <p:txBody>
          <a:bodyPr>
            <a:noAutofit/>
          </a:bodyPr>
          <a:lstStyle/>
          <a:p>
            <a:pPr algn="ctr"/>
            <a:r>
              <a:rPr lang="es-ES" sz="4000" b="1" dirty="0">
                <a:solidFill>
                  <a:srgbClr val="FF0000"/>
                </a:solidFill>
                <a:latin typeface="Calibri" panose="020F0502020204030204" pitchFamily="34" charset="0"/>
                <a:cs typeface="Calibri" panose="020F0502020204030204" pitchFamily="34" charset="0"/>
              </a:rPr>
              <a:t>VOLUNTADES VITALES ANTICIPADAS</a:t>
            </a:r>
            <a:endParaRPr lang="es-EC" sz="4000" b="1" dirty="0">
              <a:solidFill>
                <a:srgbClr val="FF0000"/>
              </a:solidFill>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B8429C0-634E-9F75-D381-45DA9997BB79}"/>
              </a:ext>
            </a:extLst>
          </p:cNvPr>
          <p:cNvSpPr>
            <a:spLocks noGrp="1"/>
          </p:cNvSpPr>
          <p:nvPr>
            <p:ph idx="1"/>
          </p:nvPr>
        </p:nvSpPr>
        <p:spPr>
          <a:xfrm>
            <a:off x="352097" y="1165063"/>
            <a:ext cx="4146913" cy="4527873"/>
          </a:xfrm>
        </p:spPr>
        <p:txBody>
          <a:bodyPr>
            <a:noAutofit/>
          </a:bodyPr>
          <a:lstStyle/>
          <a:p>
            <a:pPr marL="0" indent="0" algn="just">
              <a:buNone/>
            </a:pPr>
            <a:r>
              <a:rPr lang="es-ES" sz="2700" b="1" dirty="0">
                <a:latin typeface="Calibri" panose="020F0502020204030204" pitchFamily="34" charset="0"/>
                <a:cs typeface="Calibri" panose="020F0502020204030204" pitchFamily="34" charset="0"/>
              </a:rPr>
              <a:t>Llamada también “Testamento Vital” o “Instrucciones Previas”, es un documento escrito dirigido al personal sanitario, a través del cual una persona capaz, manifiesta sus deseos expresos acerca de la retirada o no iniciación de un tratamiento médico en caso de enfermedad terminales.</a:t>
            </a:r>
            <a:endParaRPr lang="es-EC" sz="27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B0B44693-0EE0-3775-748D-A87864AC9366}"/>
              </a:ext>
            </a:extLst>
          </p:cNvPr>
          <p:cNvPicPr>
            <a:picLocks noChangeAspect="1"/>
          </p:cNvPicPr>
          <p:nvPr/>
        </p:nvPicPr>
        <p:blipFill>
          <a:blip r:embed="rId2"/>
          <a:stretch>
            <a:fillRect/>
          </a:stretch>
        </p:blipFill>
        <p:spPr>
          <a:xfrm>
            <a:off x="4843462" y="1315996"/>
            <a:ext cx="3811807" cy="2782764"/>
          </a:xfrm>
          <a:prstGeom prst="rect">
            <a:avLst/>
          </a:prstGeom>
        </p:spPr>
      </p:pic>
      <p:pic>
        <p:nvPicPr>
          <p:cNvPr id="5" name="Imagen 4">
            <a:extLst>
              <a:ext uri="{FF2B5EF4-FFF2-40B4-BE49-F238E27FC236}">
                <a16:creationId xmlns:a16="http://schemas.microsoft.com/office/drawing/2014/main" id="{0E17322F-BB70-BAC7-637C-925FE4246E50}"/>
              </a:ext>
            </a:extLst>
          </p:cNvPr>
          <p:cNvPicPr>
            <a:picLocks noChangeAspect="1"/>
          </p:cNvPicPr>
          <p:nvPr/>
        </p:nvPicPr>
        <p:blipFill>
          <a:blip r:embed="rId3"/>
          <a:stretch>
            <a:fillRect/>
          </a:stretch>
        </p:blipFill>
        <p:spPr>
          <a:xfrm>
            <a:off x="8544538" y="4098760"/>
            <a:ext cx="3678861" cy="2470476"/>
          </a:xfrm>
          <a:prstGeom prst="rect">
            <a:avLst/>
          </a:prstGeom>
        </p:spPr>
      </p:pic>
    </p:spTree>
    <p:extLst>
      <p:ext uri="{BB962C8B-B14F-4D97-AF65-F5344CB8AC3E}">
        <p14:creationId xmlns:p14="http://schemas.microsoft.com/office/powerpoint/2010/main" val="1683513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00EFF4-DCAC-9154-39F2-5B6FAA838552}"/>
              </a:ext>
            </a:extLst>
          </p:cNvPr>
          <p:cNvSpPr>
            <a:spLocks noGrp="1"/>
          </p:cNvSpPr>
          <p:nvPr>
            <p:ph type="title"/>
          </p:nvPr>
        </p:nvSpPr>
        <p:spPr/>
        <p:txBody>
          <a:bodyPr>
            <a:normAutofit/>
          </a:bodyPr>
          <a:lstStyle/>
          <a:p>
            <a:r>
              <a:rPr lang="es-ES" sz="6000" b="1" dirty="0">
                <a:solidFill>
                  <a:srgbClr val="FF0000"/>
                </a:solidFill>
                <a:latin typeface="Calibri" panose="020F0502020204030204" pitchFamily="34" charset="0"/>
                <a:cs typeface="Calibri" panose="020F0502020204030204" pitchFamily="34" charset="0"/>
              </a:rPr>
              <a:t>CUIDADOS PALIATIVOS</a:t>
            </a:r>
            <a:endParaRPr lang="es-EC" sz="6000" b="1" dirty="0">
              <a:solidFill>
                <a:srgbClr val="FF0000"/>
              </a:solidFill>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5BE05F3A-2160-2E08-86A3-F37B80AC921E}"/>
              </a:ext>
            </a:extLst>
          </p:cNvPr>
          <p:cNvSpPr>
            <a:spLocks noGrp="1"/>
          </p:cNvSpPr>
          <p:nvPr>
            <p:ph idx="1"/>
          </p:nvPr>
        </p:nvSpPr>
        <p:spPr>
          <a:xfrm>
            <a:off x="394138" y="1488613"/>
            <a:ext cx="4810151" cy="5022546"/>
          </a:xfrm>
        </p:spPr>
        <p:txBody>
          <a:bodyPr>
            <a:noAutofit/>
          </a:bodyPr>
          <a:lstStyle/>
          <a:p>
            <a:pPr marL="0" indent="0" algn="just">
              <a:buNone/>
            </a:pPr>
            <a:r>
              <a:rPr lang="es-ES" sz="3600" dirty="0">
                <a:latin typeface="Calibri" panose="020F0502020204030204" pitchFamily="34" charset="0"/>
                <a:cs typeface="Calibri" panose="020F0502020204030204" pitchFamily="34" charset="0"/>
              </a:rPr>
              <a:t>Mejoran la calidad de vida de los pacientes y de sus familias cuando afrontan problemas de orden físico, psicológico, social o espiritual inherentes a una enfermedad potencialmente mortal</a:t>
            </a:r>
            <a:endParaRPr lang="es-EC" sz="3600"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E5E8F30C-05B4-05C6-9DFB-2739989B06E9}"/>
              </a:ext>
            </a:extLst>
          </p:cNvPr>
          <p:cNvPicPr>
            <a:picLocks noChangeAspect="1"/>
          </p:cNvPicPr>
          <p:nvPr/>
        </p:nvPicPr>
        <p:blipFill>
          <a:blip r:embed="rId2"/>
          <a:stretch>
            <a:fillRect/>
          </a:stretch>
        </p:blipFill>
        <p:spPr>
          <a:xfrm>
            <a:off x="9211858" y="3877858"/>
            <a:ext cx="2980142" cy="2980142"/>
          </a:xfrm>
          <a:prstGeom prst="rect">
            <a:avLst/>
          </a:prstGeom>
        </p:spPr>
      </p:pic>
      <p:pic>
        <p:nvPicPr>
          <p:cNvPr id="5" name="Imagen 4">
            <a:extLst>
              <a:ext uri="{FF2B5EF4-FFF2-40B4-BE49-F238E27FC236}">
                <a16:creationId xmlns:a16="http://schemas.microsoft.com/office/drawing/2014/main" id="{7FE9E729-C1AA-9E37-6DA3-B86A43173A86}"/>
              </a:ext>
            </a:extLst>
          </p:cNvPr>
          <p:cNvPicPr>
            <a:picLocks noChangeAspect="1"/>
          </p:cNvPicPr>
          <p:nvPr/>
        </p:nvPicPr>
        <p:blipFill>
          <a:blip r:embed="rId3"/>
          <a:stretch>
            <a:fillRect/>
          </a:stretch>
        </p:blipFill>
        <p:spPr>
          <a:xfrm>
            <a:off x="5266432" y="1444819"/>
            <a:ext cx="3945426" cy="2649483"/>
          </a:xfrm>
          <a:prstGeom prst="rect">
            <a:avLst/>
          </a:prstGeom>
        </p:spPr>
      </p:pic>
    </p:spTree>
    <p:extLst>
      <p:ext uri="{BB962C8B-B14F-4D97-AF65-F5344CB8AC3E}">
        <p14:creationId xmlns:p14="http://schemas.microsoft.com/office/powerpoint/2010/main" val="238028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53C60-6821-D3A7-5A8D-185E0432FF72}"/>
              </a:ext>
            </a:extLst>
          </p:cNvPr>
          <p:cNvSpPr>
            <a:spLocks noGrp="1"/>
          </p:cNvSpPr>
          <p:nvPr>
            <p:ph type="title"/>
          </p:nvPr>
        </p:nvSpPr>
        <p:spPr>
          <a:xfrm>
            <a:off x="625074" y="341586"/>
            <a:ext cx="10941852" cy="1320800"/>
          </a:xfrm>
        </p:spPr>
        <p:txBody>
          <a:bodyPr>
            <a:normAutofit/>
          </a:bodyPr>
          <a:lstStyle/>
          <a:p>
            <a:r>
              <a:rPr lang="es-ES" sz="4000" b="1" dirty="0">
                <a:solidFill>
                  <a:srgbClr val="FF0000"/>
                </a:solidFill>
                <a:latin typeface="Calibri" panose="020F0502020204030204" pitchFamily="34" charset="0"/>
                <a:cs typeface="Calibri" panose="020F0502020204030204" pitchFamily="34" charset="0"/>
              </a:rPr>
              <a:t>Los tratamientos paliativos varían ampliamente y, a menudo, incluyen lo siguiente</a:t>
            </a:r>
            <a:endParaRPr lang="es-EC" sz="4000" b="1" dirty="0">
              <a:solidFill>
                <a:srgbClr val="FF0000"/>
              </a:solidFill>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B10DC345-BACE-7EDE-6071-02ABA427F130}"/>
              </a:ext>
            </a:extLst>
          </p:cNvPr>
          <p:cNvSpPr>
            <a:spLocks noGrp="1"/>
          </p:cNvSpPr>
          <p:nvPr>
            <p:ph idx="1"/>
          </p:nvPr>
        </p:nvSpPr>
        <p:spPr>
          <a:xfrm>
            <a:off x="1402548" y="2412838"/>
            <a:ext cx="8986929" cy="3880773"/>
          </a:xfrm>
        </p:spPr>
        <p:txBody>
          <a:bodyPr>
            <a:noAutofit/>
          </a:bodyPr>
          <a:lstStyle/>
          <a:p>
            <a:pPr>
              <a:buFont typeface="Wingdings" panose="05000000000000000000" pitchFamily="2" charset="2"/>
              <a:buChar char="v"/>
            </a:pPr>
            <a:r>
              <a:rPr lang="es-ES" sz="3600" dirty="0">
                <a:latin typeface="Calibri" panose="020F0502020204030204" pitchFamily="34" charset="0"/>
                <a:cs typeface="Calibri" panose="020F0502020204030204" pitchFamily="34" charset="0"/>
              </a:rPr>
              <a:t>Medicamentos.</a:t>
            </a:r>
          </a:p>
          <a:p>
            <a:pPr>
              <a:buFont typeface="Wingdings" panose="05000000000000000000" pitchFamily="2" charset="2"/>
              <a:buChar char="v"/>
            </a:pPr>
            <a:r>
              <a:rPr lang="es-ES" sz="3600" dirty="0">
                <a:latin typeface="Calibri" panose="020F0502020204030204" pitchFamily="34" charset="0"/>
                <a:cs typeface="Calibri" panose="020F0502020204030204" pitchFamily="34" charset="0"/>
              </a:rPr>
              <a:t>Cambios nutricionales.</a:t>
            </a:r>
          </a:p>
          <a:p>
            <a:pPr>
              <a:buFont typeface="Wingdings" panose="05000000000000000000" pitchFamily="2" charset="2"/>
              <a:buChar char="v"/>
            </a:pPr>
            <a:r>
              <a:rPr lang="es-ES" sz="3600" dirty="0">
                <a:latin typeface="Calibri" panose="020F0502020204030204" pitchFamily="34" charset="0"/>
                <a:cs typeface="Calibri" panose="020F0502020204030204" pitchFamily="34" charset="0"/>
              </a:rPr>
              <a:t>Técnicas de relajación.</a:t>
            </a:r>
          </a:p>
          <a:p>
            <a:pPr>
              <a:buFont typeface="Wingdings" panose="05000000000000000000" pitchFamily="2" charset="2"/>
              <a:buChar char="v"/>
            </a:pPr>
            <a:r>
              <a:rPr lang="es-ES" sz="3600" dirty="0">
                <a:latin typeface="Calibri" panose="020F0502020204030204" pitchFamily="34" charset="0"/>
                <a:cs typeface="Calibri" panose="020F0502020204030204" pitchFamily="34" charset="0"/>
              </a:rPr>
              <a:t>Apoyo emocional y espiritual.</a:t>
            </a:r>
          </a:p>
          <a:p>
            <a:pPr>
              <a:buFont typeface="Wingdings" panose="05000000000000000000" pitchFamily="2" charset="2"/>
              <a:buChar char="v"/>
            </a:pPr>
            <a:r>
              <a:rPr lang="es-ES" sz="3600" dirty="0">
                <a:latin typeface="Calibri" panose="020F0502020204030204" pitchFamily="34" charset="0"/>
                <a:cs typeface="Calibri" panose="020F0502020204030204" pitchFamily="34" charset="0"/>
              </a:rPr>
              <a:t>Apoyo para los niños o cuidadores familiares</a:t>
            </a:r>
            <a:endParaRPr lang="es-EC"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43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E9466-4A12-407C-BDEC-325034FE16FF}"/>
              </a:ext>
            </a:extLst>
          </p:cNvPr>
          <p:cNvSpPr>
            <a:spLocks noGrp="1"/>
          </p:cNvSpPr>
          <p:nvPr>
            <p:ph type="title"/>
          </p:nvPr>
        </p:nvSpPr>
        <p:spPr/>
        <p:txBody>
          <a:bodyPr>
            <a:normAutofit/>
          </a:bodyPr>
          <a:lstStyle/>
          <a:p>
            <a:pPr algn="ctr"/>
            <a:r>
              <a:rPr lang="es-ES" sz="7200" b="1" dirty="0">
                <a:solidFill>
                  <a:srgbClr val="FF0000"/>
                </a:solidFill>
              </a:rPr>
              <a:t>MORAL</a:t>
            </a:r>
            <a:endParaRPr lang="es-EC" sz="7200" b="1" dirty="0">
              <a:solidFill>
                <a:srgbClr val="FF0000"/>
              </a:solidFill>
            </a:endParaRPr>
          </a:p>
        </p:txBody>
      </p:sp>
      <p:sp>
        <p:nvSpPr>
          <p:cNvPr id="3" name="Marcador de contenido 2">
            <a:extLst>
              <a:ext uri="{FF2B5EF4-FFF2-40B4-BE49-F238E27FC236}">
                <a16:creationId xmlns:a16="http://schemas.microsoft.com/office/drawing/2014/main" id="{D9865E61-A225-01B0-9622-9CEA6D2B8CF6}"/>
              </a:ext>
            </a:extLst>
          </p:cNvPr>
          <p:cNvSpPr>
            <a:spLocks noGrp="1"/>
          </p:cNvSpPr>
          <p:nvPr>
            <p:ph idx="1"/>
          </p:nvPr>
        </p:nvSpPr>
        <p:spPr>
          <a:xfrm>
            <a:off x="286407" y="2540000"/>
            <a:ext cx="10515600" cy="4167352"/>
          </a:xfrm>
        </p:spPr>
        <p:txBody>
          <a:bodyPr>
            <a:normAutofit/>
          </a:bodyPr>
          <a:lstStyle/>
          <a:p>
            <a:pPr marL="0" indent="0" algn="just">
              <a:buNone/>
            </a:pPr>
            <a:r>
              <a:rPr lang="es-ES" sz="3200" i="0" dirty="0">
                <a:effectLst/>
              </a:rPr>
              <a:t>Moral es una palabra de origen latino, que proviene del término </a:t>
            </a:r>
            <a:r>
              <a:rPr lang="es-ES" sz="3200" i="1" dirty="0" err="1">
                <a:effectLst/>
              </a:rPr>
              <a:t>moris</a:t>
            </a:r>
            <a:r>
              <a:rPr lang="es-ES" sz="3200" i="0" dirty="0">
                <a:effectLst/>
              </a:rPr>
              <a:t> (“costumbre”). Se trata de un conjunto de creencias, costumbres, valores y normas de una persona o de un grupo social, que funciona como una guía para obrar.</a:t>
            </a:r>
          </a:p>
          <a:p>
            <a:pPr marL="0" indent="0" algn="just">
              <a:buNone/>
            </a:pPr>
            <a:r>
              <a:rPr lang="es-ES" sz="3200" i="0" dirty="0">
                <a:effectLst/>
              </a:rPr>
              <a:t> Es decir, la moral orienta acerca de qué </a:t>
            </a:r>
            <a:r>
              <a:rPr lang="es-ES" sz="3200" i="0" u="sng" dirty="0">
                <a:effectLst/>
                <a:hlinkClick r:id="rId2">
                  <a:extLst>
                    <a:ext uri="{A12FA001-AC4F-418D-AE19-62706E023703}">
                      <ahyp:hlinkClr xmlns:ahyp="http://schemas.microsoft.com/office/drawing/2018/hyperlinkcolor" val="tx"/>
                    </a:ext>
                  </a:extLst>
                </a:hlinkClick>
              </a:rPr>
              <a:t>acciones</a:t>
            </a:r>
            <a:r>
              <a:rPr lang="es-ES" sz="3200" i="0" dirty="0">
                <a:effectLst/>
              </a:rPr>
              <a:t> son correctas (buenas) y cuáles son incorrectas (malas)</a:t>
            </a:r>
            <a:endParaRPr lang="es-EC" sz="3200" dirty="0"/>
          </a:p>
        </p:txBody>
      </p:sp>
      <p:pic>
        <p:nvPicPr>
          <p:cNvPr id="4" name="Imagen 3">
            <a:extLst>
              <a:ext uri="{FF2B5EF4-FFF2-40B4-BE49-F238E27FC236}">
                <a16:creationId xmlns:a16="http://schemas.microsoft.com/office/drawing/2014/main" id="{805D4EDC-02DD-B72E-4A1B-C6102306B207}"/>
              </a:ext>
            </a:extLst>
          </p:cNvPr>
          <p:cNvPicPr>
            <a:picLocks noChangeAspect="1"/>
          </p:cNvPicPr>
          <p:nvPr/>
        </p:nvPicPr>
        <p:blipFill>
          <a:blip r:embed="rId3"/>
          <a:stretch>
            <a:fillRect/>
          </a:stretch>
        </p:blipFill>
        <p:spPr>
          <a:xfrm>
            <a:off x="9274002" y="150648"/>
            <a:ext cx="2484939" cy="2193816"/>
          </a:xfrm>
          <a:prstGeom prst="rect">
            <a:avLst/>
          </a:prstGeom>
        </p:spPr>
      </p:pic>
    </p:spTree>
    <p:extLst>
      <p:ext uri="{BB962C8B-B14F-4D97-AF65-F5344CB8AC3E}">
        <p14:creationId xmlns:p14="http://schemas.microsoft.com/office/powerpoint/2010/main" val="2830269680"/>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1707</TotalTime>
  <Words>1336</Words>
  <Application>Microsoft Office PowerPoint</Application>
  <PresentationFormat>Panorámica</PresentationFormat>
  <Paragraphs>121</Paragraphs>
  <Slides>48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48</vt:i4>
      </vt:variant>
    </vt:vector>
  </HeadingPairs>
  <TitlesOfParts>
    <vt:vector size="55" baseType="lpstr">
      <vt:lpstr>Arial</vt:lpstr>
      <vt:lpstr>Arial Black</vt:lpstr>
      <vt:lpstr>Calibri</vt:lpstr>
      <vt:lpstr>Trebuchet MS</vt:lpstr>
      <vt:lpstr>Wingdings</vt:lpstr>
      <vt:lpstr>Wingdings 3</vt:lpstr>
      <vt:lpstr>Faceta</vt:lpstr>
      <vt:lpstr>Presentación de PowerPoint</vt:lpstr>
      <vt:lpstr>Presentación de PowerPoint</vt:lpstr>
      <vt:lpstr>Presentación de PowerPoint</vt:lpstr>
      <vt:lpstr>OBSTINACIÓN TERAPÉUTICA</vt:lpstr>
      <vt:lpstr>Presentación de PowerPoint</vt:lpstr>
      <vt:lpstr>VOLUNTADES VITALES ANTICIPADAS</vt:lpstr>
      <vt:lpstr>CUIDADOS PALIATIVOS</vt:lpstr>
      <vt:lpstr>Los tratamientos paliativos varían ampliamente y, a menudo, incluyen lo siguiente</vt:lpstr>
      <vt:lpstr>MORAL</vt:lpstr>
      <vt:lpstr>CONCIENCIA MORAL</vt:lpstr>
      <vt:lpstr>LA VIDA MORAL</vt:lpstr>
      <vt:lpstr>LIDERAZGO MORAL</vt:lpstr>
      <vt:lpstr>5 PILARES DE MORALIDAD EN SALUD</vt:lpstr>
      <vt:lpstr>DEONTOLOGÍA</vt:lpstr>
      <vt:lpstr>Presentación de PowerPoint</vt:lpstr>
      <vt:lpstr>CÓDIGOS DEONTOLÓGICOS</vt:lpstr>
      <vt:lpstr>Presentación de PowerPoint</vt:lpstr>
      <vt:lpstr>VIRTUDES, DEBERES Y PRINCIPIOS</vt:lpstr>
      <vt:lpstr>Presentación de PowerPoint</vt:lpstr>
      <vt:lpstr> UNIDAD 2</vt:lpstr>
      <vt:lpstr>QUE ES LA BIOÉTICA?</vt:lpstr>
      <vt:lpstr>Presentación de PowerPoint</vt:lpstr>
      <vt:lpstr>BIOÉTICA Y FISIOTERAPIA</vt:lpstr>
      <vt:lpstr>Presentación de PowerPoint</vt:lpstr>
      <vt:lpstr>VALORES BIOÉTICOS EN FISIOTERAPIA</vt:lpstr>
      <vt:lpstr>PRICIPIOS BIOÉTICOS EN FISIOTERAPIA</vt:lpstr>
      <vt:lpstr>DERECHOS DE LA BIOÉTICA EN FISIOTERAPIA</vt:lpstr>
      <vt:lpstr>Presentación de PowerPoint</vt:lpstr>
      <vt:lpstr>PRINCIPIOS ÉTICOS LEGALES</vt:lpstr>
      <vt:lpstr>EL SER HUMANO Y LA DIGNIDAD DE LAS PERSONAS</vt:lpstr>
      <vt:lpstr>CONCEPTO</vt:lpstr>
      <vt:lpstr>PERSONA DIGNA</vt:lpstr>
      <vt:lpstr>Presentación de PowerPoint</vt:lpstr>
      <vt:lpstr>Presentación de PowerPoint</vt:lpstr>
      <vt:lpstr>TIPOS DE DIGNIDAD</vt:lpstr>
      <vt:lpstr>Dignidad ontológica o dignidad humana: es con la cual todos los humanos nacen</vt:lpstr>
      <vt:lpstr>    </vt:lpstr>
      <vt:lpstr>Presentación de PowerPoint</vt:lpstr>
      <vt:lpstr>DERECHOS HUMANOS Y BIOÉTICA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CUANTOS PAISES Y ASOCIADOS SON?</vt:lpstr>
      <vt:lpstr>DECLARACIÓN UNIVERSAL SOBRE BIOÉTICA Y DERECHOS HUMANOS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dc:title>
  <dc:creator>danna londonio</dc:creator>
  <cp:lastModifiedBy>RODRIGO LONDOÑO</cp:lastModifiedBy>
  <cp:revision>49</cp:revision>
  <dcterms:created xsi:type="dcterms:W3CDTF">2023-03-05T12:15:55Z</dcterms:created>
  <dcterms:modified xsi:type="dcterms:W3CDTF">2025-04-11T23:24:06Z</dcterms:modified>
</cp:coreProperties>
</file>